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36"/>
  </p:notesMasterIdLst>
  <p:handoutMasterIdLst>
    <p:handoutMasterId r:id="rId37"/>
  </p:handoutMasterIdLst>
  <p:sldIdLst>
    <p:sldId id="292" r:id="rId10"/>
    <p:sldId id="364" r:id="rId11"/>
    <p:sldId id="365" r:id="rId12"/>
    <p:sldId id="366" r:id="rId13"/>
    <p:sldId id="367" r:id="rId14"/>
    <p:sldId id="368" r:id="rId15"/>
    <p:sldId id="369" r:id="rId16"/>
    <p:sldId id="370" r:id="rId17"/>
    <p:sldId id="371" r:id="rId18"/>
    <p:sldId id="373" r:id="rId19"/>
    <p:sldId id="372" r:id="rId20"/>
    <p:sldId id="374" r:id="rId21"/>
    <p:sldId id="375" r:id="rId22"/>
    <p:sldId id="376" r:id="rId23"/>
    <p:sldId id="377" r:id="rId24"/>
    <p:sldId id="378" r:id="rId25"/>
    <p:sldId id="379" r:id="rId26"/>
    <p:sldId id="380" r:id="rId27"/>
    <p:sldId id="381" r:id="rId28"/>
    <p:sldId id="382" r:id="rId29"/>
    <p:sldId id="383" r:id="rId30"/>
    <p:sldId id="384" r:id="rId31"/>
    <p:sldId id="387" r:id="rId32"/>
    <p:sldId id="385" r:id="rId33"/>
    <p:sldId id="386" r:id="rId34"/>
    <p:sldId id="29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01F"/>
    <a:srgbClr val="ECECEA"/>
    <a:srgbClr val="E6E6E6"/>
    <a:srgbClr val="DB202C"/>
    <a:srgbClr val="BD1D27"/>
    <a:srgbClr val="691B1E"/>
    <a:srgbClr val="8D2327"/>
    <a:srgbClr val="7B191E"/>
    <a:srgbClr val="A91120"/>
    <a:srgbClr val="EB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11/20/2015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11/20/2015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B36EF05-0C3A-1946-950F-A554D6998318}" type="slidenum">
              <a:rPr lang="en-US" smtClean="0"/>
              <a:pPr/>
              <a:t>10</a:t>
            </a:fld>
            <a:endParaRPr lang="en-US"/>
          </a:p>
        </p:txBody>
      </p:sp>
    </p:spTree>
    <p:extLst>
      <p:ext uri="{BB962C8B-B14F-4D97-AF65-F5344CB8AC3E}">
        <p14:creationId xmlns:p14="http://schemas.microsoft.com/office/powerpoint/2010/main" val="23283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668114" y="6463294"/>
            <a:ext cx="2211236" cy="365125"/>
          </a:xfrm>
          <a:prstGeom prst="rect">
            <a:avLst/>
          </a:prstGeom>
        </p:spPr>
        <p:txBody>
          <a:bodyPr/>
          <a:lstStyle>
            <a:lvl1pPr>
              <a:defRPr/>
            </a:lvl1pPr>
          </a:lstStyle>
          <a:p>
            <a:pPr>
              <a:defRPr/>
            </a:pPr>
            <a:fld id="{07FCF503-B11F-4529-9AF5-42F72FBAFA2D}" type="slidenum">
              <a:rPr lang="en-US"/>
              <a:pPr>
                <a:defRPr/>
              </a:pPr>
              <a:t>‹#›</a:t>
            </a:fld>
            <a:endParaRPr lang="en-US"/>
          </a:p>
        </p:txBody>
      </p:sp>
    </p:spTree>
    <p:extLst>
      <p:ext uri="{BB962C8B-B14F-4D97-AF65-F5344CB8AC3E}">
        <p14:creationId xmlns:p14="http://schemas.microsoft.com/office/powerpoint/2010/main" val="131516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4884615" y="1445839"/>
            <a:ext cx="3673232" cy="1055081"/>
          </a:xfrm>
          <a:prstGeom prst="rect">
            <a:avLst/>
          </a:prstGeom>
        </p:spPr>
        <p:txBody>
          <a:bodyPr vert="horz"/>
          <a:lstStyle>
            <a:lvl1pPr marL="0" indent="0" algn="l">
              <a:lnSpc>
                <a:spcPct val="80000"/>
              </a:lnSpc>
              <a:buNone/>
              <a:defRPr sz="3600" b="1" baseline="0">
                <a:solidFill>
                  <a:srgbClr val="A91120"/>
                </a:solidFill>
                <a:latin typeface="Arial Narrow"/>
                <a:cs typeface="Arial Narrow"/>
              </a:defRPr>
            </a:lvl1pPr>
          </a:lstStyle>
          <a:p>
            <a:pPr lvl="0"/>
            <a:r>
              <a:rPr lang="en-US" dirty="0" smtClean="0"/>
              <a:t>ADD YOUR </a:t>
            </a:r>
            <a:br>
              <a:rPr lang="en-US" dirty="0" smtClean="0"/>
            </a:br>
            <a:r>
              <a:rPr lang="en-US" dirty="0" smtClean="0"/>
              <a:t>TITLE HERE</a:t>
            </a:r>
          </a:p>
        </p:txBody>
      </p:sp>
      <p:sp>
        <p:nvSpPr>
          <p:cNvPr id="15" name="Text Placeholder 12"/>
          <p:cNvSpPr>
            <a:spLocks noGrp="1"/>
          </p:cNvSpPr>
          <p:nvPr>
            <p:ph type="body" sz="quarter" idx="11" hasCustomPrompt="1"/>
          </p:nvPr>
        </p:nvSpPr>
        <p:spPr>
          <a:xfrm>
            <a:off x="4884615" y="2481390"/>
            <a:ext cx="3673232" cy="380996"/>
          </a:xfrm>
          <a:prstGeom prst="rect">
            <a:avLst/>
          </a:prstGeom>
        </p:spPr>
        <p:txBody>
          <a:bodyPr vert="horz"/>
          <a:lstStyle>
            <a:lvl1pPr marL="0" indent="0" algn="l">
              <a:buNone/>
              <a:defRPr sz="1800" b="1">
                <a:solidFill>
                  <a:schemeClr val="tx1"/>
                </a:solidFill>
                <a:latin typeface="Arial Narrow"/>
                <a:cs typeface="Arial Narrow"/>
              </a:defRPr>
            </a:lvl1pPr>
          </a:lstStyle>
          <a:p>
            <a:pPr lvl="0"/>
            <a:r>
              <a:rPr lang="en-US" dirty="0" smtClean="0"/>
              <a:t>YOUR SUBTITLE HERE</a:t>
            </a:r>
          </a:p>
        </p:txBody>
      </p:sp>
      <p:sp>
        <p:nvSpPr>
          <p:cNvPr id="16" name="Text Placeholder 12"/>
          <p:cNvSpPr>
            <a:spLocks noGrp="1"/>
          </p:cNvSpPr>
          <p:nvPr>
            <p:ph type="body" sz="quarter" idx="12" hasCustomPrompt="1"/>
          </p:nvPr>
        </p:nvSpPr>
        <p:spPr>
          <a:xfrm>
            <a:off x="4884615" y="2862386"/>
            <a:ext cx="3673232" cy="2725614"/>
          </a:xfrm>
          <a:prstGeom prst="rect">
            <a:avLst/>
          </a:prstGeom>
        </p:spPr>
        <p:txBody>
          <a:bodyPr vert="horz"/>
          <a:lstStyle>
            <a:lvl1pPr marL="0" indent="0" algn="l">
              <a:buNone/>
              <a:defRPr sz="1200" b="0">
                <a:solidFill>
                  <a:schemeClr val="tx1"/>
                </a:solidFill>
                <a:latin typeface="Arial"/>
                <a:cs typeface="Arial"/>
              </a:defRPr>
            </a:lvl1pPr>
          </a:lstStyle>
          <a:p>
            <a:pPr lvl="0"/>
            <a:r>
              <a:rPr lang="en-US" dirty="0" smtClean="0"/>
              <a:t>Your content here</a:t>
            </a:r>
          </a:p>
        </p:txBody>
      </p:sp>
      <p:sp>
        <p:nvSpPr>
          <p:cNvPr id="3" name="Picture Placeholder 2"/>
          <p:cNvSpPr>
            <a:spLocks noGrp="1"/>
          </p:cNvSpPr>
          <p:nvPr>
            <p:ph type="pic" sz="quarter" idx="13"/>
          </p:nvPr>
        </p:nvSpPr>
        <p:spPr>
          <a:xfrm>
            <a:off x="-9769" y="0"/>
            <a:ext cx="4557713" cy="6364288"/>
          </a:xfrm>
          <a:prstGeom prst="rect">
            <a:avLst/>
          </a:prstGeom>
        </p:spPr>
        <p:txBody>
          <a:bodyPr vert="horz"/>
          <a:lstStyle/>
          <a:p>
            <a:endParaRPr lang="en-US" dirty="0"/>
          </a:p>
        </p:txBody>
      </p:sp>
    </p:spTree>
    <p:extLst>
      <p:ext uri="{BB962C8B-B14F-4D97-AF65-F5344CB8AC3E}">
        <p14:creationId xmlns:p14="http://schemas.microsoft.com/office/powerpoint/2010/main" val="941235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 id="2147483814"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sldLayoutIdLst>
    <p:sldLayoutId id="2147483809"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bs.perficient.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harepoint.perficient.com/sites/gdc/HR/Forms/AllItems.aspx?RootFolder=/sites/gdc/HR/Time%20card&amp;FolderCTID=&amp;View=%7bDFACEB70-CB14-44D9-806A-E0A3A4AB0515%7d"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bs.perficient.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a:xfrm>
            <a:off x="325503" y="4291078"/>
            <a:ext cx="8475578" cy="892772"/>
          </a:xfrm>
          <a:prstGeom prst="rect">
            <a:avLst/>
          </a:prstGeom>
        </p:spPr>
        <p:txBody>
          <a:bodyPr/>
          <a:lstStyle>
            <a:lvl1pPr algn="ctr" defTabSz="457200" rtl="0" eaLnBrk="1" latinLnBrk="0" hangingPunct="1">
              <a:spcBef>
                <a:spcPct val="0"/>
              </a:spcBef>
              <a:buNone/>
              <a:defRPr sz="3200" b="1" i="0" kern="1200">
                <a:solidFill>
                  <a:schemeClr val="tx1"/>
                </a:solidFill>
                <a:latin typeface="Arial"/>
                <a:ea typeface="+mj-ea"/>
                <a:cs typeface="Arial"/>
              </a:defRPr>
            </a:lvl1pPr>
          </a:lstStyle>
          <a:p>
            <a:r>
              <a:rPr lang="en-US" altLang="zh-CN" sz="4400" dirty="0">
                <a:solidFill>
                  <a:srgbClr val="C00000"/>
                </a:solidFill>
              </a:rPr>
              <a:t>Leave &amp; Timecards &amp; Admin</a:t>
            </a:r>
            <a:endParaRPr lang="en-US" sz="4400" dirty="0">
              <a:solidFill>
                <a:srgbClr val="C00000"/>
              </a:solidFil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425587" y="207635"/>
            <a:ext cx="6443568" cy="628316"/>
          </a:xfrm>
          <a:prstGeom prst="rect">
            <a:avLst/>
          </a:prstGeom>
        </p:spPr>
        <p:txBody>
          <a:bodyPr/>
          <a:lstStyle/>
          <a:p>
            <a:pPr eaLnBrk="1" hangingPunct="1"/>
            <a:r>
              <a:rPr lang="en-US" altLang="zh-CN" dirty="0" smtClean="0">
                <a:ea typeface="Gulim" pitchFamily="34" charset="-127"/>
              </a:rPr>
              <a:t>Timecard Rules</a:t>
            </a:r>
          </a:p>
        </p:txBody>
      </p:sp>
      <p:sp>
        <p:nvSpPr>
          <p:cNvPr id="5" name="Rectangle 3"/>
          <p:cNvSpPr txBox="1">
            <a:spLocks noChangeArrowheads="1"/>
          </p:cNvSpPr>
          <p:nvPr/>
        </p:nvSpPr>
        <p:spPr>
          <a:xfrm>
            <a:off x="460611" y="1744249"/>
            <a:ext cx="8262331" cy="458986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altLang="zh-CN" sz="1400" dirty="0" smtClean="0">
                <a:latin typeface="Verdana" pitchFamily="34" charset="0"/>
              </a:rPr>
              <a:t>Time record</a:t>
            </a:r>
          </a:p>
          <a:p>
            <a:pPr lvl="1">
              <a:lnSpc>
                <a:spcPct val="90000"/>
              </a:lnSpc>
            </a:pPr>
            <a:r>
              <a:rPr lang="en-US" altLang="zh-CN" sz="1400" dirty="0" smtClean="0">
                <a:latin typeface="Verdana" pitchFamily="34" charset="0"/>
                <a:ea typeface="宋体" pitchFamily="2" charset="-122"/>
              </a:rPr>
              <a:t>Fill the actual working hour for everyday</a:t>
            </a:r>
            <a:r>
              <a:rPr lang="en-US" altLang="zh-CN" sz="1400" dirty="0" smtClean="0">
                <a:latin typeface="Verdana" pitchFamily="34" charset="0"/>
                <a:ea typeface="宋体" pitchFamily="2" charset="-122"/>
                <a:cs typeface="Arial" charset="0"/>
              </a:rPr>
              <a:t>. Not less than 40 hours per week in total. </a:t>
            </a:r>
          </a:p>
          <a:p>
            <a:pPr lvl="1">
              <a:lnSpc>
                <a:spcPct val="90000"/>
              </a:lnSpc>
            </a:pPr>
            <a:endParaRPr lang="en-US" altLang="zh-CN" sz="1400" dirty="0" smtClean="0">
              <a:latin typeface="Verdana" pitchFamily="34" charset="0"/>
              <a:ea typeface="宋体" pitchFamily="2" charset="-122"/>
              <a:cs typeface="Arial" charset="0"/>
            </a:endParaRPr>
          </a:p>
          <a:p>
            <a:pPr>
              <a:lnSpc>
                <a:spcPct val="90000"/>
              </a:lnSpc>
            </a:pPr>
            <a:r>
              <a:rPr lang="en-US" altLang="zh-CN" sz="1400" dirty="0" smtClean="0">
                <a:latin typeface="Verdana" pitchFamily="34" charset="0"/>
                <a:ea typeface="宋体" pitchFamily="2" charset="-122"/>
                <a:cs typeface="Arial" charset="0"/>
              </a:rPr>
              <a:t>Time Distribution</a:t>
            </a:r>
          </a:p>
          <a:p>
            <a:pPr lvl="1">
              <a:lnSpc>
                <a:spcPct val="90000"/>
              </a:lnSpc>
            </a:pPr>
            <a:r>
              <a:rPr lang="en-US" altLang="zh-CN" sz="1400" dirty="0" smtClean="0">
                <a:latin typeface="Verdana" pitchFamily="34" charset="0"/>
                <a:ea typeface="宋体" pitchFamily="2" charset="-122"/>
                <a:cs typeface="Arial" charset="0"/>
              </a:rPr>
              <a:t>If time is spent on different projects, please choose different projects and fill in relevant time.</a:t>
            </a:r>
          </a:p>
          <a:p>
            <a:pPr lvl="1">
              <a:lnSpc>
                <a:spcPct val="90000"/>
              </a:lnSpc>
            </a:pPr>
            <a:endParaRPr lang="en-US" altLang="zh-CN" sz="1400" dirty="0" smtClean="0">
              <a:latin typeface="Verdana" pitchFamily="34" charset="0"/>
              <a:ea typeface="宋体" pitchFamily="2" charset="-122"/>
              <a:cs typeface="Arial" charset="0"/>
            </a:endParaRPr>
          </a:p>
          <a:p>
            <a:pPr>
              <a:lnSpc>
                <a:spcPct val="90000"/>
              </a:lnSpc>
            </a:pPr>
            <a:r>
              <a:rPr lang="en-US" altLang="zh-CN" sz="1400" dirty="0" smtClean="0">
                <a:latin typeface="Verdana" pitchFamily="34" charset="0"/>
                <a:ea typeface="宋体" pitchFamily="2" charset="-122"/>
                <a:cs typeface="Arial" charset="0"/>
              </a:rPr>
              <a:t>Time submit</a:t>
            </a:r>
          </a:p>
          <a:p>
            <a:pPr lvl="1"/>
            <a:r>
              <a:rPr lang="en-US" altLang="zh-CN" sz="1400" dirty="0">
                <a:latin typeface="Verdana" pitchFamily="34" charset="0"/>
                <a:ea typeface="宋体" pitchFamily="2" charset="-122"/>
                <a:cs typeface="Arial" charset="0"/>
              </a:rPr>
              <a:t>Time should be submitted in time on every Friday or Monday </a:t>
            </a:r>
          </a:p>
          <a:p>
            <a:pPr lvl="1">
              <a:lnSpc>
                <a:spcPct val="90000"/>
              </a:lnSpc>
            </a:pPr>
            <a:r>
              <a:rPr lang="en-US" altLang="zh-CN" sz="1400" dirty="0" smtClean="0">
                <a:latin typeface="Verdana" pitchFamily="34" charset="0"/>
                <a:ea typeface="宋体" pitchFamily="2" charset="-122"/>
                <a:cs typeface="Arial" charset="0"/>
              </a:rPr>
              <a:t>Exception: When the end of the month falls during the work week, please submit that time card on the last day of the month and you must complete the time card for any days remaining in the week at the end of the week.</a:t>
            </a:r>
          </a:p>
          <a:p>
            <a:pPr lvl="1">
              <a:lnSpc>
                <a:spcPct val="90000"/>
              </a:lnSpc>
            </a:pPr>
            <a:r>
              <a:rPr lang="en-US" sz="1400" i="1" dirty="0" smtClean="0">
                <a:solidFill>
                  <a:srgbClr val="FF0000"/>
                </a:solidFill>
              </a:rPr>
              <a:t>Each colleague is responsible for entering their time in a timely manner. On time entry is a critical component for effectively running our business. To emphasize the importance and reinforce individual accountability, any colleagues that have more than 2 weeks during a semester with late time entry will have their consulting colleague bonus earned for that semester reduced by 10%. There will be no exceptions to this penalty. </a:t>
            </a:r>
            <a:endParaRPr lang="en-US" altLang="zh-CN" sz="1400" dirty="0" smtClean="0">
              <a:solidFill>
                <a:srgbClr val="FF0000"/>
              </a:solidFill>
              <a:latin typeface="Verdana" pitchFamily="34" charset="0"/>
              <a:ea typeface="宋体" pitchFamily="2" charset="-122"/>
              <a:cs typeface="Arial" charset="0"/>
            </a:endParaRPr>
          </a:p>
          <a:p>
            <a:pPr lvl="1">
              <a:lnSpc>
                <a:spcPct val="90000"/>
              </a:lnSpc>
              <a:buFont typeface="Arial" panose="020B0604020202020204" pitchFamily="34" charset="0"/>
              <a:buChar char="-"/>
            </a:pPr>
            <a:endParaRPr lang="en-US" sz="1400" dirty="0" smtClean="0">
              <a:solidFill>
                <a:srgbClr val="FF0000"/>
              </a:solidFill>
              <a:latin typeface="Verdana" pitchFamily="34" charset="0"/>
              <a:ea typeface="宋体" pitchFamily="2" charset="-122"/>
              <a:cs typeface="Arial" charset="0"/>
            </a:endParaRPr>
          </a:p>
          <a:p>
            <a:pPr>
              <a:lnSpc>
                <a:spcPct val="90000"/>
              </a:lnSpc>
            </a:pPr>
            <a:r>
              <a:rPr lang="en-US" altLang="zh-CN" sz="1400" dirty="0" smtClean="0">
                <a:latin typeface="Verdana" pitchFamily="34" charset="0"/>
                <a:ea typeface="宋体" pitchFamily="2" charset="-122"/>
                <a:cs typeface="Arial" charset="0"/>
              </a:rPr>
              <a:t>Time assignment</a:t>
            </a:r>
          </a:p>
          <a:p>
            <a:pPr lvl="1"/>
            <a:r>
              <a:rPr lang="en-US" altLang="zh-CN" sz="1400" dirty="0">
                <a:latin typeface="Verdana" pitchFamily="34" charset="0"/>
                <a:ea typeface="宋体" pitchFamily="2" charset="-122"/>
                <a:cs typeface="Arial" charset="0"/>
              </a:rPr>
              <a:t>Employee will be assigned to an internal project and one or more client projects</a:t>
            </a:r>
          </a:p>
          <a:p>
            <a:pPr lvl="1">
              <a:lnSpc>
                <a:spcPct val="90000"/>
              </a:lnSpc>
            </a:pPr>
            <a:r>
              <a:rPr lang="en-US" altLang="zh-CN" sz="1400" dirty="0" smtClean="0">
                <a:latin typeface="Verdana" pitchFamily="34" charset="0"/>
                <a:ea typeface="宋体" pitchFamily="2" charset="-122"/>
                <a:cs typeface="Arial" charset="0"/>
              </a:rPr>
              <a:t>If you are not assigned to a project, you cannot enter time or expenses against that project.</a:t>
            </a:r>
          </a:p>
          <a:p>
            <a:pPr marL="457200" lvl="1" indent="0">
              <a:lnSpc>
                <a:spcPct val="90000"/>
              </a:lnSpc>
              <a:buFont typeface="Arial"/>
              <a:buNone/>
            </a:pPr>
            <a:endParaRPr lang="en-US" altLang="zh-CN" sz="1400" b="1" dirty="0">
              <a:latin typeface="Verdana" pitchFamily="34" charset="0"/>
              <a:ea typeface="宋体" pitchFamily="2" charset="-122"/>
              <a:cs typeface="Arial" charset="0"/>
            </a:endParaRPr>
          </a:p>
        </p:txBody>
      </p:sp>
      <p:sp>
        <p:nvSpPr>
          <p:cNvPr id="6" name="Rectangle 5"/>
          <p:cNvSpPr/>
          <p:nvPr/>
        </p:nvSpPr>
        <p:spPr>
          <a:xfrm>
            <a:off x="460611" y="1021884"/>
            <a:ext cx="826233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Bef>
                <a:spcPct val="50000"/>
              </a:spcBef>
            </a:pPr>
            <a:r>
              <a:rPr lang="en-US" altLang="zh-CN" b="1" dirty="0">
                <a:ln w="0"/>
                <a:solidFill>
                  <a:srgbClr val="FF0000"/>
                </a:solidFill>
              </a:rPr>
              <a:t>It is very important to fill your time </a:t>
            </a:r>
            <a:r>
              <a:rPr lang="en-US" altLang="zh-CN" b="1" dirty="0" smtClean="0">
                <a:ln w="0"/>
                <a:solidFill>
                  <a:srgbClr val="FF0000"/>
                </a:solidFill>
              </a:rPr>
              <a:t>card correctly </a:t>
            </a:r>
            <a:r>
              <a:rPr lang="en-US" altLang="zh-CN" b="1" dirty="0">
                <a:ln w="0"/>
                <a:solidFill>
                  <a:srgbClr val="FF0000"/>
                </a:solidFill>
              </a:rPr>
              <a:t>and submit on schedule</a:t>
            </a:r>
            <a:endParaRPr lang="zh-CN" altLang="en-US" b="1" dirty="0">
              <a:ln w="0"/>
              <a:solidFill>
                <a:srgbClr val="FF0000"/>
              </a:solidFill>
            </a:endParaRPr>
          </a:p>
        </p:txBody>
      </p:sp>
    </p:spTree>
    <p:extLst>
      <p:ext uri="{BB962C8B-B14F-4D97-AF65-F5344CB8AC3E}">
        <p14:creationId xmlns:p14="http://schemas.microsoft.com/office/powerpoint/2010/main" val="74217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11</a:t>
            </a:fld>
            <a:endParaRPr lang="en-US"/>
          </a:p>
        </p:txBody>
      </p:sp>
      <p:sp>
        <p:nvSpPr>
          <p:cNvPr id="3" name="Rectangle 2"/>
          <p:cNvSpPr/>
          <p:nvPr/>
        </p:nvSpPr>
        <p:spPr>
          <a:xfrm>
            <a:off x="435164" y="1598592"/>
            <a:ext cx="8169007" cy="646331"/>
          </a:xfrm>
          <a:prstGeom prst="rect">
            <a:avLst/>
          </a:prstGeom>
        </p:spPr>
        <p:txBody>
          <a:bodyPr wrap="square">
            <a:spAutoFit/>
          </a:bodyPr>
          <a:lstStyle/>
          <a:p>
            <a:r>
              <a:rPr lang="en-US" altLang="zh-CN" b="1" dirty="0" smtClean="0"/>
              <a:t>Any leave should submit a leave request in ‘My Absence Management’ in EBS and get the approval from approver(GDC PM and GDC HR ).</a:t>
            </a:r>
          </a:p>
        </p:txBody>
      </p:sp>
      <p:sp>
        <p:nvSpPr>
          <p:cNvPr id="4" name="Rectangle 3"/>
          <p:cNvSpPr/>
          <p:nvPr/>
        </p:nvSpPr>
        <p:spPr>
          <a:xfrm>
            <a:off x="435165" y="2269281"/>
            <a:ext cx="4572000" cy="584775"/>
          </a:xfrm>
          <a:prstGeom prst="rect">
            <a:avLst/>
          </a:prstGeom>
        </p:spPr>
        <p:txBody>
          <a:bodyPr>
            <a:spAutoFit/>
          </a:bodyPr>
          <a:lstStyle/>
          <a:p>
            <a:r>
              <a:rPr lang="en-US" altLang="zh-CN" sz="1600" dirty="0" smtClean="0"/>
              <a:t>Oracle EBS can be found here:  </a:t>
            </a:r>
            <a:endParaRPr lang="zh-CN" altLang="zh-CN" sz="1600" dirty="0" smtClean="0"/>
          </a:p>
          <a:p>
            <a:r>
              <a:rPr lang="en-US" altLang="zh-CN" sz="1600" u="sng" dirty="0" smtClean="0">
                <a:hlinkClick r:id="rId2"/>
              </a:rPr>
              <a:t>https</a:t>
            </a:r>
            <a:r>
              <a:rPr lang="en-US" altLang="zh-CN" sz="1600" u="sng" dirty="0">
                <a:hlinkClick r:id="rId2"/>
              </a:rPr>
              <a:t>://ebs.perficient.com</a:t>
            </a:r>
            <a:endParaRPr lang="en-US" altLang="zh-CN" sz="1600" u="sng" dirty="0"/>
          </a:p>
        </p:txBody>
      </p:sp>
      <p:pic>
        <p:nvPicPr>
          <p:cNvPr id="5" name="Picture 4"/>
          <p:cNvPicPr>
            <a:picLocks noChangeAspect="1"/>
          </p:cNvPicPr>
          <p:nvPr/>
        </p:nvPicPr>
        <p:blipFill>
          <a:blip r:embed="rId3"/>
          <a:stretch>
            <a:fillRect/>
          </a:stretch>
        </p:blipFill>
        <p:spPr>
          <a:xfrm>
            <a:off x="435165" y="2960284"/>
            <a:ext cx="8169007" cy="3416844"/>
          </a:xfrm>
          <a:prstGeom prst="rect">
            <a:avLst/>
          </a:prstGeom>
        </p:spPr>
      </p:pic>
      <p:sp>
        <p:nvSpPr>
          <p:cNvPr id="6" name="Rectangle 5"/>
          <p:cNvSpPr/>
          <p:nvPr/>
        </p:nvSpPr>
        <p:spPr>
          <a:xfrm>
            <a:off x="435165" y="1153810"/>
            <a:ext cx="3018775" cy="430887"/>
          </a:xfrm>
          <a:prstGeom prst="rect">
            <a:avLst/>
          </a:prstGeom>
        </p:spPr>
        <p:txBody>
          <a:bodyPr wrap="none">
            <a:spAutoFit/>
          </a:bodyPr>
          <a:lstStyle/>
          <a:p>
            <a:r>
              <a:rPr lang="en-US" altLang="zh-CN" sz="2200" b="1" dirty="0">
                <a:solidFill>
                  <a:srgbClr val="C00000"/>
                </a:solidFill>
                <a:latin typeface="Arial"/>
                <a:cs typeface="Arial"/>
              </a:rPr>
              <a:t>How to </a:t>
            </a:r>
            <a:r>
              <a:rPr lang="en-US" altLang="zh-CN" sz="2200" b="1" dirty="0" smtClean="0">
                <a:solidFill>
                  <a:srgbClr val="C00000"/>
                </a:solidFill>
                <a:latin typeface="Arial"/>
                <a:cs typeface="Arial"/>
              </a:rPr>
              <a:t>fill timecards</a:t>
            </a:r>
            <a:r>
              <a:rPr lang="en-US" altLang="zh-CN" sz="2000" b="1" dirty="0" smtClean="0"/>
              <a:t>:</a:t>
            </a:r>
            <a:endParaRPr lang="zh-CN" altLang="zh-CN" sz="2000" b="1" dirty="0"/>
          </a:p>
        </p:txBody>
      </p:sp>
      <p:sp>
        <p:nvSpPr>
          <p:cNvPr id="7" name="Rectangle 2"/>
          <p:cNvSpPr txBox="1">
            <a:spLocks noChangeArrowheads="1"/>
          </p:cNvSpPr>
          <p:nvPr/>
        </p:nvSpPr>
        <p:spPr>
          <a:xfrm>
            <a:off x="-995395" y="254915"/>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77620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579" y="1619938"/>
            <a:ext cx="8458200" cy="4191000"/>
          </a:xfrm>
          <a:prstGeom prst="rect">
            <a:avLst/>
          </a:prstGeom>
        </p:spPr>
      </p:pic>
      <p:sp>
        <p:nvSpPr>
          <p:cNvPr id="4" name="Rectangle 3"/>
          <p:cNvSpPr/>
          <p:nvPr/>
        </p:nvSpPr>
        <p:spPr>
          <a:xfrm>
            <a:off x="141267" y="1139122"/>
            <a:ext cx="1269522" cy="369332"/>
          </a:xfrm>
          <a:prstGeom prst="rect">
            <a:avLst/>
          </a:prstGeom>
        </p:spPr>
        <p:txBody>
          <a:bodyPr wrap="square">
            <a:spAutoFit/>
          </a:bodyPr>
          <a:lstStyle/>
          <a:p>
            <a:r>
              <a:rPr lang="en-US" altLang="zh-CN" b="1" dirty="0" smtClean="0"/>
              <a:t>Step 1</a:t>
            </a:r>
            <a:r>
              <a:rPr lang="zh-CN" altLang="en-US" b="1" dirty="0" smtClean="0"/>
              <a:t>：</a:t>
            </a:r>
            <a:endParaRPr lang="zh-CN" altLang="zh-CN" b="1" dirty="0"/>
          </a:p>
        </p:txBody>
      </p:sp>
      <p:sp>
        <p:nvSpPr>
          <p:cNvPr id="5" name="Rectangle 2"/>
          <p:cNvSpPr txBox="1">
            <a:spLocks noChangeArrowheads="1"/>
          </p:cNvSpPr>
          <p:nvPr/>
        </p:nvSpPr>
        <p:spPr>
          <a:xfrm>
            <a:off x="-786002" y="264926"/>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390671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9330" y="1084906"/>
            <a:ext cx="8240097" cy="5378388"/>
          </a:xfrm>
          <a:prstGeom prst="rect">
            <a:avLst/>
          </a:prstGeom>
        </p:spPr>
      </p:pic>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13</a:t>
            </a:fld>
            <a:endParaRPr lang="en-US"/>
          </a:p>
        </p:txBody>
      </p:sp>
      <p:sp>
        <p:nvSpPr>
          <p:cNvPr id="3" name="Rectangle 2"/>
          <p:cNvSpPr/>
          <p:nvPr/>
        </p:nvSpPr>
        <p:spPr>
          <a:xfrm>
            <a:off x="529330" y="1084906"/>
            <a:ext cx="1379732" cy="369332"/>
          </a:xfrm>
          <a:prstGeom prst="rect">
            <a:avLst/>
          </a:prstGeom>
        </p:spPr>
        <p:txBody>
          <a:bodyPr wrap="square">
            <a:spAutoFit/>
          </a:bodyPr>
          <a:lstStyle/>
          <a:p>
            <a:r>
              <a:rPr lang="en-US" altLang="zh-CN" b="1" dirty="0" smtClean="0"/>
              <a:t>Step 2</a:t>
            </a:r>
            <a:r>
              <a:rPr lang="zh-CN" altLang="en-US" b="1" dirty="0" smtClean="0"/>
              <a:t>：</a:t>
            </a:r>
            <a:endParaRPr lang="zh-CN" altLang="zh-CN" b="1" dirty="0"/>
          </a:p>
        </p:txBody>
      </p:sp>
      <p:sp>
        <p:nvSpPr>
          <p:cNvPr id="5" name="Rectangle 2"/>
          <p:cNvSpPr txBox="1">
            <a:spLocks noChangeArrowheads="1"/>
          </p:cNvSpPr>
          <p:nvPr/>
        </p:nvSpPr>
        <p:spPr>
          <a:xfrm>
            <a:off x="-925726" y="245081"/>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209881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14</a:t>
            </a:fld>
            <a:endParaRPr lang="en-US"/>
          </a:p>
        </p:txBody>
      </p:sp>
      <p:sp>
        <p:nvSpPr>
          <p:cNvPr id="3" name="Rectangle 2"/>
          <p:cNvSpPr/>
          <p:nvPr/>
        </p:nvSpPr>
        <p:spPr>
          <a:xfrm>
            <a:off x="231353" y="1248750"/>
            <a:ext cx="1040097" cy="369332"/>
          </a:xfrm>
          <a:prstGeom prst="rect">
            <a:avLst/>
          </a:prstGeom>
        </p:spPr>
        <p:txBody>
          <a:bodyPr wrap="square">
            <a:spAutoFit/>
          </a:bodyPr>
          <a:lstStyle/>
          <a:p>
            <a:r>
              <a:rPr lang="en-US" altLang="zh-CN" b="1" dirty="0" smtClean="0"/>
              <a:t>Step 3</a:t>
            </a:r>
            <a:r>
              <a:rPr lang="zh-CN" altLang="en-US" b="1" dirty="0" smtClean="0"/>
              <a:t>：</a:t>
            </a:r>
            <a:endParaRPr lang="zh-CN" altLang="zh-CN" b="1" dirty="0"/>
          </a:p>
        </p:txBody>
      </p:sp>
      <p:pic>
        <p:nvPicPr>
          <p:cNvPr id="4" name="Picture 3"/>
          <p:cNvPicPr>
            <a:picLocks noChangeAspect="1"/>
          </p:cNvPicPr>
          <p:nvPr/>
        </p:nvPicPr>
        <p:blipFill rotWithShape="1">
          <a:blip r:embed="rId2"/>
          <a:srcRect r="26429"/>
          <a:stretch/>
        </p:blipFill>
        <p:spPr>
          <a:xfrm>
            <a:off x="231354" y="1831678"/>
            <a:ext cx="8262242" cy="3008970"/>
          </a:xfrm>
          <a:prstGeom prst="rect">
            <a:avLst/>
          </a:prstGeom>
        </p:spPr>
      </p:pic>
      <p:sp>
        <p:nvSpPr>
          <p:cNvPr id="6" name="TextBox 5"/>
          <p:cNvSpPr txBox="1"/>
          <p:nvPr/>
        </p:nvSpPr>
        <p:spPr>
          <a:xfrm>
            <a:off x="1063128" y="1279528"/>
            <a:ext cx="6009702" cy="584775"/>
          </a:xfrm>
          <a:prstGeom prst="rect">
            <a:avLst/>
          </a:prstGeom>
          <a:noFill/>
        </p:spPr>
        <p:txBody>
          <a:bodyPr wrap="square" rtlCol="0">
            <a:spAutoFit/>
          </a:bodyPr>
          <a:lstStyle/>
          <a:p>
            <a:r>
              <a:rPr lang="en-US" altLang="zh-CN" sz="1600" dirty="0" smtClean="0"/>
              <a:t>Enter in the Project / Task / Type / Location, the search way can be found in the next page</a:t>
            </a:r>
            <a:endParaRPr lang="zh-CN" altLang="en-US" sz="1600" dirty="0"/>
          </a:p>
        </p:txBody>
      </p:sp>
      <p:sp>
        <p:nvSpPr>
          <p:cNvPr id="5" name="Rectangle 4"/>
          <p:cNvSpPr/>
          <p:nvPr/>
        </p:nvSpPr>
        <p:spPr>
          <a:xfrm>
            <a:off x="490249" y="5236297"/>
            <a:ext cx="8653751" cy="590931"/>
          </a:xfrm>
          <a:prstGeom prst="rect">
            <a:avLst/>
          </a:prstGeom>
        </p:spPr>
        <p:txBody>
          <a:bodyPr wrap="square">
            <a:spAutoFit/>
          </a:bodyPr>
          <a:lstStyle/>
          <a:p>
            <a:pPr>
              <a:lnSpc>
                <a:spcPct val="90000"/>
              </a:lnSpc>
            </a:pPr>
            <a:r>
              <a:rPr lang="en-US" altLang="zh-CN" dirty="0" smtClean="0">
                <a:latin typeface="Verdana" pitchFamily="34" charset="0"/>
              </a:rPr>
              <a:t>Go </a:t>
            </a:r>
            <a:r>
              <a:rPr lang="en-US" altLang="zh-CN" dirty="0">
                <a:latin typeface="Verdana" pitchFamily="34" charset="0"/>
              </a:rPr>
              <a:t>to SharePoint to download </a:t>
            </a:r>
            <a:r>
              <a:rPr lang="en-US" altLang="zh-CN" dirty="0" smtClean="0">
                <a:latin typeface="Verdana" pitchFamily="34" charset="0"/>
              </a:rPr>
              <a:t>Project/Task/Type/Location general rules:</a:t>
            </a:r>
            <a:endParaRPr lang="en-US" altLang="zh-CN" dirty="0">
              <a:latin typeface="Verdana" pitchFamily="34" charset="0"/>
            </a:endParaRPr>
          </a:p>
          <a:p>
            <a:pPr>
              <a:lnSpc>
                <a:spcPct val="90000"/>
              </a:lnSpc>
            </a:pPr>
            <a:r>
              <a:rPr lang="en-US" altLang="zh-CN" dirty="0" err="1" smtClean="0">
                <a:latin typeface="Verdana" pitchFamily="34" charset="0"/>
                <a:hlinkClick r:id="rId3"/>
              </a:rPr>
              <a:t>Sharepoint</a:t>
            </a:r>
            <a:r>
              <a:rPr lang="en-US" altLang="zh-CN" dirty="0" smtClean="0">
                <a:latin typeface="Verdana" pitchFamily="34" charset="0"/>
                <a:hlinkClick r:id="rId3"/>
              </a:rPr>
              <a:t> </a:t>
            </a:r>
            <a:r>
              <a:rPr lang="en-US" altLang="zh-CN" dirty="0">
                <a:latin typeface="Verdana" pitchFamily="34" charset="0"/>
                <a:hlinkClick r:id="rId3"/>
              </a:rPr>
              <a:t>&gt; GDC &gt; HR &gt; Time card</a:t>
            </a:r>
            <a:endParaRPr lang="en-US" altLang="zh-CN" dirty="0">
              <a:latin typeface="Verdana" pitchFamily="34" charset="0"/>
            </a:endParaRPr>
          </a:p>
        </p:txBody>
      </p:sp>
      <p:sp>
        <p:nvSpPr>
          <p:cNvPr id="7" name="5-Point Star 6"/>
          <p:cNvSpPr/>
          <p:nvPr/>
        </p:nvSpPr>
        <p:spPr>
          <a:xfrm>
            <a:off x="137709" y="5187427"/>
            <a:ext cx="365962" cy="293022"/>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Rectangle 2"/>
          <p:cNvSpPr txBox="1">
            <a:spLocks noChangeArrowheads="1"/>
          </p:cNvSpPr>
          <p:nvPr/>
        </p:nvSpPr>
        <p:spPr>
          <a:xfrm>
            <a:off x="-925726" y="329390"/>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1823333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15</a:t>
            </a:fld>
            <a:endParaRPr lang="en-US"/>
          </a:p>
        </p:txBody>
      </p:sp>
      <p:pic>
        <p:nvPicPr>
          <p:cNvPr id="3" name="Picture 2"/>
          <p:cNvPicPr>
            <a:picLocks noChangeAspect="1"/>
          </p:cNvPicPr>
          <p:nvPr/>
        </p:nvPicPr>
        <p:blipFill rotWithShape="1">
          <a:blip r:embed="rId2"/>
          <a:srcRect r="1978"/>
          <a:stretch/>
        </p:blipFill>
        <p:spPr>
          <a:xfrm>
            <a:off x="2015170" y="1160615"/>
            <a:ext cx="7095779" cy="4867275"/>
          </a:xfrm>
          <a:prstGeom prst="rect">
            <a:avLst/>
          </a:prstGeom>
        </p:spPr>
      </p:pic>
      <p:pic>
        <p:nvPicPr>
          <p:cNvPr id="5" name="Picture 4"/>
          <p:cNvPicPr>
            <a:picLocks noChangeAspect="1"/>
          </p:cNvPicPr>
          <p:nvPr/>
        </p:nvPicPr>
        <p:blipFill rotWithShape="1">
          <a:blip r:embed="rId3"/>
          <a:srcRect l="2455" t="9709" r="61889" b="25379"/>
          <a:stretch/>
        </p:blipFill>
        <p:spPr>
          <a:xfrm>
            <a:off x="128403" y="2239176"/>
            <a:ext cx="1603975" cy="1311008"/>
          </a:xfrm>
          <a:prstGeom prst="rect">
            <a:avLst/>
          </a:prstGeom>
        </p:spPr>
      </p:pic>
      <p:cxnSp>
        <p:nvCxnSpPr>
          <p:cNvPr id="15" name="Elbow Connector 14"/>
          <p:cNvCxnSpPr/>
          <p:nvPr/>
        </p:nvCxnSpPr>
        <p:spPr>
          <a:xfrm>
            <a:off x="1732378" y="3550184"/>
            <a:ext cx="565584" cy="220337"/>
          </a:xfrm>
          <a:prstGeom prst="bentConnector3">
            <a:avLst>
              <a:gd name="adj1" fmla="val 50000"/>
            </a:avLst>
          </a:prstGeom>
          <a:ln w="635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Rectangle 2"/>
          <p:cNvSpPr txBox="1">
            <a:spLocks noChangeArrowheads="1"/>
          </p:cNvSpPr>
          <p:nvPr/>
        </p:nvSpPr>
        <p:spPr>
          <a:xfrm>
            <a:off x="-923822" y="311962"/>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2838869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16</a:t>
            </a:fld>
            <a:endParaRPr lang="en-US"/>
          </a:p>
        </p:txBody>
      </p:sp>
      <p:pic>
        <p:nvPicPr>
          <p:cNvPr id="3" name="Picture 2"/>
          <p:cNvPicPr>
            <a:picLocks noChangeAspect="1"/>
          </p:cNvPicPr>
          <p:nvPr/>
        </p:nvPicPr>
        <p:blipFill rotWithShape="1">
          <a:blip r:embed="rId2"/>
          <a:srcRect r="32759"/>
          <a:stretch/>
        </p:blipFill>
        <p:spPr>
          <a:xfrm>
            <a:off x="254605" y="1675521"/>
            <a:ext cx="7519127" cy="4457700"/>
          </a:xfrm>
          <a:prstGeom prst="rect">
            <a:avLst/>
          </a:prstGeom>
        </p:spPr>
      </p:pic>
      <p:sp>
        <p:nvSpPr>
          <p:cNvPr id="7" name="Rectangular Callout 6"/>
          <p:cNvSpPr/>
          <p:nvPr/>
        </p:nvSpPr>
        <p:spPr>
          <a:xfrm>
            <a:off x="6209583" y="1934618"/>
            <a:ext cx="2353433" cy="870332"/>
          </a:xfrm>
          <a:prstGeom prst="wedgeRectCallout">
            <a:avLst>
              <a:gd name="adj1" fmla="val -91636"/>
              <a:gd name="adj2" fmla="val 152792"/>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a:solidFill>
                  <a:schemeClr val="bg1"/>
                </a:solidFill>
              </a:rPr>
              <a:t>If we have worked under different conditions on that week, we will express in a second row of the timecard.</a:t>
            </a:r>
          </a:p>
        </p:txBody>
      </p:sp>
      <p:sp>
        <p:nvSpPr>
          <p:cNvPr id="5" name="Rectangle 2"/>
          <p:cNvSpPr txBox="1">
            <a:spLocks noChangeArrowheads="1"/>
          </p:cNvSpPr>
          <p:nvPr/>
        </p:nvSpPr>
        <p:spPr>
          <a:xfrm>
            <a:off x="-1047646" y="334594"/>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2723725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3866" y="2601363"/>
            <a:ext cx="9068451" cy="2446940"/>
          </a:xfrm>
          <a:prstGeom prst="rect">
            <a:avLst/>
          </a:prstGeom>
        </p:spPr>
      </p:pic>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17</a:t>
            </a:fld>
            <a:endParaRPr lang="en-US"/>
          </a:p>
        </p:txBody>
      </p:sp>
      <p:sp>
        <p:nvSpPr>
          <p:cNvPr id="6" name="Rectangle 5"/>
          <p:cNvSpPr/>
          <p:nvPr/>
        </p:nvSpPr>
        <p:spPr>
          <a:xfrm>
            <a:off x="231354" y="1248750"/>
            <a:ext cx="1231686" cy="369332"/>
          </a:xfrm>
          <a:prstGeom prst="rect">
            <a:avLst/>
          </a:prstGeom>
        </p:spPr>
        <p:txBody>
          <a:bodyPr wrap="square">
            <a:spAutoFit/>
          </a:bodyPr>
          <a:lstStyle/>
          <a:p>
            <a:r>
              <a:rPr lang="en-US" altLang="zh-CN" b="1" dirty="0" smtClean="0"/>
              <a:t>Step 4</a:t>
            </a:r>
            <a:r>
              <a:rPr lang="zh-CN" altLang="en-US" b="1" dirty="0" smtClean="0"/>
              <a:t>：</a:t>
            </a:r>
            <a:endParaRPr lang="zh-CN" altLang="zh-CN" b="1" dirty="0"/>
          </a:p>
        </p:txBody>
      </p:sp>
      <p:sp>
        <p:nvSpPr>
          <p:cNvPr id="8" name="Rectangular Callout 7"/>
          <p:cNvSpPr/>
          <p:nvPr/>
        </p:nvSpPr>
        <p:spPr>
          <a:xfrm>
            <a:off x="1276202" y="1916964"/>
            <a:ext cx="2353433" cy="870332"/>
          </a:xfrm>
          <a:prstGeom prst="wedgeRectCallout">
            <a:avLst>
              <a:gd name="adj1" fmla="val 94971"/>
              <a:gd name="adj2" fmla="val 125381"/>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a:t>A</a:t>
            </a:r>
            <a:r>
              <a:rPr lang="zh-CN" altLang="en-US" sz="1200" dirty="0"/>
              <a:t>fter entering your work parameters in the first 4 columns, enter your time.</a:t>
            </a:r>
          </a:p>
        </p:txBody>
      </p:sp>
      <p:sp>
        <p:nvSpPr>
          <p:cNvPr id="9" name="Rectangular Callout 8"/>
          <p:cNvSpPr/>
          <p:nvPr/>
        </p:nvSpPr>
        <p:spPr>
          <a:xfrm>
            <a:off x="1063128" y="4613137"/>
            <a:ext cx="2353433" cy="870332"/>
          </a:xfrm>
          <a:prstGeom prst="wedgeRectCallout">
            <a:avLst>
              <a:gd name="adj1" fmla="val 110240"/>
              <a:gd name="adj2" fmla="val -161586"/>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a:t>A</a:t>
            </a:r>
            <a:r>
              <a:rPr lang="zh-CN" altLang="en-US" sz="1200" dirty="0"/>
              <a:t>fter entering your work parameters in the first 4 columns, enter your time.</a:t>
            </a:r>
          </a:p>
        </p:txBody>
      </p:sp>
      <p:sp>
        <p:nvSpPr>
          <p:cNvPr id="3" name="Rectangle 2"/>
          <p:cNvSpPr/>
          <p:nvPr/>
        </p:nvSpPr>
        <p:spPr>
          <a:xfrm>
            <a:off x="4250120" y="1927332"/>
            <a:ext cx="4835988" cy="674031"/>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zh-CN" sz="1400" dirty="0">
                <a:latin typeface="Verdana" pitchFamily="34" charset="0"/>
              </a:rPr>
              <a:t>Do not enter less than half hour increments</a:t>
            </a:r>
          </a:p>
          <a:p>
            <a:pPr marL="285750" indent="-285750">
              <a:lnSpc>
                <a:spcPct val="90000"/>
              </a:lnSpc>
              <a:buFont typeface="Arial" panose="020B0604020202020204" pitchFamily="34" charset="0"/>
              <a:buChar char="•"/>
            </a:pPr>
            <a:r>
              <a:rPr lang="en-US" altLang="zh-CN" sz="1400" dirty="0">
                <a:latin typeface="Verdana" pitchFamily="34" charset="0"/>
              </a:rPr>
              <a:t>Paid Time off (Vacation, Sick) should be entered in 4-hour increments</a:t>
            </a:r>
          </a:p>
        </p:txBody>
      </p:sp>
      <p:sp>
        <p:nvSpPr>
          <p:cNvPr id="11" name="Rectangle 2"/>
          <p:cNvSpPr txBox="1">
            <a:spLocks noChangeArrowheads="1"/>
          </p:cNvSpPr>
          <p:nvPr/>
        </p:nvSpPr>
        <p:spPr>
          <a:xfrm>
            <a:off x="2435782" y="160423"/>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2684649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18</a:t>
            </a:fld>
            <a:endParaRPr lang="en-US"/>
          </a:p>
        </p:txBody>
      </p:sp>
      <p:sp>
        <p:nvSpPr>
          <p:cNvPr id="6" name="Rectangle 5"/>
          <p:cNvSpPr/>
          <p:nvPr/>
        </p:nvSpPr>
        <p:spPr>
          <a:xfrm>
            <a:off x="231353" y="1248750"/>
            <a:ext cx="1240395" cy="369332"/>
          </a:xfrm>
          <a:prstGeom prst="rect">
            <a:avLst/>
          </a:prstGeom>
        </p:spPr>
        <p:txBody>
          <a:bodyPr wrap="square">
            <a:spAutoFit/>
          </a:bodyPr>
          <a:lstStyle/>
          <a:p>
            <a:r>
              <a:rPr lang="en-US" altLang="zh-CN" b="1" dirty="0" smtClean="0"/>
              <a:t>Step 5</a:t>
            </a:r>
            <a:r>
              <a:rPr lang="zh-CN" altLang="en-US" b="1" dirty="0" smtClean="0"/>
              <a:t>：</a:t>
            </a:r>
            <a:endParaRPr lang="zh-CN" altLang="zh-CN" b="1" dirty="0"/>
          </a:p>
        </p:txBody>
      </p:sp>
      <p:pic>
        <p:nvPicPr>
          <p:cNvPr id="4" name="Picture 3"/>
          <p:cNvPicPr>
            <a:picLocks noChangeAspect="1"/>
          </p:cNvPicPr>
          <p:nvPr/>
        </p:nvPicPr>
        <p:blipFill>
          <a:blip r:embed="rId2"/>
          <a:stretch>
            <a:fillRect/>
          </a:stretch>
        </p:blipFill>
        <p:spPr>
          <a:xfrm>
            <a:off x="319489" y="1705497"/>
            <a:ext cx="8384381" cy="1818087"/>
          </a:xfrm>
          <a:prstGeom prst="rect">
            <a:avLst/>
          </a:prstGeom>
        </p:spPr>
      </p:pic>
      <p:sp>
        <p:nvSpPr>
          <p:cNvPr id="8" name="Rectangular Callout 7"/>
          <p:cNvSpPr/>
          <p:nvPr/>
        </p:nvSpPr>
        <p:spPr>
          <a:xfrm>
            <a:off x="4391800" y="2607066"/>
            <a:ext cx="2353433" cy="870332"/>
          </a:xfrm>
          <a:prstGeom prst="wedgeRectCallout">
            <a:avLst>
              <a:gd name="adj1" fmla="val 119781"/>
              <a:gd name="adj2" fmla="val -87278"/>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dirty="0"/>
              <a:t>after bringing up the timecard you want to update, make the changes and then click on 'Continue'</a:t>
            </a:r>
          </a:p>
        </p:txBody>
      </p:sp>
      <p:pic>
        <p:nvPicPr>
          <p:cNvPr id="5" name="Picture 4"/>
          <p:cNvPicPr>
            <a:picLocks noChangeAspect="1"/>
          </p:cNvPicPr>
          <p:nvPr/>
        </p:nvPicPr>
        <p:blipFill>
          <a:blip r:embed="rId3"/>
          <a:stretch>
            <a:fillRect/>
          </a:stretch>
        </p:blipFill>
        <p:spPr>
          <a:xfrm>
            <a:off x="422425" y="4678978"/>
            <a:ext cx="8281445" cy="1191325"/>
          </a:xfrm>
          <a:prstGeom prst="rect">
            <a:avLst/>
          </a:prstGeom>
        </p:spPr>
      </p:pic>
      <p:sp>
        <p:nvSpPr>
          <p:cNvPr id="9" name="Rectangle 8"/>
          <p:cNvSpPr/>
          <p:nvPr/>
        </p:nvSpPr>
        <p:spPr>
          <a:xfrm>
            <a:off x="231353" y="3916615"/>
            <a:ext cx="1031389" cy="369332"/>
          </a:xfrm>
          <a:prstGeom prst="rect">
            <a:avLst/>
          </a:prstGeom>
        </p:spPr>
        <p:txBody>
          <a:bodyPr wrap="square">
            <a:spAutoFit/>
          </a:bodyPr>
          <a:lstStyle/>
          <a:p>
            <a:r>
              <a:rPr lang="en-US" altLang="zh-CN" b="1" dirty="0" smtClean="0"/>
              <a:t>Step 6</a:t>
            </a:r>
            <a:r>
              <a:rPr lang="zh-CN" altLang="en-US" b="1" dirty="0" smtClean="0"/>
              <a:t>：</a:t>
            </a:r>
            <a:endParaRPr lang="zh-CN" altLang="zh-CN" b="1" dirty="0"/>
          </a:p>
        </p:txBody>
      </p:sp>
      <p:sp>
        <p:nvSpPr>
          <p:cNvPr id="10" name="Rectangular Callout 9"/>
          <p:cNvSpPr/>
          <p:nvPr/>
        </p:nvSpPr>
        <p:spPr>
          <a:xfrm>
            <a:off x="4563147" y="3808646"/>
            <a:ext cx="2353433" cy="870332"/>
          </a:xfrm>
          <a:prstGeom prst="wedgeRectCallout">
            <a:avLst>
              <a:gd name="adj1" fmla="val 112760"/>
              <a:gd name="adj2" fmla="val 55761"/>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a:t>After clicking </a:t>
            </a:r>
            <a:r>
              <a:rPr lang="en-US" altLang="zh-CN" sz="1200" dirty="0" err="1"/>
              <a:t>on'Continue',this</a:t>
            </a:r>
            <a:r>
              <a:rPr lang="en-US" altLang="zh-CN" sz="1200" dirty="0"/>
              <a:t> review screen will open. When you are ready to submit your timecard for approval, click on 'Submit'</a:t>
            </a:r>
            <a:endParaRPr lang="zh-CN" altLang="en-US" sz="1200" dirty="0"/>
          </a:p>
        </p:txBody>
      </p:sp>
      <p:sp>
        <p:nvSpPr>
          <p:cNvPr id="11" name="Rectangle 2"/>
          <p:cNvSpPr txBox="1">
            <a:spLocks noChangeArrowheads="1"/>
          </p:cNvSpPr>
          <p:nvPr/>
        </p:nvSpPr>
        <p:spPr>
          <a:xfrm>
            <a:off x="-703705" y="335372"/>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
        <p:nvSpPr>
          <p:cNvPr id="12" name="Rectangular Callout 7"/>
          <p:cNvSpPr/>
          <p:nvPr/>
        </p:nvSpPr>
        <p:spPr>
          <a:xfrm>
            <a:off x="4314681" y="1618082"/>
            <a:ext cx="2353433" cy="870332"/>
          </a:xfrm>
          <a:prstGeom prst="wedgeRectCallout">
            <a:avLst>
              <a:gd name="adj1" fmla="val 105324"/>
              <a:gd name="adj2" fmla="val 22672"/>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smtClean="0"/>
              <a:t>If you are not sure of the time data, you can select ‘</a:t>
            </a:r>
            <a:r>
              <a:rPr lang="en-US" altLang="zh-CN" sz="1200" dirty="0" err="1" smtClean="0"/>
              <a:t>save’to</a:t>
            </a:r>
            <a:r>
              <a:rPr lang="en-US" altLang="zh-CN" sz="1200" dirty="0" smtClean="0"/>
              <a:t> save the record first and edit it later</a:t>
            </a:r>
            <a:endParaRPr lang="zh-CN" altLang="en-US" sz="1200" dirty="0"/>
          </a:p>
        </p:txBody>
      </p:sp>
    </p:spTree>
    <p:extLst>
      <p:ext uri="{BB962C8B-B14F-4D97-AF65-F5344CB8AC3E}">
        <p14:creationId xmlns:p14="http://schemas.microsoft.com/office/powerpoint/2010/main" val="2373550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19</a:t>
            </a:fld>
            <a:endParaRPr lang="en-US"/>
          </a:p>
        </p:txBody>
      </p:sp>
      <p:sp>
        <p:nvSpPr>
          <p:cNvPr id="6" name="Rectangle 5"/>
          <p:cNvSpPr/>
          <p:nvPr/>
        </p:nvSpPr>
        <p:spPr>
          <a:xfrm>
            <a:off x="231353" y="1248750"/>
            <a:ext cx="5431317" cy="430887"/>
          </a:xfrm>
          <a:prstGeom prst="rect">
            <a:avLst/>
          </a:prstGeom>
        </p:spPr>
        <p:txBody>
          <a:bodyPr wrap="square">
            <a:spAutoFit/>
          </a:bodyPr>
          <a:lstStyle/>
          <a:p>
            <a:r>
              <a:rPr lang="en-US" altLang="zh-CN" sz="2200" b="1" dirty="0" smtClean="0">
                <a:solidFill>
                  <a:srgbClr val="C00000"/>
                </a:solidFill>
                <a:latin typeface="Arial"/>
                <a:cs typeface="Arial"/>
              </a:rPr>
              <a:t>Review and edit</a:t>
            </a:r>
            <a:r>
              <a:rPr lang="zh-CN" altLang="en-US" sz="2200" b="1" dirty="0" smtClean="0">
                <a:solidFill>
                  <a:srgbClr val="C00000"/>
                </a:solidFill>
                <a:latin typeface="Arial"/>
                <a:cs typeface="Arial"/>
              </a:rPr>
              <a:t> </a:t>
            </a:r>
            <a:r>
              <a:rPr lang="en-US" altLang="zh-CN" sz="2200" b="1" dirty="0">
                <a:solidFill>
                  <a:srgbClr val="C00000"/>
                </a:solidFill>
                <a:latin typeface="Arial"/>
                <a:cs typeface="Arial"/>
              </a:rPr>
              <a:t>recent timecards</a:t>
            </a:r>
            <a:r>
              <a:rPr lang="zh-CN" altLang="en-US" b="1" dirty="0" smtClean="0"/>
              <a:t>：</a:t>
            </a:r>
            <a:endParaRPr lang="zh-CN" altLang="zh-CN" b="1" dirty="0"/>
          </a:p>
        </p:txBody>
      </p:sp>
      <p:pic>
        <p:nvPicPr>
          <p:cNvPr id="3" name="Picture 2"/>
          <p:cNvPicPr>
            <a:picLocks noChangeAspect="1"/>
          </p:cNvPicPr>
          <p:nvPr/>
        </p:nvPicPr>
        <p:blipFill>
          <a:blip r:embed="rId2"/>
          <a:stretch>
            <a:fillRect/>
          </a:stretch>
        </p:blipFill>
        <p:spPr>
          <a:xfrm>
            <a:off x="231354" y="1843149"/>
            <a:ext cx="8714342" cy="2671908"/>
          </a:xfrm>
          <a:prstGeom prst="rect">
            <a:avLst/>
          </a:prstGeom>
        </p:spPr>
      </p:pic>
      <p:pic>
        <p:nvPicPr>
          <p:cNvPr id="12" name="Picture 11"/>
          <p:cNvPicPr>
            <a:picLocks noChangeAspect="1"/>
          </p:cNvPicPr>
          <p:nvPr/>
        </p:nvPicPr>
        <p:blipFill rotWithShape="1">
          <a:blip r:embed="rId3"/>
          <a:srcRect t="40112" b="-1"/>
          <a:stretch/>
        </p:blipFill>
        <p:spPr>
          <a:xfrm>
            <a:off x="561615" y="4753829"/>
            <a:ext cx="8317735" cy="1706696"/>
          </a:xfrm>
          <a:prstGeom prst="rect">
            <a:avLst/>
          </a:prstGeom>
        </p:spPr>
      </p:pic>
      <p:sp>
        <p:nvSpPr>
          <p:cNvPr id="7" name="Rectangular Callout 6"/>
          <p:cNvSpPr/>
          <p:nvPr/>
        </p:nvSpPr>
        <p:spPr>
          <a:xfrm>
            <a:off x="3428333" y="3324575"/>
            <a:ext cx="4613980" cy="870332"/>
          </a:xfrm>
          <a:prstGeom prst="wedgeRectCallout">
            <a:avLst>
              <a:gd name="adj1" fmla="val 59456"/>
              <a:gd name="adj2" fmla="val 155760"/>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dirty="0"/>
              <a:t>Using the same report showing recent timecards,click on'Details' on one of the lines to learn more about the hours and days worked during a previous time period</a:t>
            </a:r>
          </a:p>
        </p:txBody>
      </p:sp>
      <p:sp>
        <p:nvSpPr>
          <p:cNvPr id="11" name="Rectangular Callout 10"/>
          <p:cNvSpPr/>
          <p:nvPr/>
        </p:nvSpPr>
        <p:spPr>
          <a:xfrm>
            <a:off x="1950237" y="4515057"/>
            <a:ext cx="4613980" cy="870332"/>
          </a:xfrm>
          <a:prstGeom prst="wedgeRectCallout">
            <a:avLst>
              <a:gd name="adj1" fmla="val 81662"/>
              <a:gd name="adj2" fmla="val 40570"/>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dirty="0" smtClean="0"/>
              <a:t>click one‘</a:t>
            </a:r>
            <a:r>
              <a:rPr lang="en-US" altLang="zh-CN" sz="1200" dirty="0" smtClean="0"/>
              <a:t>Update</a:t>
            </a:r>
            <a:r>
              <a:rPr lang="zh-CN" altLang="en-US" sz="1200" dirty="0" smtClean="0"/>
              <a:t>' </a:t>
            </a:r>
            <a:r>
              <a:rPr lang="en-US" altLang="zh-CN" sz="1200" dirty="0" smtClean="0"/>
              <a:t>, you can update your timecard no matter the status is ‘Submitted ’or ‘Approved’</a:t>
            </a:r>
            <a:endParaRPr lang="zh-CN" altLang="en-US" sz="1200" dirty="0"/>
          </a:p>
        </p:txBody>
      </p:sp>
      <p:sp>
        <p:nvSpPr>
          <p:cNvPr id="13" name="Rectangle 2"/>
          <p:cNvSpPr txBox="1">
            <a:spLocks noChangeArrowheads="1"/>
          </p:cNvSpPr>
          <p:nvPr/>
        </p:nvSpPr>
        <p:spPr>
          <a:xfrm>
            <a:off x="-864767" y="411456"/>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3299105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p:cNvSpPr>
            <a:spLocks noGrp="1"/>
          </p:cNvSpPr>
          <p:nvPr>
            <p:ph type="title" idx="4294967295"/>
          </p:nvPr>
        </p:nvSpPr>
        <p:spPr>
          <a:xfrm>
            <a:off x="539597" y="478567"/>
            <a:ext cx="7658100" cy="350838"/>
          </a:xfrm>
          <a:prstGeom prst="rect">
            <a:avLst/>
          </a:prstGeom>
        </p:spPr>
        <p:txBody>
          <a:bodyPr>
            <a:normAutofit fontScale="90000"/>
          </a:bodyPr>
          <a:lstStyle/>
          <a:p>
            <a:pPr eaLnBrk="1" hangingPunct="1"/>
            <a:r>
              <a:rPr lang="en-US" altLang="zh-CN" dirty="0" smtClean="0">
                <a:ea typeface="宋体" pitchFamily="2" charset="-122"/>
              </a:rPr>
              <a:t>Agenda</a:t>
            </a:r>
          </a:p>
        </p:txBody>
      </p:sp>
      <p:sp>
        <p:nvSpPr>
          <p:cNvPr id="46083" name="Content Placeholder 4"/>
          <p:cNvSpPr>
            <a:spLocks noGrp="1"/>
          </p:cNvSpPr>
          <p:nvPr>
            <p:ph idx="4294967295"/>
          </p:nvPr>
        </p:nvSpPr>
        <p:spPr>
          <a:xfrm>
            <a:off x="457200" y="2209800"/>
            <a:ext cx="8229600" cy="2057400"/>
          </a:xfrm>
          <a:prstGeom prst="rect">
            <a:avLst/>
          </a:prstGeom>
        </p:spPr>
        <p:txBody>
          <a:bodyPr/>
          <a:lstStyle/>
          <a:p>
            <a:pPr eaLnBrk="1" hangingPunct="1">
              <a:lnSpc>
                <a:spcPct val="120000"/>
              </a:lnSpc>
            </a:pPr>
            <a:r>
              <a:rPr lang="en-US" altLang="zh-CN" sz="1800" dirty="0" smtClean="0">
                <a:latin typeface="Verdana" pitchFamily="34" charset="0"/>
                <a:ea typeface="宋体" pitchFamily="2" charset="-122"/>
              </a:rPr>
              <a:t>Compensation &amp; benefits</a:t>
            </a:r>
          </a:p>
          <a:p>
            <a:pPr lvl="1" eaLnBrk="1" hangingPunct="1">
              <a:lnSpc>
                <a:spcPct val="120000"/>
              </a:lnSpc>
            </a:pPr>
            <a:r>
              <a:rPr lang="en-US" altLang="zh-CN" sz="1800" b="1" u="sng" dirty="0" smtClean="0">
                <a:solidFill>
                  <a:srgbClr val="C00000"/>
                </a:solidFill>
                <a:latin typeface="Verdana" pitchFamily="34" charset="0"/>
                <a:ea typeface="宋体" pitchFamily="2" charset="-122"/>
              </a:rPr>
              <a:t>Leave &amp;Time Cards</a:t>
            </a:r>
          </a:p>
          <a:p>
            <a:pPr lvl="1" eaLnBrk="1" hangingPunct="1">
              <a:lnSpc>
                <a:spcPct val="120000"/>
              </a:lnSpc>
            </a:pPr>
            <a:r>
              <a:rPr lang="en-US" altLang="zh-CN" sz="1800" b="1" u="sng" dirty="0">
                <a:solidFill>
                  <a:srgbClr val="C00000"/>
                </a:solidFill>
                <a:latin typeface="Verdana" pitchFamily="34" charset="0"/>
                <a:ea typeface="宋体" pitchFamily="2" charset="-122"/>
              </a:rPr>
              <a:t>Admin</a:t>
            </a:r>
          </a:p>
          <a:p>
            <a:pPr lvl="1" eaLnBrk="1" hangingPunct="1">
              <a:lnSpc>
                <a:spcPct val="120000"/>
              </a:lnSpc>
            </a:pPr>
            <a:r>
              <a:rPr lang="en-US" altLang="zh-CN" sz="1800" dirty="0" smtClean="0">
                <a:solidFill>
                  <a:srgbClr val="7F7F7F"/>
                </a:solidFill>
                <a:latin typeface="Verdana" pitchFamily="34" charset="0"/>
                <a:ea typeface="宋体" pitchFamily="2" charset="-122"/>
              </a:rPr>
              <a:t>C&amp;B Policy</a:t>
            </a:r>
            <a:endParaRPr lang="zh-CN" altLang="en-US" sz="1800" dirty="0" smtClean="0">
              <a:latin typeface="Verdana" pitchFamily="34" charset="0"/>
              <a:ea typeface="宋体" pitchFamily="2" charset="-122"/>
            </a:endParaRPr>
          </a:p>
        </p:txBody>
      </p:sp>
    </p:spTree>
    <p:extLst>
      <p:ext uri="{BB962C8B-B14F-4D97-AF65-F5344CB8AC3E}">
        <p14:creationId xmlns:p14="http://schemas.microsoft.com/office/powerpoint/2010/main" val="2168585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20</a:t>
            </a:fld>
            <a:endParaRPr lang="en-US"/>
          </a:p>
        </p:txBody>
      </p:sp>
      <p:sp>
        <p:nvSpPr>
          <p:cNvPr id="4" name="Rectangle 3"/>
          <p:cNvSpPr/>
          <p:nvPr/>
        </p:nvSpPr>
        <p:spPr>
          <a:xfrm>
            <a:off x="231353" y="1248750"/>
            <a:ext cx="4373697" cy="430887"/>
          </a:xfrm>
          <a:prstGeom prst="rect">
            <a:avLst/>
          </a:prstGeom>
        </p:spPr>
        <p:txBody>
          <a:bodyPr wrap="square">
            <a:spAutoFit/>
          </a:bodyPr>
          <a:lstStyle/>
          <a:p>
            <a:r>
              <a:rPr lang="en-US" altLang="zh-CN" sz="2200" b="1" dirty="0" smtClean="0">
                <a:solidFill>
                  <a:srgbClr val="C00000"/>
                </a:solidFill>
                <a:latin typeface="Arial"/>
                <a:cs typeface="Arial"/>
              </a:rPr>
              <a:t>Creating timecard templates</a:t>
            </a:r>
            <a:r>
              <a:rPr lang="zh-CN" altLang="en-US" b="1" dirty="0" smtClean="0"/>
              <a:t>：</a:t>
            </a:r>
            <a:endParaRPr lang="zh-CN" altLang="zh-CN" b="1" dirty="0"/>
          </a:p>
        </p:txBody>
      </p:sp>
      <p:pic>
        <p:nvPicPr>
          <p:cNvPr id="6" name="Picture 5"/>
          <p:cNvPicPr>
            <a:picLocks noChangeAspect="1"/>
          </p:cNvPicPr>
          <p:nvPr/>
        </p:nvPicPr>
        <p:blipFill rotWithShape="1">
          <a:blip r:embed="rId2"/>
          <a:srcRect r="15827"/>
          <a:stretch/>
        </p:blipFill>
        <p:spPr>
          <a:xfrm>
            <a:off x="416093" y="2068044"/>
            <a:ext cx="8463257" cy="1766534"/>
          </a:xfrm>
          <a:prstGeom prst="rect">
            <a:avLst/>
          </a:prstGeom>
        </p:spPr>
      </p:pic>
      <p:sp>
        <p:nvSpPr>
          <p:cNvPr id="8" name="Rectangular Callout 7"/>
          <p:cNvSpPr/>
          <p:nvPr/>
        </p:nvSpPr>
        <p:spPr>
          <a:xfrm>
            <a:off x="2829246" y="3834578"/>
            <a:ext cx="4613980" cy="1178097"/>
          </a:xfrm>
          <a:prstGeom prst="wedgeRectCallout">
            <a:avLst>
              <a:gd name="adj1" fmla="val -70674"/>
              <a:gd name="adj2" fmla="val -113966"/>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smtClean="0"/>
              <a:t>Y</a:t>
            </a:r>
            <a:r>
              <a:rPr lang="zh-CN" altLang="en-US" sz="1200" dirty="0" smtClean="0"/>
              <a:t>ou </a:t>
            </a:r>
            <a:r>
              <a:rPr lang="zh-CN" altLang="en-US" sz="1200" dirty="0"/>
              <a:t>can create a template to simplify and improve accuracy of time entry. You can enter the parameters of your work wee such as Project , Task, Type, and Location. You can also enter hours that are consistently the same.</a:t>
            </a:r>
          </a:p>
        </p:txBody>
      </p:sp>
      <p:sp>
        <p:nvSpPr>
          <p:cNvPr id="9" name="Rectangle 2"/>
          <p:cNvSpPr txBox="1">
            <a:spLocks noChangeArrowheads="1"/>
          </p:cNvSpPr>
          <p:nvPr/>
        </p:nvSpPr>
        <p:spPr>
          <a:xfrm>
            <a:off x="-917018" y="261821"/>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55215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21</a:t>
            </a:fld>
            <a:endParaRPr lang="en-US"/>
          </a:p>
        </p:txBody>
      </p:sp>
      <p:pic>
        <p:nvPicPr>
          <p:cNvPr id="3" name="Picture 2"/>
          <p:cNvPicPr>
            <a:picLocks noChangeAspect="1"/>
          </p:cNvPicPr>
          <p:nvPr/>
        </p:nvPicPr>
        <p:blipFill>
          <a:blip r:embed="rId2"/>
          <a:stretch>
            <a:fillRect/>
          </a:stretch>
        </p:blipFill>
        <p:spPr>
          <a:xfrm>
            <a:off x="152391" y="2444973"/>
            <a:ext cx="8726959" cy="1908067"/>
          </a:xfrm>
          <a:prstGeom prst="rect">
            <a:avLst/>
          </a:prstGeom>
        </p:spPr>
      </p:pic>
      <p:sp>
        <p:nvSpPr>
          <p:cNvPr id="5" name="Rectangular Callout 4"/>
          <p:cNvSpPr/>
          <p:nvPr/>
        </p:nvSpPr>
        <p:spPr>
          <a:xfrm>
            <a:off x="879259" y="1476260"/>
            <a:ext cx="4613980" cy="792443"/>
          </a:xfrm>
          <a:prstGeom prst="wedgeRectCallout">
            <a:avLst>
              <a:gd name="adj1" fmla="val -34141"/>
              <a:gd name="adj2" fmla="val 141334"/>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dirty="0"/>
              <a:t>E</a:t>
            </a:r>
            <a:r>
              <a:rPr lang="zh-CN" altLang="en-US" sz="1200" dirty="0"/>
              <a:t>nter a name,for example naming it after a project that you are consistently working on</a:t>
            </a:r>
          </a:p>
        </p:txBody>
      </p:sp>
      <p:sp>
        <p:nvSpPr>
          <p:cNvPr id="7" name="Rectangle 2"/>
          <p:cNvSpPr txBox="1">
            <a:spLocks noChangeArrowheads="1"/>
          </p:cNvSpPr>
          <p:nvPr/>
        </p:nvSpPr>
        <p:spPr>
          <a:xfrm>
            <a:off x="-647052" y="334719"/>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2901296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22</a:t>
            </a:fld>
            <a:endParaRPr lang="en-US"/>
          </a:p>
        </p:txBody>
      </p:sp>
      <p:pic>
        <p:nvPicPr>
          <p:cNvPr id="3" name="Picture 2"/>
          <p:cNvPicPr>
            <a:picLocks noChangeAspect="1"/>
          </p:cNvPicPr>
          <p:nvPr/>
        </p:nvPicPr>
        <p:blipFill>
          <a:blip r:embed="rId2"/>
          <a:stretch>
            <a:fillRect/>
          </a:stretch>
        </p:blipFill>
        <p:spPr>
          <a:xfrm>
            <a:off x="119417" y="2167646"/>
            <a:ext cx="8903759" cy="2646725"/>
          </a:xfrm>
          <a:prstGeom prst="rect">
            <a:avLst/>
          </a:prstGeom>
        </p:spPr>
      </p:pic>
      <p:sp>
        <p:nvSpPr>
          <p:cNvPr id="4" name="Rectangular Callout 3"/>
          <p:cNvSpPr/>
          <p:nvPr/>
        </p:nvSpPr>
        <p:spPr>
          <a:xfrm>
            <a:off x="2328103" y="1159925"/>
            <a:ext cx="4069154" cy="870332"/>
          </a:xfrm>
          <a:prstGeom prst="wedgeRectCallout">
            <a:avLst>
              <a:gd name="adj1" fmla="val -50011"/>
              <a:gd name="adj2" fmla="val 189938"/>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200" dirty="0"/>
              <a:t>The next time you go in to enter time onto your timecard you could elect to use one of your templates by showing the available Private Templates. In the last screen, we created one called 'Work' which you use if </a:t>
            </a:r>
            <a:r>
              <a:rPr lang="zh-CN" altLang="en-US" sz="1200" dirty="0" smtClean="0"/>
              <a:t>appropriate</a:t>
            </a:r>
            <a:r>
              <a:rPr lang="en-US" altLang="zh-CN" sz="1200" dirty="0" smtClean="0"/>
              <a:t>.</a:t>
            </a:r>
            <a:endParaRPr lang="zh-CN" altLang="en-US" sz="1200" dirty="0"/>
          </a:p>
        </p:txBody>
      </p:sp>
      <p:sp>
        <p:nvSpPr>
          <p:cNvPr id="5" name="Rectangle 2"/>
          <p:cNvSpPr txBox="1">
            <a:spLocks noChangeArrowheads="1"/>
          </p:cNvSpPr>
          <p:nvPr/>
        </p:nvSpPr>
        <p:spPr>
          <a:xfrm>
            <a:off x="-786002" y="148757"/>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Fill timecard</a:t>
            </a:r>
            <a:endParaRPr lang="zh-CN" altLang="en-US" dirty="0" smtClean="0">
              <a:ea typeface="Gulim" pitchFamily="34" charset="-127"/>
            </a:endParaRPr>
          </a:p>
        </p:txBody>
      </p:sp>
    </p:spTree>
    <p:extLst>
      <p:ext uri="{BB962C8B-B14F-4D97-AF65-F5344CB8AC3E}">
        <p14:creationId xmlns:p14="http://schemas.microsoft.com/office/powerpoint/2010/main" val="386286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23</a:t>
            </a:fld>
            <a:endParaRPr lang="en-US"/>
          </a:p>
        </p:txBody>
      </p:sp>
      <p:sp>
        <p:nvSpPr>
          <p:cNvPr id="3" name="Rectangle 2"/>
          <p:cNvSpPr txBox="1">
            <a:spLocks noChangeArrowheads="1"/>
          </p:cNvSpPr>
          <p:nvPr/>
        </p:nvSpPr>
        <p:spPr>
          <a:xfrm>
            <a:off x="1416878" y="2201898"/>
            <a:ext cx="6443568" cy="628316"/>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sz="3600" smtClean="0">
                <a:ea typeface="宋体" pitchFamily="2" charset="-122"/>
              </a:rPr>
              <a:t>Departmental policy and procedure – </a:t>
            </a:r>
            <a:r>
              <a:rPr lang="en-US" altLang="zh-CN" sz="3600" smtClean="0">
                <a:ea typeface="Gulim" pitchFamily="34" charset="-127"/>
              </a:rPr>
              <a:t>Admin</a:t>
            </a:r>
            <a:endParaRPr lang="zh-CN" altLang="en-US" sz="3600" dirty="0" smtClean="0">
              <a:ea typeface="Gulim" pitchFamily="34" charset="-127"/>
            </a:endParaRPr>
          </a:p>
        </p:txBody>
      </p:sp>
    </p:spTree>
    <p:extLst>
      <p:ext uri="{BB962C8B-B14F-4D97-AF65-F5344CB8AC3E}">
        <p14:creationId xmlns:p14="http://schemas.microsoft.com/office/powerpoint/2010/main" val="137373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nvSpPr>
        <p:spPr>
          <a:xfrm>
            <a:off x="-76200" y="426092"/>
            <a:ext cx="9144000" cy="623917"/>
          </a:xfrm>
          <a:prstGeom prst="rect">
            <a:avLst/>
          </a:prstGeom>
        </p:spPr>
        <p:txBody>
          <a:bodyPr/>
          <a:lstStyle>
            <a:lvl1pPr algn="ctr" defTabSz="457200" rtl="0" eaLnBrk="1" latinLnBrk="0" hangingPunct="1">
              <a:spcBef>
                <a:spcPct val="0"/>
              </a:spcBef>
              <a:buNone/>
              <a:defRPr sz="3200" b="1" i="0" kern="1200">
                <a:solidFill>
                  <a:srgbClr val="A91120"/>
                </a:solidFill>
                <a:latin typeface="Arial Narrow"/>
                <a:ea typeface="+mj-ea"/>
                <a:cs typeface="Arial Narrow"/>
              </a:defRPr>
            </a:lvl1pPr>
          </a:lstStyle>
          <a:p>
            <a:r>
              <a:rPr lang="en-US" sz="2400" dirty="0">
                <a:solidFill>
                  <a:schemeClr val="tx1"/>
                </a:solidFill>
                <a:latin typeface="Arial"/>
                <a:ea typeface="Gulim" pitchFamily="34" charset="-127"/>
                <a:cs typeface="Arial"/>
              </a:rPr>
              <a:t>Facility</a:t>
            </a:r>
            <a:endParaRPr lang="en-US" sz="2400" dirty="0">
              <a:solidFill>
                <a:schemeClr val="tx1"/>
              </a:solidFill>
              <a:latin typeface="Arial"/>
              <a:ea typeface="Gulim" pitchFamily="34" charset="-127"/>
              <a:cs typeface="Arial"/>
            </a:endParaRPr>
          </a:p>
        </p:txBody>
      </p:sp>
      <p:sp>
        <p:nvSpPr>
          <p:cNvPr id="5" name="Rectangle 3"/>
          <p:cNvSpPr txBox="1">
            <a:spLocks noChangeArrowheads="1"/>
          </p:cNvSpPr>
          <p:nvPr/>
        </p:nvSpPr>
        <p:spPr>
          <a:xfrm>
            <a:off x="457200" y="1166883"/>
            <a:ext cx="8229600" cy="47153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sz="1600" dirty="0" smtClean="0">
                <a:latin typeface="Verdana" pitchFamily="34" charset="0"/>
                <a:ea typeface="宋体" pitchFamily="2" charset="-122"/>
              </a:rPr>
              <a:t>Stationery</a:t>
            </a:r>
          </a:p>
          <a:p>
            <a:pPr lvl="1">
              <a:defRPr/>
            </a:pPr>
            <a:r>
              <a:rPr lang="en-US" altLang="zh-CN" sz="1600" dirty="0" smtClean="0">
                <a:latin typeface="Verdana" pitchFamily="34" charset="0"/>
                <a:ea typeface="宋体" pitchFamily="2" charset="-122"/>
              </a:rPr>
              <a:t>You will get a set of stationeries from admin when on board.</a:t>
            </a:r>
          </a:p>
          <a:p>
            <a:pPr lvl="1">
              <a:defRPr/>
            </a:pPr>
            <a:r>
              <a:rPr lang="en-US" altLang="zh-CN" sz="1600" dirty="0" smtClean="0">
                <a:latin typeface="Verdana" pitchFamily="34" charset="0"/>
                <a:ea typeface="宋体" pitchFamily="2" charset="-122"/>
              </a:rPr>
              <a:t>You can find stationeries in cabinets near the printers when need. </a:t>
            </a:r>
          </a:p>
          <a:p>
            <a:pPr lvl="1">
              <a:buFont typeface="Arial" charset="0"/>
              <a:buNone/>
              <a:defRPr/>
            </a:pPr>
            <a:endParaRPr lang="en-US" altLang="zh-CN" sz="1600" dirty="0" smtClean="0">
              <a:latin typeface="Verdana" pitchFamily="34" charset="0"/>
              <a:ea typeface="宋体" pitchFamily="2" charset="-122"/>
            </a:endParaRPr>
          </a:p>
          <a:p>
            <a:pPr marL="342900" lvl="1" indent="-342900">
              <a:buFont typeface="Arial"/>
              <a:buChar char="•"/>
              <a:defRPr/>
            </a:pPr>
            <a:r>
              <a:rPr lang="en-US" altLang="zh-CN" sz="1600" dirty="0">
                <a:latin typeface="Verdana" pitchFamily="34" charset="0"/>
                <a:ea typeface="宋体" pitchFamily="2" charset="-122"/>
              </a:rPr>
              <a:t>Air conditioner</a:t>
            </a:r>
          </a:p>
          <a:p>
            <a:pPr lvl="1">
              <a:defRPr/>
            </a:pPr>
            <a:r>
              <a:rPr lang="en-US" altLang="zh-CN" sz="1600" dirty="0" smtClean="0">
                <a:latin typeface="Verdana" pitchFamily="34" charset="0"/>
                <a:ea typeface="宋体" pitchFamily="2" charset="-122"/>
              </a:rPr>
              <a:t>Please make sure you open the AC under a proper indoor temperature.</a:t>
            </a:r>
          </a:p>
          <a:p>
            <a:pPr lvl="1">
              <a:defRPr/>
            </a:pPr>
            <a:r>
              <a:rPr lang="en-US" altLang="zh-CN" sz="1600" dirty="0" smtClean="0">
                <a:latin typeface="Verdana" pitchFamily="34" charset="0"/>
                <a:ea typeface="宋体" pitchFamily="2" charset="-122"/>
              </a:rPr>
              <a:t>please send out email to everyone to remind closing windows when open the AC.</a:t>
            </a:r>
          </a:p>
          <a:p>
            <a:pPr lvl="1">
              <a:defRPr/>
            </a:pPr>
            <a:r>
              <a:rPr lang="en-US" altLang="zh-CN" sz="1600" dirty="0" smtClean="0">
                <a:latin typeface="Verdana" pitchFamily="34" charset="0"/>
                <a:ea typeface="宋体" pitchFamily="2" charset="-122"/>
              </a:rPr>
              <a:t>Please turn off AC when you finish a meeting and  leave the meeting room.</a:t>
            </a:r>
          </a:p>
          <a:p>
            <a:pPr lvl="1">
              <a:defRPr/>
            </a:pPr>
            <a:r>
              <a:rPr lang="en-US" altLang="zh-CN" sz="1600" dirty="0" smtClean="0">
                <a:latin typeface="Verdana" pitchFamily="34" charset="0"/>
                <a:ea typeface="宋体" pitchFamily="2" charset="-122"/>
              </a:rPr>
              <a:t>Please turn off all ACs if you are the last people to leave office.</a:t>
            </a:r>
          </a:p>
          <a:p>
            <a:pPr lvl="1">
              <a:buFont typeface="Arial" charset="0"/>
              <a:buNone/>
              <a:defRPr/>
            </a:pPr>
            <a:endParaRPr lang="en-US" altLang="zh-CN" sz="1600" dirty="0" smtClean="0">
              <a:latin typeface="Verdana" pitchFamily="34" charset="0"/>
              <a:ea typeface="宋体" pitchFamily="2" charset="-122"/>
            </a:endParaRPr>
          </a:p>
          <a:p>
            <a:pPr marL="342900" lvl="1" indent="-342900">
              <a:buFont typeface="Arial"/>
              <a:buChar char="•"/>
              <a:defRPr/>
            </a:pPr>
            <a:r>
              <a:rPr lang="en-US" altLang="zh-CN" sz="1600" dirty="0" smtClean="0">
                <a:latin typeface="Verdana" pitchFamily="34" charset="0"/>
                <a:ea typeface="宋体" pitchFamily="2" charset="-122"/>
              </a:rPr>
              <a:t>Kitchen equipment</a:t>
            </a:r>
          </a:p>
          <a:p>
            <a:pPr lvl="1">
              <a:defRPr/>
            </a:pPr>
            <a:r>
              <a:rPr lang="en-US" altLang="zh-CN" sz="1600" dirty="0" smtClean="0">
                <a:latin typeface="Verdana" pitchFamily="34" charset="0"/>
                <a:ea typeface="宋体" pitchFamily="2" charset="-122"/>
              </a:rPr>
              <a:t>Keep </a:t>
            </a:r>
            <a:r>
              <a:rPr lang="en-US" altLang="zh-CN" sz="1600" dirty="0">
                <a:latin typeface="Verdana" pitchFamily="34" charset="0"/>
                <a:ea typeface="宋体" pitchFamily="2" charset="-122"/>
              </a:rPr>
              <a:t>refrigerator cleaning, throw out overdue or bad foods for health</a:t>
            </a:r>
          </a:p>
          <a:p>
            <a:pPr lvl="1">
              <a:defRPr/>
            </a:pPr>
            <a:r>
              <a:rPr lang="en-US" altLang="zh-CN" sz="1600" dirty="0">
                <a:latin typeface="Verdana" pitchFamily="34" charset="0"/>
                <a:ea typeface="宋体" pitchFamily="2" charset="-122"/>
              </a:rPr>
              <a:t>Use coffee machine </a:t>
            </a:r>
            <a:r>
              <a:rPr lang="en-US" altLang="zh-CN" sz="1600" dirty="0" smtClean="0">
                <a:latin typeface="Verdana" pitchFamily="34" charset="0"/>
                <a:ea typeface="宋体" pitchFamily="2" charset="-122"/>
              </a:rPr>
              <a:t>by following the </a:t>
            </a:r>
            <a:r>
              <a:rPr lang="en-US" altLang="zh-CN" sz="1600" dirty="0">
                <a:latin typeface="Verdana" pitchFamily="34" charset="0"/>
                <a:ea typeface="宋体" pitchFamily="2" charset="-122"/>
              </a:rPr>
              <a:t>operation manual</a:t>
            </a:r>
          </a:p>
          <a:p>
            <a:pPr marL="342900" lvl="1" indent="-342900">
              <a:buFont typeface="Arial"/>
              <a:buChar char="•"/>
              <a:defRPr/>
            </a:pPr>
            <a:endParaRPr lang="en-US" altLang="zh-CN" sz="1600" dirty="0">
              <a:latin typeface="Verdana" pitchFamily="34" charset="0"/>
              <a:ea typeface="宋体" pitchFamily="2" charset="-122"/>
            </a:endParaRPr>
          </a:p>
        </p:txBody>
      </p:sp>
    </p:spTree>
    <p:extLst>
      <p:ext uri="{BB962C8B-B14F-4D97-AF65-F5344CB8AC3E}">
        <p14:creationId xmlns:p14="http://schemas.microsoft.com/office/powerpoint/2010/main" val="957432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0" y="423914"/>
            <a:ext cx="9144000" cy="62391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latin typeface="Arial"/>
                <a:ea typeface="Gulim" pitchFamily="34" charset="-127"/>
                <a:cs typeface="Arial"/>
              </a:rPr>
              <a:t>Service</a:t>
            </a:r>
            <a:endParaRPr lang="en-US" sz="2400" b="1" dirty="0">
              <a:latin typeface="Arial"/>
              <a:ea typeface="Gulim" pitchFamily="34" charset="-127"/>
              <a:cs typeface="Arial"/>
            </a:endParaRPr>
          </a:p>
        </p:txBody>
      </p:sp>
      <p:sp>
        <p:nvSpPr>
          <p:cNvPr id="5" name="Rectangle 3"/>
          <p:cNvSpPr txBox="1">
            <a:spLocks noChangeArrowheads="1"/>
          </p:cNvSpPr>
          <p:nvPr/>
        </p:nvSpPr>
        <p:spPr>
          <a:xfrm>
            <a:off x="555171" y="1202140"/>
            <a:ext cx="8229600" cy="50292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sz="1600" dirty="0" smtClean="0">
                <a:latin typeface="Verdana" pitchFamily="34" charset="0"/>
                <a:ea typeface="宋体" pitchFamily="2" charset="-122"/>
              </a:rPr>
              <a:t>Personal information</a:t>
            </a:r>
          </a:p>
          <a:p>
            <a:pPr lvl="1">
              <a:defRPr/>
            </a:pPr>
            <a:r>
              <a:rPr lang="en-US" altLang="zh-CN" sz="1600" dirty="0" smtClean="0">
                <a:latin typeface="Verdana" pitchFamily="34" charset="0"/>
                <a:ea typeface="宋体" pitchFamily="2" charset="-122"/>
              </a:rPr>
              <a:t>If your personal information changes (such as </a:t>
            </a:r>
            <a:r>
              <a:rPr lang="en-US" altLang="zh-CN" sz="1600" dirty="0" smtClean="0">
                <a:solidFill>
                  <a:srgbClr val="FF0000"/>
                </a:solidFill>
                <a:latin typeface="Verdana" pitchFamily="34" charset="0"/>
                <a:ea typeface="宋体" pitchFamily="2" charset="-122"/>
              </a:rPr>
              <a:t>bankcard number, cell phone number</a:t>
            </a:r>
            <a:r>
              <a:rPr lang="en-US" altLang="zh-CN" sz="1600" dirty="0" smtClean="0">
                <a:latin typeface="Verdana" pitchFamily="34" charset="0"/>
                <a:ea typeface="宋体" pitchFamily="2" charset="-122"/>
              </a:rPr>
              <a:t>, address…), please send updates to </a:t>
            </a:r>
            <a:r>
              <a:rPr lang="en-US" altLang="zh-CN" sz="1600" b="1" dirty="0" smtClean="0">
                <a:solidFill>
                  <a:srgbClr val="FF0000"/>
                </a:solidFill>
                <a:latin typeface="Verdana" pitchFamily="34" charset="0"/>
                <a:ea typeface="宋体" pitchFamily="2" charset="-122"/>
              </a:rPr>
              <a:t>OS CHN HR </a:t>
            </a:r>
            <a:r>
              <a:rPr lang="en-US" altLang="zh-CN" sz="1600" dirty="0" smtClean="0">
                <a:latin typeface="Verdana" pitchFamily="34" charset="0"/>
                <a:ea typeface="宋体" pitchFamily="2" charset="-122"/>
              </a:rPr>
              <a:t>for change in case it impact your salary of benefit</a:t>
            </a:r>
          </a:p>
          <a:p>
            <a:pPr lvl="1">
              <a:defRPr/>
            </a:pPr>
            <a:endParaRPr lang="en-US" altLang="zh-CN" sz="1600" dirty="0" smtClean="0">
              <a:latin typeface="Verdana" pitchFamily="34" charset="0"/>
              <a:ea typeface="宋体" pitchFamily="2" charset="-122"/>
            </a:endParaRPr>
          </a:p>
          <a:p>
            <a:pPr>
              <a:defRPr/>
            </a:pPr>
            <a:r>
              <a:rPr lang="en-US" altLang="zh-CN" sz="1600" dirty="0" smtClean="0">
                <a:latin typeface="Verdana" pitchFamily="34" charset="0"/>
                <a:ea typeface="宋体" pitchFamily="2" charset="-122"/>
              </a:rPr>
              <a:t>Express/Package</a:t>
            </a:r>
          </a:p>
          <a:p>
            <a:pPr lvl="1">
              <a:defRPr/>
            </a:pPr>
            <a:r>
              <a:rPr lang="en-US" altLang="zh-CN" sz="1600" dirty="0" smtClean="0">
                <a:latin typeface="Verdana" pitchFamily="34" charset="0"/>
                <a:ea typeface="宋体" pitchFamily="2" charset="-122"/>
              </a:rPr>
              <a:t>Employees take own express and package by self.</a:t>
            </a:r>
          </a:p>
          <a:p>
            <a:pPr lvl="1">
              <a:defRPr/>
            </a:pPr>
            <a:r>
              <a:rPr lang="en-US" altLang="zh-CN" sz="1600" dirty="0" smtClean="0">
                <a:latin typeface="Verdana" pitchFamily="34" charset="0"/>
                <a:ea typeface="宋体" pitchFamily="2" charset="-122"/>
              </a:rPr>
              <a:t>If you want to send individual express/Package, please contact the express company directly(the contact information is available on the wall)</a:t>
            </a:r>
          </a:p>
          <a:p>
            <a:pPr marL="457200" lvl="1" indent="0">
              <a:buNone/>
              <a:defRPr/>
            </a:pPr>
            <a:endParaRPr lang="en-US" altLang="zh-CN" sz="1600" dirty="0">
              <a:latin typeface="Verdana" pitchFamily="34" charset="0"/>
              <a:ea typeface="宋体" pitchFamily="2" charset="-122"/>
            </a:endParaRPr>
          </a:p>
          <a:p>
            <a:pPr marL="342900" lvl="1" indent="-342900">
              <a:buFont typeface="Arial"/>
              <a:buChar char="•"/>
              <a:defRPr/>
            </a:pPr>
            <a:r>
              <a:rPr lang="en-US" altLang="zh-CN" sz="1600" dirty="0" smtClean="0">
                <a:latin typeface="Verdana" pitchFamily="34" charset="0"/>
                <a:ea typeface="宋体" pitchFamily="2" charset="-122"/>
              </a:rPr>
              <a:t>Office facility issues report</a:t>
            </a:r>
          </a:p>
          <a:p>
            <a:pPr lvl="1">
              <a:defRPr/>
            </a:pPr>
            <a:r>
              <a:rPr lang="en-US" altLang="zh-CN" sz="1600" dirty="0">
                <a:latin typeface="Verdana" pitchFamily="34" charset="0"/>
                <a:ea typeface="宋体" pitchFamily="2" charset="-122"/>
              </a:rPr>
              <a:t>Please send email to </a:t>
            </a:r>
            <a:r>
              <a:rPr lang="en-US" altLang="zh-CN" sz="1600" b="1" dirty="0">
                <a:solidFill>
                  <a:srgbClr val="FF0000"/>
                </a:solidFill>
                <a:latin typeface="Verdana" pitchFamily="34" charset="0"/>
                <a:ea typeface="宋体" pitchFamily="2" charset="-122"/>
              </a:rPr>
              <a:t>OS CHN Facility </a:t>
            </a:r>
            <a:r>
              <a:rPr lang="en-US" altLang="zh-CN" sz="1600" dirty="0">
                <a:latin typeface="Verdana" pitchFamily="34" charset="0"/>
                <a:ea typeface="宋体" pitchFamily="2" charset="-122"/>
              </a:rPr>
              <a:t>when you found office facility issues or you can find admin person directly</a:t>
            </a:r>
          </a:p>
          <a:p>
            <a:pPr marL="457200" lvl="1" indent="0">
              <a:buNone/>
              <a:defRPr/>
            </a:pPr>
            <a:endParaRPr lang="zh-CN" altLang="zh-CN" sz="1600" dirty="0" smtClean="0">
              <a:latin typeface="Verdana" pitchFamily="34" charset="0"/>
              <a:ea typeface="宋体" pitchFamily="2" charset="-122"/>
            </a:endParaRPr>
          </a:p>
          <a:p>
            <a:pPr lvl="1">
              <a:defRPr/>
            </a:pPr>
            <a:endParaRPr lang="en-US" altLang="zh-CN" sz="1600" dirty="0" smtClean="0">
              <a:latin typeface="Verdana" pitchFamily="34" charset="0"/>
              <a:ea typeface="宋体" pitchFamily="2" charset="-122"/>
            </a:endParaRPr>
          </a:p>
        </p:txBody>
      </p:sp>
    </p:spTree>
    <p:extLst>
      <p:ext uri="{BB962C8B-B14F-4D97-AF65-F5344CB8AC3E}">
        <p14:creationId xmlns:p14="http://schemas.microsoft.com/office/powerpoint/2010/main" val="3694104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5563883" y="2629435"/>
            <a:ext cx="2395751" cy="644987"/>
          </a:xfrm>
        </p:spPr>
        <p:txBody>
          <a:bodyPr/>
          <a:lstStyle/>
          <a:p>
            <a:r>
              <a:rPr lang="en-US" sz="3600" dirty="0" smtClean="0"/>
              <a:t>Thank You !</a:t>
            </a:r>
            <a:endParaRPr lang="en-US" sz="3600" dirty="0"/>
          </a:p>
        </p:txBody>
      </p:sp>
    </p:spTree>
    <p:extLst>
      <p:ext uri="{BB962C8B-B14F-4D97-AF65-F5344CB8AC3E}">
        <p14:creationId xmlns:p14="http://schemas.microsoft.com/office/powerpoint/2010/main" val="357907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6" descr="j0345146[1]"/>
          <p:cNvPicPr>
            <a:picLocks noChangeAspect="1" noChangeArrowheads="1"/>
          </p:cNvPicPr>
          <p:nvPr/>
        </p:nvPicPr>
        <p:blipFill>
          <a:blip r:embed="rId2"/>
          <a:srcRect/>
          <a:stretch>
            <a:fillRect/>
          </a:stretch>
        </p:blipFill>
        <p:spPr bwMode="auto">
          <a:xfrm>
            <a:off x="6470456" y="1292320"/>
            <a:ext cx="1477964" cy="1345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内容占位符 2"/>
          <p:cNvSpPr txBox="1">
            <a:spLocks/>
          </p:cNvSpPr>
          <p:nvPr/>
        </p:nvSpPr>
        <p:spPr>
          <a:xfrm>
            <a:off x="499063" y="1714723"/>
            <a:ext cx="7869875" cy="484947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altLang="zh-CN" sz="1600" dirty="0" smtClean="0">
                <a:latin typeface="Verdana" pitchFamily="34" charset="0"/>
                <a:ea typeface="宋体" pitchFamily="2" charset="-122"/>
              </a:rPr>
              <a:t>Accrual yearly</a:t>
            </a:r>
          </a:p>
          <a:p>
            <a:pPr lvl="1"/>
            <a:r>
              <a:rPr lang="en-US" altLang="zh-CN" sz="1600" dirty="0">
                <a:latin typeface="Verdana" pitchFamily="34" charset="0"/>
                <a:ea typeface="宋体" pitchFamily="2" charset="-122"/>
              </a:rPr>
              <a:t>1st year: 7 days </a:t>
            </a:r>
            <a:endParaRPr lang="zh-CN" altLang="en-US" sz="1600" dirty="0">
              <a:latin typeface="Verdana" pitchFamily="34" charset="0"/>
              <a:ea typeface="宋体" pitchFamily="2" charset="-122"/>
            </a:endParaRPr>
          </a:p>
          <a:p>
            <a:pPr lvl="1"/>
            <a:r>
              <a:rPr lang="en-US" altLang="zh-CN" sz="1600" dirty="0">
                <a:latin typeface="Verdana" pitchFamily="34" charset="0"/>
                <a:ea typeface="宋体" pitchFamily="2" charset="-122"/>
              </a:rPr>
              <a:t>2nd  year: 12 days</a:t>
            </a:r>
            <a:endParaRPr lang="zh-CN" altLang="en-US" sz="1600" dirty="0">
              <a:latin typeface="Verdana" pitchFamily="34" charset="0"/>
              <a:ea typeface="宋体" pitchFamily="2" charset="-122"/>
            </a:endParaRPr>
          </a:p>
          <a:p>
            <a:pPr lvl="1"/>
            <a:r>
              <a:rPr lang="en-US" altLang="zh-CN" sz="1600" dirty="0">
                <a:latin typeface="Verdana" pitchFamily="34" charset="0"/>
                <a:ea typeface="宋体" pitchFamily="2" charset="-122"/>
              </a:rPr>
              <a:t>3rd year and above year</a:t>
            </a:r>
            <a:r>
              <a:rPr lang="zh-CN" altLang="en-US" sz="1600" dirty="0">
                <a:latin typeface="Verdana" pitchFamily="34" charset="0"/>
                <a:ea typeface="宋体" pitchFamily="2" charset="-122"/>
              </a:rPr>
              <a:t> </a:t>
            </a:r>
            <a:r>
              <a:rPr lang="en-US" altLang="zh-CN" sz="1600" dirty="0">
                <a:latin typeface="Verdana" pitchFamily="34" charset="0"/>
                <a:ea typeface="宋体" pitchFamily="2" charset="-122"/>
              </a:rPr>
              <a:t>:15 days</a:t>
            </a:r>
          </a:p>
          <a:p>
            <a:pPr marL="457200" lvl="1" indent="0">
              <a:buFont typeface="Arial"/>
              <a:buNone/>
            </a:pPr>
            <a:endParaRPr lang="zh-CN" altLang="en-US" sz="1600" dirty="0" smtClean="0">
              <a:latin typeface="Verdana" pitchFamily="34" charset="0"/>
              <a:ea typeface="宋体" pitchFamily="2" charset="-122"/>
            </a:endParaRPr>
          </a:p>
          <a:p>
            <a:pPr lvl="1">
              <a:buFont typeface="Arial" panose="020B0604020202020204" pitchFamily="34" charset="0"/>
              <a:buChar char="•"/>
            </a:pPr>
            <a:r>
              <a:rPr lang="en-US" altLang="zh-CN" sz="1600" dirty="0">
                <a:latin typeface="Verdana" pitchFamily="34" charset="0"/>
                <a:ea typeface="宋体" pitchFamily="2" charset="-122"/>
              </a:rPr>
              <a:t> Accrual monthly </a:t>
            </a:r>
          </a:p>
          <a:p>
            <a:pPr lvl="1"/>
            <a:r>
              <a:rPr lang="en-US" altLang="zh-CN" sz="1600" dirty="0" smtClean="0">
                <a:latin typeface="Verdana" pitchFamily="34" charset="0"/>
                <a:ea typeface="宋体" pitchFamily="2" charset="-122"/>
              </a:rPr>
              <a:t>1st year: 7days/12months=0.5833day/month</a:t>
            </a:r>
          </a:p>
          <a:p>
            <a:pPr lvl="1"/>
            <a:r>
              <a:rPr lang="en-US" altLang="zh-CN" sz="1600" dirty="0">
                <a:latin typeface="Verdana" pitchFamily="34" charset="0"/>
                <a:ea typeface="宋体" pitchFamily="2" charset="-122"/>
              </a:rPr>
              <a:t>2nd </a:t>
            </a:r>
            <a:r>
              <a:rPr lang="en-US" altLang="zh-CN" sz="1600" dirty="0" smtClean="0">
                <a:latin typeface="Verdana" pitchFamily="34" charset="0"/>
                <a:ea typeface="宋体" pitchFamily="2" charset="-122"/>
              </a:rPr>
              <a:t>year: 12days/12months=1day/month</a:t>
            </a:r>
          </a:p>
          <a:p>
            <a:pPr lvl="1"/>
            <a:r>
              <a:rPr lang="en-US" altLang="zh-CN" sz="1600" dirty="0" smtClean="0">
                <a:latin typeface="Verdana" pitchFamily="34" charset="0"/>
                <a:ea typeface="宋体" pitchFamily="2" charset="-122"/>
              </a:rPr>
              <a:t>3</a:t>
            </a:r>
            <a:r>
              <a:rPr lang="en-US" altLang="zh-CN" sz="1600" baseline="30000" dirty="0" smtClean="0">
                <a:latin typeface="Verdana" pitchFamily="34" charset="0"/>
                <a:ea typeface="宋体" pitchFamily="2" charset="-122"/>
              </a:rPr>
              <a:t>rd</a:t>
            </a:r>
            <a:r>
              <a:rPr lang="en-US" altLang="zh-CN" sz="1600" dirty="0" smtClean="0">
                <a:latin typeface="Verdana" pitchFamily="34" charset="0"/>
                <a:ea typeface="宋体" pitchFamily="2" charset="-122"/>
              </a:rPr>
              <a:t> and above year: 15days/12months=1.25days/month</a:t>
            </a:r>
          </a:p>
          <a:p>
            <a:pPr lvl="1">
              <a:buFont typeface="Arial" charset="0"/>
              <a:buNone/>
            </a:pPr>
            <a:endParaRPr lang="en-US" altLang="zh-CN" sz="1600" dirty="0" smtClean="0">
              <a:latin typeface="Verdana" pitchFamily="34" charset="0"/>
              <a:ea typeface="宋体" pitchFamily="2" charset="-122"/>
            </a:endParaRPr>
          </a:p>
          <a:p>
            <a:pPr marL="0" indent="0">
              <a:buFont typeface="Arial"/>
              <a:buNone/>
            </a:pPr>
            <a:r>
              <a:rPr lang="en-US" altLang="zh-CN" sz="1600" dirty="0" smtClean="0">
                <a:latin typeface="Verdana" pitchFamily="34" charset="0"/>
                <a:ea typeface="宋体" pitchFamily="2" charset="-122"/>
              </a:rPr>
              <a:t>     </a:t>
            </a:r>
            <a:r>
              <a:rPr lang="en-US" altLang="zh-CN" sz="1400" dirty="0" smtClean="0">
                <a:latin typeface="Verdana" pitchFamily="34" charset="0"/>
                <a:ea typeface="宋体" pitchFamily="2" charset="-122"/>
              </a:rPr>
              <a:t>HR calculate and track vacation monthly, vacation balance list in monthly pay slip</a:t>
            </a:r>
          </a:p>
          <a:p>
            <a:pPr marL="0" indent="0">
              <a:buFont typeface="Arial"/>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          </a:t>
            </a:r>
          </a:p>
          <a:p>
            <a:pPr>
              <a:buFont typeface="Arial" charset="0"/>
              <a:buNone/>
            </a:pPr>
            <a:endParaRPr lang="en-US" altLang="zh-CN" sz="1600" dirty="0" smtClean="0">
              <a:latin typeface="Verdana" pitchFamily="34" charset="0"/>
              <a:ea typeface="宋体" pitchFamily="2" charset="-122"/>
            </a:endParaRPr>
          </a:p>
        </p:txBody>
      </p:sp>
    </p:spTree>
    <p:extLst>
      <p:ext uri="{BB962C8B-B14F-4D97-AF65-F5344CB8AC3E}">
        <p14:creationId xmlns:p14="http://schemas.microsoft.com/office/powerpoint/2010/main" val="3195100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4294967295"/>
          </p:nvPr>
        </p:nvSpPr>
        <p:spPr>
          <a:xfrm>
            <a:off x="152400" y="1455042"/>
            <a:ext cx="8763000" cy="4267200"/>
          </a:xfrm>
          <a:prstGeom prst="rect">
            <a:avLst/>
          </a:prstGeom>
        </p:spPr>
        <p:txBody>
          <a:bodyPr>
            <a:normAutofit lnSpcReduction="10000"/>
          </a:bodyPr>
          <a:lstStyle/>
          <a:p>
            <a:r>
              <a:rPr lang="en-US" altLang="zh-CN" sz="2200" dirty="0">
                <a:solidFill>
                  <a:srgbClr val="C00000"/>
                </a:solidFill>
              </a:rPr>
              <a:t>Sick leave</a:t>
            </a:r>
          </a:p>
          <a:p>
            <a:pPr lvl="1" eaLnBrk="1" hangingPunct="1"/>
            <a:r>
              <a:rPr lang="en-US" altLang="zh-CN" sz="1600" dirty="0" smtClean="0">
                <a:latin typeface="Verdana" pitchFamily="34" charset="0"/>
                <a:ea typeface="宋体" pitchFamily="2" charset="-122"/>
              </a:rPr>
              <a:t>12 days paid sick time which is granted at the </a:t>
            </a:r>
          </a:p>
          <a:p>
            <a:pPr lvl="1" eaLnBrk="1" hangingPunct="1">
              <a:buFont typeface="Arial" charset="0"/>
              <a:buNone/>
            </a:pPr>
            <a:r>
              <a:rPr lang="en-US" altLang="zh-CN" sz="1600" dirty="0" smtClean="0">
                <a:latin typeface="Verdana" pitchFamily="34" charset="0"/>
                <a:ea typeface="宋体" pitchFamily="2" charset="-122"/>
              </a:rPr>
              <a:t>	beginning of the Calendar year </a:t>
            </a:r>
          </a:p>
          <a:p>
            <a:pPr lvl="1" eaLnBrk="1" hangingPunct="1"/>
            <a:r>
              <a:rPr lang="en-US" altLang="zh-CN" sz="1600" dirty="0" smtClean="0">
                <a:latin typeface="Verdana" pitchFamily="34" charset="0"/>
                <a:ea typeface="宋体" pitchFamily="2" charset="-122"/>
              </a:rPr>
              <a:t> If the actual working days are not greater </a:t>
            </a:r>
          </a:p>
          <a:p>
            <a:pPr lvl="1" eaLnBrk="1" hangingPunct="1">
              <a:buFont typeface="Arial" charset="0"/>
              <a:buNone/>
            </a:pPr>
            <a:r>
              <a:rPr lang="en-US" altLang="zh-CN" sz="1600" dirty="0" smtClean="0">
                <a:latin typeface="Verdana" pitchFamily="34" charset="0"/>
                <a:ea typeface="宋体" pitchFamily="2" charset="-122"/>
              </a:rPr>
              <a:t>	than 10 business days</a:t>
            </a:r>
            <a:r>
              <a:rPr lang="zh-CN" altLang="en-US" sz="1600" dirty="0" smtClean="0">
                <a:latin typeface="Verdana" pitchFamily="34" charset="0"/>
                <a:ea typeface="宋体" pitchFamily="2" charset="-122"/>
              </a:rPr>
              <a:t>（</a:t>
            </a:r>
            <a:r>
              <a:rPr lang="en-US" altLang="zh-CN" sz="1600" dirty="0" smtClean="0">
                <a:latin typeface="Verdana" pitchFamily="34" charset="0"/>
                <a:ea typeface="宋体" pitchFamily="2" charset="-122"/>
              </a:rPr>
              <a:t>include holiday</a:t>
            </a:r>
            <a:r>
              <a:rPr lang="zh-CN" altLang="en-US" sz="1600" dirty="0" smtClean="0">
                <a:latin typeface="Verdana" pitchFamily="34" charset="0"/>
                <a:ea typeface="宋体" pitchFamily="2" charset="-122"/>
              </a:rPr>
              <a:t>）</a:t>
            </a:r>
            <a:r>
              <a:rPr lang="en-US" altLang="zh-CN" sz="1600" dirty="0" smtClean="0">
                <a:latin typeface="Verdana" pitchFamily="34" charset="0"/>
                <a:ea typeface="宋体" pitchFamily="2" charset="-122"/>
              </a:rPr>
              <a:t>in a month, the </a:t>
            </a:r>
          </a:p>
          <a:p>
            <a:pPr lvl="1" eaLnBrk="1" hangingPunct="1">
              <a:buFont typeface="Arial" charset="0"/>
              <a:buNone/>
            </a:pPr>
            <a:r>
              <a:rPr lang="en-US" altLang="zh-CN" sz="1600" dirty="0" smtClean="0">
                <a:latin typeface="Verdana" pitchFamily="34" charset="0"/>
                <a:ea typeface="宋体" pitchFamily="2" charset="-122"/>
              </a:rPr>
              <a:t>	paid sick time will not be accrued for that month </a:t>
            </a:r>
          </a:p>
          <a:p>
            <a:pPr lvl="1" eaLnBrk="1" hangingPunct="1"/>
            <a:r>
              <a:rPr lang="en-US" altLang="zh-CN" sz="1600" dirty="0" smtClean="0">
                <a:latin typeface="Verdana" pitchFamily="34" charset="0"/>
                <a:ea typeface="宋体" pitchFamily="2" charset="-122"/>
              </a:rPr>
              <a:t>cannot be transferred to next year</a:t>
            </a:r>
          </a:p>
          <a:p>
            <a:pPr lvl="1" eaLnBrk="1" hangingPunct="1"/>
            <a:endParaRPr lang="en-US" altLang="zh-CN" sz="1600" dirty="0" smtClean="0">
              <a:latin typeface="Verdana" pitchFamily="34" charset="0"/>
              <a:ea typeface="宋体" pitchFamily="2" charset="-122"/>
            </a:endParaRPr>
          </a:p>
          <a:p>
            <a:r>
              <a:rPr lang="en-US" altLang="zh-CN" sz="2200" dirty="0">
                <a:solidFill>
                  <a:srgbClr val="C00000"/>
                </a:solidFill>
              </a:rPr>
              <a:t>Unpaid </a:t>
            </a:r>
            <a:r>
              <a:rPr lang="en-US" altLang="zh-CN" sz="2200" dirty="0" smtClean="0">
                <a:solidFill>
                  <a:srgbClr val="C00000"/>
                </a:solidFill>
              </a:rPr>
              <a:t>leave</a:t>
            </a:r>
          </a:p>
          <a:p>
            <a:pPr lvl="1"/>
            <a:r>
              <a:rPr lang="en-US" altLang="zh-CN" sz="1600" dirty="0" smtClean="0">
                <a:latin typeface="Verdana" pitchFamily="34" charset="0"/>
                <a:ea typeface="宋体" pitchFamily="2" charset="-122"/>
              </a:rPr>
              <a:t>Interns/employee during probation period/after submit </a:t>
            </a:r>
            <a:r>
              <a:rPr lang="en-US" altLang="zh-CN" sz="1600" dirty="0">
                <a:latin typeface="Verdana" pitchFamily="34" charset="0"/>
                <a:ea typeface="宋体" pitchFamily="2" charset="-122"/>
              </a:rPr>
              <a:t>terminate request</a:t>
            </a:r>
          </a:p>
          <a:p>
            <a:pPr lvl="1" eaLnBrk="1" hangingPunct="1">
              <a:buFont typeface="Arial" charset="0"/>
              <a:buNone/>
            </a:pPr>
            <a:endParaRPr lang="en-US" altLang="zh-CN" sz="1600" dirty="0" smtClean="0">
              <a:latin typeface="Verdana" pitchFamily="34" charset="0"/>
              <a:ea typeface="宋体" pitchFamily="2" charset="-122"/>
            </a:endParaRPr>
          </a:p>
          <a:p>
            <a:r>
              <a:rPr lang="en-US" altLang="zh-CN" sz="2200" dirty="0">
                <a:solidFill>
                  <a:srgbClr val="C00000"/>
                </a:solidFill>
              </a:rPr>
              <a:t>Bereavement leave</a:t>
            </a:r>
          </a:p>
          <a:p>
            <a:pPr lvl="1" eaLnBrk="1" hangingPunct="1"/>
            <a:r>
              <a:rPr lang="en-US" altLang="zh-CN" sz="1600" dirty="0" smtClean="0">
                <a:latin typeface="Verdana" pitchFamily="34" charset="0"/>
                <a:ea typeface="宋体" pitchFamily="2" charset="-122"/>
              </a:rPr>
              <a:t>3 calendar day’s for Employee’s immediate family </a:t>
            </a:r>
          </a:p>
          <a:p>
            <a:pPr lvl="1" eaLnBrk="1" hangingPunct="1"/>
            <a:r>
              <a:rPr lang="en-US" altLang="zh-CN" sz="1600" dirty="0" smtClean="0">
                <a:latin typeface="Verdana" pitchFamily="34" charset="0"/>
                <a:ea typeface="宋体" pitchFamily="2" charset="-122"/>
              </a:rPr>
              <a:t>1 calendar day’s leave for Employee’s collateral family</a:t>
            </a:r>
          </a:p>
        </p:txBody>
      </p:sp>
      <p:sp>
        <p:nvSpPr>
          <p:cNvPr id="47107" name="标题 1"/>
          <p:cNvSpPr>
            <a:spLocks noGrp="1"/>
          </p:cNvSpPr>
          <p:nvPr>
            <p:ph type="title" idx="4294967295"/>
          </p:nvPr>
        </p:nvSpPr>
        <p:spPr>
          <a:xfrm>
            <a:off x="990160" y="146675"/>
            <a:ext cx="6443568" cy="628316"/>
          </a:xfrm>
          <a:prstGeom prst="rect">
            <a:avLst/>
          </a:prstGeom>
        </p:spPr>
        <p:txBody>
          <a:bodyPr/>
          <a:lstStyle/>
          <a:p>
            <a:pPr eaLnBrk="1" hangingPunct="1"/>
            <a:r>
              <a:rPr lang="en-US" altLang="zh-CN" dirty="0" smtClean="0">
                <a:ea typeface="宋体" pitchFamily="2" charset="-122"/>
              </a:rPr>
              <a:t>Leave</a:t>
            </a:r>
            <a:endParaRPr lang="zh-CN" altLang="en-US" dirty="0" smtClean="0">
              <a:ea typeface="宋体" pitchFamily="2" charset="-122"/>
            </a:endParaRPr>
          </a:p>
        </p:txBody>
      </p:sp>
      <p:pic>
        <p:nvPicPr>
          <p:cNvPr id="47108" name="Picture 7" descr="j0186344[1]"/>
          <p:cNvPicPr>
            <a:picLocks noChangeAspect="1" noChangeArrowheads="1"/>
          </p:cNvPicPr>
          <p:nvPr/>
        </p:nvPicPr>
        <p:blipFill>
          <a:blip r:embed="rId2"/>
          <a:srcRect/>
          <a:stretch>
            <a:fillRect/>
          </a:stretch>
        </p:blipFill>
        <p:spPr bwMode="auto">
          <a:xfrm>
            <a:off x="7033286" y="1600199"/>
            <a:ext cx="1307746" cy="1693843"/>
          </a:xfrm>
          <a:prstGeom prst="rect">
            <a:avLst/>
          </a:prstGeom>
          <a:noFill/>
          <a:ln w="9525">
            <a:noFill/>
            <a:miter lim="800000"/>
            <a:headEnd/>
            <a:tailEnd/>
          </a:ln>
        </p:spPr>
      </p:pic>
    </p:spTree>
    <p:extLst>
      <p:ext uri="{BB962C8B-B14F-4D97-AF65-F5344CB8AC3E}">
        <p14:creationId xmlns:p14="http://schemas.microsoft.com/office/powerpoint/2010/main" val="1614850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4294967295"/>
          </p:nvPr>
        </p:nvSpPr>
        <p:spPr>
          <a:xfrm>
            <a:off x="831668" y="1981200"/>
            <a:ext cx="8763000" cy="2667000"/>
          </a:xfrm>
          <a:prstGeom prst="rect">
            <a:avLst/>
          </a:prstGeom>
        </p:spPr>
        <p:txBody>
          <a:bodyPr/>
          <a:lstStyle/>
          <a:p>
            <a:r>
              <a:rPr lang="en-US" altLang="zh-CN" sz="2200" dirty="0">
                <a:solidFill>
                  <a:srgbClr val="C00000"/>
                </a:solidFill>
              </a:rPr>
              <a:t>Examination Leave</a:t>
            </a:r>
          </a:p>
          <a:p>
            <a:pPr lvl="1" eaLnBrk="1" hangingPunct="1"/>
            <a:r>
              <a:rPr lang="en-US" altLang="zh-CN" sz="1800" dirty="0" smtClean="0">
                <a:latin typeface="Verdana" pitchFamily="34" charset="0"/>
                <a:ea typeface="宋体" pitchFamily="2" charset="-122"/>
              </a:rPr>
              <a:t>A half-day’s paid leave for examination which is related </a:t>
            </a:r>
          </a:p>
          <a:p>
            <a:pPr lvl="1" eaLnBrk="1" hangingPunct="1">
              <a:buFont typeface="Arial" charset="0"/>
              <a:buNone/>
            </a:pPr>
            <a:r>
              <a:rPr lang="en-US" altLang="zh-CN" sz="1800" dirty="0" smtClean="0">
                <a:latin typeface="Verdana" pitchFamily="34" charset="0"/>
                <a:ea typeface="宋体" pitchFamily="2" charset="-122"/>
              </a:rPr>
              <a:t>	to career advancement with the Company</a:t>
            </a:r>
          </a:p>
          <a:p>
            <a:pPr lvl="1" eaLnBrk="1" hangingPunct="1">
              <a:buFont typeface="Arial" charset="0"/>
              <a:buNone/>
            </a:pPr>
            <a:endParaRPr lang="en-US" altLang="zh-CN" sz="1800" dirty="0" smtClean="0">
              <a:latin typeface="Verdana" pitchFamily="34" charset="0"/>
              <a:ea typeface="宋体" pitchFamily="2" charset="-122"/>
            </a:endParaRPr>
          </a:p>
          <a:p>
            <a:r>
              <a:rPr lang="en-US" altLang="zh-CN" sz="2200" dirty="0">
                <a:solidFill>
                  <a:srgbClr val="C00000"/>
                </a:solidFill>
              </a:rPr>
              <a:t>Marriage\Maternity\Nursing\Work-Related Injury leave</a:t>
            </a:r>
          </a:p>
          <a:p>
            <a:pPr lvl="1" eaLnBrk="1" hangingPunct="1"/>
            <a:r>
              <a:rPr lang="en-US" altLang="zh-CN" sz="1800" dirty="0" smtClean="0">
                <a:latin typeface="Verdana" pitchFamily="34" charset="0"/>
                <a:ea typeface="宋体" pitchFamily="2" charset="-122"/>
              </a:rPr>
              <a:t>Will be entitled according to applicable regulation</a:t>
            </a:r>
          </a:p>
        </p:txBody>
      </p:sp>
      <p:sp>
        <p:nvSpPr>
          <p:cNvPr id="48131" name="标题 1"/>
          <p:cNvSpPr>
            <a:spLocks noGrp="1"/>
          </p:cNvSpPr>
          <p:nvPr>
            <p:ph type="title" idx="4294967295"/>
          </p:nvPr>
        </p:nvSpPr>
        <p:spPr>
          <a:xfrm>
            <a:off x="911782" y="474581"/>
            <a:ext cx="6443568" cy="628316"/>
          </a:xfrm>
          <a:prstGeom prst="rect">
            <a:avLst/>
          </a:prstGeom>
        </p:spPr>
        <p:txBody>
          <a:bodyPr/>
          <a:lstStyle/>
          <a:p>
            <a:pPr eaLnBrk="1" hangingPunct="1"/>
            <a:r>
              <a:rPr lang="en-US" altLang="zh-CN" dirty="0" smtClean="0">
                <a:ea typeface="宋体" pitchFamily="2" charset="-122"/>
              </a:rPr>
              <a:t>Leave</a:t>
            </a:r>
            <a:endParaRPr lang="zh-CN" altLang="en-US" dirty="0" smtClean="0">
              <a:ea typeface="宋体" pitchFamily="2" charset="-122"/>
            </a:endParaRPr>
          </a:p>
        </p:txBody>
      </p:sp>
      <p:sp>
        <p:nvSpPr>
          <p:cNvPr id="4" name="Rectangle 3"/>
          <p:cNvSpPr/>
          <p:nvPr/>
        </p:nvSpPr>
        <p:spPr>
          <a:xfrm>
            <a:off x="360626" y="5157171"/>
            <a:ext cx="851266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spcBef>
                <a:spcPct val="50000"/>
              </a:spcBef>
            </a:pPr>
            <a:r>
              <a:rPr lang="en-US" altLang="zh-CN" b="1" dirty="0" smtClean="0">
                <a:ln w="0"/>
                <a:solidFill>
                  <a:srgbClr val="FF0000"/>
                </a:solidFill>
              </a:rPr>
              <a:t>More details can be found in Employment Handbook/HR Q&amp;A/</a:t>
            </a:r>
            <a:r>
              <a:rPr lang="zh-CN" altLang="en-US" b="1" dirty="0" smtClean="0">
                <a:ln w="0"/>
                <a:solidFill>
                  <a:srgbClr val="FF0000"/>
                </a:solidFill>
              </a:rPr>
              <a:t>人事福利指南</a:t>
            </a:r>
            <a:endParaRPr lang="zh-CN" altLang="en-US" b="1" dirty="0">
              <a:ln w="0"/>
              <a:solidFill>
                <a:srgbClr val="FF0000"/>
              </a:solidFill>
            </a:endParaRPr>
          </a:p>
        </p:txBody>
      </p:sp>
    </p:spTree>
    <p:extLst>
      <p:ext uri="{BB962C8B-B14F-4D97-AF65-F5344CB8AC3E}">
        <p14:creationId xmlns:p14="http://schemas.microsoft.com/office/powerpoint/2010/main" val="135780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199084" y="159252"/>
            <a:ext cx="6443568" cy="628316"/>
          </a:xfrm>
          <a:prstGeom prst="rect">
            <a:avLst/>
          </a:prstGeom>
        </p:spPr>
        <p:txBody>
          <a:bodyPr/>
          <a:lstStyle/>
          <a:p>
            <a:pPr eaLnBrk="1" hangingPunct="1"/>
            <a:r>
              <a:rPr lang="en-US" altLang="zh-CN" sz="3600" dirty="0" smtClean="0">
                <a:ea typeface="Gulim" pitchFamily="34" charset="-127"/>
              </a:rPr>
              <a:t>Ask for Leave</a:t>
            </a:r>
            <a:endParaRPr lang="zh-CN" altLang="en-US" sz="3600" dirty="0" smtClean="0">
              <a:ea typeface="Gulim" pitchFamily="34" charset="-127"/>
            </a:endParaRPr>
          </a:p>
        </p:txBody>
      </p:sp>
      <p:sp>
        <p:nvSpPr>
          <p:cNvPr id="2" name="Rectangle 1"/>
          <p:cNvSpPr/>
          <p:nvPr/>
        </p:nvSpPr>
        <p:spPr>
          <a:xfrm>
            <a:off x="435164" y="1459251"/>
            <a:ext cx="8169007" cy="646331"/>
          </a:xfrm>
          <a:prstGeom prst="rect">
            <a:avLst/>
          </a:prstGeom>
        </p:spPr>
        <p:txBody>
          <a:bodyPr wrap="square">
            <a:spAutoFit/>
          </a:bodyPr>
          <a:lstStyle/>
          <a:p>
            <a:r>
              <a:rPr lang="en-US" altLang="zh-CN" b="1" dirty="0" smtClean="0"/>
              <a:t>Any leave should submit a leave request in ‘My Absence Management’ in EBS and get the approval from approver(GDC PM and GDC HR ).</a:t>
            </a:r>
          </a:p>
        </p:txBody>
      </p:sp>
      <p:sp>
        <p:nvSpPr>
          <p:cNvPr id="4" name="Rectangle 3"/>
          <p:cNvSpPr/>
          <p:nvPr/>
        </p:nvSpPr>
        <p:spPr>
          <a:xfrm>
            <a:off x="435165" y="2129940"/>
            <a:ext cx="4572000" cy="584775"/>
          </a:xfrm>
          <a:prstGeom prst="rect">
            <a:avLst/>
          </a:prstGeom>
        </p:spPr>
        <p:txBody>
          <a:bodyPr>
            <a:spAutoFit/>
          </a:bodyPr>
          <a:lstStyle/>
          <a:p>
            <a:r>
              <a:rPr lang="en-US" altLang="zh-CN" sz="1600" dirty="0" smtClean="0"/>
              <a:t>Oracle EBS can be found here:  </a:t>
            </a:r>
            <a:endParaRPr lang="zh-CN" altLang="zh-CN" sz="1600" dirty="0" smtClean="0"/>
          </a:p>
          <a:p>
            <a:r>
              <a:rPr lang="en-US" altLang="zh-CN" sz="1600" u="sng" dirty="0" smtClean="0">
                <a:hlinkClick r:id="rId2"/>
              </a:rPr>
              <a:t>https</a:t>
            </a:r>
            <a:r>
              <a:rPr lang="en-US" altLang="zh-CN" sz="1600" u="sng" dirty="0">
                <a:hlinkClick r:id="rId2"/>
              </a:rPr>
              <a:t>://ebs.perficient.com</a:t>
            </a:r>
            <a:endParaRPr lang="en-US" altLang="zh-CN" sz="1600" u="sng" dirty="0"/>
          </a:p>
        </p:txBody>
      </p:sp>
      <p:pic>
        <p:nvPicPr>
          <p:cNvPr id="8" name="Picture 7"/>
          <p:cNvPicPr>
            <a:picLocks noChangeAspect="1"/>
          </p:cNvPicPr>
          <p:nvPr/>
        </p:nvPicPr>
        <p:blipFill>
          <a:blip r:embed="rId3"/>
          <a:stretch>
            <a:fillRect/>
          </a:stretch>
        </p:blipFill>
        <p:spPr>
          <a:xfrm>
            <a:off x="435165" y="2820943"/>
            <a:ext cx="8169007" cy="3416844"/>
          </a:xfrm>
          <a:prstGeom prst="rect">
            <a:avLst/>
          </a:prstGeom>
        </p:spPr>
      </p:pic>
      <p:sp>
        <p:nvSpPr>
          <p:cNvPr id="9" name="Rectangle 8"/>
          <p:cNvSpPr/>
          <p:nvPr/>
        </p:nvSpPr>
        <p:spPr>
          <a:xfrm>
            <a:off x="435165" y="1014469"/>
            <a:ext cx="2611612" cy="430887"/>
          </a:xfrm>
          <a:prstGeom prst="rect">
            <a:avLst/>
          </a:prstGeom>
        </p:spPr>
        <p:txBody>
          <a:bodyPr wrap="none">
            <a:spAutoFit/>
          </a:bodyPr>
          <a:lstStyle/>
          <a:p>
            <a:r>
              <a:rPr lang="en-US" altLang="zh-CN" sz="2200" b="1" dirty="0">
                <a:solidFill>
                  <a:srgbClr val="C00000"/>
                </a:solidFill>
                <a:latin typeface="Arial"/>
                <a:cs typeface="Arial"/>
              </a:rPr>
              <a:t>How to ask leave </a:t>
            </a:r>
            <a:r>
              <a:rPr lang="en-US" altLang="zh-CN" sz="2000" b="1" dirty="0" smtClean="0"/>
              <a:t>:</a:t>
            </a:r>
            <a:endParaRPr lang="zh-CN" altLang="zh-CN" sz="2000" b="1" dirty="0"/>
          </a:p>
        </p:txBody>
      </p:sp>
    </p:spTree>
    <p:extLst>
      <p:ext uri="{BB962C8B-B14F-4D97-AF65-F5344CB8AC3E}">
        <p14:creationId xmlns:p14="http://schemas.microsoft.com/office/powerpoint/2010/main" val="35925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6013" b="42976"/>
          <a:stretch/>
        </p:blipFill>
        <p:spPr>
          <a:xfrm>
            <a:off x="628968" y="4371648"/>
            <a:ext cx="7757826" cy="1802292"/>
          </a:xfrm>
          <a:prstGeom prst="rect">
            <a:avLst/>
          </a:prstGeom>
          <a:ln>
            <a:noFill/>
          </a:ln>
          <a:effectLst>
            <a:outerShdw blurRad="190500" algn="tl" rotWithShape="0">
              <a:srgbClr val="000000">
                <a:alpha val="70000"/>
              </a:srgbClr>
            </a:outerShdw>
          </a:effectLst>
        </p:spPr>
      </p:pic>
      <p:sp>
        <p:nvSpPr>
          <p:cNvPr id="4" name="Rectangle 3"/>
          <p:cNvSpPr/>
          <p:nvPr/>
        </p:nvSpPr>
        <p:spPr>
          <a:xfrm>
            <a:off x="628968" y="4071808"/>
            <a:ext cx="1513341" cy="369332"/>
          </a:xfrm>
          <a:prstGeom prst="rect">
            <a:avLst/>
          </a:prstGeom>
        </p:spPr>
        <p:txBody>
          <a:bodyPr wrap="square">
            <a:spAutoFit/>
          </a:bodyPr>
          <a:lstStyle/>
          <a:p>
            <a:r>
              <a:rPr lang="en-US" altLang="zh-CN" b="1" dirty="0" smtClean="0"/>
              <a:t>Step 2</a:t>
            </a:r>
            <a:r>
              <a:rPr lang="zh-CN" altLang="en-US" b="1" dirty="0" smtClean="0"/>
              <a:t>：</a:t>
            </a:r>
            <a:endParaRPr lang="zh-CN" altLang="zh-CN" b="1" dirty="0"/>
          </a:p>
        </p:txBody>
      </p:sp>
      <p:pic>
        <p:nvPicPr>
          <p:cNvPr id="5" name="Picture 4"/>
          <p:cNvPicPr>
            <a:picLocks noChangeAspect="1"/>
          </p:cNvPicPr>
          <p:nvPr/>
        </p:nvPicPr>
        <p:blipFill rotWithShape="1">
          <a:blip r:embed="rId3"/>
          <a:srcRect t="13077"/>
          <a:stretch/>
        </p:blipFill>
        <p:spPr>
          <a:xfrm>
            <a:off x="625812" y="1283485"/>
            <a:ext cx="7513504" cy="2788323"/>
          </a:xfrm>
          <a:prstGeom prst="rect">
            <a:avLst/>
          </a:prstGeom>
          <a:ln>
            <a:noFill/>
          </a:ln>
          <a:effectLst>
            <a:outerShdw blurRad="190500" algn="tl" rotWithShape="0">
              <a:srgbClr val="000000">
                <a:alpha val="70000"/>
              </a:srgbClr>
            </a:outerShdw>
          </a:effectLst>
        </p:spPr>
      </p:pic>
      <p:sp>
        <p:nvSpPr>
          <p:cNvPr id="6" name="Rectangle 5"/>
          <p:cNvSpPr/>
          <p:nvPr/>
        </p:nvSpPr>
        <p:spPr>
          <a:xfrm>
            <a:off x="628967" y="964942"/>
            <a:ext cx="1330462" cy="369332"/>
          </a:xfrm>
          <a:prstGeom prst="rect">
            <a:avLst/>
          </a:prstGeom>
        </p:spPr>
        <p:txBody>
          <a:bodyPr wrap="square">
            <a:spAutoFit/>
          </a:bodyPr>
          <a:lstStyle/>
          <a:p>
            <a:r>
              <a:rPr lang="en-US" altLang="zh-CN" b="1" dirty="0" smtClean="0"/>
              <a:t>Step 1</a:t>
            </a:r>
            <a:r>
              <a:rPr lang="zh-CN" altLang="en-US" b="1" dirty="0" smtClean="0"/>
              <a:t>：</a:t>
            </a:r>
            <a:endParaRPr lang="zh-CN" altLang="zh-CN" b="1" dirty="0"/>
          </a:p>
        </p:txBody>
      </p:sp>
      <p:sp>
        <p:nvSpPr>
          <p:cNvPr id="7" name="Rectangle 2"/>
          <p:cNvSpPr txBox="1">
            <a:spLocks noChangeArrowheads="1"/>
          </p:cNvSpPr>
          <p:nvPr/>
        </p:nvSpPr>
        <p:spPr>
          <a:xfrm>
            <a:off x="-742826" y="281452"/>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Ask for Leave</a:t>
            </a:r>
            <a:endParaRPr lang="zh-CN" altLang="en-US" dirty="0" smtClean="0">
              <a:ea typeface="Gulim" pitchFamily="34" charset="-127"/>
            </a:endParaRPr>
          </a:p>
        </p:txBody>
      </p:sp>
    </p:spTree>
    <p:extLst>
      <p:ext uri="{BB962C8B-B14F-4D97-AF65-F5344CB8AC3E}">
        <p14:creationId xmlns:p14="http://schemas.microsoft.com/office/powerpoint/2010/main" val="87673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8</a:t>
            </a:fld>
            <a:endParaRPr lang="en-US"/>
          </a:p>
        </p:txBody>
      </p:sp>
      <p:pic>
        <p:nvPicPr>
          <p:cNvPr id="3" name="Picture 2"/>
          <p:cNvPicPr>
            <a:picLocks noChangeAspect="1"/>
          </p:cNvPicPr>
          <p:nvPr/>
        </p:nvPicPr>
        <p:blipFill>
          <a:blip r:embed="rId2"/>
          <a:stretch>
            <a:fillRect/>
          </a:stretch>
        </p:blipFill>
        <p:spPr>
          <a:xfrm>
            <a:off x="245422" y="1775589"/>
            <a:ext cx="8325455" cy="2941504"/>
          </a:xfrm>
          <a:prstGeom prst="rect">
            <a:avLst/>
          </a:prstGeom>
        </p:spPr>
      </p:pic>
      <p:sp>
        <p:nvSpPr>
          <p:cNvPr id="4" name="Rectangle 3"/>
          <p:cNvSpPr/>
          <p:nvPr/>
        </p:nvSpPr>
        <p:spPr>
          <a:xfrm>
            <a:off x="193144" y="1097498"/>
            <a:ext cx="1461485" cy="369332"/>
          </a:xfrm>
          <a:prstGeom prst="rect">
            <a:avLst/>
          </a:prstGeom>
        </p:spPr>
        <p:txBody>
          <a:bodyPr wrap="square">
            <a:spAutoFit/>
          </a:bodyPr>
          <a:lstStyle/>
          <a:p>
            <a:r>
              <a:rPr lang="en-US" altLang="zh-CN" b="1" dirty="0" smtClean="0"/>
              <a:t>Step 3</a:t>
            </a:r>
            <a:r>
              <a:rPr lang="zh-CN" altLang="en-US" b="1" dirty="0" smtClean="0"/>
              <a:t>：</a:t>
            </a:r>
            <a:endParaRPr lang="zh-CN" altLang="zh-CN" b="1" dirty="0"/>
          </a:p>
        </p:txBody>
      </p:sp>
      <p:cxnSp>
        <p:nvCxnSpPr>
          <p:cNvPr id="6" name="Straight Arrow Connector 5"/>
          <p:cNvCxnSpPr/>
          <p:nvPr/>
        </p:nvCxnSpPr>
        <p:spPr>
          <a:xfrm flipV="1">
            <a:off x="3382178" y="1685581"/>
            <a:ext cx="517793" cy="7271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3707052" y="1350772"/>
            <a:ext cx="2049137" cy="307777"/>
          </a:xfrm>
          <a:prstGeom prst="rect">
            <a:avLst/>
          </a:prstGeom>
          <a:solidFill>
            <a:schemeClr val="accent5">
              <a:lumMod val="40000"/>
              <a:lumOff val="60000"/>
            </a:schemeClr>
          </a:solidFill>
        </p:spPr>
        <p:txBody>
          <a:bodyPr wrap="square" rtlCol="0">
            <a:spAutoFit/>
          </a:bodyPr>
          <a:lstStyle/>
          <a:p>
            <a:r>
              <a:rPr lang="en-US" altLang="zh-CN" sz="1400" dirty="0" smtClean="0"/>
              <a:t>Select ‘Confirmed’ status</a:t>
            </a:r>
            <a:endParaRPr lang="zh-CN" altLang="en-US" sz="1400" dirty="0"/>
          </a:p>
        </p:txBody>
      </p:sp>
      <p:cxnSp>
        <p:nvCxnSpPr>
          <p:cNvPr id="9" name="Straight Arrow Connector 8"/>
          <p:cNvCxnSpPr/>
          <p:nvPr/>
        </p:nvCxnSpPr>
        <p:spPr>
          <a:xfrm>
            <a:off x="5274014" y="2852799"/>
            <a:ext cx="212386" cy="39354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4962973" y="3313462"/>
            <a:ext cx="3046290" cy="523220"/>
          </a:xfrm>
          <a:prstGeom prst="rect">
            <a:avLst/>
          </a:prstGeom>
          <a:solidFill>
            <a:schemeClr val="accent5">
              <a:lumMod val="40000"/>
              <a:lumOff val="60000"/>
            </a:schemeClr>
          </a:solidFill>
        </p:spPr>
        <p:txBody>
          <a:bodyPr wrap="square" rtlCol="0">
            <a:spAutoFit/>
          </a:bodyPr>
          <a:lstStyle/>
          <a:p>
            <a:r>
              <a:rPr lang="en-US" altLang="zh-CN" sz="1400" dirty="0" smtClean="0"/>
              <a:t>If you are asking for whole day leave, no need to enter start and end time</a:t>
            </a:r>
            <a:endParaRPr lang="zh-CN" altLang="en-US" sz="1400" dirty="0"/>
          </a:p>
        </p:txBody>
      </p:sp>
      <p:cxnSp>
        <p:nvCxnSpPr>
          <p:cNvPr id="14" name="Straight Arrow Connector 13"/>
          <p:cNvCxnSpPr/>
          <p:nvPr/>
        </p:nvCxnSpPr>
        <p:spPr>
          <a:xfrm>
            <a:off x="4049306" y="3313462"/>
            <a:ext cx="511677" cy="6966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353065" y="4061941"/>
            <a:ext cx="3046290" cy="523220"/>
          </a:xfrm>
          <a:prstGeom prst="rect">
            <a:avLst/>
          </a:prstGeom>
          <a:solidFill>
            <a:schemeClr val="accent5">
              <a:lumMod val="40000"/>
              <a:lumOff val="60000"/>
            </a:schemeClr>
          </a:solidFill>
        </p:spPr>
        <p:txBody>
          <a:bodyPr wrap="square" rtlCol="0">
            <a:spAutoFit/>
          </a:bodyPr>
          <a:lstStyle/>
          <a:p>
            <a:r>
              <a:rPr lang="en-US" altLang="zh-CN" sz="1400" dirty="0" smtClean="0"/>
              <a:t>Click here/ the system can calculate the duration  </a:t>
            </a:r>
            <a:endParaRPr lang="zh-CN" altLang="en-US" sz="1400" dirty="0"/>
          </a:p>
        </p:txBody>
      </p:sp>
      <p:cxnSp>
        <p:nvCxnSpPr>
          <p:cNvPr id="11" name="Straight Arrow Connector 10"/>
          <p:cNvCxnSpPr/>
          <p:nvPr/>
        </p:nvCxnSpPr>
        <p:spPr>
          <a:xfrm>
            <a:off x="2976015" y="3379092"/>
            <a:ext cx="406163" cy="16089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332476" y="5039822"/>
            <a:ext cx="3046290" cy="523220"/>
          </a:xfrm>
          <a:prstGeom prst="rect">
            <a:avLst/>
          </a:prstGeom>
          <a:solidFill>
            <a:schemeClr val="accent5">
              <a:lumMod val="40000"/>
              <a:lumOff val="60000"/>
            </a:schemeClr>
          </a:solidFill>
        </p:spPr>
        <p:txBody>
          <a:bodyPr wrap="square" rtlCol="0">
            <a:spAutoFit/>
          </a:bodyPr>
          <a:lstStyle/>
          <a:p>
            <a:r>
              <a:rPr lang="en-US" altLang="zh-CN" sz="1400" dirty="0" smtClean="0"/>
              <a:t>The approver </a:t>
            </a:r>
            <a:r>
              <a:rPr lang="en-US" altLang="zh-CN" sz="1400" dirty="0"/>
              <a:t>has automatically </a:t>
            </a:r>
            <a:r>
              <a:rPr lang="en-US" altLang="zh-CN" sz="1400" dirty="0" smtClean="0"/>
              <a:t>sent up  in the system </a:t>
            </a:r>
          </a:p>
        </p:txBody>
      </p:sp>
      <p:cxnSp>
        <p:nvCxnSpPr>
          <p:cNvPr id="15" name="Straight Arrow Connector 14"/>
          <p:cNvCxnSpPr/>
          <p:nvPr/>
        </p:nvCxnSpPr>
        <p:spPr>
          <a:xfrm flipH="1">
            <a:off x="870992" y="3981264"/>
            <a:ext cx="52090" cy="8258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141268" y="4845808"/>
            <a:ext cx="3046290" cy="523220"/>
          </a:xfrm>
          <a:prstGeom prst="rect">
            <a:avLst/>
          </a:prstGeom>
          <a:solidFill>
            <a:schemeClr val="accent5">
              <a:lumMod val="40000"/>
              <a:lumOff val="60000"/>
            </a:schemeClr>
          </a:solidFill>
        </p:spPr>
        <p:txBody>
          <a:bodyPr wrap="square" rtlCol="0">
            <a:spAutoFit/>
          </a:bodyPr>
          <a:lstStyle/>
          <a:p>
            <a:r>
              <a:rPr lang="en-US" altLang="zh-CN" sz="1400" dirty="0" smtClean="0"/>
              <a:t>Enter comments to tell your approval leave reason</a:t>
            </a:r>
          </a:p>
        </p:txBody>
      </p:sp>
      <p:sp>
        <p:nvSpPr>
          <p:cNvPr id="18" name="Rectangle 2"/>
          <p:cNvSpPr txBox="1">
            <a:spLocks noChangeArrowheads="1"/>
          </p:cNvSpPr>
          <p:nvPr/>
        </p:nvSpPr>
        <p:spPr>
          <a:xfrm>
            <a:off x="2935264" y="160423"/>
            <a:ext cx="2835601"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Ask for Leave</a:t>
            </a:r>
            <a:endParaRPr lang="zh-CN" altLang="en-US" dirty="0" smtClean="0">
              <a:ea typeface="Gulim" pitchFamily="34" charset="-127"/>
            </a:endParaRPr>
          </a:p>
        </p:txBody>
      </p:sp>
    </p:spTree>
    <p:extLst>
      <p:ext uri="{BB962C8B-B14F-4D97-AF65-F5344CB8AC3E}">
        <p14:creationId xmlns:p14="http://schemas.microsoft.com/office/powerpoint/2010/main" val="3347930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41268" y="1528130"/>
            <a:ext cx="8205341" cy="1297838"/>
          </a:xfrm>
          <a:prstGeom prst="rect">
            <a:avLst/>
          </a:prstGeom>
        </p:spPr>
      </p:pic>
      <p:sp>
        <p:nvSpPr>
          <p:cNvPr id="2" name="Slide Number Placeholder 1"/>
          <p:cNvSpPr>
            <a:spLocks noGrp="1"/>
          </p:cNvSpPr>
          <p:nvPr>
            <p:ph type="sldNum" sz="quarter" idx="10"/>
          </p:nvPr>
        </p:nvSpPr>
        <p:spPr/>
        <p:txBody>
          <a:bodyPr/>
          <a:lstStyle/>
          <a:p>
            <a:pPr>
              <a:defRPr/>
            </a:pPr>
            <a:fld id="{07FCF503-B11F-4529-9AF5-42F72FBAFA2D}" type="slidenum">
              <a:rPr lang="en-US" smtClean="0"/>
              <a:pPr>
                <a:defRPr/>
              </a:pPr>
              <a:t>9</a:t>
            </a:fld>
            <a:endParaRPr lang="en-US"/>
          </a:p>
        </p:txBody>
      </p:sp>
      <p:sp>
        <p:nvSpPr>
          <p:cNvPr id="3" name="Rectangle 2"/>
          <p:cNvSpPr/>
          <p:nvPr/>
        </p:nvSpPr>
        <p:spPr>
          <a:xfrm>
            <a:off x="141268" y="1135329"/>
            <a:ext cx="1130183" cy="369332"/>
          </a:xfrm>
          <a:prstGeom prst="rect">
            <a:avLst/>
          </a:prstGeom>
        </p:spPr>
        <p:txBody>
          <a:bodyPr wrap="square">
            <a:spAutoFit/>
          </a:bodyPr>
          <a:lstStyle/>
          <a:p>
            <a:r>
              <a:rPr lang="en-US" altLang="zh-CN" b="1" dirty="0" smtClean="0"/>
              <a:t>Step 4</a:t>
            </a:r>
            <a:r>
              <a:rPr lang="zh-CN" altLang="en-US" b="1" dirty="0" smtClean="0"/>
              <a:t>：</a:t>
            </a:r>
            <a:endParaRPr lang="zh-CN" altLang="zh-CN" b="1" dirty="0"/>
          </a:p>
        </p:txBody>
      </p:sp>
      <p:sp>
        <p:nvSpPr>
          <p:cNvPr id="8" name="TextBox 7"/>
          <p:cNvSpPr txBox="1"/>
          <p:nvPr/>
        </p:nvSpPr>
        <p:spPr>
          <a:xfrm>
            <a:off x="6017995" y="1124921"/>
            <a:ext cx="1444665" cy="307777"/>
          </a:xfrm>
          <a:prstGeom prst="rect">
            <a:avLst/>
          </a:prstGeom>
          <a:solidFill>
            <a:schemeClr val="accent5">
              <a:lumMod val="40000"/>
              <a:lumOff val="60000"/>
            </a:schemeClr>
          </a:solidFill>
        </p:spPr>
        <p:txBody>
          <a:bodyPr wrap="square" rtlCol="0">
            <a:spAutoFit/>
          </a:bodyPr>
          <a:lstStyle/>
          <a:p>
            <a:r>
              <a:rPr lang="en-US" altLang="zh-CN" sz="1400" dirty="0" smtClean="0"/>
              <a:t>Then click ‘Next’</a:t>
            </a:r>
            <a:endParaRPr lang="zh-CN" altLang="en-US" sz="1400" dirty="0"/>
          </a:p>
        </p:txBody>
      </p:sp>
      <p:pic>
        <p:nvPicPr>
          <p:cNvPr id="9" name="Picture 8"/>
          <p:cNvPicPr>
            <a:picLocks noChangeAspect="1"/>
          </p:cNvPicPr>
          <p:nvPr/>
        </p:nvPicPr>
        <p:blipFill>
          <a:blip r:embed="rId3"/>
          <a:stretch>
            <a:fillRect/>
          </a:stretch>
        </p:blipFill>
        <p:spPr>
          <a:xfrm>
            <a:off x="245422" y="3352904"/>
            <a:ext cx="8237566" cy="1758124"/>
          </a:xfrm>
          <a:prstGeom prst="rect">
            <a:avLst/>
          </a:prstGeom>
        </p:spPr>
      </p:pic>
      <p:sp>
        <p:nvSpPr>
          <p:cNvPr id="10" name="Rectangle 9"/>
          <p:cNvSpPr/>
          <p:nvPr/>
        </p:nvSpPr>
        <p:spPr>
          <a:xfrm>
            <a:off x="138932" y="2820318"/>
            <a:ext cx="1402485" cy="369332"/>
          </a:xfrm>
          <a:prstGeom prst="rect">
            <a:avLst/>
          </a:prstGeom>
        </p:spPr>
        <p:txBody>
          <a:bodyPr wrap="square">
            <a:spAutoFit/>
          </a:bodyPr>
          <a:lstStyle/>
          <a:p>
            <a:r>
              <a:rPr lang="en-US" altLang="zh-CN" b="1" dirty="0" smtClean="0"/>
              <a:t>Step 5</a:t>
            </a:r>
            <a:r>
              <a:rPr lang="zh-CN" altLang="en-US" b="1" dirty="0" smtClean="0"/>
              <a:t>：</a:t>
            </a:r>
            <a:endParaRPr lang="zh-CN" altLang="zh-CN" b="1" dirty="0"/>
          </a:p>
        </p:txBody>
      </p:sp>
      <p:sp>
        <p:nvSpPr>
          <p:cNvPr id="11" name="TextBox 10"/>
          <p:cNvSpPr txBox="1"/>
          <p:nvPr/>
        </p:nvSpPr>
        <p:spPr>
          <a:xfrm>
            <a:off x="5528508" y="2949695"/>
            <a:ext cx="2049137" cy="307777"/>
          </a:xfrm>
          <a:prstGeom prst="rect">
            <a:avLst/>
          </a:prstGeom>
          <a:solidFill>
            <a:schemeClr val="accent5">
              <a:lumMod val="40000"/>
              <a:lumOff val="60000"/>
            </a:schemeClr>
          </a:solidFill>
        </p:spPr>
        <p:txBody>
          <a:bodyPr wrap="square" rtlCol="0">
            <a:spAutoFit/>
          </a:bodyPr>
          <a:lstStyle/>
          <a:p>
            <a:r>
              <a:rPr lang="en-US" altLang="zh-CN" sz="1400" dirty="0" smtClean="0"/>
              <a:t>Review and click ‘Submit’</a:t>
            </a:r>
            <a:endParaRPr lang="zh-CN" altLang="en-US" sz="1400" dirty="0"/>
          </a:p>
        </p:txBody>
      </p:sp>
      <p:cxnSp>
        <p:nvCxnSpPr>
          <p:cNvPr id="12" name="Straight Arrow Connector 11"/>
          <p:cNvCxnSpPr/>
          <p:nvPr/>
        </p:nvCxnSpPr>
        <p:spPr>
          <a:xfrm flipH="1" flipV="1">
            <a:off x="7602970" y="3118192"/>
            <a:ext cx="495759" cy="2793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 name="Straight Arrow Connector 4"/>
          <p:cNvCxnSpPr/>
          <p:nvPr/>
        </p:nvCxnSpPr>
        <p:spPr>
          <a:xfrm flipH="1" flipV="1">
            <a:off x="7525852" y="1317213"/>
            <a:ext cx="495759" cy="2793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Rectangle 12"/>
          <p:cNvSpPr/>
          <p:nvPr/>
        </p:nvSpPr>
        <p:spPr>
          <a:xfrm>
            <a:off x="158630" y="5241396"/>
            <a:ext cx="1252159" cy="369332"/>
          </a:xfrm>
          <a:prstGeom prst="rect">
            <a:avLst/>
          </a:prstGeom>
        </p:spPr>
        <p:txBody>
          <a:bodyPr wrap="square">
            <a:spAutoFit/>
          </a:bodyPr>
          <a:lstStyle/>
          <a:p>
            <a:r>
              <a:rPr lang="en-US" altLang="zh-CN" b="1" dirty="0" smtClean="0"/>
              <a:t>Step 6</a:t>
            </a:r>
            <a:r>
              <a:rPr lang="zh-CN" altLang="en-US" b="1" dirty="0" smtClean="0"/>
              <a:t>：</a:t>
            </a:r>
            <a:endParaRPr lang="zh-CN" altLang="zh-CN" b="1" dirty="0"/>
          </a:p>
        </p:txBody>
      </p:sp>
      <p:sp>
        <p:nvSpPr>
          <p:cNvPr id="4" name="TextBox 3"/>
          <p:cNvSpPr txBox="1"/>
          <p:nvPr/>
        </p:nvSpPr>
        <p:spPr>
          <a:xfrm>
            <a:off x="245422" y="5637964"/>
            <a:ext cx="8347735" cy="646331"/>
          </a:xfrm>
          <a:prstGeom prst="rect">
            <a:avLst/>
          </a:prstGeom>
          <a:noFill/>
        </p:spPr>
        <p:txBody>
          <a:bodyPr wrap="square" rtlCol="0">
            <a:spAutoFit/>
          </a:bodyPr>
          <a:lstStyle/>
          <a:p>
            <a:r>
              <a:rPr lang="en-US" altLang="zh-CN" dirty="0" smtClean="0"/>
              <a:t>Waiting for the approver to approve your absence request. After you got approval, then you can enter leave data into your timecards.</a:t>
            </a:r>
            <a:endParaRPr lang="zh-CN" altLang="en-US" dirty="0"/>
          </a:p>
        </p:txBody>
      </p:sp>
      <p:sp>
        <p:nvSpPr>
          <p:cNvPr id="15" name="Rectangle 2"/>
          <p:cNvSpPr txBox="1">
            <a:spLocks noChangeArrowheads="1"/>
          </p:cNvSpPr>
          <p:nvPr/>
        </p:nvSpPr>
        <p:spPr>
          <a:xfrm>
            <a:off x="-786002" y="160423"/>
            <a:ext cx="6443568" cy="628316"/>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2400" b="1" i="0" kern="1200">
                <a:solidFill>
                  <a:schemeClr val="tx1"/>
                </a:solidFill>
                <a:latin typeface="Arial"/>
                <a:ea typeface="+mj-ea"/>
                <a:cs typeface="Arial"/>
              </a:defRPr>
            </a:lvl1pPr>
          </a:lstStyle>
          <a:p>
            <a:r>
              <a:rPr lang="en-US" altLang="zh-CN" dirty="0" smtClean="0">
                <a:ea typeface="Gulim" pitchFamily="34" charset="-127"/>
              </a:rPr>
              <a:t>Ask for Leave</a:t>
            </a:r>
            <a:endParaRPr lang="zh-CN" altLang="en-US" dirty="0" smtClean="0">
              <a:ea typeface="Gulim" pitchFamily="34" charset="-127"/>
            </a:endParaRPr>
          </a:p>
        </p:txBody>
      </p:sp>
    </p:spTree>
    <p:extLst>
      <p:ext uri="{BB962C8B-B14F-4D97-AF65-F5344CB8AC3E}">
        <p14:creationId xmlns:p14="http://schemas.microsoft.com/office/powerpoint/2010/main" val="172261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6689F3-4B38-45F6-AEEA-96699B64EAA5}">
  <ds:schemaRefs>
    <ds:schemaRef ds:uri="http://www.w3.org/XML/1998/namespace"/>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FD9A7D6-067B-4743-A0EF-B168F7D01A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8845</TotalTime>
  <Words>1097</Words>
  <Application>Microsoft Office PowerPoint</Application>
  <PresentationFormat>On-screen Show (4:3)</PresentationFormat>
  <Paragraphs>160</Paragraphs>
  <Slides>26</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26</vt:i4>
      </vt:variant>
    </vt:vector>
  </HeadingPairs>
  <TitlesOfParts>
    <vt:vector size="39" baseType="lpstr">
      <vt:lpstr>Gulim</vt:lpstr>
      <vt:lpstr>黑体</vt:lpstr>
      <vt:lpstr>宋体</vt:lpstr>
      <vt:lpstr>Arial</vt:lpstr>
      <vt:lpstr>Arial Narrow</vt:lpstr>
      <vt:lpstr>Calibri</vt:lpstr>
      <vt:lpstr>Verdana</vt:lpstr>
      <vt:lpstr>1 Cover</vt:lpstr>
      <vt:lpstr>2 Blank - use for charts</vt:lpstr>
      <vt:lpstr>3 Two Column </vt:lpstr>
      <vt:lpstr>4 Quote</vt:lpstr>
      <vt:lpstr>5 Three column</vt:lpstr>
      <vt:lpstr>6 Image and text</vt:lpstr>
      <vt:lpstr>PowerPoint Presentation</vt:lpstr>
      <vt:lpstr>Agenda</vt:lpstr>
      <vt:lpstr>PowerPoint Presentation</vt:lpstr>
      <vt:lpstr>Leave</vt:lpstr>
      <vt:lpstr>Leave</vt:lpstr>
      <vt:lpstr>Ask for Leave</vt:lpstr>
      <vt:lpstr>PowerPoint Presentation</vt:lpstr>
      <vt:lpstr>PowerPoint Presentation</vt:lpstr>
      <vt:lpstr>PowerPoint Presentation</vt:lpstr>
      <vt:lpstr>Timecard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Perficient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Fanny Wang</cp:lastModifiedBy>
  <cp:revision>172</cp:revision>
  <dcterms:created xsi:type="dcterms:W3CDTF">2014-10-20T14:45:52Z</dcterms:created>
  <dcterms:modified xsi:type="dcterms:W3CDTF">2015-11-20T02:23:20Z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