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4"/>
    <p:sldMasterId id="2147483664" r:id="rId5"/>
    <p:sldMasterId id="2147483670" r:id="rId6"/>
    <p:sldMasterId id="2147483672" r:id="rId7"/>
    <p:sldMasterId id="2147483678" r:id="rId8"/>
    <p:sldMasterId id="2147483680" r:id="rId9"/>
  </p:sldMasterIdLst>
  <p:notesMasterIdLst>
    <p:notesMasterId r:id="rId21"/>
  </p:notesMasterIdLst>
  <p:handoutMasterIdLst>
    <p:handoutMasterId r:id="rId22"/>
  </p:handoutMasterIdLst>
  <p:sldIdLst>
    <p:sldId id="292" r:id="rId10"/>
    <p:sldId id="294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29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101F"/>
    <a:srgbClr val="ECECEA"/>
    <a:srgbClr val="E6E6E6"/>
    <a:srgbClr val="DB202C"/>
    <a:srgbClr val="BD1D27"/>
    <a:srgbClr val="691B1E"/>
    <a:srgbClr val="8D2327"/>
    <a:srgbClr val="7B191E"/>
    <a:srgbClr val="A91120"/>
    <a:srgbClr val="EB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C2291-6B67-6F43-B658-89BCABFCDE35}" type="datetime1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94B4D-4CA1-0244-B5BF-30CC2800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D06C8-12BB-8D46-9F94-179D66834F58}" type="datetime1">
              <a:rPr lang="en-US" smtClean="0"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DFC0F-C2D6-4D4F-833C-833AEE8F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321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601001" y="3606191"/>
            <a:ext cx="7835689" cy="0"/>
          </a:xfrm>
          <a:prstGeom prst="line">
            <a:avLst/>
          </a:prstGeom>
          <a:ln w="9525" cap="rnd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72567"/>
            <a:ext cx="9144000" cy="210904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400" b="1">
                <a:solidFill>
                  <a:srgbClr val="A8101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347794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01994"/>
            <a:ext cx="9144000" cy="623917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50634" y="925911"/>
            <a:ext cx="8442732" cy="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86684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693641" y="3524348"/>
            <a:ext cx="7757921" cy="1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2912171"/>
            <a:ext cx="9144000" cy="65873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200" b="1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YOUR TITLE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703410" y="3778840"/>
            <a:ext cx="3591513" cy="227808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Column 1: Your description here. Your description here.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865108" y="3778840"/>
            <a:ext cx="3591513" cy="227808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Column 1: Your description here. Your description here.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275431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36905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9152" y="1729162"/>
            <a:ext cx="5685694" cy="334107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1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“YOUR QUOTE HERE”</a:t>
            </a:r>
          </a:p>
        </p:txBody>
      </p:sp>
    </p:spTree>
    <p:extLst>
      <p:ext uri="{BB962C8B-B14F-4D97-AF65-F5344CB8AC3E}">
        <p14:creationId xmlns:p14="http://schemas.microsoft.com/office/powerpoint/2010/main" val="39743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884615" y="1445839"/>
            <a:ext cx="3673232" cy="1055081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ADD YOUR </a:t>
            </a:r>
            <a:br>
              <a:rPr lang="en-US" dirty="0" smtClean="0"/>
            </a:br>
            <a:r>
              <a:rPr lang="en-US" dirty="0" smtClean="0"/>
              <a:t>TITLE HERE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884615" y="2481390"/>
            <a:ext cx="3673232" cy="38099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YOUR SUBTITLE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884615" y="2862386"/>
            <a:ext cx="3673232" cy="272561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Your content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9769" y="0"/>
            <a:ext cx="4557713" cy="6364288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3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emf"/><Relationship Id="rId1" Type="http://schemas.openxmlformats.org/officeDocument/2006/relationships/theme" Target="../theme/theme5.xm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 userDrawn="1"/>
        </p:nvCxnSpPr>
        <p:spPr>
          <a:xfrm>
            <a:off x="622897" y="3545766"/>
            <a:ext cx="7835689" cy="0"/>
          </a:xfrm>
          <a:prstGeom prst="line">
            <a:avLst/>
          </a:prstGeom>
          <a:ln w="28575" cap="rnd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2015-Logo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872" y="822457"/>
            <a:ext cx="2881760" cy="2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4" name="Picture 3" descr="2015-Logo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7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100" y="2717932"/>
            <a:ext cx="4229100" cy="134620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8" name="Picture 7" descr="shutterstock_175340078.jp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759076"/>
          </a:xfrm>
          <a:prstGeom prst="rect">
            <a:avLst/>
          </a:prstGeom>
        </p:spPr>
      </p:pic>
      <p:pic>
        <p:nvPicPr>
          <p:cNvPr id="11" name="Picture 10" descr="2015-Logo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100" y="2717932"/>
            <a:ext cx="4229100" cy="134620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11" name="Picture 10" descr="shutterstock_1335327502.jp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769" y="0"/>
            <a:ext cx="9153770" cy="6361202"/>
          </a:xfrm>
          <a:prstGeom prst="rect">
            <a:avLst/>
          </a:prstGeom>
        </p:spPr>
      </p:pic>
      <p:pic>
        <p:nvPicPr>
          <p:cNvPr id="8" name="Picture 7" descr="2015-Logo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9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51100" y="2717932"/>
            <a:ext cx="4229100" cy="134620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0634" y="3307996"/>
            <a:ext cx="8442732" cy="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16" name="Straight Connector 15"/>
          <p:cNvCxnSpPr/>
          <p:nvPr userDrawn="1"/>
        </p:nvCxnSpPr>
        <p:spPr>
          <a:xfrm>
            <a:off x="3076593" y="3589339"/>
            <a:ext cx="0" cy="2385333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17" name="Straight Connector 16"/>
          <p:cNvCxnSpPr/>
          <p:nvPr userDrawn="1"/>
        </p:nvCxnSpPr>
        <p:spPr>
          <a:xfrm>
            <a:off x="6114121" y="3589339"/>
            <a:ext cx="0" cy="2385333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pic>
        <p:nvPicPr>
          <p:cNvPr id="3" name="Picture 2" descr="top image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078"/>
            <a:ext cx="9144000" cy="2456153"/>
          </a:xfrm>
          <a:prstGeom prst="rect">
            <a:avLst/>
          </a:prstGeom>
        </p:spPr>
      </p:pic>
      <p:pic>
        <p:nvPicPr>
          <p:cNvPr id="12" name="Picture 11" descr="2015-Logo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3" name="Picture 2" descr="shutterstock_199090850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4547194" cy="6356350"/>
          </a:xfrm>
          <a:prstGeom prst="rect">
            <a:avLst/>
          </a:prstGeom>
        </p:spPr>
      </p:pic>
      <p:pic>
        <p:nvPicPr>
          <p:cNvPr id="8" name="Picture 7" descr="2015-Logo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PERFORMANCE MANAGEMENT</a:t>
            </a:r>
          </a:p>
          <a:p>
            <a:endParaRPr lang="en-US" sz="24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97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Rules &amp; Guidelines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81000" y="1302224"/>
            <a:ext cx="8610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1600" kern="0" dirty="0" smtClean="0">
                <a:ea typeface="宋体" pitchFamily="2" charset="-122"/>
              </a:rPr>
              <a:t>361º </a:t>
            </a:r>
            <a:r>
              <a:rPr lang="en-US" altLang="zh-CN" sz="1600" kern="0" dirty="0">
                <a:ea typeface="宋体" pitchFamily="2" charset="-122"/>
              </a:rPr>
              <a:t>feedback </a:t>
            </a:r>
            <a:r>
              <a:rPr lang="en-US" altLang="zh-CN" sz="1600" kern="0" dirty="0" smtClean="0">
                <a:ea typeface="宋体" pitchFamily="2" charset="-122"/>
              </a:rPr>
              <a:t>(360 means feedback </a:t>
            </a:r>
            <a:r>
              <a:rPr lang="en-US" altLang="zh-CN" sz="1600" kern="0" dirty="0">
                <a:ea typeface="宋体" pitchFamily="2" charset="-122"/>
              </a:rPr>
              <a:t>from </a:t>
            </a:r>
            <a:r>
              <a:rPr lang="en-US" altLang="zh-CN" sz="1600" kern="0" dirty="0" smtClean="0">
                <a:ea typeface="宋体" pitchFamily="2" charset="-122"/>
              </a:rPr>
              <a:t>different sides including manager, co-worker, subordinate, clients, US colleague </a:t>
            </a:r>
            <a:r>
              <a:rPr lang="en-US" altLang="zh-CN" sz="1600" kern="0" dirty="0">
                <a:ea typeface="宋体" pitchFamily="2" charset="-122"/>
              </a:rPr>
              <a:t>if </a:t>
            </a:r>
            <a:r>
              <a:rPr lang="en-US" altLang="zh-CN" sz="1600" kern="0" dirty="0" smtClean="0">
                <a:ea typeface="宋体" pitchFamily="2" charset="-122"/>
              </a:rPr>
              <a:t>appropriate, 1 means self evaluation which is must) </a:t>
            </a:r>
            <a:endParaRPr lang="en-US" altLang="zh-CN" sz="1600" kern="0" dirty="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1600" kern="0" dirty="0">
                <a:ea typeface="宋体" pitchFamily="2" charset="-122"/>
              </a:rPr>
              <a:t>Provide evidence to support your </a:t>
            </a:r>
            <a:r>
              <a:rPr lang="en-US" altLang="zh-CN" sz="1600" kern="0" dirty="0" smtClean="0">
                <a:ea typeface="宋体" pitchFamily="2" charset="-122"/>
              </a:rPr>
              <a:t>rating and comments when provide feedback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1600" kern="0" dirty="0" smtClean="0">
                <a:ea typeface="宋体" pitchFamily="2" charset="-122"/>
              </a:rPr>
              <a:t>Project review </a:t>
            </a:r>
            <a:r>
              <a:rPr lang="en-US" altLang="zh-CN" sz="1600" kern="0" dirty="0">
                <a:ea typeface="宋体" pitchFamily="2" charset="-122"/>
              </a:rPr>
              <a:t>will be taken into consideration for annual performance </a:t>
            </a:r>
            <a:r>
              <a:rPr lang="en-US" altLang="zh-CN" sz="1600" kern="0" dirty="0" smtClean="0">
                <a:ea typeface="宋体" pitchFamily="2" charset="-122"/>
              </a:rPr>
              <a:t>review</a:t>
            </a:r>
            <a:endParaRPr lang="en-US" altLang="zh-CN" sz="1600" kern="0" dirty="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1600" kern="0" dirty="0">
                <a:ea typeface="宋体" pitchFamily="2" charset="-122"/>
              </a:rPr>
              <a:t>Performance review result classification</a:t>
            </a:r>
          </a:p>
          <a:p>
            <a:pPr marL="742950" lvl="1" indent="-285750" defTabSz="45720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1600" i="0" kern="0" dirty="0">
                <a:ea typeface="宋体" pitchFamily="2" charset="-122"/>
              </a:rPr>
              <a:t>Doesn't meet expectation</a:t>
            </a:r>
          </a:p>
          <a:p>
            <a:pPr marL="742950" lvl="1" indent="-285750" defTabSz="45720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1600" i="0" kern="0" dirty="0">
                <a:ea typeface="宋体" pitchFamily="2" charset="-122"/>
              </a:rPr>
              <a:t>Sometimes doesn't meet expectation</a:t>
            </a:r>
          </a:p>
          <a:p>
            <a:pPr marL="742950" lvl="1" indent="-285750" defTabSz="45720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1600" i="0" kern="0" dirty="0">
                <a:ea typeface="宋体" pitchFamily="2" charset="-122"/>
              </a:rPr>
              <a:t>Meets and sometimes exceeds expectations</a:t>
            </a:r>
          </a:p>
          <a:p>
            <a:pPr marL="742950" lvl="1" indent="-285750" defTabSz="45720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1600" i="0" kern="0" dirty="0">
                <a:ea typeface="宋体" pitchFamily="2" charset="-122"/>
              </a:rPr>
              <a:t>Consistently exceeds expectations</a:t>
            </a:r>
          </a:p>
          <a:p>
            <a:pPr marL="742950" lvl="1" indent="-285750" defTabSz="45720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zh-CN" altLang="en-US" sz="1600" i="0" kern="0" dirty="0">
              <a:ea typeface="宋体" pitchFamily="2" charset="-122"/>
            </a:endParaRPr>
          </a:p>
          <a:p>
            <a:pPr marL="342900" indent="-342900" defTabSz="457200">
              <a:lnSpc>
                <a:spcPct val="12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zh-CN" altLang="en-US" sz="1600" i="0" kern="0" dirty="0"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959" y="4592400"/>
            <a:ext cx="1856723" cy="12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102979" y="2500920"/>
            <a:ext cx="3673232" cy="1055081"/>
          </a:xfrm>
        </p:spPr>
        <p:txBody>
          <a:bodyPr/>
          <a:lstStyle/>
          <a:p>
            <a:r>
              <a:rPr lang="en-US" sz="3600" dirty="0" smtClean="0"/>
              <a:t>Thank You 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90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Performance management purpose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313597"/>
            <a:ext cx="8229600" cy="10884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A process that helps people to communicate, so that they can align the organization's desired outcomes, as detailed in its business plan with their own individual development goals</a:t>
            </a:r>
          </a:p>
          <a:p>
            <a:pPr marL="0" indent="0">
              <a:buNone/>
            </a:pPr>
            <a:endParaRPr lang="en-US" altLang="zh-CN" sz="1800" dirty="0" smtClean="0"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566916"/>
            <a:ext cx="3962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16688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Performance management cycle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242218"/>
            <a:ext cx="8229600" cy="4111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Performance management is a continuous process cycle</a:t>
            </a:r>
          </a:p>
          <a:p>
            <a:endParaRPr lang="zh-CN" altLang="en-US" sz="1600" dirty="0" smtClean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389313" y="3298233"/>
            <a:ext cx="1460500" cy="871537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33776" y="3522070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绩效沟通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59326" y="2968033"/>
            <a:ext cx="368300" cy="1524000"/>
          </a:xfrm>
          <a:prstGeom prst="curvedLeftArrow">
            <a:avLst>
              <a:gd name="adj1" fmla="val 82759"/>
              <a:gd name="adj2" fmla="val 165517"/>
              <a:gd name="adj3" fmla="val 546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5400000">
            <a:off x="3875088" y="3645895"/>
            <a:ext cx="339725" cy="1457325"/>
          </a:xfrm>
          <a:prstGeom prst="curvedLeftArrow">
            <a:avLst>
              <a:gd name="adj1" fmla="val 85794"/>
              <a:gd name="adj2" fmla="val 17158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542901">
            <a:off x="3105151" y="2836270"/>
            <a:ext cx="285750" cy="1571625"/>
          </a:xfrm>
          <a:prstGeom prst="curvedLeftArrow">
            <a:avLst>
              <a:gd name="adj1" fmla="val 110000"/>
              <a:gd name="adj2" fmla="val 22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-5400000">
            <a:off x="3930651" y="2223495"/>
            <a:ext cx="339725" cy="1463675"/>
          </a:xfrm>
          <a:prstGeom prst="curvedLeftArrow">
            <a:avLst>
              <a:gd name="adj1" fmla="val 86168"/>
              <a:gd name="adj2" fmla="val 17233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398838" y="1782170"/>
            <a:ext cx="1584325" cy="806450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</p:spPr>
        <p:txBody>
          <a:bodyPr lIns="129600" tIns="154800" rIns="129600" bIns="154800" anchor="ctr" anchorCtr="1"/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Arial Narrow" pitchFamily="34" charset="0"/>
                <a:ea typeface="黑体" pitchFamily="2" charset="-122"/>
              </a:rPr>
              <a:t>P</a:t>
            </a:r>
            <a:r>
              <a:rPr lang="en-US" altLang="zh-CN" sz="2000" b="1" dirty="0">
                <a:latin typeface="Arial Narrow" pitchFamily="34" charset="0"/>
                <a:ea typeface="黑体" pitchFamily="2" charset="-122"/>
              </a:rPr>
              <a:t>lan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1400" b="1" dirty="0">
                <a:ea typeface="黑体" pitchFamily="2" charset="-122"/>
              </a:rPr>
              <a:t>(</a:t>
            </a:r>
            <a:r>
              <a:rPr lang="zh-CN" altLang="en-US" sz="1400" b="1" dirty="0">
                <a:ea typeface="黑体" pitchFamily="2" charset="-122"/>
              </a:rPr>
              <a:t>绩效计划</a:t>
            </a:r>
            <a:r>
              <a:rPr lang="en-US" altLang="zh-CN" sz="1400" b="1" dirty="0">
                <a:ea typeface="黑体" pitchFamily="2" charset="-122"/>
              </a:rPr>
              <a:t>)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380038" y="3077570"/>
            <a:ext cx="1676400" cy="914400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</p:spPr>
        <p:txBody>
          <a:bodyPr lIns="129600" tIns="154800" rIns="129600" bIns="154800" anchor="ctr" anchorCtr="1"/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Arial Narrow" pitchFamily="34" charset="0"/>
                <a:ea typeface="黑体" pitchFamily="2" charset="-122"/>
              </a:rPr>
              <a:t>D</a:t>
            </a:r>
            <a:r>
              <a:rPr lang="en-US" altLang="zh-CN" sz="2000" b="1">
                <a:latin typeface="Arial Narrow" pitchFamily="34" charset="0"/>
                <a:ea typeface="黑体" pitchFamily="2" charset="-122"/>
              </a:rPr>
              <a:t>o/Execute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(</a:t>
            </a:r>
            <a:r>
              <a:rPr lang="zh-CN" altLang="en-US" sz="1400" b="1">
                <a:ea typeface="黑体" pitchFamily="2" charset="-122"/>
              </a:rPr>
              <a:t>绩效实施</a:t>
            </a:r>
            <a:r>
              <a:rPr lang="en-US" altLang="zh-CN" sz="1400" b="1">
                <a:ea typeface="黑体" pitchFamily="2" charset="-122"/>
              </a:rPr>
              <a:t>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398838" y="4780958"/>
            <a:ext cx="1828800" cy="963612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</p:spPr>
        <p:txBody>
          <a:bodyPr lIns="129600" tIns="154800" rIns="129600" bIns="154800" anchor="ctr" anchorCtr="1"/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Arial Narrow" pitchFamily="34" charset="0"/>
                <a:ea typeface="黑体" pitchFamily="2" charset="-122"/>
              </a:rPr>
              <a:t>A</a:t>
            </a:r>
            <a:r>
              <a:rPr lang="en-US" altLang="zh-CN" sz="2000" b="1">
                <a:latin typeface="Arial Narrow" pitchFamily="34" charset="0"/>
                <a:ea typeface="黑体" pitchFamily="2" charset="-122"/>
              </a:rPr>
              <a:t>ppraise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1400" b="1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1400" b="1">
                <a:latin typeface="黑体" pitchFamily="2" charset="-122"/>
                <a:ea typeface="黑体" pitchFamily="2" charset="-122"/>
              </a:rPr>
              <a:t>绩效评估</a:t>
            </a:r>
            <a:r>
              <a:rPr lang="en-US" altLang="zh-CN" sz="1400" b="1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036638" y="3077570"/>
            <a:ext cx="1752600" cy="914400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</p:spPr>
        <p:txBody>
          <a:bodyPr lIns="129600" tIns="154800" rIns="129600" bIns="154800" anchor="ctr" anchorCtr="1"/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Arial Narrow" pitchFamily="34" charset="0"/>
                <a:ea typeface="黑体" pitchFamily="2" charset="-122"/>
              </a:rPr>
              <a:t>R</a:t>
            </a:r>
            <a:r>
              <a:rPr lang="en-US" altLang="zh-CN" sz="2000" b="1" dirty="0">
                <a:latin typeface="Arial Narrow" pitchFamily="34" charset="0"/>
                <a:ea typeface="黑体" pitchFamily="2" charset="-122"/>
              </a:rPr>
              <a:t>eward or </a:t>
            </a:r>
            <a:r>
              <a:rPr lang="en-US" altLang="zh-CN" sz="2000" b="1" dirty="0">
                <a:solidFill>
                  <a:srgbClr val="FF0000"/>
                </a:solidFill>
                <a:latin typeface="Arial Narrow" pitchFamily="34" charset="0"/>
                <a:ea typeface="黑体" pitchFamily="2" charset="-122"/>
              </a:rPr>
              <a:t>PIP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1400" b="1" dirty="0">
                <a:ea typeface="黑体" pitchFamily="2" charset="-122"/>
              </a:rPr>
              <a:t>(</a:t>
            </a:r>
            <a:r>
              <a:rPr lang="zh-CN" altLang="en-US" sz="1400" b="1" dirty="0" smtClean="0">
                <a:ea typeface="黑体" pitchFamily="2" charset="-122"/>
              </a:rPr>
              <a:t>绩效</a:t>
            </a:r>
            <a:r>
              <a:rPr lang="zh-CN" altLang="en-US" sz="1400" b="1" dirty="0">
                <a:ea typeface="黑体" pitchFamily="2" charset="-122"/>
              </a:rPr>
              <a:t>奖励</a:t>
            </a:r>
            <a:r>
              <a:rPr lang="zh-CN" altLang="en-US" sz="1400" b="1" dirty="0" smtClean="0">
                <a:ea typeface="黑体" pitchFamily="2" charset="-122"/>
              </a:rPr>
              <a:t>或</a:t>
            </a:r>
            <a:r>
              <a:rPr lang="zh-CN" altLang="en-US" sz="1400" b="1" dirty="0">
                <a:ea typeface="黑体" pitchFamily="2" charset="-122"/>
              </a:rPr>
              <a:t>改进</a:t>
            </a:r>
            <a:r>
              <a:rPr lang="en-US" altLang="zh-CN" sz="1400" b="1" dirty="0">
                <a:ea typeface="黑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918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Performance management key factors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552734" y="1259005"/>
            <a:ext cx="8229600" cy="329024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Key factors for a successful performance management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Management commitment and support </a:t>
            </a:r>
            <a:endParaRPr lang="zh-CN" altLang="en-US" sz="1600" dirty="0" smtClean="0">
              <a:latin typeface="Verdana" pitchFamily="34" charset="0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Mutual agreement on goals &amp; objectives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Process is as important as the appraisal result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Effective communication 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Coaching 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Motivation </a:t>
            </a:r>
            <a:endParaRPr lang="zh-CN" altLang="en-US" sz="1600" dirty="0" smtClean="0">
              <a:latin typeface="Verdana" pitchFamily="34" charset="0"/>
              <a:ea typeface="宋体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Development</a:t>
            </a:r>
          </a:p>
        </p:txBody>
      </p:sp>
      <p:sp>
        <p:nvSpPr>
          <p:cNvPr id="4" name="标题 1"/>
          <p:cNvSpPr>
            <a:spLocks/>
          </p:cNvSpPr>
          <p:nvPr/>
        </p:nvSpPr>
        <p:spPr bwMode="auto">
          <a:xfrm>
            <a:off x="533400" y="5219131"/>
            <a:ext cx="8077200" cy="533400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 anchor="ctr"/>
          <a:lstStyle/>
          <a:p>
            <a:pPr algn="ctr" eaLnBrk="0" hangingPunct="0"/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There should be no surprises during the performance appraisal</a:t>
            </a:r>
          </a:p>
        </p:txBody>
      </p:sp>
    </p:spTree>
    <p:extLst>
      <p:ext uri="{BB962C8B-B14F-4D97-AF65-F5344CB8AC3E}">
        <p14:creationId xmlns:p14="http://schemas.microsoft.com/office/powerpoint/2010/main" val="18879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Performance management 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235191"/>
            <a:ext cx="8229600" cy="2209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What should a manager do during the process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Manage as a continuous process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Provide timely and effectively feedback</a:t>
            </a:r>
            <a:endParaRPr lang="zh-CN" altLang="en-US" sz="1800" dirty="0" smtClean="0">
              <a:latin typeface="Verdana" pitchFamily="34" charset="0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Not only limited to official face to face discussion and meeting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Explain and emphasize expectations to team members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Solicit feedback from colleagues and clients</a:t>
            </a:r>
            <a:endParaRPr lang="zh-CN" altLang="en-US" sz="1800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5464" y="4286535"/>
            <a:ext cx="23812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21065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457200" y="1184581"/>
            <a:ext cx="8229600" cy="28543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What employee should do during the process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Get and understand your performance expectation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Get assignment or task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Seek for development opportunity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Obtain necessary resources for working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Ask for timely feedback on your performance</a:t>
            </a:r>
          </a:p>
        </p:txBody>
      </p:sp>
      <p:sp>
        <p:nvSpPr>
          <p:cNvPr id="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Performance management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68" y="4236161"/>
            <a:ext cx="2393156" cy="179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Performance Appraisal Timetable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16173" y="1190766"/>
            <a:ext cx="8511654" cy="46863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GDC Performance Appraisal Contains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Probation review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New hire shall go through a probationary performance appraisal upon the completion of 3 months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Project review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Employees shall go through a project review when </a:t>
            </a: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roll </a:t>
            </a: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off from project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End Year review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All employees need to attend the End Year Review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People who in probation period is a exception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Review period 1/1 - 12/31</a:t>
            </a:r>
          </a:p>
        </p:txBody>
      </p:sp>
      <p:pic>
        <p:nvPicPr>
          <p:cNvPr id="4" name="Picture 11" descr="j0232735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3113" y="4372401"/>
            <a:ext cx="133508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74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Performance Appraisal </a:t>
            </a:r>
            <a:r>
              <a:rPr lang="en-US" altLang="zh-CN" dirty="0" smtClean="0">
                <a:ea typeface="宋体" pitchFamily="2" charset="-122"/>
              </a:rPr>
              <a:t>Points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243426"/>
            <a:ext cx="4267200" cy="435215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All individuals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Achieving result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Client relation</a:t>
            </a:r>
            <a:endParaRPr lang="zh-CN" altLang="en-US" sz="1800" dirty="0" smtClean="0">
              <a:latin typeface="Verdana" pitchFamily="34" charset="0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Role and Technical Competence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Interpersonal Skills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Teamwork &amp; Collaboration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Passion for Delivery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English comprehension</a:t>
            </a:r>
          </a:p>
        </p:txBody>
      </p:sp>
      <p:sp>
        <p:nvSpPr>
          <p:cNvPr id="4" name="内容占位符 2"/>
          <p:cNvSpPr>
            <a:spLocks/>
          </p:cNvSpPr>
          <p:nvPr/>
        </p:nvSpPr>
        <p:spPr bwMode="auto">
          <a:xfrm>
            <a:off x="4724400" y="1243426"/>
            <a:ext cx="4114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24D1F"/>
              </a:buClr>
              <a:buSzPct val="80000"/>
              <a:buFont typeface="Arial"/>
              <a:buChar char="•"/>
            </a:pPr>
            <a:r>
              <a:rPr lang="en-US" altLang="zh-CN" dirty="0">
                <a:latin typeface="Verdana" pitchFamily="34" charset="0"/>
                <a:ea typeface="宋体" pitchFamily="2" charset="-122"/>
              </a:rPr>
              <a:t>For managers and above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Arial"/>
              <a:buChar char="–"/>
            </a:pPr>
            <a:r>
              <a:rPr lang="en-US" altLang="zh-CN" dirty="0">
                <a:latin typeface="Verdana" pitchFamily="34" charset="0"/>
                <a:ea typeface="宋体" pitchFamily="2" charset="-122"/>
              </a:rPr>
              <a:t>Managing direct reports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Arial"/>
              <a:buChar char="–"/>
            </a:pPr>
            <a:r>
              <a:rPr lang="en-US" altLang="zh-CN" dirty="0">
                <a:latin typeface="Verdana" pitchFamily="34" charset="0"/>
                <a:ea typeface="宋体" pitchFamily="2" charset="-122"/>
              </a:rPr>
              <a:t>Business Development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Arial"/>
              <a:buChar char="–"/>
            </a:pPr>
            <a:r>
              <a:rPr lang="en-US" altLang="zh-CN" dirty="0">
                <a:latin typeface="Verdana" pitchFamily="34" charset="0"/>
                <a:ea typeface="宋体" pitchFamily="2" charset="-122"/>
              </a:rPr>
              <a:t>Operation competency</a:t>
            </a:r>
          </a:p>
        </p:txBody>
      </p:sp>
      <p:pic>
        <p:nvPicPr>
          <p:cNvPr id="6" name="Picture 9" descr="j0431585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7274" y="373276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03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Rules &amp; Guidelines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57200" y="1336889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1600" i="0" kern="0" dirty="0">
                <a:ea typeface="宋体" pitchFamily="2" charset="-122"/>
              </a:rPr>
              <a:t>Probation performance review should be delivered before the end of the probation period</a:t>
            </a:r>
          </a:p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1600" i="0" kern="0" dirty="0">
                <a:ea typeface="宋体" pitchFamily="2" charset="-122"/>
              </a:rPr>
              <a:t>Probation performance review can be combined with end year performance review if they fall at the same time</a:t>
            </a:r>
          </a:p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1600" i="0" kern="0" dirty="0">
                <a:ea typeface="宋体" pitchFamily="2" charset="-122"/>
              </a:rPr>
              <a:t>Project </a:t>
            </a:r>
            <a:r>
              <a:rPr lang="en-US" altLang="zh-CN" sz="1600" i="0" kern="0" dirty="0" smtClean="0">
                <a:ea typeface="宋体" pitchFamily="2" charset="-122"/>
              </a:rPr>
              <a:t>review </a:t>
            </a:r>
            <a:r>
              <a:rPr lang="en-US" altLang="zh-CN" sz="1600" i="0" kern="0" dirty="0">
                <a:ea typeface="宋体" pitchFamily="2" charset="-122"/>
              </a:rPr>
              <a:t>should be closed and delivered within 30 days of a project assignment ending</a:t>
            </a:r>
          </a:p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1600" i="0" kern="0" dirty="0">
                <a:ea typeface="宋体" pitchFamily="2" charset="-122"/>
              </a:rPr>
              <a:t>Employees current PM or department head is responsible for leading the performance appraisal</a:t>
            </a:r>
            <a:endParaRPr lang="zh-CN" altLang="en-US" sz="1600" i="0" kern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64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 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 Blank - use for char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 Two Column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 Qu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 Three colum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6 Image and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85F5ACA656F14087A05F42EBBFA9A8" ma:contentTypeVersion="0" ma:contentTypeDescription="Create a new document." ma:contentTypeScope="" ma:versionID="041bc488044e506d1aa9ac78f8beef0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17C0852-71D8-4AA2-BF15-A0280FACA1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ECDFE1-D914-43F6-BD6A-7E77A41498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759CC86-C7B1-4BF1-A4D7-6C505474EBD5}">
  <ds:schemaRefs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8799</TotalTime>
  <Words>430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黑体</vt:lpstr>
      <vt:lpstr>华文新魏</vt:lpstr>
      <vt:lpstr>宋体</vt:lpstr>
      <vt:lpstr>Arial</vt:lpstr>
      <vt:lpstr>Arial Narrow</vt:lpstr>
      <vt:lpstr>Calibri</vt:lpstr>
      <vt:lpstr>Verdana</vt:lpstr>
      <vt:lpstr>1 Cover</vt:lpstr>
      <vt:lpstr>2 Blank - use for charts</vt:lpstr>
      <vt:lpstr>3 Two Column </vt:lpstr>
      <vt:lpstr>4 Quote</vt:lpstr>
      <vt:lpstr>5 Three column</vt:lpstr>
      <vt:lpstr>6 Image and text</vt:lpstr>
      <vt:lpstr>PowerPoint Presentation</vt:lpstr>
      <vt:lpstr>Performance management purpose</vt:lpstr>
      <vt:lpstr>Performance management cycle</vt:lpstr>
      <vt:lpstr>Performance management key factors</vt:lpstr>
      <vt:lpstr>Performance management </vt:lpstr>
      <vt:lpstr>Performance management </vt:lpstr>
      <vt:lpstr>Performance Appraisal Timetable</vt:lpstr>
      <vt:lpstr>Performance Appraisal Points</vt:lpstr>
      <vt:lpstr>Rules &amp; Guidelines</vt:lpstr>
      <vt:lpstr>Rules &amp; Guidelines</vt:lpstr>
      <vt:lpstr>PowerPoint Presentation</vt:lpstr>
    </vt:vector>
  </TitlesOfParts>
  <Company>Perficient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PowerPoint Template</dc:title>
  <dc:creator>Melissa Kaatman</dc:creator>
  <cp:lastModifiedBy>Linping Wang</cp:lastModifiedBy>
  <cp:revision>154</cp:revision>
  <dcterms:created xsi:type="dcterms:W3CDTF">2014-10-20T14:45:52Z</dcterms:created>
  <dcterms:modified xsi:type="dcterms:W3CDTF">2015-09-24T06:21:04Z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0x010100C185F5ACA656F14087A05F42EBBFA9A8</vt:lpwstr>
  </property>
</Properties>
</file>