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4"/>
    <p:sldMasterId id="2147483664" r:id="rId5"/>
    <p:sldMasterId id="2147483670" r:id="rId6"/>
    <p:sldMasterId id="2147483672" r:id="rId7"/>
    <p:sldMasterId id="2147483678" r:id="rId8"/>
    <p:sldMasterId id="2147483680" r:id="rId9"/>
  </p:sldMasterIdLst>
  <p:notesMasterIdLst>
    <p:notesMasterId r:id="rId35"/>
  </p:notesMasterIdLst>
  <p:handoutMasterIdLst>
    <p:handoutMasterId r:id="rId36"/>
  </p:handoutMasterIdLst>
  <p:sldIdLst>
    <p:sldId id="292"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 id="332" r:id="rId33"/>
    <p:sldId id="299"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101F"/>
    <a:srgbClr val="ECECEA"/>
    <a:srgbClr val="E6E6E6"/>
    <a:srgbClr val="DB202C"/>
    <a:srgbClr val="BD1D27"/>
    <a:srgbClr val="691B1E"/>
    <a:srgbClr val="8D2327"/>
    <a:srgbClr val="7B191E"/>
    <a:srgbClr val="A91120"/>
    <a:srgbClr val="EBE8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EC2291-6B67-6F43-B658-89BCABFCDE35}" type="datetime1">
              <a:rPr lang="en-US" smtClean="0"/>
              <a:t>9/7/2015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194B4D-4CA1-0244-B5BF-30CC2800542C}" type="slidenum">
              <a:rPr lang="en-US" smtClean="0"/>
              <a:t>‹#›</a:t>
            </a:fld>
            <a:endParaRPr lang="en-US"/>
          </a:p>
        </p:txBody>
      </p:sp>
    </p:spTree>
    <p:extLst>
      <p:ext uri="{BB962C8B-B14F-4D97-AF65-F5344CB8AC3E}">
        <p14:creationId xmlns:p14="http://schemas.microsoft.com/office/powerpoint/2010/main" val="34224917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4D06C8-12BB-8D46-9F94-179D66834F58}" type="datetime1">
              <a:rPr lang="en-US" smtClean="0"/>
              <a:t>9/7/2015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1DFC0F-C2D6-4D4F-833C-833AEE8F6822}" type="slidenum">
              <a:rPr lang="en-US" smtClean="0"/>
              <a:t>‹#›</a:t>
            </a:fld>
            <a:endParaRPr lang="en-US"/>
          </a:p>
        </p:txBody>
      </p:sp>
    </p:spTree>
    <p:extLst>
      <p:ext uri="{BB962C8B-B14F-4D97-AF65-F5344CB8AC3E}">
        <p14:creationId xmlns:p14="http://schemas.microsoft.com/office/powerpoint/2010/main" val="36918321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F8F3188E-DAC7-4F2F-9679-90388298ADA3}" type="slidenum">
              <a:rPr lang="en-US" altLang="zh-Hans" smtClean="0"/>
              <a:pPr/>
              <a:t>5</a:t>
            </a:fld>
            <a:endParaRPr lang="en-US" altLang="zh-Han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zh-Hans" altLang="en-US" smtClean="0"/>
          </a:p>
        </p:txBody>
      </p:sp>
    </p:spTree>
    <p:extLst>
      <p:ext uri="{BB962C8B-B14F-4D97-AF65-F5344CB8AC3E}">
        <p14:creationId xmlns:p14="http://schemas.microsoft.com/office/powerpoint/2010/main" val="842359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9" name="Straight Connector 8"/>
          <p:cNvCxnSpPr/>
          <p:nvPr userDrawn="1"/>
        </p:nvCxnSpPr>
        <p:spPr>
          <a:xfrm>
            <a:off x="601001" y="3606191"/>
            <a:ext cx="7835689" cy="0"/>
          </a:xfrm>
          <a:prstGeom prst="line">
            <a:avLst/>
          </a:prstGeom>
          <a:ln w="9525" cap="rnd"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2"/>
          <p:cNvSpPr>
            <a:spLocks noGrp="1"/>
          </p:cNvSpPr>
          <p:nvPr>
            <p:ph type="body" sz="quarter" idx="10" hasCustomPrompt="1"/>
          </p:nvPr>
        </p:nvSpPr>
        <p:spPr>
          <a:xfrm>
            <a:off x="0" y="4172567"/>
            <a:ext cx="9144000" cy="2109047"/>
          </a:xfrm>
          <a:prstGeom prst="rect">
            <a:avLst/>
          </a:prstGeom>
        </p:spPr>
        <p:txBody>
          <a:bodyPr vert="horz"/>
          <a:lstStyle>
            <a:lvl1pPr marL="0" indent="0" algn="ctr">
              <a:buNone/>
              <a:defRPr sz="4400" b="1">
                <a:solidFill>
                  <a:srgbClr val="A8101F"/>
                </a:solidFill>
                <a:latin typeface="Arial Narrow"/>
                <a:cs typeface="Arial Narrow"/>
              </a:defRPr>
            </a:lvl1pPr>
          </a:lstStyle>
          <a:p>
            <a:pPr lvl="0"/>
            <a:r>
              <a:rPr lang="en-US" dirty="0" smtClean="0"/>
              <a:t>YOUR TITLE HERE</a:t>
            </a:r>
          </a:p>
        </p:txBody>
      </p:sp>
    </p:spTree>
    <p:extLst>
      <p:ext uri="{BB962C8B-B14F-4D97-AF65-F5344CB8AC3E}">
        <p14:creationId xmlns:p14="http://schemas.microsoft.com/office/powerpoint/2010/main" val="23477949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301994"/>
            <a:ext cx="9144000" cy="623917"/>
          </a:xfrm>
          <a:prstGeom prst="rect">
            <a:avLst/>
          </a:prstGeom>
        </p:spPr>
        <p:txBody>
          <a:bodyPr/>
          <a:lstStyle>
            <a:lvl1pPr>
              <a:defRPr sz="3200" b="1" i="0">
                <a:solidFill>
                  <a:srgbClr val="A91120"/>
                </a:solidFill>
                <a:latin typeface="Arial Narrow"/>
                <a:cs typeface="Arial Narrow"/>
              </a:defRPr>
            </a:lvl1pPr>
          </a:lstStyle>
          <a:p>
            <a:r>
              <a:rPr lang="en-US" dirty="0" smtClean="0"/>
              <a:t>CLICK TO EDIT MASTER TITLE STYLE</a:t>
            </a:r>
            <a:endParaRPr lang="en-US" dirty="0"/>
          </a:p>
        </p:txBody>
      </p:sp>
      <p:cxnSp>
        <p:nvCxnSpPr>
          <p:cNvPr id="5" name="Straight Connector 4"/>
          <p:cNvCxnSpPr/>
          <p:nvPr userDrawn="1"/>
        </p:nvCxnSpPr>
        <p:spPr>
          <a:xfrm>
            <a:off x="350634" y="925911"/>
            <a:ext cx="8442732" cy="0"/>
          </a:xfrm>
          <a:prstGeom prst="line">
            <a:avLst/>
          </a:prstGeom>
          <a:noFill/>
          <a:ln w="12700" cmpd="sng">
            <a:solidFill>
              <a:schemeClr val="bg1">
                <a:lumMod val="85000"/>
              </a:schemeClr>
            </a:solidFill>
            <a:round/>
            <a:headEnd/>
            <a:tailEnd/>
          </a:ln>
        </p:spPr>
      </p:cxnSp>
    </p:spTree>
    <p:extLst>
      <p:ext uri="{BB962C8B-B14F-4D97-AF65-F5344CB8AC3E}">
        <p14:creationId xmlns:p14="http://schemas.microsoft.com/office/powerpoint/2010/main" val="2866847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9" name="Straight Connector 8"/>
          <p:cNvCxnSpPr/>
          <p:nvPr userDrawn="1"/>
        </p:nvCxnSpPr>
        <p:spPr>
          <a:xfrm flipV="1">
            <a:off x="693641" y="3524348"/>
            <a:ext cx="7757921" cy="1"/>
          </a:xfrm>
          <a:prstGeom prst="line">
            <a:avLst/>
          </a:prstGeom>
          <a:noFill/>
          <a:ln w="12700" cmpd="sng">
            <a:solidFill>
              <a:schemeClr val="bg1">
                <a:lumMod val="85000"/>
              </a:schemeClr>
            </a:solidFill>
            <a:round/>
            <a:headEnd/>
            <a:tailEnd/>
          </a:ln>
        </p:spPr>
      </p:cxnSp>
      <p:sp>
        <p:nvSpPr>
          <p:cNvPr id="10" name="Text Placeholder 12"/>
          <p:cNvSpPr>
            <a:spLocks noGrp="1"/>
          </p:cNvSpPr>
          <p:nvPr>
            <p:ph type="body" sz="quarter" idx="10" hasCustomPrompt="1"/>
          </p:nvPr>
        </p:nvSpPr>
        <p:spPr>
          <a:xfrm>
            <a:off x="-1" y="2912171"/>
            <a:ext cx="9144000" cy="658732"/>
          </a:xfrm>
          <a:prstGeom prst="rect">
            <a:avLst/>
          </a:prstGeom>
        </p:spPr>
        <p:txBody>
          <a:bodyPr vert="horz"/>
          <a:lstStyle>
            <a:lvl1pPr marL="0" indent="0" algn="ctr">
              <a:buNone/>
              <a:defRPr sz="3200" b="1">
                <a:solidFill>
                  <a:srgbClr val="A91120"/>
                </a:solidFill>
                <a:latin typeface="Arial Narrow"/>
                <a:cs typeface="Arial Narrow"/>
              </a:defRPr>
            </a:lvl1pPr>
          </a:lstStyle>
          <a:p>
            <a:pPr lvl="0"/>
            <a:r>
              <a:rPr lang="en-US" dirty="0" smtClean="0"/>
              <a:t>YOUR TITLE HERE</a:t>
            </a:r>
          </a:p>
        </p:txBody>
      </p:sp>
      <p:sp>
        <p:nvSpPr>
          <p:cNvPr id="11" name="Text Placeholder 12"/>
          <p:cNvSpPr>
            <a:spLocks noGrp="1"/>
          </p:cNvSpPr>
          <p:nvPr>
            <p:ph type="body" sz="quarter" idx="11" hasCustomPrompt="1"/>
          </p:nvPr>
        </p:nvSpPr>
        <p:spPr>
          <a:xfrm>
            <a:off x="703410" y="3778840"/>
            <a:ext cx="3591513" cy="227808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000" b="0" baseline="0">
                <a:solidFill>
                  <a:schemeClr val="tx1"/>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Column 1: Your description here. Your description here.</a:t>
            </a:r>
          </a:p>
        </p:txBody>
      </p:sp>
      <p:sp>
        <p:nvSpPr>
          <p:cNvPr id="12" name="Text Placeholder 12"/>
          <p:cNvSpPr>
            <a:spLocks noGrp="1"/>
          </p:cNvSpPr>
          <p:nvPr>
            <p:ph type="body" sz="quarter" idx="12" hasCustomPrompt="1"/>
          </p:nvPr>
        </p:nvSpPr>
        <p:spPr>
          <a:xfrm>
            <a:off x="4865108" y="3778840"/>
            <a:ext cx="3591513" cy="227808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000" b="0" baseline="0">
                <a:solidFill>
                  <a:schemeClr val="tx1"/>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Column 1: Your description here. Your description here.</a:t>
            </a:r>
          </a:p>
        </p:txBody>
      </p:sp>
      <p:sp>
        <p:nvSpPr>
          <p:cNvPr id="3" name="Picture Placeholder 2"/>
          <p:cNvSpPr>
            <a:spLocks noGrp="1"/>
          </p:cNvSpPr>
          <p:nvPr>
            <p:ph type="pic" sz="quarter" idx="13"/>
          </p:nvPr>
        </p:nvSpPr>
        <p:spPr>
          <a:xfrm>
            <a:off x="0" y="0"/>
            <a:ext cx="9144000" cy="2754313"/>
          </a:xfrm>
          <a:prstGeom prst="rect">
            <a:avLst/>
          </a:prstGeom>
        </p:spPr>
        <p:txBody>
          <a:bodyPr vert="horz"/>
          <a:lstStyle/>
          <a:p>
            <a:endParaRPr lang="en-US"/>
          </a:p>
        </p:txBody>
      </p:sp>
    </p:spTree>
    <p:extLst>
      <p:ext uri="{BB962C8B-B14F-4D97-AF65-F5344CB8AC3E}">
        <p14:creationId xmlns:p14="http://schemas.microsoft.com/office/powerpoint/2010/main" val="310236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9144000" cy="6369050"/>
          </a:xfrm>
          <a:prstGeom prst="rect">
            <a:avLst/>
          </a:prstGeom>
        </p:spPr>
        <p:txBody>
          <a:bodyPr vert="horz"/>
          <a:lstStyle/>
          <a:p>
            <a:endParaRPr lang="en-US"/>
          </a:p>
        </p:txBody>
      </p:sp>
      <p:sp>
        <p:nvSpPr>
          <p:cNvPr id="7" name="Text Placeholder 12"/>
          <p:cNvSpPr>
            <a:spLocks noGrp="1"/>
          </p:cNvSpPr>
          <p:nvPr>
            <p:ph type="body" sz="quarter" idx="10" hasCustomPrompt="1"/>
          </p:nvPr>
        </p:nvSpPr>
        <p:spPr>
          <a:xfrm>
            <a:off x="1729152" y="1729162"/>
            <a:ext cx="5685694" cy="3341077"/>
          </a:xfrm>
          <a:prstGeom prst="rect">
            <a:avLst/>
          </a:prstGeom>
        </p:spPr>
        <p:txBody>
          <a:bodyPr vert="horz"/>
          <a:lstStyle>
            <a:lvl1pPr marL="0" indent="0" algn="ctr">
              <a:buNone/>
              <a:defRPr sz="4000" b="1">
                <a:solidFill>
                  <a:srgbClr val="A91120"/>
                </a:solidFill>
                <a:latin typeface="Arial Narrow"/>
                <a:cs typeface="Arial Narrow"/>
              </a:defRPr>
            </a:lvl1pPr>
          </a:lstStyle>
          <a:p>
            <a:pPr lvl="0"/>
            <a:r>
              <a:rPr lang="en-US" dirty="0" smtClean="0"/>
              <a:t>“YOUR QUOTE HERE”</a:t>
            </a:r>
          </a:p>
        </p:txBody>
      </p:sp>
    </p:spTree>
    <p:extLst>
      <p:ext uri="{BB962C8B-B14F-4D97-AF65-F5344CB8AC3E}">
        <p14:creationId xmlns:p14="http://schemas.microsoft.com/office/powerpoint/2010/main" val="39743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Body Copy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35782" y="160423"/>
            <a:ext cx="6443568" cy="628316"/>
          </a:xfrm>
          <a:prstGeom prst="rect">
            <a:avLst/>
          </a:prstGeom>
        </p:spPr>
        <p:txBody>
          <a:bodyPr/>
          <a:lstStyle/>
          <a:p>
            <a:r>
              <a:rPr lang="en-US" dirty="0" smtClean="0"/>
              <a:t>Click to edit Body Header</a:t>
            </a:r>
            <a:endParaRPr lang="en-US" dirty="0"/>
          </a:p>
        </p:txBody>
      </p:sp>
      <p:sp>
        <p:nvSpPr>
          <p:cNvPr id="3" name="Content Placeholder 2"/>
          <p:cNvSpPr>
            <a:spLocks noGrp="1"/>
          </p:cNvSpPr>
          <p:nvPr>
            <p:ph idx="1"/>
          </p:nvPr>
        </p:nvSpPr>
        <p:spPr>
          <a:xfrm>
            <a:off x="307474" y="1276684"/>
            <a:ext cx="8529052" cy="484947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24546" y="6463294"/>
            <a:ext cx="2211236" cy="365125"/>
          </a:xfrm>
          <a:prstGeom prst="rect">
            <a:avLst/>
          </a:prstGeom>
        </p:spPr>
        <p:txBody>
          <a:bodyPr/>
          <a:lstStyle/>
          <a:p>
            <a:fld id="{6C234949-3612-9740-936B-33335EA749AE}" type="datetime1">
              <a:rPr lang="en-US" smtClean="0"/>
              <a:pPr/>
              <a:t>9/7/2015</a:t>
            </a:fld>
            <a:endParaRPr lang="en-US"/>
          </a:p>
        </p:txBody>
      </p:sp>
      <p:sp>
        <p:nvSpPr>
          <p:cNvPr id="6" name="Slide Number Placeholder 5"/>
          <p:cNvSpPr>
            <a:spLocks noGrp="1"/>
          </p:cNvSpPr>
          <p:nvPr>
            <p:ph type="sldNum" sz="quarter" idx="12"/>
          </p:nvPr>
        </p:nvSpPr>
        <p:spPr>
          <a:xfrm>
            <a:off x="6668114" y="6463294"/>
            <a:ext cx="2211236" cy="365125"/>
          </a:xfrm>
          <a:prstGeom prst="rect">
            <a:avLst/>
          </a:prstGeom>
        </p:spPr>
        <p:txBody>
          <a:bodyPr/>
          <a:lstStyle/>
          <a:p>
            <a:fld id="{A85732B1-CD86-A142-BD53-A3A7959BDB74}" type="slidenum">
              <a:rPr lang="en-US" smtClean="0"/>
              <a:pPr/>
              <a:t>‹#›</a:t>
            </a:fld>
            <a:endParaRPr lang="en-US"/>
          </a:p>
        </p:txBody>
      </p:sp>
    </p:spTree>
    <p:extLst>
      <p:ext uri="{BB962C8B-B14F-4D97-AF65-F5344CB8AC3E}">
        <p14:creationId xmlns:p14="http://schemas.microsoft.com/office/powerpoint/2010/main" val="1030658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468688" y="887413"/>
            <a:ext cx="5484812" cy="350837"/>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25963"/>
          </a:xfrm>
          <a:prstGeom prst="rect">
            <a:avLst/>
          </a:prstGeom>
        </p:spPr>
        <p:txBody>
          <a:bodyPr/>
          <a:lstStyle/>
          <a:p>
            <a:pPr lvl="0"/>
            <a:endParaRPr lang="en-US" noProof="0" smtClean="0"/>
          </a:p>
        </p:txBody>
      </p:sp>
      <p:sp>
        <p:nvSpPr>
          <p:cNvPr id="5" name="Slide Number Placeholder 5"/>
          <p:cNvSpPr>
            <a:spLocks noGrp="1"/>
          </p:cNvSpPr>
          <p:nvPr>
            <p:ph type="sldNum" sz="quarter" idx="10"/>
          </p:nvPr>
        </p:nvSpPr>
        <p:spPr>
          <a:xfrm>
            <a:off x="6668114" y="6463294"/>
            <a:ext cx="2211236" cy="365125"/>
          </a:xfrm>
          <a:prstGeom prst="rect">
            <a:avLst/>
          </a:prstGeom>
        </p:spPr>
        <p:txBody>
          <a:bodyPr/>
          <a:lstStyle>
            <a:lvl1pPr>
              <a:defRPr/>
            </a:lvl1pPr>
          </a:lstStyle>
          <a:p>
            <a:pPr>
              <a:defRPr/>
            </a:pPr>
            <a:fld id="{70F6E867-A489-46F8-B3C0-7DBE35A07225}" type="slidenum">
              <a:rPr lang="en-US"/>
              <a:pPr>
                <a:defRPr/>
              </a:pPr>
              <a:t>‹#›</a:t>
            </a:fld>
            <a:endParaRPr lang="en-US"/>
          </a:p>
        </p:txBody>
      </p:sp>
    </p:spTree>
    <p:extLst>
      <p:ext uri="{BB962C8B-B14F-4D97-AF65-F5344CB8AC3E}">
        <p14:creationId xmlns:p14="http://schemas.microsoft.com/office/powerpoint/2010/main" val="1190953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Body Copy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35782" y="160423"/>
            <a:ext cx="6443568" cy="628316"/>
          </a:xfrm>
          <a:prstGeom prst="rect">
            <a:avLst/>
          </a:prstGeom>
        </p:spPr>
        <p:txBody>
          <a:bodyPr/>
          <a:lstStyle/>
          <a:p>
            <a:r>
              <a:rPr lang="en-US" dirty="0" smtClean="0"/>
              <a:t>Click to edit Body Header</a:t>
            </a:r>
            <a:endParaRPr lang="en-US" dirty="0"/>
          </a:p>
        </p:txBody>
      </p:sp>
      <p:sp>
        <p:nvSpPr>
          <p:cNvPr id="3" name="Content Placeholder 2"/>
          <p:cNvSpPr>
            <a:spLocks noGrp="1"/>
          </p:cNvSpPr>
          <p:nvPr>
            <p:ph sz="half" idx="1"/>
          </p:nvPr>
        </p:nvSpPr>
        <p:spPr>
          <a:xfrm>
            <a:off x="457200" y="1259305"/>
            <a:ext cx="4038600" cy="4963695"/>
          </a:xfrm>
          <a:prstGeom prst="rect">
            <a:avLst/>
          </a:prstGeom>
        </p:spPr>
        <p:txBody>
          <a:bodyPr/>
          <a:lstStyle>
            <a:lvl1pPr>
              <a:defRPr sz="2000"/>
            </a:lvl1pPr>
            <a:lvl2pPr>
              <a:defRPr sz="2000"/>
            </a:lvl2pPr>
            <a:lvl3pPr>
              <a:defRPr sz="1600"/>
            </a:lvl3pPr>
            <a:lvl4pPr>
              <a:defRPr sz="1200"/>
            </a:lvl4pPr>
            <a:lvl5pPr>
              <a:defRPr sz="1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59305"/>
            <a:ext cx="4038600" cy="4963695"/>
          </a:xfrm>
          <a:prstGeom prst="rect">
            <a:avLst/>
          </a:prstGeom>
        </p:spPr>
        <p:txBody>
          <a:bodyPr/>
          <a:lstStyle>
            <a:lvl1pPr>
              <a:defRPr sz="2000"/>
            </a:lvl1pPr>
            <a:lvl2pPr>
              <a:defRPr sz="2000"/>
            </a:lvl2pPr>
            <a:lvl3pPr>
              <a:defRPr sz="1600"/>
            </a:lvl3pPr>
            <a:lvl4pPr>
              <a:defRPr sz="1200"/>
            </a:lvl4pPr>
            <a:lvl5pPr>
              <a:defRPr sz="1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224546" y="6463294"/>
            <a:ext cx="2211236" cy="365125"/>
          </a:xfrm>
          <a:prstGeom prst="rect">
            <a:avLst/>
          </a:prstGeom>
        </p:spPr>
        <p:txBody>
          <a:bodyPr/>
          <a:lstStyle/>
          <a:p>
            <a:fld id="{05E19F21-27F7-4A4F-8C46-CC3219A562C6}" type="datetime1">
              <a:rPr lang="en-US" smtClean="0"/>
              <a:pPr/>
              <a:t>9/7/2015</a:t>
            </a:fld>
            <a:endParaRPr lang="en-US"/>
          </a:p>
        </p:txBody>
      </p:sp>
      <p:sp>
        <p:nvSpPr>
          <p:cNvPr id="7" name="Slide Number Placeholder 6"/>
          <p:cNvSpPr>
            <a:spLocks noGrp="1"/>
          </p:cNvSpPr>
          <p:nvPr>
            <p:ph type="sldNum" sz="quarter" idx="12"/>
          </p:nvPr>
        </p:nvSpPr>
        <p:spPr>
          <a:xfrm>
            <a:off x="6668114" y="6463294"/>
            <a:ext cx="2211236" cy="365125"/>
          </a:xfrm>
          <a:prstGeom prst="rect">
            <a:avLst/>
          </a:prstGeom>
        </p:spPr>
        <p:txBody>
          <a:bodyPr/>
          <a:lstStyle/>
          <a:p>
            <a:fld id="{A85732B1-CD86-A142-BD53-A3A7959BDB74}" type="slidenum">
              <a:rPr lang="en-US" smtClean="0"/>
              <a:pPr/>
              <a:t>‹#›</a:t>
            </a:fld>
            <a:endParaRPr lang="en-US"/>
          </a:p>
        </p:txBody>
      </p:sp>
    </p:spTree>
    <p:extLst>
      <p:ext uri="{BB962C8B-B14F-4D97-AF65-F5344CB8AC3E}">
        <p14:creationId xmlns:p14="http://schemas.microsoft.com/office/powerpoint/2010/main" val="78118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9" name="Text Placeholder 12"/>
          <p:cNvSpPr>
            <a:spLocks noGrp="1"/>
          </p:cNvSpPr>
          <p:nvPr>
            <p:ph type="body" sz="quarter" idx="10" hasCustomPrompt="1"/>
          </p:nvPr>
        </p:nvSpPr>
        <p:spPr>
          <a:xfrm>
            <a:off x="4884615" y="1445839"/>
            <a:ext cx="3673232" cy="1055081"/>
          </a:xfrm>
          <a:prstGeom prst="rect">
            <a:avLst/>
          </a:prstGeom>
        </p:spPr>
        <p:txBody>
          <a:bodyPr vert="horz"/>
          <a:lstStyle>
            <a:lvl1pPr marL="0" indent="0" algn="l">
              <a:lnSpc>
                <a:spcPct val="80000"/>
              </a:lnSpc>
              <a:buNone/>
              <a:defRPr sz="3600" b="1" baseline="0">
                <a:solidFill>
                  <a:srgbClr val="A91120"/>
                </a:solidFill>
                <a:latin typeface="Arial Narrow"/>
                <a:cs typeface="Arial Narrow"/>
              </a:defRPr>
            </a:lvl1pPr>
          </a:lstStyle>
          <a:p>
            <a:pPr lvl="0"/>
            <a:r>
              <a:rPr lang="en-US" dirty="0" smtClean="0"/>
              <a:t>ADD YOUR </a:t>
            </a:r>
            <a:br>
              <a:rPr lang="en-US" dirty="0" smtClean="0"/>
            </a:br>
            <a:r>
              <a:rPr lang="en-US" dirty="0" smtClean="0"/>
              <a:t>TITLE HERE</a:t>
            </a:r>
          </a:p>
        </p:txBody>
      </p:sp>
      <p:sp>
        <p:nvSpPr>
          <p:cNvPr id="15" name="Text Placeholder 12"/>
          <p:cNvSpPr>
            <a:spLocks noGrp="1"/>
          </p:cNvSpPr>
          <p:nvPr>
            <p:ph type="body" sz="quarter" idx="11" hasCustomPrompt="1"/>
          </p:nvPr>
        </p:nvSpPr>
        <p:spPr>
          <a:xfrm>
            <a:off x="4884615" y="2481390"/>
            <a:ext cx="3673232" cy="380996"/>
          </a:xfrm>
          <a:prstGeom prst="rect">
            <a:avLst/>
          </a:prstGeom>
        </p:spPr>
        <p:txBody>
          <a:bodyPr vert="horz"/>
          <a:lstStyle>
            <a:lvl1pPr marL="0" indent="0" algn="l">
              <a:buNone/>
              <a:defRPr sz="1800" b="1">
                <a:solidFill>
                  <a:schemeClr val="tx1"/>
                </a:solidFill>
                <a:latin typeface="Arial Narrow"/>
                <a:cs typeface="Arial Narrow"/>
              </a:defRPr>
            </a:lvl1pPr>
          </a:lstStyle>
          <a:p>
            <a:pPr lvl="0"/>
            <a:r>
              <a:rPr lang="en-US" dirty="0" smtClean="0"/>
              <a:t>YOUR SUBTITLE HERE</a:t>
            </a:r>
          </a:p>
        </p:txBody>
      </p:sp>
      <p:sp>
        <p:nvSpPr>
          <p:cNvPr id="16" name="Text Placeholder 12"/>
          <p:cNvSpPr>
            <a:spLocks noGrp="1"/>
          </p:cNvSpPr>
          <p:nvPr>
            <p:ph type="body" sz="quarter" idx="12" hasCustomPrompt="1"/>
          </p:nvPr>
        </p:nvSpPr>
        <p:spPr>
          <a:xfrm>
            <a:off x="4884615" y="2862386"/>
            <a:ext cx="3673232" cy="2725614"/>
          </a:xfrm>
          <a:prstGeom prst="rect">
            <a:avLst/>
          </a:prstGeom>
        </p:spPr>
        <p:txBody>
          <a:bodyPr vert="horz"/>
          <a:lstStyle>
            <a:lvl1pPr marL="0" indent="0" algn="l">
              <a:buNone/>
              <a:defRPr sz="1200" b="0">
                <a:solidFill>
                  <a:schemeClr val="tx1"/>
                </a:solidFill>
                <a:latin typeface="Arial"/>
                <a:cs typeface="Arial"/>
              </a:defRPr>
            </a:lvl1pPr>
          </a:lstStyle>
          <a:p>
            <a:pPr lvl="0"/>
            <a:r>
              <a:rPr lang="en-US" dirty="0" smtClean="0"/>
              <a:t>Your content here</a:t>
            </a:r>
          </a:p>
        </p:txBody>
      </p:sp>
      <p:sp>
        <p:nvSpPr>
          <p:cNvPr id="3" name="Picture Placeholder 2"/>
          <p:cNvSpPr>
            <a:spLocks noGrp="1"/>
          </p:cNvSpPr>
          <p:nvPr>
            <p:ph type="pic" sz="quarter" idx="13"/>
          </p:nvPr>
        </p:nvSpPr>
        <p:spPr>
          <a:xfrm>
            <a:off x="-9769" y="0"/>
            <a:ext cx="4557713" cy="6364288"/>
          </a:xfrm>
          <a:prstGeom prst="rect">
            <a:avLst/>
          </a:prstGeom>
        </p:spPr>
        <p:txBody>
          <a:bodyPr vert="horz"/>
          <a:lstStyle/>
          <a:p>
            <a:endParaRPr lang="en-US" dirty="0"/>
          </a:p>
        </p:txBody>
      </p:sp>
    </p:spTree>
    <p:extLst>
      <p:ext uri="{BB962C8B-B14F-4D97-AF65-F5344CB8AC3E}">
        <p14:creationId xmlns:p14="http://schemas.microsoft.com/office/powerpoint/2010/main" val="9412357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4.jpeg"/><Relationship Id="rId5" Type="http://schemas.openxmlformats.org/officeDocument/2006/relationships/theme" Target="../theme/theme4.xml"/><Relationship Id="rId4"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6.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28" name="Straight Connector 27"/>
          <p:cNvCxnSpPr/>
          <p:nvPr userDrawn="1"/>
        </p:nvCxnSpPr>
        <p:spPr>
          <a:xfrm>
            <a:off x="622897" y="3545766"/>
            <a:ext cx="7835689" cy="0"/>
          </a:xfrm>
          <a:prstGeom prst="line">
            <a:avLst/>
          </a:prstGeom>
          <a:ln w="28575" cap="rnd"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descr="2015-Logo2.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33872" y="822457"/>
            <a:ext cx="2881760" cy="2265714"/>
          </a:xfrm>
          <a:prstGeom prst="rect">
            <a:avLst/>
          </a:prstGeom>
        </p:spPr>
      </p:pic>
    </p:spTree>
    <p:extLst>
      <p:ext uri="{BB962C8B-B14F-4D97-AF65-F5344CB8AC3E}">
        <p14:creationId xmlns:p14="http://schemas.microsoft.com/office/powerpoint/2010/main" val="478927184"/>
      </p:ext>
    </p:extLst>
  </p:cSld>
  <p:clrMap bg1="lt1" tx1="dk1" bg2="lt2" tx2="dk2" accent1="accent1" accent2="accent2" accent3="accent3" accent4="accent4" accent5="accent5" accent6="accent6" hlink="hlink" folHlink="folHlink"/>
  <p:sldLayoutIdLst>
    <p:sldLayoutId id="2147483811"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4" name="Picture 3" descr="2015-Logo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3996575829"/>
      </p:ext>
    </p:extLst>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8" name="Picture 7" descr="shutterstock_175340078.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9144000" cy="2759076"/>
          </a:xfrm>
          <a:prstGeom prst="rect">
            <a:avLst/>
          </a:prstGeom>
        </p:spPr>
      </p:pic>
      <p:pic>
        <p:nvPicPr>
          <p:cNvPr id="11" name="Picture 10" descr="2015-Logo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94172865"/>
      </p:ext>
    </p:extLst>
  </p:cSld>
  <p:clrMap bg1="lt1" tx1="dk1" bg2="lt2" tx2="dk2" accent1="accent1" accent2="accent2" accent3="accent3" accent4="accent4" accent5="accent5" accent6="accent6" hlink="hlink" folHlink="folHlink"/>
  <p:sldLayoutIdLst>
    <p:sldLayoutId id="2147483671"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11" name="Picture 10" descr="shutterstock_1335327502.jpg"/>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0" y="-4852"/>
            <a:ext cx="9153770" cy="6361202"/>
          </a:xfrm>
          <a:prstGeom prst="rect">
            <a:avLst/>
          </a:prstGeom>
        </p:spPr>
      </p:pic>
      <p:pic>
        <p:nvPicPr>
          <p:cNvPr id="8" name="Picture 7" descr="2015-Logo3.pn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1664995190"/>
      </p:ext>
    </p:extLst>
  </p:cSld>
  <p:clrMap bg1="lt1" tx1="dk1" bg2="lt2" tx2="dk2" accent1="accent1" accent2="accent2" accent3="accent3" accent4="accent4" accent5="accent5" accent6="accent6" hlink="hlink" folHlink="folHlink"/>
  <p:sldLayoutIdLst>
    <p:sldLayoutId id="2147483673" r:id="rId1"/>
    <p:sldLayoutId id="2147483816" r:id="rId2"/>
    <p:sldLayoutId id="2147483817" r:id="rId3"/>
    <p:sldLayoutId id="2147483818" r:id="rId4"/>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cxnSp>
        <p:nvCxnSpPr>
          <p:cNvPr id="11" name="Straight Connector 10"/>
          <p:cNvCxnSpPr/>
          <p:nvPr userDrawn="1"/>
        </p:nvCxnSpPr>
        <p:spPr>
          <a:xfrm>
            <a:off x="350634" y="3307996"/>
            <a:ext cx="8442732" cy="0"/>
          </a:xfrm>
          <a:prstGeom prst="line">
            <a:avLst/>
          </a:prstGeom>
          <a:noFill/>
          <a:ln w="12700" cmpd="sng">
            <a:solidFill>
              <a:schemeClr val="bg1">
                <a:lumMod val="85000"/>
              </a:schemeClr>
            </a:solidFill>
            <a:round/>
            <a:headEnd/>
            <a:tailEnd/>
          </a:ln>
        </p:spPr>
      </p:cxnSp>
      <p:cxnSp>
        <p:nvCxnSpPr>
          <p:cNvPr id="16" name="Straight Connector 15"/>
          <p:cNvCxnSpPr/>
          <p:nvPr userDrawn="1"/>
        </p:nvCxnSpPr>
        <p:spPr>
          <a:xfrm>
            <a:off x="3076593" y="3589339"/>
            <a:ext cx="0" cy="2385333"/>
          </a:xfrm>
          <a:prstGeom prst="line">
            <a:avLst/>
          </a:prstGeom>
          <a:noFill/>
          <a:ln w="12700" cmpd="sng">
            <a:solidFill>
              <a:schemeClr val="bg1">
                <a:lumMod val="85000"/>
              </a:schemeClr>
            </a:solidFill>
            <a:round/>
            <a:headEnd/>
            <a:tailEnd/>
          </a:ln>
        </p:spPr>
      </p:cxnSp>
      <p:cxnSp>
        <p:nvCxnSpPr>
          <p:cNvPr id="17" name="Straight Connector 16"/>
          <p:cNvCxnSpPr/>
          <p:nvPr userDrawn="1"/>
        </p:nvCxnSpPr>
        <p:spPr>
          <a:xfrm>
            <a:off x="6114121" y="3589339"/>
            <a:ext cx="0" cy="2385333"/>
          </a:xfrm>
          <a:prstGeom prst="line">
            <a:avLst/>
          </a:prstGeom>
          <a:noFill/>
          <a:ln w="12700" cmpd="sng">
            <a:solidFill>
              <a:schemeClr val="bg1">
                <a:lumMod val="85000"/>
              </a:schemeClr>
            </a:solidFill>
            <a:round/>
            <a:headEnd/>
            <a:tailEnd/>
          </a:ln>
        </p:spPr>
      </p:cxnSp>
      <p:pic>
        <p:nvPicPr>
          <p:cNvPr id="3" name="Picture 2" descr="top image.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4078"/>
            <a:ext cx="9144000" cy="2456153"/>
          </a:xfrm>
          <a:prstGeom prst="rect">
            <a:avLst/>
          </a:prstGeom>
        </p:spPr>
      </p:pic>
      <p:pic>
        <p:nvPicPr>
          <p:cNvPr id="12" name="Picture 11" descr="2015-Logo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39709239"/>
      </p:ext>
    </p:extLst>
  </p:cSld>
  <p:clrMap bg1="lt1" tx1="dk1" bg2="lt2" tx2="dk2" accent1="accent1" accent2="accent2" accent3="accent3" accent4="accent4" accent5="accent5" accent6="accent6" hlink="hlink" folHlink="folHlink"/>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3" name="Picture 2" descr="shutterstock_199090850.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flipH="1">
            <a:off x="0" y="0"/>
            <a:ext cx="4547194" cy="6356350"/>
          </a:xfrm>
          <a:prstGeom prst="rect">
            <a:avLst/>
          </a:prstGeom>
        </p:spPr>
      </p:pic>
      <p:pic>
        <p:nvPicPr>
          <p:cNvPr id="8" name="Picture 7" descr="2015-Logo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2932965166"/>
      </p:ext>
    </p:extLst>
  </p:cSld>
  <p:clrMap bg1="lt1" tx1="dk1" bg2="lt2" tx2="dk2" accent1="accent1" accent2="accent2" accent3="accent3" accent4="accent4" accent5="accent5" accent6="accent6" hlink="hlink" folHlink="folHlink"/>
  <p:sldLayoutIdLst>
    <p:sldLayoutId id="2147483809"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sharepoint.perficient.com/sites/gdc/HR/Forms/AllItems.aspx"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wiki.perficient.com/confluence/display/GDCPMO/Perficient+China+ISMS+Policies+and+Procedures+(ISO27K)" TargetMode="External"/><Relationship Id="rId2" Type="http://schemas.openxmlformats.org/officeDocument/2006/relationships/hyperlink" Target="https://wiki.perficient.com/confluence/pages/viewpageattachments.action?atl_token=k-TmczS8qo&amp;pageId=78676672"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nvSpPr>
        <p:spPr>
          <a:xfrm>
            <a:off x="325503" y="3934027"/>
            <a:ext cx="8475578" cy="892772"/>
          </a:xfrm>
          <a:prstGeom prst="rect">
            <a:avLst/>
          </a:prstGeom>
        </p:spPr>
        <p:txBody>
          <a:bodyPr/>
          <a:lstStyle>
            <a:lvl1pPr algn="ctr" defTabSz="457200" rtl="0" eaLnBrk="1" latinLnBrk="0" hangingPunct="1">
              <a:spcBef>
                <a:spcPct val="0"/>
              </a:spcBef>
              <a:buNone/>
              <a:defRPr sz="3200" b="1" i="0" kern="1200">
                <a:solidFill>
                  <a:schemeClr val="tx1"/>
                </a:solidFill>
                <a:latin typeface="Arial"/>
                <a:ea typeface="+mj-ea"/>
                <a:cs typeface="Arial"/>
              </a:defRPr>
            </a:lvl1pPr>
          </a:lstStyle>
          <a:p>
            <a:pPr>
              <a:lnSpc>
                <a:spcPct val="90000"/>
              </a:lnSpc>
              <a:spcBef>
                <a:spcPct val="20000"/>
              </a:spcBef>
              <a:buClr>
                <a:srgbClr val="F24D1F"/>
              </a:buClr>
              <a:buSzPct val="90000"/>
            </a:pPr>
            <a:r>
              <a:rPr lang="en-US" sz="4400" dirty="0">
                <a:solidFill>
                  <a:srgbClr val="A8101F"/>
                </a:solidFill>
                <a:latin typeface="Verdana" pitchFamily="34" charset="0"/>
              </a:rPr>
              <a:t>Security and confidentiality policy</a:t>
            </a:r>
          </a:p>
          <a:p>
            <a:pPr>
              <a:lnSpc>
                <a:spcPct val="90000"/>
              </a:lnSpc>
              <a:spcBef>
                <a:spcPct val="20000"/>
              </a:spcBef>
              <a:buClr>
                <a:srgbClr val="F24D1F"/>
              </a:buClr>
              <a:buSzPct val="90000"/>
            </a:pPr>
            <a:endParaRPr lang="en-US" sz="4400" dirty="0">
              <a:solidFill>
                <a:srgbClr val="A8101F"/>
              </a:solidFill>
              <a:latin typeface="Verdana" pitchFamily="34" charset="0"/>
            </a:endParaRPr>
          </a:p>
        </p:txBody>
      </p:sp>
    </p:spTree>
    <p:extLst>
      <p:ext uri="{BB962C8B-B14F-4D97-AF65-F5344CB8AC3E}">
        <p14:creationId xmlns:p14="http://schemas.microsoft.com/office/powerpoint/2010/main" val="2909795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08166" y="401917"/>
            <a:ext cx="6896100" cy="407987"/>
          </a:xfrm>
        </p:spPr>
        <p:txBody>
          <a:bodyPr>
            <a:noAutofit/>
          </a:bodyPr>
          <a:lstStyle/>
          <a:p>
            <a:r>
              <a:rPr lang="en-US" altLang="zh-Hans" sz="3600" dirty="0" smtClean="0"/>
              <a:t> </a:t>
            </a:r>
            <a:r>
              <a:rPr lang="en-US" altLang="zh-Hans" sz="3600" dirty="0"/>
              <a:t>Non </a:t>
            </a:r>
            <a:r>
              <a:rPr lang="en-US" altLang="zh-Hans" sz="3600" dirty="0" err="1"/>
              <a:t>Perficient</a:t>
            </a:r>
            <a:r>
              <a:rPr lang="en-US" altLang="zh-Hans" sz="3600" dirty="0"/>
              <a:t> </a:t>
            </a:r>
            <a:r>
              <a:rPr lang="en-US" altLang="zh-Hans" sz="3600" dirty="0" smtClean="0"/>
              <a:t>Computer</a:t>
            </a:r>
            <a:endParaRPr lang="en-US" sz="3600" dirty="0" smtClean="0">
              <a:ea typeface="Verdana" pitchFamily="34" charset="0"/>
              <a:cs typeface="Verdana" pitchFamily="34" charset="0"/>
            </a:endParaRPr>
          </a:p>
        </p:txBody>
      </p:sp>
      <p:sp>
        <p:nvSpPr>
          <p:cNvPr id="4" name="Rectangle 6"/>
          <p:cNvSpPr>
            <a:spLocks noChangeArrowheads="1"/>
          </p:cNvSpPr>
          <p:nvPr/>
        </p:nvSpPr>
        <p:spPr bwMode="auto">
          <a:xfrm>
            <a:off x="454546" y="1322612"/>
            <a:ext cx="8429625" cy="707886"/>
          </a:xfrm>
          <a:prstGeom prst="rect">
            <a:avLst/>
          </a:prstGeom>
          <a:noFill/>
          <a:ln w="9525">
            <a:noFill/>
            <a:miter lim="800000"/>
            <a:headEnd/>
            <a:tailEnd/>
          </a:ln>
        </p:spPr>
        <p:txBody>
          <a:bodyPr>
            <a:spAutoFit/>
          </a:bodyPr>
          <a:lstStyle/>
          <a:p>
            <a:pPr marL="342900" indent="-342900">
              <a:lnSpc>
                <a:spcPct val="150000"/>
              </a:lnSpc>
              <a:spcBef>
                <a:spcPct val="20000"/>
              </a:spcBef>
              <a:buFont typeface="Arial"/>
              <a:buChar char="•"/>
            </a:pPr>
            <a:r>
              <a:rPr lang="en-US" altLang="zh-Hans" sz="1600" dirty="0" smtClean="0">
                <a:latin typeface="Verdana" pitchFamily="34" charset="0"/>
                <a:ea typeface="宋体" pitchFamily="2" charset="-122"/>
                <a:cs typeface="Arial"/>
              </a:rPr>
              <a:t>Non-</a:t>
            </a:r>
            <a:r>
              <a:rPr lang="en-US" altLang="zh-Hans" sz="1600" dirty="0" err="1" smtClean="0">
                <a:latin typeface="Verdana" pitchFamily="34" charset="0"/>
                <a:ea typeface="宋体" pitchFamily="2" charset="-122"/>
                <a:cs typeface="Arial"/>
              </a:rPr>
              <a:t>Perficient</a:t>
            </a:r>
            <a:r>
              <a:rPr lang="en-US" altLang="zh-Hans" sz="1600" dirty="0" smtClean="0">
                <a:latin typeface="Verdana" pitchFamily="34" charset="0"/>
                <a:ea typeface="宋体" pitchFamily="2" charset="-122"/>
                <a:cs typeface="Arial"/>
              </a:rPr>
              <a:t> </a:t>
            </a:r>
            <a:r>
              <a:rPr lang="en-US" altLang="zh-Hans" sz="1600" dirty="0">
                <a:latin typeface="Verdana" pitchFamily="34" charset="0"/>
                <a:ea typeface="宋体" pitchFamily="2" charset="-122"/>
                <a:cs typeface="Arial"/>
              </a:rPr>
              <a:t>computers not allowed to connect to any corporate domains.</a:t>
            </a:r>
          </a:p>
          <a:p>
            <a:r>
              <a:rPr lang="en-US" altLang="zh-Hans" sz="1600" dirty="0" smtClean="0"/>
              <a:t>       </a:t>
            </a:r>
            <a:r>
              <a:rPr lang="zh-Hans" altLang="zh-Hans" sz="1600" dirty="0" smtClean="0"/>
              <a:t>非</a:t>
            </a:r>
            <a:r>
              <a:rPr lang="zh-Hans" altLang="zh-Hans" sz="1600" dirty="0"/>
              <a:t>博克软件公司的计算机不能加入到任何的公司域中</a:t>
            </a:r>
            <a:r>
              <a:rPr lang="zh-Hans" altLang="zh-Hans" sz="1600" dirty="0" smtClean="0"/>
              <a:t>。</a:t>
            </a:r>
            <a:endParaRPr lang="zh-Hans" altLang="zh-Han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205" y="2841326"/>
            <a:ext cx="3371429" cy="1666667"/>
          </a:xfrm>
          <a:prstGeom prst="rect">
            <a:avLst/>
          </a:prstGeom>
        </p:spPr>
      </p:pic>
    </p:spTree>
    <p:extLst>
      <p:ext uri="{BB962C8B-B14F-4D97-AF65-F5344CB8AC3E}">
        <p14:creationId xmlns:p14="http://schemas.microsoft.com/office/powerpoint/2010/main" val="710820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54459" y="428043"/>
            <a:ext cx="7629797" cy="407987"/>
          </a:xfrm>
        </p:spPr>
        <p:txBody>
          <a:bodyPr>
            <a:noAutofit/>
          </a:bodyPr>
          <a:lstStyle/>
          <a:p>
            <a:r>
              <a:rPr lang="en-US" altLang="zh-Hans" sz="3600" dirty="0" smtClean="0"/>
              <a:t>Discipline </a:t>
            </a:r>
            <a:r>
              <a:rPr lang="en-US" altLang="zh-Hans" sz="3600" dirty="0"/>
              <a:t>and </a:t>
            </a:r>
            <a:r>
              <a:rPr lang="en-US" altLang="zh-Hans" sz="3600" dirty="0" smtClean="0"/>
              <a:t>Penalties – Level A</a:t>
            </a:r>
            <a:endParaRPr lang="en-US" sz="3600" dirty="0" smtClean="0">
              <a:ea typeface="Verdana" pitchFamily="34" charset="0"/>
              <a:cs typeface="Verdana" pitchFamily="34" charset="0"/>
            </a:endParaRPr>
          </a:p>
        </p:txBody>
      </p:sp>
      <p:sp>
        <p:nvSpPr>
          <p:cNvPr id="4" name="Rectangle 6"/>
          <p:cNvSpPr>
            <a:spLocks noChangeArrowheads="1"/>
          </p:cNvSpPr>
          <p:nvPr/>
        </p:nvSpPr>
        <p:spPr bwMode="auto">
          <a:xfrm>
            <a:off x="454546" y="1322612"/>
            <a:ext cx="8429625" cy="2874633"/>
          </a:xfrm>
          <a:prstGeom prst="rect">
            <a:avLst/>
          </a:prstGeom>
          <a:noFill/>
          <a:ln w="9525">
            <a:noFill/>
            <a:miter lim="800000"/>
            <a:headEnd/>
            <a:tailEnd/>
          </a:ln>
        </p:spPr>
        <p:txBody>
          <a:bodyPr>
            <a:spAutoFit/>
          </a:bodyPr>
          <a:lstStyle/>
          <a:p>
            <a:pPr marL="342900" indent="-342900">
              <a:lnSpc>
                <a:spcPct val="150000"/>
              </a:lnSpc>
              <a:spcBef>
                <a:spcPct val="20000"/>
              </a:spcBef>
              <a:buFont typeface="Arial"/>
              <a:buChar char="•"/>
            </a:pPr>
            <a:r>
              <a:rPr lang="en-US" altLang="zh-Hans" sz="1600" dirty="0" smtClean="0">
                <a:latin typeface="Verdana" pitchFamily="34" charset="0"/>
                <a:cs typeface="Arial"/>
              </a:rPr>
              <a:t>Level </a:t>
            </a:r>
            <a:r>
              <a:rPr lang="en-US" altLang="zh-Hans" sz="1600" dirty="0">
                <a:latin typeface="Verdana" pitchFamily="34" charset="0"/>
                <a:cs typeface="Arial"/>
              </a:rPr>
              <a:t>“A” </a:t>
            </a:r>
            <a:r>
              <a:rPr lang="en-US" altLang="zh-Hans" sz="1600" dirty="0" smtClean="0">
                <a:latin typeface="Verdana" pitchFamily="34" charset="0"/>
                <a:cs typeface="Arial"/>
              </a:rPr>
              <a:t>violation refers </a:t>
            </a:r>
            <a:r>
              <a:rPr lang="en-US" altLang="zh-Hans" sz="1600" dirty="0">
                <a:latin typeface="Verdana" pitchFamily="34" charset="0"/>
                <a:cs typeface="Arial"/>
              </a:rPr>
              <a:t>to any infraction or misconduct which has </a:t>
            </a:r>
            <a:r>
              <a:rPr lang="en-US" altLang="zh-Hans" sz="1600" dirty="0" smtClean="0">
                <a:latin typeface="Verdana" pitchFamily="34" charset="0"/>
                <a:cs typeface="Arial"/>
              </a:rPr>
              <a:t>negative </a:t>
            </a:r>
            <a:r>
              <a:rPr lang="en-US" altLang="zh-Hans" sz="1600" dirty="0">
                <a:latin typeface="Verdana" pitchFamily="34" charset="0"/>
                <a:cs typeface="Arial"/>
              </a:rPr>
              <a:t>effect </a:t>
            </a:r>
            <a:r>
              <a:rPr lang="en-US" altLang="zh-Hans" sz="1600" dirty="0" smtClean="0">
                <a:latin typeface="Verdana" pitchFamily="34" charset="0"/>
                <a:cs typeface="Arial"/>
              </a:rPr>
              <a:t>to normal </a:t>
            </a:r>
            <a:r>
              <a:rPr lang="en-US" altLang="zh-Hans" sz="1600" dirty="0">
                <a:latin typeface="Verdana" pitchFamily="34" charset="0"/>
                <a:cs typeface="Arial"/>
              </a:rPr>
              <a:t>operation or interests of the Company</a:t>
            </a:r>
            <a:r>
              <a:rPr lang="en-US" altLang="zh-Hans" sz="1600" dirty="0" smtClean="0">
                <a:latin typeface="Verdana" pitchFamily="34" charset="0"/>
                <a:cs typeface="Arial"/>
              </a:rPr>
              <a:t>.</a:t>
            </a:r>
            <a:r>
              <a:rPr lang="en-US" altLang="zh-Hans" sz="1600" dirty="0">
                <a:latin typeface="Verdana" pitchFamily="34" charset="0"/>
                <a:cs typeface="Arial"/>
              </a:rPr>
              <a:t> The Company will give out written warning when </a:t>
            </a:r>
            <a:r>
              <a:rPr lang="en-US" altLang="zh-Hans" sz="1600" dirty="0" smtClean="0">
                <a:latin typeface="Verdana" pitchFamily="34" charset="0"/>
                <a:cs typeface="Arial"/>
              </a:rPr>
              <a:t>an employee commits a </a:t>
            </a:r>
            <a:r>
              <a:rPr lang="en-US" altLang="zh-Hans" sz="1600" dirty="0">
                <a:latin typeface="Verdana" pitchFamily="34" charset="0"/>
                <a:cs typeface="Arial"/>
              </a:rPr>
              <a:t>level “A” </a:t>
            </a:r>
            <a:r>
              <a:rPr lang="en-US" altLang="zh-Hans" sz="1600" dirty="0" smtClean="0">
                <a:latin typeface="Verdana" pitchFamily="34" charset="0"/>
                <a:cs typeface="Arial"/>
              </a:rPr>
              <a:t>violation</a:t>
            </a:r>
          </a:p>
          <a:p>
            <a:pPr>
              <a:lnSpc>
                <a:spcPct val="150000"/>
              </a:lnSpc>
              <a:spcBef>
                <a:spcPct val="20000"/>
              </a:spcBef>
            </a:pPr>
            <a:r>
              <a:rPr lang="en-US" altLang="zh-Hans" sz="1600" dirty="0">
                <a:latin typeface="Verdana" pitchFamily="34" charset="0"/>
                <a:cs typeface="Arial"/>
              </a:rPr>
              <a:t> </a:t>
            </a:r>
            <a:r>
              <a:rPr lang="en-US" altLang="zh-Hans" sz="1600" dirty="0" smtClean="0">
                <a:latin typeface="Verdana" pitchFamily="34" charset="0"/>
                <a:cs typeface="Arial"/>
              </a:rPr>
              <a:t>    A</a:t>
            </a:r>
            <a:r>
              <a:rPr lang="zh-Hans" altLang="zh-Hans" sz="1600" dirty="0">
                <a:latin typeface="Verdana" pitchFamily="34" charset="0"/>
                <a:cs typeface="Arial"/>
              </a:rPr>
              <a:t>类违规或渎职行为：此类违法或渎职行为会对公司的正常运转和公司利益产生不利影响。</a:t>
            </a:r>
            <a:endParaRPr lang="en-US" altLang="zh-Hans" sz="1600" dirty="0">
              <a:latin typeface="Verdana" pitchFamily="34" charset="0"/>
              <a:cs typeface="Arial"/>
            </a:endParaRPr>
          </a:p>
          <a:p>
            <a:pPr>
              <a:lnSpc>
                <a:spcPct val="150000"/>
              </a:lnSpc>
              <a:spcBef>
                <a:spcPct val="20000"/>
              </a:spcBef>
            </a:pPr>
            <a:r>
              <a:rPr lang="en-US" altLang="zh-Hans" sz="1600" dirty="0" smtClean="0">
                <a:latin typeface="Verdana" pitchFamily="34" charset="0"/>
                <a:cs typeface="Arial"/>
              </a:rPr>
              <a:t>     </a:t>
            </a:r>
            <a:r>
              <a:rPr lang="zh-Hans" altLang="zh-Hans" sz="1600" dirty="0" smtClean="0">
                <a:latin typeface="Verdana" pitchFamily="34" charset="0"/>
                <a:cs typeface="Arial"/>
              </a:rPr>
              <a:t>对于</a:t>
            </a:r>
            <a:r>
              <a:rPr lang="zh-Hans" altLang="zh-Hans" sz="1600" dirty="0">
                <a:latin typeface="Verdana" pitchFamily="34" charset="0"/>
                <a:cs typeface="Arial"/>
              </a:rPr>
              <a:t>具有</a:t>
            </a:r>
            <a:r>
              <a:rPr lang="en-US" altLang="zh-Hans" sz="1600" dirty="0">
                <a:latin typeface="Verdana" pitchFamily="34" charset="0"/>
                <a:cs typeface="Arial"/>
              </a:rPr>
              <a:t>A</a:t>
            </a:r>
            <a:r>
              <a:rPr lang="zh-Hans" altLang="zh-Hans" sz="1600" dirty="0">
                <a:latin typeface="Verdana" pitchFamily="34" charset="0"/>
                <a:cs typeface="Arial"/>
              </a:rPr>
              <a:t>类违法或渎职行为的职员，公司将给出书面警告</a:t>
            </a:r>
            <a:r>
              <a:rPr lang="zh-Hans" altLang="zh-Hans" sz="1600" dirty="0" smtClean="0">
                <a:latin typeface="Verdana" pitchFamily="34" charset="0"/>
                <a:cs typeface="Arial"/>
              </a:rPr>
              <a:t>。</a:t>
            </a:r>
            <a:endParaRPr lang="en-US" altLang="zh-Hans" sz="1600" dirty="0" smtClean="0">
              <a:latin typeface="Verdana" pitchFamily="34" charset="0"/>
              <a:cs typeface="Arial"/>
            </a:endParaRPr>
          </a:p>
          <a:p>
            <a:pPr marL="342900" indent="-342900">
              <a:lnSpc>
                <a:spcPct val="150000"/>
              </a:lnSpc>
              <a:spcBef>
                <a:spcPct val="20000"/>
              </a:spcBef>
              <a:buFont typeface="Arial"/>
              <a:buChar char="•"/>
            </a:pPr>
            <a:r>
              <a:rPr lang="en-US" altLang="zh-Hans" sz="1600" b="1" dirty="0">
                <a:latin typeface="Verdana" pitchFamily="34" charset="0"/>
                <a:cs typeface="Arial"/>
              </a:rPr>
              <a:t>Allowing unauthorized persons to enter the office.</a:t>
            </a:r>
          </a:p>
          <a:p>
            <a:pPr lvl="0">
              <a:lnSpc>
                <a:spcPct val="150000"/>
              </a:lnSpc>
              <a:spcBef>
                <a:spcPct val="20000"/>
              </a:spcBef>
            </a:pPr>
            <a:r>
              <a:rPr lang="en-US" altLang="zh-Hans" sz="1600" b="1" dirty="0">
                <a:latin typeface="Verdana" pitchFamily="34" charset="0"/>
                <a:cs typeface="Arial"/>
              </a:rPr>
              <a:t>      </a:t>
            </a:r>
            <a:r>
              <a:rPr lang="zh-Hans" altLang="zh-Hans" sz="1600" b="1" dirty="0">
                <a:latin typeface="Verdana" pitchFamily="34" charset="0"/>
                <a:cs typeface="Arial"/>
              </a:rPr>
              <a:t>允许未经批准人员进入办公室</a:t>
            </a:r>
            <a:r>
              <a:rPr lang="zh-Hans" altLang="zh-Hans" sz="1600" b="1" dirty="0" smtClean="0">
                <a:latin typeface="Verdana" pitchFamily="34" charset="0"/>
                <a:cs typeface="Arial"/>
              </a:rPr>
              <a:t>。</a:t>
            </a:r>
            <a:endParaRPr lang="zh-Hans" altLang="zh-Hans" sz="1600" b="1" dirty="0">
              <a:latin typeface="Verdana" pitchFamily="34" charset="0"/>
              <a:cs typeface="Arial"/>
            </a:endParaRPr>
          </a:p>
        </p:txBody>
      </p:sp>
    </p:spTree>
    <p:extLst>
      <p:ext uri="{BB962C8B-B14F-4D97-AF65-F5344CB8AC3E}">
        <p14:creationId xmlns:p14="http://schemas.microsoft.com/office/powerpoint/2010/main" val="109201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746771" y="410119"/>
            <a:ext cx="7516586" cy="407988"/>
          </a:xfrm>
        </p:spPr>
        <p:txBody>
          <a:bodyPr>
            <a:noAutofit/>
          </a:bodyPr>
          <a:lstStyle/>
          <a:p>
            <a:r>
              <a:rPr lang="en-US" altLang="zh-Hans" sz="3600" dirty="0" smtClean="0">
                <a:cs typeface="Arial" charset="0"/>
              </a:rPr>
              <a:t>Discipline and Penalties – Level B</a:t>
            </a:r>
          </a:p>
        </p:txBody>
      </p:sp>
      <p:sp>
        <p:nvSpPr>
          <p:cNvPr id="4" name="Rectangle 6"/>
          <p:cNvSpPr>
            <a:spLocks noChangeArrowheads="1"/>
          </p:cNvSpPr>
          <p:nvPr/>
        </p:nvSpPr>
        <p:spPr bwMode="auto">
          <a:xfrm>
            <a:off x="290252" y="1281445"/>
            <a:ext cx="8429625" cy="4450449"/>
          </a:xfrm>
          <a:prstGeom prst="rect">
            <a:avLst/>
          </a:prstGeom>
          <a:noFill/>
          <a:ln w="9525">
            <a:noFill/>
            <a:miter lim="800000"/>
            <a:headEnd/>
            <a:tailEnd/>
          </a:ln>
        </p:spPr>
        <p:txBody>
          <a:bodyPr>
            <a:spAutoFit/>
          </a:bodyPr>
          <a:lstStyle/>
          <a:p>
            <a:pPr marL="342900" indent="-342900">
              <a:lnSpc>
                <a:spcPct val="150000"/>
              </a:lnSpc>
              <a:spcBef>
                <a:spcPct val="20000"/>
              </a:spcBef>
              <a:buFont typeface="Arial" charset="0"/>
              <a:buChar char="•"/>
            </a:pPr>
            <a:r>
              <a:rPr lang="en-US" altLang="zh-Hans" sz="1600" dirty="0">
                <a:latin typeface="Verdana" pitchFamily="34" charset="0"/>
                <a:cs typeface="Arial" charset="0"/>
              </a:rPr>
              <a:t>Level “B” violation refers to any negligent intentional or repeat wrongdoing or </a:t>
            </a:r>
            <a:r>
              <a:rPr lang="en-US" altLang="zh-Hans" sz="1600" dirty="0" smtClean="0">
                <a:latin typeface="Verdana" pitchFamily="34" charset="0"/>
                <a:cs typeface="Arial" charset="0"/>
              </a:rPr>
              <a:t>misconduct </a:t>
            </a:r>
            <a:r>
              <a:rPr lang="en-US" altLang="zh-Hans" sz="1600" dirty="0">
                <a:latin typeface="Verdana" pitchFamily="34" charset="0"/>
                <a:cs typeface="Arial" charset="0"/>
              </a:rPr>
              <a:t>which may </a:t>
            </a:r>
            <a:r>
              <a:rPr lang="en-US" altLang="zh-Hans" sz="1600" dirty="0" smtClean="0">
                <a:latin typeface="Verdana" pitchFamily="34" charset="0"/>
                <a:cs typeface="Arial" charset="0"/>
              </a:rPr>
              <a:t>cause harm </a:t>
            </a:r>
            <a:r>
              <a:rPr lang="en-US" altLang="zh-Hans" sz="1600" dirty="0">
                <a:latin typeface="Verdana" pitchFamily="34" charset="0"/>
                <a:cs typeface="Arial" charset="0"/>
              </a:rPr>
              <a:t>or has already </a:t>
            </a:r>
            <a:r>
              <a:rPr lang="en-US" altLang="zh-Hans" sz="1600" dirty="0" smtClean="0">
                <a:latin typeface="Verdana" pitchFamily="34" charset="0"/>
                <a:cs typeface="Arial" charset="0"/>
              </a:rPr>
              <a:t>caused </a:t>
            </a:r>
            <a:r>
              <a:rPr lang="en-US" altLang="zh-Hans" sz="1600" dirty="0">
                <a:latin typeface="Verdana" pitchFamily="34" charset="0"/>
                <a:cs typeface="Arial" charset="0"/>
              </a:rPr>
              <a:t>harm to </a:t>
            </a:r>
            <a:r>
              <a:rPr lang="en-US" altLang="zh-Hans" sz="1600" dirty="0" smtClean="0">
                <a:latin typeface="Verdana" pitchFamily="34" charset="0"/>
                <a:cs typeface="Arial" charset="0"/>
              </a:rPr>
              <a:t>the normal </a:t>
            </a:r>
            <a:r>
              <a:rPr lang="en-US" altLang="zh-Hans" sz="1600" dirty="0">
                <a:latin typeface="Verdana" pitchFamily="34" charset="0"/>
                <a:cs typeface="Arial" charset="0"/>
              </a:rPr>
              <a:t>operations or interests of the Company</a:t>
            </a:r>
          </a:p>
          <a:p>
            <a:pPr marL="342900" indent="-342900">
              <a:lnSpc>
                <a:spcPct val="150000"/>
              </a:lnSpc>
              <a:spcBef>
                <a:spcPct val="20000"/>
              </a:spcBef>
            </a:pPr>
            <a:r>
              <a:rPr lang="en-US" altLang="zh-Hans" sz="1600" dirty="0">
                <a:latin typeface="Verdana" pitchFamily="34" charset="0"/>
                <a:cs typeface="Arial" charset="0"/>
              </a:rPr>
              <a:t>     B</a:t>
            </a:r>
            <a:r>
              <a:rPr lang="zh-Hans" altLang="zh-Hans" sz="1600" dirty="0">
                <a:latin typeface="Verdana" pitchFamily="34" charset="0"/>
                <a:cs typeface="Arial" charset="0"/>
              </a:rPr>
              <a:t>类违规或渎职行为：指任何渎职行为、重复性的错误行为或是不法行为，此类行为可</a:t>
            </a:r>
            <a:endParaRPr lang="en-US" altLang="zh-Hans" sz="1600" dirty="0">
              <a:latin typeface="Verdana" pitchFamily="34" charset="0"/>
              <a:cs typeface="Arial" charset="0"/>
            </a:endParaRPr>
          </a:p>
          <a:p>
            <a:pPr marL="342900" indent="-342900">
              <a:lnSpc>
                <a:spcPct val="150000"/>
              </a:lnSpc>
              <a:spcBef>
                <a:spcPct val="20000"/>
              </a:spcBef>
            </a:pPr>
            <a:r>
              <a:rPr lang="en-US" altLang="zh-Hans" sz="1600" dirty="0">
                <a:latin typeface="Verdana" pitchFamily="34" charset="0"/>
                <a:cs typeface="Arial" charset="0"/>
              </a:rPr>
              <a:t>     </a:t>
            </a:r>
            <a:r>
              <a:rPr lang="zh-Hans" altLang="zh-Hans" sz="1600" dirty="0">
                <a:latin typeface="Verdana" pitchFamily="34" charset="0"/>
                <a:cs typeface="Arial" charset="0"/>
              </a:rPr>
              <a:t>能或已经损害到公司正常的运转或利益。</a:t>
            </a:r>
            <a:endParaRPr lang="en-US" altLang="zh-Hans" sz="1600" dirty="0">
              <a:latin typeface="Verdana" pitchFamily="34" charset="0"/>
              <a:cs typeface="Arial" charset="0"/>
            </a:endParaRPr>
          </a:p>
          <a:p>
            <a:pPr marL="342900" indent="-342900">
              <a:lnSpc>
                <a:spcPct val="150000"/>
              </a:lnSpc>
              <a:spcBef>
                <a:spcPct val="20000"/>
              </a:spcBef>
              <a:buFont typeface="Arial" charset="0"/>
              <a:buChar char="•"/>
            </a:pPr>
            <a:r>
              <a:rPr lang="en-US" altLang="zh-Hans" sz="1600" dirty="0" smtClean="0">
                <a:latin typeface="Verdana" pitchFamily="34" charset="0"/>
                <a:cs typeface="Arial" charset="0"/>
              </a:rPr>
              <a:t>For any employee who commits a Level “B” violation the </a:t>
            </a:r>
            <a:r>
              <a:rPr lang="en-US" altLang="zh-Hans" sz="1600" dirty="0">
                <a:latin typeface="Verdana" pitchFamily="34" charset="0"/>
                <a:cs typeface="Arial" charset="0"/>
              </a:rPr>
              <a:t>Company will </a:t>
            </a:r>
            <a:r>
              <a:rPr lang="en-US" altLang="zh-Hans" sz="1600" dirty="0" smtClean="0">
                <a:latin typeface="Verdana" pitchFamily="34" charset="0"/>
                <a:cs typeface="Arial" charset="0"/>
              </a:rPr>
              <a:t>issue a </a:t>
            </a:r>
            <a:r>
              <a:rPr lang="en-US" altLang="zh-Hans" sz="1600" dirty="0">
                <a:latin typeface="Verdana" pitchFamily="34" charset="0"/>
                <a:cs typeface="Arial" charset="0"/>
              </a:rPr>
              <a:t>written warning and </a:t>
            </a:r>
            <a:r>
              <a:rPr lang="en-US" altLang="zh-Hans" sz="1600" dirty="0" smtClean="0">
                <a:latin typeface="Verdana" pitchFamily="34" charset="0"/>
                <a:cs typeface="Arial" charset="0"/>
              </a:rPr>
              <a:t>record the violation in the employees personnel file.</a:t>
            </a:r>
            <a:endParaRPr lang="zh-Hans" altLang="zh-Hans" sz="1600" dirty="0">
              <a:latin typeface="Verdana" pitchFamily="34" charset="0"/>
              <a:cs typeface="Arial" charset="0"/>
            </a:endParaRPr>
          </a:p>
          <a:p>
            <a:pPr marL="342900" indent="-342900">
              <a:lnSpc>
                <a:spcPct val="150000"/>
              </a:lnSpc>
              <a:spcBef>
                <a:spcPct val="20000"/>
              </a:spcBef>
            </a:pPr>
            <a:r>
              <a:rPr lang="en-US" altLang="zh-Hans" sz="1600" dirty="0">
                <a:latin typeface="Calibri" pitchFamily="34" charset="0"/>
              </a:rPr>
              <a:t>       </a:t>
            </a:r>
            <a:r>
              <a:rPr lang="zh-Hans" altLang="zh-Hans" sz="1600" dirty="0">
                <a:latin typeface="Calibri" pitchFamily="34" charset="0"/>
              </a:rPr>
              <a:t>对于具有</a:t>
            </a:r>
            <a:r>
              <a:rPr lang="en-US" altLang="zh-Hans" sz="1600" dirty="0">
                <a:latin typeface="Calibri" pitchFamily="34" charset="0"/>
              </a:rPr>
              <a:t>B</a:t>
            </a:r>
            <a:r>
              <a:rPr lang="zh-Hans" altLang="zh-Hans" sz="1600" dirty="0">
                <a:latin typeface="Calibri" pitchFamily="34" charset="0"/>
              </a:rPr>
              <a:t>类违规或不当行为的职员，公司将给出书面警告</a:t>
            </a:r>
            <a:r>
              <a:rPr lang="zh-Hans" altLang="en-US" sz="1600" dirty="0">
                <a:latin typeface="Calibri" pitchFamily="34" charset="0"/>
              </a:rPr>
              <a:t>，</a:t>
            </a:r>
            <a:r>
              <a:rPr lang="zh-Hans" altLang="zh-Hans" sz="1600" dirty="0">
                <a:latin typeface="Calibri" pitchFamily="34" charset="0"/>
              </a:rPr>
              <a:t>并将其记入个人档案</a:t>
            </a:r>
            <a:r>
              <a:rPr lang="zh-Hans" altLang="zh-Hans" sz="1600" dirty="0" smtClean="0">
                <a:latin typeface="Calibri" pitchFamily="34" charset="0"/>
              </a:rPr>
              <a:t>。</a:t>
            </a:r>
            <a:endParaRPr lang="en-US" altLang="zh-Hans" sz="1600" dirty="0" smtClean="0">
              <a:latin typeface="Calibri" pitchFamily="34" charset="0"/>
            </a:endParaRPr>
          </a:p>
          <a:p>
            <a:pPr marL="342900" indent="-342900">
              <a:lnSpc>
                <a:spcPct val="150000"/>
              </a:lnSpc>
              <a:spcBef>
                <a:spcPct val="20000"/>
              </a:spcBef>
              <a:buFont typeface="Arial" charset="0"/>
              <a:buChar char="•"/>
            </a:pPr>
            <a:r>
              <a:rPr lang="en-US" altLang="zh-Hans" sz="1600" b="1" dirty="0" smtClean="0">
                <a:latin typeface="Verdana" pitchFamily="34" charset="0"/>
                <a:cs typeface="Arial" charset="0"/>
              </a:rPr>
              <a:t>Being absent </a:t>
            </a:r>
            <a:r>
              <a:rPr lang="en-US" altLang="zh-Hans" sz="1600" b="1" dirty="0">
                <a:latin typeface="Verdana" pitchFamily="34" charset="0"/>
                <a:cs typeface="Arial" charset="0"/>
              </a:rPr>
              <a:t>from work for one day without a valid reason or approval.</a:t>
            </a:r>
            <a:endParaRPr lang="zh-Hans" altLang="zh-Hans" sz="1600" b="1" dirty="0">
              <a:latin typeface="Verdana" pitchFamily="34" charset="0"/>
              <a:cs typeface="Arial" charset="0"/>
            </a:endParaRPr>
          </a:p>
          <a:p>
            <a:pPr>
              <a:lnSpc>
                <a:spcPct val="150000"/>
              </a:lnSpc>
              <a:spcBef>
                <a:spcPct val="20000"/>
              </a:spcBef>
            </a:pPr>
            <a:r>
              <a:rPr lang="en-US" altLang="zh-Hans" sz="1600" b="1" dirty="0" smtClean="0"/>
              <a:t>      </a:t>
            </a:r>
            <a:r>
              <a:rPr lang="zh-Hans" altLang="zh-Hans" sz="1600" b="1" dirty="0" smtClean="0"/>
              <a:t>无</a:t>
            </a:r>
            <a:r>
              <a:rPr lang="zh-Hans" altLang="zh-Hans" sz="1600" b="1" dirty="0"/>
              <a:t>正当理由或未经允许缺席</a:t>
            </a:r>
            <a:r>
              <a:rPr lang="zh-Hans" altLang="zh-Hans" sz="1600" b="1" dirty="0" smtClean="0"/>
              <a:t>一天</a:t>
            </a:r>
            <a:r>
              <a:rPr lang="zh-Hans" altLang="en-US" sz="1600" b="1" dirty="0"/>
              <a:t>。</a:t>
            </a:r>
            <a:endParaRPr lang="zh-Hans" altLang="zh-Hans" sz="1600" b="1" dirty="0" smtClean="0">
              <a:latin typeface="Verdana" pitchFamily="34" charset="0"/>
              <a:cs typeface="Arial" charset="0"/>
            </a:endParaRPr>
          </a:p>
        </p:txBody>
      </p:sp>
    </p:spTree>
    <p:extLst>
      <p:ext uri="{BB962C8B-B14F-4D97-AF65-F5344CB8AC3E}">
        <p14:creationId xmlns:p14="http://schemas.microsoft.com/office/powerpoint/2010/main" val="2534075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96686" y="350988"/>
            <a:ext cx="7873637" cy="407987"/>
          </a:xfrm>
        </p:spPr>
        <p:txBody>
          <a:bodyPr>
            <a:noAutofit/>
          </a:bodyPr>
          <a:lstStyle/>
          <a:p>
            <a:r>
              <a:rPr lang="en-US" altLang="zh-Hans" sz="3600" dirty="0" smtClean="0"/>
              <a:t>Discipline </a:t>
            </a:r>
            <a:r>
              <a:rPr lang="en-US" altLang="zh-Hans" sz="3600" dirty="0"/>
              <a:t>and </a:t>
            </a:r>
            <a:r>
              <a:rPr lang="en-US" altLang="zh-Hans" sz="3600" dirty="0" smtClean="0"/>
              <a:t>Penalties – Level C</a:t>
            </a:r>
            <a:endParaRPr lang="en-US" sz="3600" dirty="0" smtClean="0">
              <a:ea typeface="Verdana" pitchFamily="34" charset="0"/>
              <a:cs typeface="Verdana" pitchFamily="34" charset="0"/>
            </a:endParaRPr>
          </a:p>
        </p:txBody>
      </p:sp>
      <p:sp>
        <p:nvSpPr>
          <p:cNvPr id="5" name="Rectangle 6"/>
          <p:cNvSpPr>
            <a:spLocks noChangeArrowheads="1"/>
          </p:cNvSpPr>
          <p:nvPr/>
        </p:nvSpPr>
        <p:spPr bwMode="auto">
          <a:xfrm>
            <a:off x="331788" y="1036229"/>
            <a:ext cx="8429625" cy="5324475"/>
          </a:xfrm>
          <a:prstGeom prst="rect">
            <a:avLst/>
          </a:prstGeom>
          <a:noFill/>
          <a:ln w="9525">
            <a:noFill/>
            <a:miter lim="800000"/>
            <a:headEnd/>
            <a:tailEnd/>
          </a:ln>
        </p:spPr>
        <p:txBody>
          <a:bodyPr>
            <a:spAutoFit/>
          </a:bodyPr>
          <a:lstStyle/>
          <a:p>
            <a:pPr marL="342900" indent="-342900">
              <a:lnSpc>
                <a:spcPct val="150000"/>
              </a:lnSpc>
              <a:spcBef>
                <a:spcPct val="20000"/>
              </a:spcBef>
              <a:buFont typeface="Arial" charset="0"/>
              <a:buChar char="•"/>
            </a:pPr>
            <a:r>
              <a:rPr lang="en-US" altLang="zh-Hans" sz="1300" dirty="0">
                <a:latin typeface="Verdana" pitchFamily="34" charset="0"/>
                <a:cs typeface="Arial" charset="0"/>
              </a:rPr>
              <a:t>Level “C” violation refers to any serious or intentional wrongdoing or misconduct which may result in or has already resulted in severe damage to the normal operations or interests of the Company, co-workers or society. </a:t>
            </a:r>
            <a:r>
              <a:rPr lang="en-US" altLang="zh-Hans" sz="1300" dirty="0">
                <a:latin typeface="Calibri" pitchFamily="34" charset="0"/>
              </a:rPr>
              <a:t>C</a:t>
            </a:r>
            <a:r>
              <a:rPr lang="zh-Hans" altLang="zh-Hans" sz="1300" dirty="0">
                <a:latin typeface="Calibri" pitchFamily="34" charset="0"/>
              </a:rPr>
              <a:t>类违规或不当行为：涉及所有有意的、严重的错误行为或不当行为，此类行为可能或已经对公司正常的运转、同事或社会利益造成严重损害</a:t>
            </a:r>
            <a:endParaRPr lang="en-US" altLang="zh-Hans" sz="1300" dirty="0">
              <a:latin typeface="Calibri" pitchFamily="34" charset="0"/>
            </a:endParaRPr>
          </a:p>
          <a:p>
            <a:pPr marL="342900" indent="-342900">
              <a:lnSpc>
                <a:spcPct val="150000"/>
              </a:lnSpc>
              <a:spcBef>
                <a:spcPct val="20000"/>
              </a:spcBef>
              <a:buFont typeface="Arial" charset="0"/>
              <a:buChar char="•"/>
            </a:pPr>
            <a:r>
              <a:rPr lang="en-US" altLang="zh-Hans" sz="1300" dirty="0">
                <a:latin typeface="Verdana" pitchFamily="34" charset="0"/>
                <a:cs typeface="Arial" charset="0"/>
              </a:rPr>
              <a:t>Upon discovery </a:t>
            </a:r>
            <a:r>
              <a:rPr lang="en-US" altLang="zh-Hans" sz="1300" dirty="0" smtClean="0">
                <a:latin typeface="Verdana" pitchFamily="34" charset="0"/>
                <a:cs typeface="Arial" charset="0"/>
              </a:rPr>
              <a:t>of a Level “</a:t>
            </a:r>
            <a:r>
              <a:rPr lang="en-US" altLang="zh-Hans" sz="1300" dirty="0">
                <a:latin typeface="Verdana" pitchFamily="34" charset="0"/>
                <a:cs typeface="Arial" charset="0"/>
              </a:rPr>
              <a:t>C” violation, the Company shall treat it as a disciplinary violation and may </a:t>
            </a:r>
            <a:r>
              <a:rPr lang="en-US" altLang="zh-Hans" sz="1300" dirty="0" smtClean="0">
                <a:latin typeface="Verdana" pitchFamily="34" charset="0"/>
                <a:cs typeface="Arial" charset="0"/>
              </a:rPr>
              <a:t>result in the immediate </a:t>
            </a:r>
            <a:r>
              <a:rPr lang="en-US" altLang="zh-Hans" sz="1300" dirty="0">
                <a:latin typeface="Verdana" pitchFamily="34" charset="0"/>
                <a:cs typeface="Arial" charset="0"/>
              </a:rPr>
              <a:t>termination of the Employment Agreement and employment relationship.</a:t>
            </a:r>
            <a:r>
              <a:rPr lang="zh-Hans" altLang="zh-Hans" sz="1300" dirty="0">
                <a:latin typeface="Verdana" pitchFamily="34" charset="0"/>
                <a:cs typeface="Arial" charset="0"/>
              </a:rPr>
              <a:t>一旦发现Ｃ类违规或不当行为，公司将其作为违纪处理，该种违纪行为会导致可能立即解除劳动协议，终止劳动关系</a:t>
            </a:r>
            <a:endParaRPr lang="en-US" altLang="zh-Hans" sz="1300" dirty="0">
              <a:latin typeface="Verdana" pitchFamily="34" charset="0"/>
              <a:cs typeface="Arial" charset="0"/>
            </a:endParaRPr>
          </a:p>
          <a:p>
            <a:pPr marL="342900" indent="-342900">
              <a:lnSpc>
                <a:spcPct val="150000"/>
              </a:lnSpc>
              <a:spcBef>
                <a:spcPct val="20000"/>
              </a:spcBef>
              <a:buFont typeface="Arial" charset="0"/>
              <a:buChar char="•"/>
            </a:pPr>
            <a:r>
              <a:rPr lang="en-US" altLang="zh-Hans" sz="1300" b="1" dirty="0">
                <a:latin typeface="Verdana" pitchFamily="34" charset="0"/>
                <a:cs typeface="Arial" charset="0"/>
              </a:rPr>
              <a:t>Intentionally discloses the Company’s business secrets or other confidential information to third parties or competitors. </a:t>
            </a:r>
            <a:r>
              <a:rPr lang="zh-Hans" altLang="zh-Hans" sz="1300" b="1" dirty="0">
                <a:latin typeface="Calibri" pitchFamily="34" charset="0"/>
              </a:rPr>
              <a:t>有意将公司商业秘密或其他机密资料泄露给第三方或竞争对手</a:t>
            </a:r>
            <a:endParaRPr lang="en-US" altLang="zh-Hans" sz="1300" b="1" dirty="0">
              <a:latin typeface="Verdana" pitchFamily="34" charset="0"/>
              <a:cs typeface="Arial" charset="0"/>
            </a:endParaRPr>
          </a:p>
          <a:p>
            <a:pPr marL="342900" indent="-342900">
              <a:lnSpc>
                <a:spcPct val="150000"/>
              </a:lnSpc>
              <a:spcBef>
                <a:spcPct val="20000"/>
              </a:spcBef>
              <a:buFont typeface="Arial" charset="0"/>
              <a:buChar char="•"/>
            </a:pPr>
            <a:r>
              <a:rPr lang="en-US" altLang="zh-Hans" sz="1300" b="1" dirty="0">
                <a:latin typeface="Verdana" pitchFamily="34" charset="0"/>
                <a:cs typeface="Arial" charset="0"/>
              </a:rPr>
              <a:t>Engages in work for other companies of any kind whether paid or not, without written permission of the Company.  </a:t>
            </a:r>
            <a:r>
              <a:rPr lang="zh-Hans" altLang="zh-Hans" sz="1300" b="1" dirty="0">
                <a:latin typeface="Calibri" pitchFamily="34" charset="0"/>
              </a:rPr>
              <a:t>没有公司书面许可，在其他公司、企业从事任何有或无报酬工作</a:t>
            </a:r>
            <a:endParaRPr lang="en-US" altLang="zh-Hans" sz="1300" b="1" dirty="0">
              <a:latin typeface="Calibri" pitchFamily="34" charset="0"/>
            </a:endParaRPr>
          </a:p>
          <a:p>
            <a:pPr marL="342900" indent="-342900">
              <a:lnSpc>
                <a:spcPct val="150000"/>
              </a:lnSpc>
              <a:spcBef>
                <a:spcPct val="20000"/>
              </a:spcBef>
              <a:buFont typeface="Arial" charset="0"/>
              <a:buChar char="•"/>
            </a:pPr>
            <a:r>
              <a:rPr lang="en-US" altLang="zh-Hans" sz="1300" b="1" dirty="0">
                <a:latin typeface="Verdana" pitchFamily="34" charset="0"/>
                <a:cs typeface="Arial" charset="0"/>
              </a:rPr>
              <a:t>Collect salary information or compare salary, or willfully discloses his/her own compensation to others. </a:t>
            </a:r>
            <a:r>
              <a:rPr lang="zh-Hans" altLang="zh-Hans" sz="1300" b="1" dirty="0">
                <a:latin typeface="Verdana" pitchFamily="34" charset="0"/>
                <a:cs typeface="Arial" charset="0"/>
              </a:rPr>
              <a:t>收集</a:t>
            </a:r>
            <a:r>
              <a:rPr lang="zh-Hans" altLang="en-US" sz="1300" b="1" dirty="0">
                <a:latin typeface="Verdana" pitchFamily="34" charset="0"/>
                <a:cs typeface="Arial" charset="0"/>
              </a:rPr>
              <a:t>员工薪资信息或比较</a:t>
            </a:r>
            <a:r>
              <a:rPr lang="zh-Hans" altLang="zh-Hans" sz="1300" b="1" dirty="0">
                <a:latin typeface="Verdana" pitchFamily="34" charset="0"/>
                <a:cs typeface="Arial" charset="0"/>
              </a:rPr>
              <a:t>其他员工</a:t>
            </a:r>
            <a:r>
              <a:rPr lang="zh-Hans" altLang="en-US" sz="1300" b="1" dirty="0">
                <a:latin typeface="Verdana" pitchFamily="34" charset="0"/>
                <a:cs typeface="Arial" charset="0"/>
              </a:rPr>
              <a:t>的</a:t>
            </a:r>
            <a:r>
              <a:rPr lang="zh-Hans" altLang="zh-Hans" sz="1300" b="1" dirty="0">
                <a:latin typeface="Verdana" pitchFamily="34" charset="0"/>
                <a:cs typeface="Arial" charset="0"/>
              </a:rPr>
              <a:t>薪酬信息，或故意向他人泄露自己的薪酬信息</a:t>
            </a:r>
            <a:endParaRPr lang="en-US" altLang="zh-Hans" dirty="0"/>
          </a:p>
        </p:txBody>
      </p:sp>
    </p:spTree>
    <p:extLst>
      <p:ext uri="{BB962C8B-B14F-4D97-AF65-F5344CB8AC3E}">
        <p14:creationId xmlns:p14="http://schemas.microsoft.com/office/powerpoint/2010/main" val="2525703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057" y="160423"/>
            <a:ext cx="8313293" cy="628316"/>
          </a:xfrm>
        </p:spPr>
        <p:txBody>
          <a:bodyPr/>
          <a:lstStyle/>
          <a:p>
            <a:r>
              <a:rPr lang="en-US" sz="3600" dirty="0" smtClean="0"/>
              <a:t>Fire Protection – Fire Extinguisher Usage</a:t>
            </a:r>
            <a:endParaRPr lang="en-US" sz="3600" dirty="0"/>
          </a:p>
        </p:txBody>
      </p:sp>
      <p:pic>
        <p:nvPicPr>
          <p:cNvPr id="1027" name="Picture 1"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500" y="2599917"/>
            <a:ext cx="7115175"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p:cNvSpPr>
            <a:spLocks noChangeArrowheads="1"/>
          </p:cNvSpPr>
          <p:nvPr/>
        </p:nvSpPr>
        <p:spPr bwMode="auto">
          <a:xfrm>
            <a:off x="454546" y="1322612"/>
            <a:ext cx="8429625" cy="1077218"/>
          </a:xfrm>
          <a:prstGeom prst="rect">
            <a:avLst/>
          </a:prstGeom>
          <a:noFill/>
          <a:ln w="9525">
            <a:noFill/>
            <a:miter lim="800000"/>
            <a:headEnd/>
            <a:tailEnd/>
          </a:ln>
        </p:spPr>
        <p:txBody>
          <a:bodyPr>
            <a:spAutoFit/>
          </a:bodyPr>
          <a:lstStyle/>
          <a:p>
            <a:pPr marL="342900" indent="-342900">
              <a:lnSpc>
                <a:spcPct val="150000"/>
              </a:lnSpc>
              <a:spcBef>
                <a:spcPct val="20000"/>
              </a:spcBef>
              <a:buFont typeface="Arial"/>
              <a:buChar char="•"/>
            </a:pPr>
            <a:r>
              <a:rPr lang="en-US" altLang="zh-Hans" sz="1600" dirty="0" smtClean="0">
                <a:latin typeface="Verdana" pitchFamily="34" charset="0"/>
                <a:ea typeface="宋体" pitchFamily="2" charset="-122"/>
                <a:cs typeface="Arial"/>
              </a:rPr>
              <a:t>There are 7 fire extinguisher boxes with 2 fire extinguishers inside each box in the office, please operate it as the instruction indicated.</a:t>
            </a:r>
            <a:endParaRPr lang="en-US" altLang="zh-Hans" sz="1600" dirty="0">
              <a:latin typeface="Verdana" pitchFamily="34" charset="0"/>
              <a:ea typeface="宋体" pitchFamily="2" charset="-122"/>
              <a:cs typeface="Arial"/>
            </a:endParaRPr>
          </a:p>
          <a:p>
            <a:r>
              <a:rPr lang="en-US" altLang="zh-Hans" sz="1600" dirty="0" smtClean="0"/>
              <a:t>       </a:t>
            </a:r>
            <a:r>
              <a:rPr lang="zh-Hans" altLang="en-US" sz="1600" dirty="0" smtClean="0"/>
              <a:t>公司内部分布了</a:t>
            </a:r>
            <a:r>
              <a:rPr lang="en-US" altLang="zh-Hans" sz="1600" dirty="0" smtClean="0"/>
              <a:t>7</a:t>
            </a:r>
            <a:r>
              <a:rPr lang="zh-Hans" altLang="en-US" sz="1600" dirty="0" smtClean="0"/>
              <a:t>个灭火器箱，每个箱子中有</a:t>
            </a:r>
            <a:r>
              <a:rPr lang="en-US" altLang="zh-Hans" sz="1600" dirty="0" smtClean="0"/>
              <a:t>2</a:t>
            </a:r>
            <a:r>
              <a:rPr lang="zh-Hans" altLang="en-US" sz="1600" dirty="0" smtClean="0"/>
              <a:t>个灭火器，请按照以下说明操作灭火器</a:t>
            </a:r>
            <a:endParaRPr lang="zh-Hans" altLang="zh-Hans" sz="1600" dirty="0"/>
          </a:p>
        </p:txBody>
      </p:sp>
    </p:spTree>
    <p:extLst>
      <p:ext uri="{BB962C8B-B14F-4D97-AF65-F5344CB8AC3E}">
        <p14:creationId xmlns:p14="http://schemas.microsoft.com/office/powerpoint/2010/main" val="2948949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 y="1043037"/>
            <a:ext cx="9144000" cy="5143500"/>
          </a:xfrm>
          <a:prstGeom prst="rect">
            <a:avLst/>
          </a:prstGeom>
        </p:spPr>
      </p:pic>
      <p:sp>
        <p:nvSpPr>
          <p:cNvPr id="2" name="Title 1"/>
          <p:cNvSpPr>
            <a:spLocks noGrp="1"/>
          </p:cNvSpPr>
          <p:nvPr>
            <p:ph type="title"/>
          </p:nvPr>
        </p:nvSpPr>
        <p:spPr>
          <a:xfrm>
            <a:off x="93136" y="137965"/>
            <a:ext cx="8957727" cy="628316"/>
          </a:xfrm>
        </p:spPr>
        <p:txBody>
          <a:bodyPr/>
          <a:lstStyle/>
          <a:p>
            <a:r>
              <a:rPr lang="en-US" sz="3600" dirty="0" smtClean="0"/>
              <a:t>Fire Protection – Emergency Evacuation</a:t>
            </a:r>
            <a:endParaRPr lang="en-US" sz="3600" dirty="0"/>
          </a:p>
        </p:txBody>
      </p:sp>
      <p:sp>
        <p:nvSpPr>
          <p:cNvPr id="10" name="Rectangle 6"/>
          <p:cNvSpPr>
            <a:spLocks noChangeArrowheads="1"/>
          </p:cNvSpPr>
          <p:nvPr/>
        </p:nvSpPr>
        <p:spPr bwMode="auto">
          <a:xfrm>
            <a:off x="5486400" y="2177142"/>
            <a:ext cx="3248297" cy="1988237"/>
          </a:xfrm>
          <a:prstGeom prst="rect">
            <a:avLst/>
          </a:prstGeom>
          <a:noFill/>
          <a:ln w="9525">
            <a:noFill/>
            <a:miter lim="800000"/>
            <a:headEnd/>
            <a:tailEnd/>
          </a:ln>
        </p:spPr>
        <p:txBody>
          <a:bodyPr wrap="square">
            <a:spAutoFit/>
          </a:bodyPr>
          <a:lstStyle/>
          <a:p>
            <a:pPr marL="342900" indent="-342900">
              <a:lnSpc>
                <a:spcPct val="150000"/>
              </a:lnSpc>
              <a:spcBef>
                <a:spcPct val="20000"/>
              </a:spcBef>
              <a:buFont typeface="Arial"/>
              <a:buChar char="•"/>
            </a:pPr>
            <a:r>
              <a:rPr lang="en-US" altLang="zh-Hans" sz="1600" dirty="0" smtClean="0"/>
              <a:t>When you push the emergency evacuation door, the alarm bell will ring</a:t>
            </a:r>
          </a:p>
          <a:p>
            <a:pPr marL="342900" indent="-342900">
              <a:lnSpc>
                <a:spcPct val="150000"/>
              </a:lnSpc>
              <a:spcBef>
                <a:spcPct val="20000"/>
              </a:spcBef>
              <a:buFont typeface="Arial"/>
              <a:buChar char="•"/>
            </a:pPr>
            <a:r>
              <a:rPr lang="zh-Hans" altLang="en-US" sz="1600" dirty="0" smtClean="0"/>
              <a:t>当你推动紧急撤离门的时候，报警装置将会自动鸣叫</a:t>
            </a:r>
            <a:endParaRPr lang="zh-Hans" altLang="zh-Hans" sz="1600" dirty="0"/>
          </a:p>
        </p:txBody>
      </p:sp>
    </p:spTree>
    <p:extLst>
      <p:ext uri="{BB962C8B-B14F-4D97-AF65-F5344CB8AC3E}">
        <p14:creationId xmlns:p14="http://schemas.microsoft.com/office/powerpoint/2010/main" val="1952478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94662" y="311237"/>
            <a:ext cx="6443568" cy="628316"/>
          </a:xfrm>
        </p:spPr>
        <p:txBody>
          <a:bodyPr/>
          <a:lstStyle/>
          <a:p>
            <a:r>
              <a:rPr lang="en-US" sz="3600" dirty="0" smtClean="0"/>
              <a:t>Document Confidential Levels</a:t>
            </a:r>
            <a:endParaRPr lang="en-US" sz="3600" dirty="0"/>
          </a:p>
        </p:txBody>
      </p:sp>
      <p:sp>
        <p:nvSpPr>
          <p:cNvPr id="8" name="Content Placeholder 7"/>
          <p:cNvSpPr>
            <a:spLocks noGrp="1"/>
          </p:cNvSpPr>
          <p:nvPr>
            <p:ph idx="1"/>
          </p:nvPr>
        </p:nvSpPr>
        <p:spPr>
          <a:xfrm>
            <a:off x="322118" y="1276684"/>
            <a:ext cx="8557232" cy="4849479"/>
          </a:xfrm>
        </p:spPr>
        <p:txBody>
          <a:bodyPr>
            <a:normAutofit fontScale="70000" lnSpcReduction="20000"/>
          </a:bodyPr>
          <a:lstStyle/>
          <a:p>
            <a:r>
              <a:rPr lang="en-US" dirty="0" smtClean="0"/>
              <a:t>Confidential </a:t>
            </a:r>
            <a:r>
              <a:rPr lang="en-US" dirty="0"/>
              <a:t>Level A - "Highly Confidential"  (Tagged as "Confidential A")																	</a:t>
            </a:r>
          </a:p>
          <a:p>
            <a:pPr lvl="1"/>
            <a:r>
              <a:rPr lang="en-US" dirty="0"/>
              <a:t>    "Highly Confidential" documents shall be distributed between GM/CISO/Directors/Administrators (Documents will be tagged as "Confidential A")																	</a:t>
            </a:r>
          </a:p>
          <a:p>
            <a:r>
              <a:rPr lang="en-US" dirty="0" smtClean="0"/>
              <a:t>Confidential </a:t>
            </a:r>
            <a:r>
              <a:rPr lang="en-US" dirty="0"/>
              <a:t>Level B - "Internal" (Tagged as “Confidential B”， this Tag is not Required) 																	</a:t>
            </a:r>
          </a:p>
          <a:p>
            <a:pPr lvl="1"/>
            <a:r>
              <a:rPr lang="en-US" dirty="0"/>
              <a:t>    Employee </a:t>
            </a:r>
            <a:r>
              <a:rPr lang="en-US" dirty="0" smtClean="0"/>
              <a:t>must </a:t>
            </a:r>
            <a:r>
              <a:rPr lang="en-US" dirty="0"/>
              <a:t>to apply for permission to obtain the </a:t>
            </a:r>
            <a:r>
              <a:rPr lang="en-US" dirty="0" smtClean="0"/>
              <a:t>rights </a:t>
            </a:r>
            <a:r>
              <a:rPr lang="en-US" dirty="0"/>
              <a:t>																	</a:t>
            </a:r>
          </a:p>
          <a:p>
            <a:r>
              <a:rPr lang="en-US" dirty="0" smtClean="0"/>
              <a:t>Confidential </a:t>
            </a:r>
            <a:r>
              <a:rPr lang="en-US" dirty="0"/>
              <a:t>Level C - "Public" (Tagged as “Confidential C”， this Tag is not Required) 																	</a:t>
            </a:r>
          </a:p>
          <a:p>
            <a:pPr lvl="1"/>
            <a:r>
              <a:rPr lang="en-US" dirty="0"/>
              <a:t>    All </a:t>
            </a:r>
            <a:r>
              <a:rPr lang="en-US" dirty="0" smtClean="0"/>
              <a:t>employees </a:t>
            </a:r>
            <a:r>
              <a:rPr lang="en-US" dirty="0"/>
              <a:t>have the default permission to </a:t>
            </a:r>
            <a:r>
              <a:rPr lang="en-US" dirty="0" smtClean="0"/>
              <a:t>read</a:t>
            </a:r>
            <a:r>
              <a:rPr lang="en-US" dirty="0"/>
              <a:t>														</a:t>
            </a:r>
          </a:p>
        </p:txBody>
      </p:sp>
    </p:spTree>
    <p:extLst>
      <p:ext uri="{BB962C8B-B14F-4D97-AF65-F5344CB8AC3E}">
        <p14:creationId xmlns:p14="http://schemas.microsoft.com/office/powerpoint/2010/main" val="1581406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63196" y="212840"/>
            <a:ext cx="8316154" cy="628316"/>
          </a:xfrm>
        </p:spPr>
        <p:txBody>
          <a:bodyPr>
            <a:noAutofit/>
          </a:bodyPr>
          <a:lstStyle/>
          <a:p>
            <a:r>
              <a:rPr lang="en-US" sz="3600" dirty="0" smtClean="0"/>
              <a:t>Confidential Level Policy in Financial</a:t>
            </a:r>
            <a:endParaRPr lang="en-US" sz="3600" dirty="0"/>
          </a:p>
        </p:txBody>
      </p:sp>
      <p:pic>
        <p:nvPicPr>
          <p:cNvPr id="12" name="Picture 11"/>
          <p:cNvPicPr>
            <a:picLocks noChangeAspect="1"/>
          </p:cNvPicPr>
          <p:nvPr/>
        </p:nvPicPr>
        <p:blipFill>
          <a:blip r:embed="rId2"/>
          <a:stretch>
            <a:fillRect/>
          </a:stretch>
        </p:blipFill>
        <p:spPr>
          <a:xfrm>
            <a:off x="563196" y="2196236"/>
            <a:ext cx="8185019" cy="1556898"/>
          </a:xfrm>
          <a:prstGeom prst="rect">
            <a:avLst/>
          </a:prstGeom>
        </p:spPr>
      </p:pic>
    </p:spTree>
    <p:extLst>
      <p:ext uri="{BB962C8B-B14F-4D97-AF65-F5344CB8AC3E}">
        <p14:creationId xmlns:p14="http://schemas.microsoft.com/office/powerpoint/2010/main" val="8240148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931" y="160423"/>
            <a:ext cx="8339419" cy="628316"/>
          </a:xfrm>
        </p:spPr>
        <p:txBody>
          <a:bodyPr>
            <a:noAutofit/>
          </a:bodyPr>
          <a:lstStyle/>
          <a:p>
            <a:r>
              <a:rPr lang="en-US" altLang="zh-Hans" sz="3600" dirty="0"/>
              <a:t>Confidential Level Document in </a:t>
            </a:r>
            <a:r>
              <a:rPr lang="en-US" altLang="zh-Hans" sz="3600" dirty="0" smtClean="0"/>
              <a:t>HR/Admin</a:t>
            </a:r>
            <a:endParaRPr lang="zh-Hans" altLang="en-US" sz="36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10" y="1858908"/>
            <a:ext cx="8759536" cy="3140183"/>
          </a:xfrm>
          <a:prstGeom prst="rect">
            <a:avLst/>
          </a:prstGeom>
        </p:spPr>
      </p:pic>
    </p:spTree>
    <p:extLst>
      <p:ext uri="{BB962C8B-B14F-4D97-AF65-F5344CB8AC3E}">
        <p14:creationId xmlns:p14="http://schemas.microsoft.com/office/powerpoint/2010/main" val="1261707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582" y="378138"/>
            <a:ext cx="6443568" cy="628316"/>
          </a:xfrm>
        </p:spPr>
        <p:txBody>
          <a:bodyPr>
            <a:noAutofit/>
          </a:bodyPr>
          <a:lstStyle/>
          <a:p>
            <a:r>
              <a:rPr lang="en-US" altLang="zh-Hans" sz="3600" dirty="0"/>
              <a:t>Confidential Level </a:t>
            </a:r>
            <a:r>
              <a:rPr lang="en-US" altLang="zh-Hans" sz="3600" dirty="0" smtClean="0"/>
              <a:t>Documents in HR/Admin(Sample)</a:t>
            </a:r>
            <a:endParaRPr lang="zh-Hans" altLang="en-US" sz="3600" dirty="0"/>
          </a:p>
        </p:txBody>
      </p:sp>
      <p:graphicFrame>
        <p:nvGraphicFramePr>
          <p:cNvPr id="4" name="Table 3"/>
          <p:cNvGraphicFramePr>
            <a:graphicFrameLocks noGrp="1"/>
          </p:cNvGraphicFramePr>
          <p:nvPr>
            <p:extLst/>
          </p:nvPr>
        </p:nvGraphicFramePr>
        <p:xfrm>
          <a:off x="307975" y="2213267"/>
          <a:ext cx="8528050" cy="2245530"/>
        </p:xfrm>
        <a:graphic>
          <a:graphicData uri="http://schemas.openxmlformats.org/drawingml/2006/table">
            <a:tbl>
              <a:tblPr>
                <a:tableStyleId>{5C22544A-7EE6-4342-B048-85BDC9FD1C3A}</a:tableStyleId>
              </a:tblPr>
              <a:tblGrid>
                <a:gridCol w="759683"/>
                <a:gridCol w="5170743"/>
                <a:gridCol w="2597624"/>
              </a:tblGrid>
              <a:tr h="320790">
                <a:tc>
                  <a:txBody>
                    <a:bodyPr/>
                    <a:lstStyle/>
                    <a:p>
                      <a:pPr algn="ctr" fontAlgn="ctr"/>
                      <a:r>
                        <a:rPr lang="en-US" sz="1600" b="1" u="none" strike="noStrike" dirty="0">
                          <a:effectLst/>
                        </a:rPr>
                        <a:t>ID</a:t>
                      </a:r>
                      <a:endParaRPr lang="en-US" sz="1600" b="1" i="0" u="none" strike="noStrike" dirty="0">
                        <a:solidFill>
                          <a:srgbClr val="000000"/>
                        </a:solidFill>
                        <a:effectLst/>
                        <a:latin typeface="Arial Unicode MS" panose="020B0604020202020204" pitchFamily="34" charset="-122"/>
                        <a:ea typeface="Arial Unicode MS" panose="020B0604020202020204" pitchFamily="34" charset="-122"/>
                      </a:endParaRPr>
                    </a:p>
                  </a:txBody>
                  <a:tcPr marL="0" marR="0" marT="0" marB="0" anchor="ctr"/>
                </a:tc>
                <a:tc>
                  <a:txBody>
                    <a:bodyPr/>
                    <a:lstStyle/>
                    <a:p>
                      <a:pPr algn="ctr" fontAlgn="ctr"/>
                      <a:r>
                        <a:rPr lang="en-US" sz="1600" b="1" u="none" strike="noStrike" dirty="0">
                          <a:effectLst/>
                        </a:rPr>
                        <a:t>Documents</a:t>
                      </a:r>
                      <a:endParaRPr lang="en-US" sz="1600" b="1" i="0" u="none" strike="noStrike" dirty="0">
                        <a:solidFill>
                          <a:srgbClr val="000000"/>
                        </a:solidFill>
                        <a:effectLst/>
                        <a:latin typeface="Arial Unicode MS" panose="020B0604020202020204" pitchFamily="34" charset="-122"/>
                        <a:ea typeface="Arial Unicode MS" panose="020B0604020202020204" pitchFamily="34" charset="-122"/>
                      </a:endParaRPr>
                    </a:p>
                  </a:txBody>
                  <a:tcPr marL="0" marR="0" marT="0" marB="0" anchor="ctr"/>
                </a:tc>
                <a:tc>
                  <a:txBody>
                    <a:bodyPr/>
                    <a:lstStyle/>
                    <a:p>
                      <a:pPr algn="ctr" fontAlgn="ctr"/>
                      <a:r>
                        <a:rPr lang="en-US" sz="1600" b="1" u="none" strike="noStrike" dirty="0">
                          <a:effectLst/>
                        </a:rPr>
                        <a:t>Confidentiality level</a:t>
                      </a:r>
                      <a:endParaRPr lang="en-US" sz="1600" b="1" i="0" u="none" strike="noStrike" dirty="0">
                        <a:solidFill>
                          <a:srgbClr val="000000"/>
                        </a:solidFill>
                        <a:effectLst/>
                        <a:latin typeface="Arial Unicode MS" panose="020B0604020202020204" pitchFamily="34" charset="-122"/>
                        <a:ea typeface="Arial Unicode MS" panose="020B0604020202020204" pitchFamily="34" charset="-122"/>
                      </a:endParaRPr>
                    </a:p>
                  </a:txBody>
                  <a:tcPr marL="0" marR="0" marT="0" marB="0" anchor="ctr"/>
                </a:tc>
              </a:tr>
              <a:tr h="320790">
                <a:tc>
                  <a:txBody>
                    <a:bodyPr/>
                    <a:lstStyle/>
                    <a:p>
                      <a:pPr algn="ctr" fontAlgn="ctr"/>
                      <a:r>
                        <a:rPr lang="en-US" altLang="zh-Hans" sz="1200" b="1" u="none" strike="noStrike" dirty="0">
                          <a:effectLst/>
                        </a:rPr>
                        <a:t>1</a:t>
                      </a:r>
                      <a:endParaRPr lang="en-US" altLang="zh-Hans" sz="1200" b="1" i="0" u="none" strike="noStrike" dirty="0">
                        <a:solidFill>
                          <a:srgbClr val="000000"/>
                        </a:solidFill>
                        <a:effectLst/>
                        <a:latin typeface="Arial Unicode MS" panose="020B0604020202020204" pitchFamily="34" charset="-122"/>
                        <a:ea typeface="Arial Unicode MS" panose="020B0604020202020204" pitchFamily="34" charset="-122"/>
                      </a:endParaRPr>
                    </a:p>
                  </a:txBody>
                  <a:tcPr marL="0" marR="0" marT="0" marB="0" anchor="ctr"/>
                </a:tc>
                <a:tc>
                  <a:txBody>
                    <a:bodyPr/>
                    <a:lstStyle/>
                    <a:p>
                      <a:pPr algn="l" fontAlgn="ctr"/>
                      <a:r>
                        <a:rPr lang="en-US" sz="1200" b="1" u="none" strike="noStrike" dirty="0">
                          <a:effectLst/>
                        </a:rPr>
                        <a:t>Salary related</a:t>
                      </a:r>
                      <a:endParaRPr lang="en-US" sz="1200" b="1" i="0" u="none" strike="noStrike" dirty="0">
                        <a:solidFill>
                          <a:srgbClr val="000000"/>
                        </a:solidFill>
                        <a:effectLst/>
                        <a:latin typeface="Arial Unicode MS" panose="020B0604020202020204" pitchFamily="34" charset="-122"/>
                        <a:ea typeface="Arial Unicode MS" panose="020B0604020202020204" pitchFamily="34" charset="-122"/>
                      </a:endParaRPr>
                    </a:p>
                  </a:txBody>
                  <a:tcPr marL="0" marR="0" marT="0" marB="0" anchor="ctr"/>
                </a:tc>
                <a:tc>
                  <a:txBody>
                    <a:bodyPr/>
                    <a:lstStyle/>
                    <a:p>
                      <a:pPr algn="l" fontAlgn="b"/>
                      <a:r>
                        <a:rPr lang="zh-Hans" altLang="en-US" sz="1200" u="none" strike="noStrike">
                          <a:effectLst/>
                        </a:rPr>
                        <a:t>　</a:t>
                      </a:r>
                      <a:endParaRPr lang="zh-Hans" altLang="en-US" sz="12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0" marR="0" marT="0" marB="0" anchor="b"/>
                </a:tc>
              </a:tr>
              <a:tr h="320790">
                <a:tc>
                  <a:txBody>
                    <a:bodyPr/>
                    <a:lstStyle/>
                    <a:p>
                      <a:pPr algn="ctr" fontAlgn="ctr"/>
                      <a:r>
                        <a:rPr lang="en-US" altLang="zh-Hans" sz="1200" u="none" strike="noStrike">
                          <a:effectLst/>
                        </a:rPr>
                        <a:t>-</a:t>
                      </a:r>
                      <a:endParaRPr lang="en-US" altLang="zh-Hans" sz="12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0" marR="0" marT="0" marB="0" anchor="ctr"/>
                </a:tc>
                <a:tc>
                  <a:txBody>
                    <a:bodyPr/>
                    <a:lstStyle/>
                    <a:p>
                      <a:pPr algn="l" fontAlgn="ctr"/>
                      <a:r>
                        <a:rPr lang="en-US" sz="1200" u="none" strike="noStrike" dirty="0">
                          <a:effectLst/>
                        </a:rPr>
                        <a:t>Monthly payroll documents</a:t>
                      </a:r>
                      <a:endParaRPr lang="en-US" sz="1200" b="0" i="0" u="none" strike="noStrike" dirty="0">
                        <a:solidFill>
                          <a:srgbClr val="000000"/>
                        </a:solidFill>
                        <a:effectLst/>
                        <a:latin typeface="Arial Unicode MS" panose="020B0604020202020204" pitchFamily="34" charset="-122"/>
                        <a:ea typeface="Arial Unicode MS" panose="020B0604020202020204" pitchFamily="34" charset="-122"/>
                      </a:endParaRPr>
                    </a:p>
                  </a:txBody>
                  <a:tcPr marL="0" marR="0" marT="0" marB="0" anchor="ctr"/>
                </a:tc>
                <a:tc>
                  <a:txBody>
                    <a:bodyPr/>
                    <a:lstStyle/>
                    <a:p>
                      <a:pPr algn="ctr" fontAlgn="b"/>
                      <a:r>
                        <a:rPr lang="en-US" sz="1200" u="none" strike="noStrike" dirty="0">
                          <a:effectLst/>
                        </a:rPr>
                        <a:t>A</a:t>
                      </a:r>
                      <a:endParaRPr lang="en-US" sz="1200" b="0" i="0" u="none" strike="noStrike" dirty="0">
                        <a:solidFill>
                          <a:srgbClr val="000000"/>
                        </a:solidFill>
                        <a:effectLst/>
                        <a:latin typeface="Arial Unicode MS" panose="020B0604020202020204" pitchFamily="34" charset="-122"/>
                        <a:ea typeface="Arial Unicode MS" panose="020B0604020202020204" pitchFamily="34" charset="-122"/>
                      </a:endParaRPr>
                    </a:p>
                  </a:txBody>
                  <a:tcPr marL="0" marR="0" marT="0" marB="0" anchor="b"/>
                </a:tc>
              </a:tr>
              <a:tr h="320790">
                <a:tc>
                  <a:txBody>
                    <a:bodyPr/>
                    <a:lstStyle/>
                    <a:p>
                      <a:pPr algn="ctr" fontAlgn="ctr"/>
                      <a:r>
                        <a:rPr lang="en-US" altLang="zh-Hans" sz="1200" b="1" u="none" strike="noStrike" dirty="0">
                          <a:effectLst/>
                        </a:rPr>
                        <a:t>2</a:t>
                      </a:r>
                      <a:endParaRPr lang="en-US" altLang="zh-Hans" sz="1200" b="1" i="0" u="none" strike="noStrike" dirty="0">
                        <a:solidFill>
                          <a:srgbClr val="000000"/>
                        </a:solidFill>
                        <a:effectLst/>
                        <a:latin typeface="Arial Unicode MS" panose="020B0604020202020204" pitchFamily="34" charset="-122"/>
                        <a:ea typeface="Arial Unicode MS" panose="020B0604020202020204" pitchFamily="34" charset="-122"/>
                      </a:endParaRPr>
                    </a:p>
                  </a:txBody>
                  <a:tcPr marL="0" marR="0" marT="0" marB="0" anchor="ctr"/>
                </a:tc>
                <a:tc>
                  <a:txBody>
                    <a:bodyPr/>
                    <a:lstStyle/>
                    <a:p>
                      <a:pPr algn="l" fontAlgn="ctr"/>
                      <a:r>
                        <a:rPr lang="en-US" sz="1200" b="1" u="none" strike="noStrike" dirty="0">
                          <a:effectLst/>
                        </a:rPr>
                        <a:t>Housing fund related</a:t>
                      </a:r>
                      <a:endParaRPr lang="en-US" sz="1200" b="1" i="0" u="none" strike="noStrike" dirty="0">
                        <a:solidFill>
                          <a:srgbClr val="000000"/>
                        </a:solidFill>
                        <a:effectLst/>
                        <a:latin typeface="Arial Unicode MS" panose="020B0604020202020204" pitchFamily="34" charset="-122"/>
                        <a:ea typeface="Arial Unicode MS" panose="020B0604020202020204" pitchFamily="34" charset="-122"/>
                      </a:endParaRPr>
                    </a:p>
                  </a:txBody>
                  <a:tcPr marL="0" marR="0" marT="0" marB="0" anchor="ctr"/>
                </a:tc>
                <a:tc>
                  <a:txBody>
                    <a:bodyPr/>
                    <a:lstStyle/>
                    <a:p>
                      <a:pPr algn="ctr" fontAlgn="b"/>
                      <a:r>
                        <a:rPr lang="zh-Hans" altLang="en-US" sz="1200" u="none" strike="noStrike">
                          <a:effectLst/>
                        </a:rPr>
                        <a:t>　</a:t>
                      </a:r>
                      <a:endParaRPr lang="zh-Hans" altLang="en-US" sz="12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0" marR="0" marT="0" marB="0" anchor="b"/>
                </a:tc>
              </a:tr>
              <a:tr h="320790">
                <a:tc>
                  <a:txBody>
                    <a:bodyPr/>
                    <a:lstStyle/>
                    <a:p>
                      <a:pPr algn="ctr" fontAlgn="ctr"/>
                      <a:r>
                        <a:rPr lang="en-US" altLang="zh-Hans" sz="1200" u="none" strike="noStrike">
                          <a:effectLst/>
                        </a:rPr>
                        <a:t>-</a:t>
                      </a:r>
                      <a:endParaRPr lang="en-US" altLang="zh-Hans" sz="12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0" marR="0" marT="0" marB="0" anchor="ctr"/>
                </a:tc>
                <a:tc>
                  <a:txBody>
                    <a:bodyPr/>
                    <a:lstStyle/>
                    <a:p>
                      <a:pPr algn="l" fontAlgn="ctr"/>
                      <a:r>
                        <a:rPr lang="en-US" sz="1200" u="none" strike="noStrike" dirty="0">
                          <a:effectLst/>
                        </a:rPr>
                        <a:t>Housing fund withdraw record</a:t>
                      </a:r>
                      <a:endParaRPr lang="en-US" sz="1200" b="0" i="0" u="none" strike="noStrike" dirty="0">
                        <a:solidFill>
                          <a:srgbClr val="000000"/>
                        </a:solidFill>
                        <a:effectLst/>
                        <a:latin typeface="Arial Unicode MS" panose="020B0604020202020204" pitchFamily="34" charset="-122"/>
                        <a:ea typeface="Arial Unicode MS" panose="020B0604020202020204" pitchFamily="34" charset="-122"/>
                      </a:endParaRPr>
                    </a:p>
                  </a:txBody>
                  <a:tcPr marL="0" marR="0" marT="0" marB="0" anchor="ctr"/>
                </a:tc>
                <a:tc>
                  <a:txBody>
                    <a:bodyPr/>
                    <a:lstStyle/>
                    <a:p>
                      <a:pPr algn="ctr" fontAlgn="b"/>
                      <a:r>
                        <a:rPr lang="en-US" sz="1200" u="none" strike="noStrike">
                          <a:effectLst/>
                        </a:rPr>
                        <a:t>B</a:t>
                      </a:r>
                      <a:endParaRPr lang="en-US" sz="12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0" marR="0" marT="0" marB="0" anchor="b"/>
                </a:tc>
              </a:tr>
              <a:tr h="320790">
                <a:tc>
                  <a:txBody>
                    <a:bodyPr/>
                    <a:lstStyle/>
                    <a:p>
                      <a:pPr algn="ctr" fontAlgn="ctr"/>
                      <a:r>
                        <a:rPr lang="en-US" altLang="zh-Hans" sz="1200" b="1" u="none" strike="noStrike" dirty="0">
                          <a:effectLst/>
                        </a:rPr>
                        <a:t>3</a:t>
                      </a:r>
                      <a:endParaRPr lang="en-US" altLang="zh-Hans" sz="1200" b="1" i="0" u="none" strike="noStrike" dirty="0">
                        <a:solidFill>
                          <a:srgbClr val="000000"/>
                        </a:solidFill>
                        <a:effectLst/>
                        <a:latin typeface="Arial Unicode MS" panose="020B0604020202020204" pitchFamily="34" charset="-122"/>
                        <a:ea typeface="Arial Unicode MS" panose="020B0604020202020204" pitchFamily="34" charset="-122"/>
                      </a:endParaRPr>
                    </a:p>
                  </a:txBody>
                  <a:tcPr marL="0" marR="0" marT="0" marB="0" anchor="ctr"/>
                </a:tc>
                <a:tc>
                  <a:txBody>
                    <a:bodyPr/>
                    <a:lstStyle/>
                    <a:p>
                      <a:pPr algn="l" fontAlgn="ctr"/>
                      <a:r>
                        <a:rPr lang="en-US" sz="1200" b="1" u="none" strike="noStrike" dirty="0">
                          <a:effectLst/>
                        </a:rPr>
                        <a:t>Policy and Process</a:t>
                      </a:r>
                      <a:endParaRPr lang="en-US" sz="1200" b="1" i="0" u="none" strike="noStrike" dirty="0">
                        <a:solidFill>
                          <a:srgbClr val="000000"/>
                        </a:solidFill>
                        <a:effectLst/>
                        <a:latin typeface="Arial Unicode MS" panose="020B0604020202020204" pitchFamily="34" charset="-122"/>
                        <a:ea typeface="Arial Unicode MS" panose="020B0604020202020204" pitchFamily="34" charset="-122"/>
                      </a:endParaRPr>
                    </a:p>
                  </a:txBody>
                  <a:tcPr marL="0" marR="0" marT="0" marB="0" anchor="ctr"/>
                </a:tc>
                <a:tc>
                  <a:txBody>
                    <a:bodyPr/>
                    <a:lstStyle/>
                    <a:p>
                      <a:pPr algn="ctr" fontAlgn="b"/>
                      <a:r>
                        <a:rPr lang="zh-Hans" altLang="en-US" sz="1200" u="none" strike="noStrike" dirty="0">
                          <a:effectLst/>
                        </a:rPr>
                        <a:t>　</a:t>
                      </a:r>
                      <a:endParaRPr lang="zh-Hans" altLang="en-US" sz="1200" b="0" i="0" u="none" strike="noStrike" dirty="0">
                        <a:solidFill>
                          <a:srgbClr val="000000"/>
                        </a:solidFill>
                        <a:effectLst/>
                        <a:latin typeface="Arial Unicode MS" panose="020B0604020202020204" pitchFamily="34" charset="-122"/>
                        <a:ea typeface="Arial Unicode MS" panose="020B0604020202020204" pitchFamily="34" charset="-122"/>
                      </a:endParaRPr>
                    </a:p>
                  </a:txBody>
                  <a:tcPr marL="0" marR="0" marT="0" marB="0" anchor="b"/>
                </a:tc>
              </a:tr>
              <a:tr h="320790">
                <a:tc>
                  <a:txBody>
                    <a:bodyPr/>
                    <a:lstStyle/>
                    <a:p>
                      <a:pPr algn="ctr" fontAlgn="b"/>
                      <a:r>
                        <a:rPr lang="zh-Hans" altLang="en-US" sz="1200" u="none" strike="noStrike">
                          <a:effectLst/>
                        </a:rPr>
                        <a:t>　</a:t>
                      </a:r>
                      <a:endParaRPr lang="zh-Hans" altLang="en-US" sz="1200" b="0" i="0" u="none" strike="noStrike">
                        <a:solidFill>
                          <a:srgbClr val="000000"/>
                        </a:solidFill>
                        <a:effectLst/>
                        <a:latin typeface="Arial Unicode MS" panose="020B0604020202020204" pitchFamily="34" charset="-122"/>
                        <a:ea typeface="Arial Unicode MS" panose="020B0604020202020204" pitchFamily="34" charset="-122"/>
                      </a:endParaRPr>
                    </a:p>
                  </a:txBody>
                  <a:tcPr marL="0" marR="0" marT="0" marB="0" anchor="b"/>
                </a:tc>
                <a:tc>
                  <a:txBody>
                    <a:bodyPr/>
                    <a:lstStyle/>
                    <a:p>
                      <a:pPr algn="l" fontAlgn="ctr"/>
                      <a:r>
                        <a:rPr lang="en-US" sz="1200" u="sng" strike="noStrike">
                          <a:effectLst/>
                          <a:hlinkClick r:id="rId2"/>
                        </a:rPr>
                        <a:t>GDC &gt; HR   </a:t>
                      </a:r>
                      <a:endParaRPr lang="en-US" sz="1200" b="0" i="0" u="sng" strike="noStrike">
                        <a:solidFill>
                          <a:srgbClr val="0000FF"/>
                        </a:solidFill>
                        <a:effectLst/>
                        <a:latin typeface="Arial Unicode MS" panose="020B0604020202020204" pitchFamily="34" charset="-122"/>
                        <a:ea typeface="Arial Unicode MS" panose="020B0604020202020204" pitchFamily="34" charset="-122"/>
                      </a:endParaRPr>
                    </a:p>
                  </a:txBody>
                  <a:tcPr marL="0" marR="0" marT="0" marB="0" anchor="ctr"/>
                </a:tc>
                <a:tc>
                  <a:txBody>
                    <a:bodyPr/>
                    <a:lstStyle/>
                    <a:p>
                      <a:pPr algn="ctr" fontAlgn="b"/>
                      <a:r>
                        <a:rPr lang="en-US" sz="1200" u="none" strike="noStrike" dirty="0">
                          <a:effectLst/>
                        </a:rPr>
                        <a:t>C</a:t>
                      </a:r>
                      <a:endParaRPr lang="en-US" sz="1200" b="0" i="0" u="none" strike="noStrike" dirty="0">
                        <a:solidFill>
                          <a:srgbClr val="000000"/>
                        </a:solidFill>
                        <a:effectLst/>
                        <a:latin typeface="Arial Unicode MS" panose="020B0604020202020204" pitchFamily="34" charset="-122"/>
                        <a:ea typeface="Arial Unicode MS" panose="020B0604020202020204" pitchFamily="34" charset="-122"/>
                      </a:endParaRPr>
                    </a:p>
                  </a:txBody>
                  <a:tcPr marL="0" marR="0" marT="0" marB="0" anchor="b"/>
                </a:tc>
              </a:tr>
            </a:tbl>
          </a:graphicData>
        </a:graphic>
      </p:graphicFrame>
    </p:spTree>
    <p:extLst>
      <p:ext uri="{BB962C8B-B14F-4D97-AF65-F5344CB8AC3E}">
        <p14:creationId xmlns:p14="http://schemas.microsoft.com/office/powerpoint/2010/main" val="222378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4546" y="314831"/>
            <a:ext cx="7969431" cy="407987"/>
          </a:xfrm>
        </p:spPr>
        <p:txBody>
          <a:bodyPr>
            <a:noAutofit/>
          </a:bodyPr>
          <a:lstStyle/>
          <a:p>
            <a:r>
              <a:rPr lang="en-US" sz="2800" dirty="0" smtClean="0">
                <a:ea typeface="Verdana" pitchFamily="34" charset="0"/>
                <a:cs typeface="Verdana" pitchFamily="34" charset="0"/>
              </a:rPr>
              <a:t>Security and confidentiality policy compliance</a:t>
            </a:r>
          </a:p>
        </p:txBody>
      </p:sp>
      <p:sp>
        <p:nvSpPr>
          <p:cNvPr id="4" name="Rectangle 6"/>
          <p:cNvSpPr>
            <a:spLocks noChangeArrowheads="1"/>
          </p:cNvSpPr>
          <p:nvPr/>
        </p:nvSpPr>
        <p:spPr bwMode="auto">
          <a:xfrm>
            <a:off x="454546" y="1145191"/>
            <a:ext cx="8429625" cy="4967514"/>
          </a:xfrm>
          <a:prstGeom prst="rect">
            <a:avLst/>
          </a:prstGeom>
          <a:noFill/>
          <a:ln w="9525">
            <a:noFill/>
            <a:miter lim="800000"/>
            <a:headEnd/>
            <a:tailEnd/>
          </a:ln>
        </p:spPr>
        <p:txBody>
          <a:bodyPr wrap="square">
            <a:spAutoFit/>
          </a:bodyPr>
          <a:lstStyle/>
          <a:p>
            <a:pPr marL="342900" indent="-342900">
              <a:lnSpc>
                <a:spcPct val="150000"/>
              </a:lnSpc>
              <a:spcBef>
                <a:spcPct val="20000"/>
              </a:spcBef>
              <a:buFont typeface="Arial"/>
              <a:buChar char="•"/>
            </a:pPr>
            <a:r>
              <a:rPr lang="en-US" altLang="zh-Hans" sz="1600" dirty="0" smtClean="0">
                <a:latin typeface="Verdana" pitchFamily="34" charset="0"/>
                <a:cs typeface="Arial"/>
              </a:rPr>
              <a:t>The security and confidentiality policy are specified in the following documents (including but not limit to)</a:t>
            </a:r>
            <a:endParaRPr lang="en-US" altLang="zh-Hans" sz="1600" dirty="0" smtClean="0"/>
          </a:p>
          <a:p>
            <a:pPr marL="800100" lvl="1" indent="-342900">
              <a:lnSpc>
                <a:spcPct val="150000"/>
              </a:lnSpc>
              <a:spcBef>
                <a:spcPct val="20000"/>
              </a:spcBef>
              <a:buFont typeface="Arial"/>
              <a:buChar char="•"/>
            </a:pPr>
            <a:r>
              <a:rPr lang="en-US" altLang="zh-Hans" sz="1600" dirty="0" smtClean="0">
                <a:latin typeface="Verdana" pitchFamily="34" charset="0"/>
                <a:cs typeface="Arial"/>
              </a:rPr>
              <a:t>Employee Handbook</a:t>
            </a:r>
          </a:p>
          <a:p>
            <a:pPr marL="800100" lvl="1" indent="-342900">
              <a:lnSpc>
                <a:spcPct val="150000"/>
              </a:lnSpc>
              <a:spcBef>
                <a:spcPct val="20000"/>
              </a:spcBef>
              <a:buFont typeface="Arial"/>
              <a:buChar char="•"/>
            </a:pPr>
            <a:r>
              <a:rPr lang="en-US" altLang="zh-Hans" sz="1600" dirty="0" smtClean="0">
                <a:latin typeface="Verdana" pitchFamily="34" charset="0"/>
                <a:cs typeface="Arial"/>
              </a:rPr>
              <a:t>IT policy</a:t>
            </a:r>
          </a:p>
          <a:p>
            <a:pPr marL="800100" lvl="1" indent="-342900">
              <a:lnSpc>
                <a:spcPct val="150000"/>
              </a:lnSpc>
              <a:spcBef>
                <a:spcPct val="20000"/>
              </a:spcBef>
              <a:buFont typeface="Arial"/>
              <a:buChar char="•"/>
            </a:pPr>
            <a:r>
              <a:rPr lang="en-US" altLang="zh-Hans" sz="1600" dirty="0" smtClean="0">
                <a:latin typeface="Verdana" pitchFamily="34" charset="0"/>
                <a:cs typeface="Arial"/>
              </a:rPr>
              <a:t>Employment agreement</a:t>
            </a:r>
          </a:p>
          <a:p>
            <a:pPr marL="800100" lvl="1" indent="-342900">
              <a:lnSpc>
                <a:spcPct val="150000"/>
              </a:lnSpc>
              <a:spcBef>
                <a:spcPct val="20000"/>
              </a:spcBef>
              <a:buFont typeface="Arial"/>
              <a:buChar char="•"/>
            </a:pPr>
            <a:r>
              <a:rPr lang="en-US" altLang="zh-Hans" sz="1600" dirty="0">
                <a:latin typeface="Verdana" pitchFamily="34" charset="0"/>
                <a:cs typeface="Arial"/>
              </a:rPr>
              <a:t>Confidentiality and Intellectual Property </a:t>
            </a:r>
            <a:r>
              <a:rPr lang="en-US" altLang="zh-Hans" sz="1600" dirty="0" smtClean="0">
                <a:latin typeface="Verdana" pitchFamily="34" charset="0"/>
                <a:cs typeface="Arial"/>
              </a:rPr>
              <a:t>Agreement</a:t>
            </a:r>
          </a:p>
          <a:p>
            <a:pPr marL="342900" indent="-342900">
              <a:lnSpc>
                <a:spcPct val="150000"/>
              </a:lnSpc>
              <a:spcBef>
                <a:spcPct val="20000"/>
              </a:spcBef>
              <a:buFont typeface="Arial"/>
              <a:buChar char="•"/>
            </a:pPr>
            <a:r>
              <a:rPr lang="en-US" altLang="zh-Hans" sz="1600" dirty="0" smtClean="0">
                <a:latin typeface="Verdana" pitchFamily="34" charset="0"/>
                <a:cs typeface="Arial"/>
              </a:rPr>
              <a:t>Everyone has </a:t>
            </a:r>
            <a:r>
              <a:rPr lang="en-US" altLang="zh-Hans" sz="1600" dirty="0">
                <a:latin typeface="Verdana" pitchFamily="34" charset="0"/>
                <a:cs typeface="Arial"/>
              </a:rPr>
              <a:t>the opportunity to </a:t>
            </a:r>
            <a:r>
              <a:rPr lang="en-US" altLang="zh-Hans" sz="1600" dirty="0" smtClean="0">
                <a:latin typeface="Verdana" pitchFamily="34" charset="0"/>
                <a:cs typeface="Arial"/>
              </a:rPr>
              <a:t>read and ask </a:t>
            </a:r>
            <a:r>
              <a:rPr lang="en-US" altLang="zh-Hans" sz="1600" dirty="0">
                <a:latin typeface="Verdana" pitchFamily="34" charset="0"/>
                <a:cs typeface="Arial"/>
              </a:rPr>
              <a:t>questions about the </a:t>
            </a:r>
            <a:r>
              <a:rPr lang="en-US" altLang="zh-Hans" sz="1600" dirty="0" smtClean="0">
                <a:latin typeface="Verdana" pitchFamily="34" charset="0"/>
                <a:cs typeface="Arial"/>
              </a:rPr>
              <a:t>provisions.</a:t>
            </a:r>
          </a:p>
          <a:p>
            <a:pPr marL="342900" indent="-342900">
              <a:lnSpc>
                <a:spcPct val="150000"/>
              </a:lnSpc>
              <a:spcBef>
                <a:spcPct val="20000"/>
              </a:spcBef>
              <a:buFont typeface="Arial"/>
              <a:buChar char="•"/>
            </a:pPr>
            <a:r>
              <a:rPr lang="en-US" altLang="zh-Hans" sz="1600" dirty="0" smtClean="0">
                <a:latin typeface="Verdana" pitchFamily="34" charset="0"/>
                <a:cs typeface="Arial"/>
              </a:rPr>
              <a:t>Everyone must strictly comply with the policy. </a:t>
            </a:r>
            <a:endParaRPr lang="en-US" altLang="zh-Hans" sz="1600" dirty="0">
              <a:latin typeface="Verdana" pitchFamily="34" charset="0"/>
              <a:cs typeface="Arial"/>
            </a:endParaRPr>
          </a:p>
          <a:p>
            <a:pPr marL="1257300" lvl="2" indent="-342900">
              <a:lnSpc>
                <a:spcPct val="150000"/>
              </a:lnSpc>
              <a:spcBef>
                <a:spcPct val="20000"/>
              </a:spcBef>
              <a:buFont typeface="Arial"/>
              <a:buChar char="•"/>
            </a:pPr>
            <a:endParaRPr lang="en-US" altLang="zh-Hans" sz="1600" dirty="0">
              <a:latin typeface="Verdana" pitchFamily="34" charset="0"/>
              <a:cs typeface="Arial"/>
            </a:endParaRPr>
          </a:p>
          <a:p>
            <a:pPr marL="1257300" lvl="2" indent="-342900">
              <a:lnSpc>
                <a:spcPct val="150000"/>
              </a:lnSpc>
              <a:spcBef>
                <a:spcPct val="20000"/>
              </a:spcBef>
              <a:buFont typeface="Arial"/>
              <a:buChar char="•"/>
            </a:pPr>
            <a:endParaRPr lang="en-US" altLang="zh-Hans" sz="1600" dirty="0" smtClean="0">
              <a:latin typeface="Verdana" pitchFamily="34" charset="0"/>
              <a:cs typeface="Arial"/>
            </a:endParaRPr>
          </a:p>
          <a:p>
            <a:pPr marL="1257300" lvl="2" indent="-342900">
              <a:lnSpc>
                <a:spcPct val="150000"/>
              </a:lnSpc>
              <a:spcBef>
                <a:spcPct val="20000"/>
              </a:spcBef>
              <a:buFont typeface="Arial"/>
              <a:buChar char="•"/>
            </a:pPr>
            <a:endParaRPr lang="en-US" altLang="zh-Hans" sz="1600" dirty="0" smtClean="0">
              <a:latin typeface="Verdana" pitchFamily="34" charset="0"/>
              <a:cs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8768" y="4266131"/>
            <a:ext cx="2115403" cy="1941751"/>
          </a:xfrm>
          <a:prstGeom prst="rect">
            <a:avLst/>
          </a:prstGeom>
        </p:spPr>
      </p:pic>
    </p:spTree>
    <p:extLst>
      <p:ext uri="{BB962C8B-B14F-4D97-AF65-F5344CB8AC3E}">
        <p14:creationId xmlns:p14="http://schemas.microsoft.com/office/powerpoint/2010/main" val="36200019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622" y="474581"/>
            <a:ext cx="6443568" cy="628316"/>
          </a:xfrm>
        </p:spPr>
        <p:txBody>
          <a:bodyPr>
            <a:noAutofit/>
          </a:bodyPr>
          <a:lstStyle/>
          <a:p>
            <a:r>
              <a:rPr lang="en-US" altLang="zh-Hans" sz="3600" dirty="0"/>
              <a:t>Confidential Level </a:t>
            </a:r>
            <a:r>
              <a:rPr lang="en-US" altLang="zh-Hans" sz="3600" dirty="0" smtClean="0"/>
              <a:t>Policy </a:t>
            </a:r>
            <a:r>
              <a:rPr lang="en-US" altLang="zh-Hans" sz="3600" dirty="0"/>
              <a:t>in </a:t>
            </a:r>
            <a:r>
              <a:rPr lang="en-US" altLang="zh-Hans" sz="3600" dirty="0" smtClean="0"/>
              <a:t>IT</a:t>
            </a:r>
            <a:endParaRPr lang="zh-Hans" altLang="en-US" sz="3600" dirty="0"/>
          </a:p>
        </p:txBody>
      </p:sp>
      <p:pic>
        <p:nvPicPr>
          <p:cNvPr id="8" name="Picture 7"/>
          <p:cNvPicPr>
            <a:picLocks noChangeAspect="1"/>
          </p:cNvPicPr>
          <p:nvPr/>
        </p:nvPicPr>
        <p:blipFill>
          <a:blip r:embed="rId2"/>
          <a:stretch>
            <a:fillRect/>
          </a:stretch>
        </p:blipFill>
        <p:spPr>
          <a:xfrm>
            <a:off x="446241" y="2348346"/>
            <a:ext cx="8433109" cy="2254827"/>
          </a:xfrm>
          <a:prstGeom prst="rect">
            <a:avLst/>
          </a:prstGeom>
        </p:spPr>
      </p:pic>
    </p:spTree>
    <p:extLst>
      <p:ext uri="{BB962C8B-B14F-4D97-AF65-F5344CB8AC3E}">
        <p14:creationId xmlns:p14="http://schemas.microsoft.com/office/powerpoint/2010/main" val="2083257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515" y="198926"/>
            <a:ext cx="7956241" cy="628316"/>
          </a:xfrm>
        </p:spPr>
        <p:txBody>
          <a:bodyPr>
            <a:noAutofit/>
          </a:bodyPr>
          <a:lstStyle/>
          <a:p>
            <a:r>
              <a:rPr lang="en-US" altLang="zh-Hans" sz="3600" dirty="0"/>
              <a:t>Confidential Level </a:t>
            </a:r>
            <a:r>
              <a:rPr lang="en-US" altLang="zh-Hans" sz="3600" dirty="0" smtClean="0"/>
              <a:t>Documents in IT(Sample)</a:t>
            </a:r>
            <a:endParaRPr lang="zh-Hans" altLang="en-US" sz="3600" dirty="0"/>
          </a:p>
        </p:txBody>
      </p:sp>
      <p:pic>
        <p:nvPicPr>
          <p:cNvPr id="3" name="Picture 2"/>
          <p:cNvPicPr>
            <a:picLocks noChangeAspect="1"/>
          </p:cNvPicPr>
          <p:nvPr/>
        </p:nvPicPr>
        <p:blipFill>
          <a:blip r:embed="rId2"/>
          <a:stretch>
            <a:fillRect/>
          </a:stretch>
        </p:blipFill>
        <p:spPr>
          <a:xfrm>
            <a:off x="2422517" y="1444706"/>
            <a:ext cx="4156236" cy="4775543"/>
          </a:xfrm>
          <a:prstGeom prst="rect">
            <a:avLst/>
          </a:prstGeom>
        </p:spPr>
      </p:pic>
    </p:spTree>
    <p:extLst>
      <p:ext uri="{BB962C8B-B14F-4D97-AF65-F5344CB8AC3E}">
        <p14:creationId xmlns:p14="http://schemas.microsoft.com/office/powerpoint/2010/main" val="15273471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164" y="474581"/>
            <a:ext cx="6443568" cy="628316"/>
          </a:xfrm>
        </p:spPr>
        <p:txBody>
          <a:bodyPr>
            <a:noAutofit/>
          </a:bodyPr>
          <a:lstStyle/>
          <a:p>
            <a:r>
              <a:rPr lang="en-US" altLang="zh-Hans" sz="3600" dirty="0"/>
              <a:t>Confidential Level </a:t>
            </a:r>
            <a:r>
              <a:rPr lang="en-US" altLang="zh-Hans" sz="3600" dirty="0" smtClean="0"/>
              <a:t>Policy </a:t>
            </a:r>
            <a:r>
              <a:rPr lang="en-US" altLang="zh-Hans" sz="3600" dirty="0"/>
              <a:t>in </a:t>
            </a:r>
            <a:r>
              <a:rPr lang="en-US" altLang="zh-Hans" sz="3600" dirty="0" smtClean="0"/>
              <a:t>PMO</a:t>
            </a:r>
            <a:endParaRPr lang="zh-Hans" altLang="en-US" sz="3600" dirty="0"/>
          </a:p>
        </p:txBody>
      </p:sp>
      <p:pic>
        <p:nvPicPr>
          <p:cNvPr id="8" name="Picture 7"/>
          <p:cNvPicPr>
            <a:picLocks noChangeAspect="1"/>
          </p:cNvPicPr>
          <p:nvPr/>
        </p:nvPicPr>
        <p:blipFill>
          <a:blip r:embed="rId2"/>
          <a:stretch>
            <a:fillRect/>
          </a:stretch>
        </p:blipFill>
        <p:spPr>
          <a:xfrm>
            <a:off x="224546" y="1883390"/>
            <a:ext cx="8782976" cy="3330054"/>
          </a:xfrm>
          <a:prstGeom prst="rect">
            <a:avLst/>
          </a:prstGeom>
        </p:spPr>
      </p:pic>
    </p:spTree>
    <p:extLst>
      <p:ext uri="{BB962C8B-B14F-4D97-AF65-F5344CB8AC3E}">
        <p14:creationId xmlns:p14="http://schemas.microsoft.com/office/powerpoint/2010/main" val="34692207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164" y="264926"/>
            <a:ext cx="6443568" cy="628316"/>
          </a:xfrm>
        </p:spPr>
        <p:txBody>
          <a:bodyPr>
            <a:noAutofit/>
          </a:bodyPr>
          <a:lstStyle/>
          <a:p>
            <a:r>
              <a:rPr lang="en-US" altLang="zh-Hans" sz="3200" dirty="0"/>
              <a:t>Confidential Level </a:t>
            </a:r>
            <a:r>
              <a:rPr lang="en-US" altLang="zh-Hans" sz="3200" dirty="0" smtClean="0"/>
              <a:t>Documents </a:t>
            </a:r>
            <a:r>
              <a:rPr lang="en-US" altLang="zh-Hans" sz="3200" dirty="0"/>
              <a:t>in </a:t>
            </a:r>
            <a:r>
              <a:rPr lang="en-US" altLang="zh-Hans" sz="3200" dirty="0" smtClean="0"/>
              <a:t>PMO(Sample)</a:t>
            </a:r>
            <a:endParaRPr lang="zh-Hans" altLang="en-US" sz="32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7816"/>
            <a:ext cx="9144000" cy="4583555"/>
          </a:xfrm>
          <a:prstGeom prst="rect">
            <a:avLst/>
          </a:prstGeom>
        </p:spPr>
      </p:pic>
    </p:spTree>
    <p:extLst>
      <p:ext uri="{BB962C8B-B14F-4D97-AF65-F5344CB8AC3E}">
        <p14:creationId xmlns:p14="http://schemas.microsoft.com/office/powerpoint/2010/main" val="24309528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964" y="526394"/>
            <a:ext cx="6443568" cy="628316"/>
          </a:xfrm>
        </p:spPr>
        <p:txBody>
          <a:bodyPr>
            <a:noAutofit/>
          </a:bodyPr>
          <a:lstStyle/>
          <a:p>
            <a:r>
              <a:rPr lang="en-US" altLang="zh-Hans" sz="3600" dirty="0" smtClean="0"/>
              <a:t>What to do next </a:t>
            </a:r>
            <a:endParaRPr lang="zh-Hans" altLang="en-US" sz="3600" dirty="0"/>
          </a:p>
        </p:txBody>
      </p:sp>
      <p:sp>
        <p:nvSpPr>
          <p:cNvPr id="7" name="Rectangle 6"/>
          <p:cNvSpPr>
            <a:spLocks noChangeArrowheads="1"/>
          </p:cNvSpPr>
          <p:nvPr/>
        </p:nvSpPr>
        <p:spPr bwMode="auto">
          <a:xfrm>
            <a:off x="292971" y="2119083"/>
            <a:ext cx="8429625" cy="2751522"/>
          </a:xfrm>
          <a:prstGeom prst="rect">
            <a:avLst/>
          </a:prstGeom>
          <a:noFill/>
          <a:ln w="9525">
            <a:noFill/>
            <a:miter lim="800000"/>
            <a:headEnd/>
            <a:tailEnd/>
          </a:ln>
        </p:spPr>
        <p:txBody>
          <a:bodyPr>
            <a:spAutoFit/>
          </a:bodyPr>
          <a:lstStyle/>
          <a:p>
            <a:pPr marL="342900" indent="-342900">
              <a:lnSpc>
                <a:spcPct val="150000"/>
              </a:lnSpc>
              <a:spcBef>
                <a:spcPct val="20000"/>
              </a:spcBef>
              <a:buFont typeface="Arial"/>
              <a:buChar char="•"/>
            </a:pPr>
            <a:r>
              <a:rPr lang="en-US" altLang="zh-Hans" dirty="0" smtClean="0">
                <a:latin typeface="Verdana" pitchFamily="34" charset="0"/>
                <a:ea typeface="宋体" pitchFamily="2" charset="-122"/>
                <a:cs typeface="Arial"/>
              </a:rPr>
              <a:t>Go to wiki to learn the Security and confidentiality training slides</a:t>
            </a:r>
          </a:p>
          <a:p>
            <a:pPr marL="342900" indent="-342900">
              <a:lnSpc>
                <a:spcPct val="150000"/>
              </a:lnSpc>
              <a:spcBef>
                <a:spcPct val="20000"/>
              </a:spcBef>
              <a:buFont typeface="Arial"/>
              <a:buChar char="•"/>
            </a:pPr>
            <a:r>
              <a:rPr lang="en-US" altLang="zh-CN" u="sng" dirty="0">
                <a:hlinkClick r:id="rId2"/>
              </a:rPr>
              <a:t>https://</a:t>
            </a:r>
            <a:r>
              <a:rPr lang="en-US" altLang="zh-CN" u="sng" dirty="0" smtClean="0">
                <a:hlinkClick r:id="rId2"/>
              </a:rPr>
              <a:t>wiki.perficient.com/confluence/pages/viewpageattachments.action?atl_token=k-TmczS8qo&amp;pageId=78676672</a:t>
            </a:r>
            <a:endParaRPr lang="en-US" altLang="zh-CN" u="sng" dirty="0" smtClean="0"/>
          </a:p>
          <a:p>
            <a:pPr marL="342900" indent="-342900">
              <a:lnSpc>
                <a:spcPct val="150000"/>
              </a:lnSpc>
              <a:spcBef>
                <a:spcPct val="20000"/>
              </a:spcBef>
              <a:buFont typeface="Arial"/>
              <a:buChar char="•"/>
            </a:pPr>
            <a:endParaRPr lang="en-US" altLang="zh-CN" u="sng" dirty="0" smtClean="0"/>
          </a:p>
          <a:p>
            <a:pPr marL="342900" lvl="0" indent="-342900">
              <a:lnSpc>
                <a:spcPct val="150000"/>
              </a:lnSpc>
              <a:spcBef>
                <a:spcPct val="20000"/>
              </a:spcBef>
              <a:buFont typeface="Arial"/>
              <a:buChar char="•"/>
            </a:pPr>
            <a:r>
              <a:rPr lang="zh-CN" altLang="zh-CN" dirty="0">
                <a:latin typeface="Segoe UI" panose="020B0502040204020203" pitchFamily="34" charset="0"/>
                <a:cs typeface="Segoe UI" panose="020B0502040204020203" pitchFamily="34" charset="0"/>
                <a:hlinkClick r:id="rId3"/>
              </a:rPr>
              <a:t>https://wiki.perficient.com/confluence/display/GDCPMO/Perficient+China+ISMS+Policies+and+Procedures+%28ISO27K%</a:t>
            </a:r>
            <a:r>
              <a:rPr lang="zh-CN" altLang="zh-CN" dirty="0" smtClean="0">
                <a:latin typeface="Segoe UI" panose="020B0502040204020203" pitchFamily="34" charset="0"/>
                <a:cs typeface="Segoe UI" panose="020B0502040204020203" pitchFamily="34" charset="0"/>
                <a:hlinkClick r:id="rId3"/>
              </a:rPr>
              <a:t>29</a:t>
            </a:r>
            <a:endParaRPr lang="en-US" altLang="zh-Hans" dirty="0" smtClean="0">
              <a:latin typeface="Verdana" pitchFamily="34" charset="0"/>
              <a:ea typeface="宋体" pitchFamily="2" charset="-122"/>
              <a:cs typeface="Arial"/>
            </a:endParaRPr>
          </a:p>
        </p:txBody>
      </p:sp>
    </p:spTree>
    <p:extLst>
      <p:ext uri="{BB962C8B-B14F-4D97-AF65-F5344CB8AC3E}">
        <p14:creationId xmlns:p14="http://schemas.microsoft.com/office/powerpoint/2010/main" val="10922455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1"/>
          </p:nvPr>
        </p:nvSpPr>
        <p:spPr>
          <a:xfrm>
            <a:off x="5563883" y="2629435"/>
            <a:ext cx="2395751" cy="644987"/>
          </a:xfrm>
        </p:spPr>
        <p:txBody>
          <a:bodyPr/>
          <a:lstStyle/>
          <a:p>
            <a:r>
              <a:rPr lang="en-US" sz="3600" dirty="0" smtClean="0"/>
              <a:t>Thank You !</a:t>
            </a:r>
            <a:endParaRPr lang="en-US" sz="3600" dirty="0"/>
          </a:p>
        </p:txBody>
      </p:sp>
    </p:spTree>
    <p:extLst>
      <p:ext uri="{BB962C8B-B14F-4D97-AF65-F5344CB8AC3E}">
        <p14:creationId xmlns:p14="http://schemas.microsoft.com/office/powerpoint/2010/main" val="3579076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430383" y="333571"/>
            <a:ext cx="6896100" cy="407987"/>
          </a:xfrm>
        </p:spPr>
        <p:txBody>
          <a:bodyPr>
            <a:noAutofit/>
          </a:bodyPr>
          <a:lstStyle/>
          <a:p>
            <a:r>
              <a:rPr lang="en-US" altLang="zh-Hans" sz="3600" dirty="0">
                <a:ea typeface="Verdana" pitchFamily="34" charset="0"/>
                <a:cs typeface="Verdana" pitchFamily="34" charset="0"/>
              </a:rPr>
              <a:t>Office </a:t>
            </a:r>
            <a:r>
              <a:rPr lang="en-US" altLang="zh-Hans" sz="3600" dirty="0" smtClean="0">
                <a:ea typeface="Verdana" pitchFamily="34" charset="0"/>
                <a:cs typeface="Verdana" pitchFamily="34" charset="0"/>
              </a:rPr>
              <a:t>Security Access </a:t>
            </a:r>
            <a:endParaRPr lang="en-US" sz="3600" dirty="0" smtClean="0">
              <a:ea typeface="Verdana" pitchFamily="34" charset="0"/>
              <a:cs typeface="Verdana" pitchFamily="34" charset="0"/>
            </a:endParaRPr>
          </a:p>
        </p:txBody>
      </p:sp>
      <p:sp>
        <p:nvSpPr>
          <p:cNvPr id="4" name="Rectangle 6"/>
          <p:cNvSpPr>
            <a:spLocks noChangeArrowheads="1"/>
          </p:cNvSpPr>
          <p:nvPr/>
        </p:nvSpPr>
        <p:spPr bwMode="auto">
          <a:xfrm>
            <a:off x="454546" y="1145191"/>
            <a:ext cx="8429625" cy="3293209"/>
          </a:xfrm>
          <a:prstGeom prst="rect">
            <a:avLst/>
          </a:prstGeom>
          <a:noFill/>
          <a:ln w="9525">
            <a:noFill/>
            <a:miter lim="800000"/>
            <a:headEnd/>
            <a:tailEnd/>
          </a:ln>
        </p:spPr>
        <p:txBody>
          <a:bodyPr wrap="square">
            <a:spAutoFit/>
          </a:bodyPr>
          <a:lstStyle/>
          <a:p>
            <a:pPr marL="342900" indent="-342900">
              <a:lnSpc>
                <a:spcPct val="150000"/>
              </a:lnSpc>
              <a:spcBef>
                <a:spcPct val="20000"/>
              </a:spcBef>
              <a:buFont typeface="Arial"/>
              <a:buChar char="•"/>
            </a:pPr>
            <a:r>
              <a:rPr lang="en-US" altLang="zh-Hans" sz="1600" dirty="0" smtClean="0">
                <a:latin typeface="Verdana" pitchFamily="34" charset="0"/>
                <a:cs typeface="Arial"/>
              </a:rPr>
              <a:t>Visitors must register entry and departure time at the front desk and </a:t>
            </a:r>
            <a:r>
              <a:rPr lang="en-US" altLang="zh-Hans" sz="1600" dirty="0">
                <a:latin typeface="Verdana" pitchFamily="34" charset="0"/>
                <a:cs typeface="Arial"/>
              </a:rPr>
              <a:t/>
            </a:r>
            <a:br>
              <a:rPr lang="en-US" altLang="zh-Hans" sz="1600" dirty="0">
                <a:latin typeface="Verdana" pitchFamily="34" charset="0"/>
                <a:cs typeface="Arial"/>
              </a:rPr>
            </a:br>
            <a:r>
              <a:rPr lang="en-US" altLang="zh-Hans" sz="1600" dirty="0" smtClean="0">
                <a:latin typeface="Verdana" pitchFamily="34" charset="0"/>
                <a:cs typeface="Arial"/>
              </a:rPr>
              <a:t>wear a visitor card. Visitors must be accompanied by employee at all </a:t>
            </a:r>
            <a:br>
              <a:rPr lang="en-US" altLang="zh-Hans" sz="1600" dirty="0" smtClean="0">
                <a:latin typeface="Verdana" pitchFamily="34" charset="0"/>
                <a:cs typeface="Arial"/>
              </a:rPr>
            </a:br>
            <a:r>
              <a:rPr lang="en-US" altLang="zh-Hans" sz="1600" dirty="0" smtClean="0">
                <a:latin typeface="Verdana" pitchFamily="34" charset="0"/>
                <a:cs typeface="Arial"/>
              </a:rPr>
              <a:t>times while in office.</a:t>
            </a:r>
          </a:p>
          <a:p>
            <a:pPr>
              <a:lnSpc>
                <a:spcPct val="150000"/>
              </a:lnSpc>
              <a:spcBef>
                <a:spcPct val="20000"/>
              </a:spcBef>
            </a:pPr>
            <a:r>
              <a:rPr lang="en-US" altLang="zh-Hans" sz="1600" dirty="0" smtClean="0">
                <a:latin typeface="Verdana" pitchFamily="34" charset="0"/>
                <a:cs typeface="Arial"/>
              </a:rPr>
              <a:t>     </a:t>
            </a:r>
            <a:r>
              <a:rPr lang="zh-Hans" altLang="en-US" sz="1600" dirty="0" smtClean="0">
                <a:latin typeface="Verdana" pitchFamily="34" charset="0"/>
                <a:cs typeface="Arial"/>
              </a:rPr>
              <a:t>来宾应在前台登记进出时间并佩戴来宾卡</a:t>
            </a:r>
            <a:r>
              <a:rPr lang="en-US" altLang="zh-Hans" sz="1600" dirty="0" smtClean="0">
                <a:latin typeface="Verdana" pitchFamily="34" charset="0"/>
                <a:cs typeface="Arial"/>
              </a:rPr>
              <a:t>, </a:t>
            </a:r>
            <a:r>
              <a:rPr lang="zh-Hans" altLang="en-US" sz="1600" dirty="0" smtClean="0">
                <a:latin typeface="Verdana" pitchFamily="34" charset="0"/>
                <a:cs typeface="Arial"/>
              </a:rPr>
              <a:t>来宾需在</a:t>
            </a:r>
            <a:r>
              <a:rPr lang="zh-Hans" altLang="zh-Hans" sz="1600" dirty="0" smtClean="0">
                <a:latin typeface="Verdana" pitchFamily="34" charset="0"/>
                <a:cs typeface="Arial"/>
              </a:rPr>
              <a:t>公司</a:t>
            </a:r>
            <a:r>
              <a:rPr lang="zh-Hans" altLang="zh-Hans" sz="1600" dirty="0">
                <a:latin typeface="Verdana" pitchFamily="34" charset="0"/>
                <a:cs typeface="Arial"/>
              </a:rPr>
              <a:t>员工陪同下</a:t>
            </a:r>
            <a:r>
              <a:rPr lang="zh-Hans" altLang="zh-Hans" sz="1600" dirty="0" smtClean="0">
                <a:latin typeface="Verdana" pitchFamily="34" charset="0"/>
                <a:cs typeface="Arial"/>
              </a:rPr>
              <a:t>，</a:t>
            </a:r>
            <a:r>
              <a:rPr lang="zh-Hans" altLang="en-US" sz="1600" dirty="0" smtClean="0">
                <a:latin typeface="Verdana" pitchFamily="34" charset="0"/>
                <a:cs typeface="Arial"/>
              </a:rPr>
              <a:t>进入</a:t>
            </a:r>
            <a:r>
              <a:rPr lang="zh-Hans" altLang="zh-Hans" sz="1600" dirty="0" smtClean="0">
                <a:latin typeface="Verdana" pitchFamily="34" charset="0"/>
                <a:cs typeface="Arial"/>
              </a:rPr>
              <a:t>办公区</a:t>
            </a:r>
            <a:r>
              <a:rPr lang="zh-Hans" altLang="en-US" sz="1600" dirty="0" smtClean="0">
                <a:latin typeface="Verdana" pitchFamily="34" charset="0"/>
                <a:cs typeface="Arial"/>
              </a:rPr>
              <a:t>。</a:t>
            </a:r>
            <a:endParaRPr lang="en-US" altLang="zh-Hans" sz="1600" dirty="0" smtClean="0">
              <a:latin typeface="Verdana" pitchFamily="34" charset="0"/>
              <a:cs typeface="Arial"/>
            </a:endParaRPr>
          </a:p>
          <a:p>
            <a:pPr marL="342900" indent="-342900">
              <a:lnSpc>
                <a:spcPct val="150000"/>
              </a:lnSpc>
              <a:spcBef>
                <a:spcPct val="20000"/>
              </a:spcBef>
              <a:buFont typeface="Arial"/>
              <a:buChar char="•"/>
            </a:pPr>
            <a:r>
              <a:rPr lang="en-US" altLang="zh-Hans" sz="1600" dirty="0">
                <a:latin typeface="Verdana" pitchFamily="34" charset="0"/>
                <a:ea typeface="宋体" pitchFamily="2" charset="-122"/>
                <a:cs typeface="Arial"/>
              </a:rPr>
              <a:t>Access cards are non-transferable</a:t>
            </a:r>
          </a:p>
          <a:p>
            <a:pPr>
              <a:lnSpc>
                <a:spcPct val="150000"/>
              </a:lnSpc>
              <a:spcBef>
                <a:spcPct val="20000"/>
              </a:spcBef>
            </a:pPr>
            <a:r>
              <a:rPr lang="en-US" altLang="zh-Hans" sz="1600" dirty="0">
                <a:latin typeface="Verdana" pitchFamily="34" charset="0"/>
                <a:cs typeface="Arial"/>
              </a:rPr>
              <a:t>     </a:t>
            </a:r>
            <a:r>
              <a:rPr lang="zh-Hans" altLang="zh-Hans" sz="1600" dirty="0">
                <a:latin typeface="Verdana" pitchFamily="34" charset="0"/>
                <a:cs typeface="Arial"/>
              </a:rPr>
              <a:t>门禁卡禁止转借</a:t>
            </a:r>
            <a:endParaRPr lang="en-US" altLang="zh-Hans" sz="1600" dirty="0">
              <a:latin typeface="Verdana" pitchFamily="34" charset="0"/>
              <a:cs typeface="Arial"/>
            </a:endParaRPr>
          </a:p>
          <a:p>
            <a:pPr marL="342900" indent="-342900">
              <a:lnSpc>
                <a:spcPct val="150000"/>
              </a:lnSpc>
              <a:spcBef>
                <a:spcPct val="20000"/>
              </a:spcBef>
              <a:buFont typeface="Arial"/>
              <a:buChar char="•"/>
            </a:pPr>
            <a:r>
              <a:rPr lang="en-US" altLang="zh-Hans" sz="1600" dirty="0">
                <a:latin typeface="Verdana" pitchFamily="34" charset="0"/>
                <a:ea typeface="宋体" pitchFamily="2" charset="-122"/>
                <a:cs typeface="Arial"/>
              </a:rPr>
              <a:t>Each employee must swipe their own card when entering the office</a:t>
            </a:r>
          </a:p>
          <a:p>
            <a:pPr>
              <a:lnSpc>
                <a:spcPct val="150000"/>
              </a:lnSpc>
              <a:spcBef>
                <a:spcPct val="20000"/>
              </a:spcBef>
            </a:pPr>
            <a:r>
              <a:rPr lang="en-US" altLang="zh-Hans" sz="1600" dirty="0">
                <a:latin typeface="Verdana" pitchFamily="34" charset="0"/>
                <a:ea typeface="宋体" pitchFamily="2" charset="-122"/>
                <a:cs typeface="Arial"/>
              </a:rPr>
              <a:t>     </a:t>
            </a:r>
            <a:r>
              <a:rPr lang="zh-Hans" altLang="en-US" sz="1600" dirty="0">
                <a:latin typeface="Verdana" pitchFamily="34" charset="0"/>
                <a:cs typeface="Arial"/>
              </a:rPr>
              <a:t>刷一次门禁卡只能允许一人进入办公室</a:t>
            </a:r>
            <a:endParaRPr lang="en-US" altLang="zh-Hans" sz="1600" dirty="0">
              <a:latin typeface="Verdana" pitchFamily="34" charset="0"/>
              <a:cs typeface="Arial"/>
            </a:endParaRPr>
          </a:p>
        </p:txBody>
      </p:sp>
    </p:spTree>
    <p:extLst>
      <p:ext uri="{BB962C8B-B14F-4D97-AF65-F5344CB8AC3E}">
        <p14:creationId xmlns:p14="http://schemas.microsoft.com/office/powerpoint/2010/main" val="560101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5"/>
          <p:cNvSpPr>
            <a:spLocks noGrp="1"/>
          </p:cNvSpPr>
          <p:nvPr>
            <p:ph type="title"/>
          </p:nvPr>
        </p:nvSpPr>
        <p:spPr>
          <a:xfrm>
            <a:off x="1695983" y="343460"/>
            <a:ext cx="5484812" cy="350838"/>
          </a:xfrm>
        </p:spPr>
        <p:txBody>
          <a:bodyPr>
            <a:noAutofit/>
          </a:bodyPr>
          <a:lstStyle/>
          <a:p>
            <a:r>
              <a:rPr lang="en-US" sz="3600" dirty="0" smtClean="0">
                <a:ea typeface="Verdana" pitchFamily="34" charset="0"/>
                <a:cs typeface="Verdana" pitchFamily="34" charset="0"/>
              </a:rPr>
              <a:t>Documentation Security</a:t>
            </a:r>
          </a:p>
        </p:txBody>
      </p:sp>
      <p:sp>
        <p:nvSpPr>
          <p:cNvPr id="3" name="Rectangle 6"/>
          <p:cNvSpPr>
            <a:spLocks noChangeArrowheads="1"/>
          </p:cNvSpPr>
          <p:nvPr/>
        </p:nvSpPr>
        <p:spPr bwMode="auto">
          <a:xfrm>
            <a:off x="223577" y="1117896"/>
            <a:ext cx="8429625" cy="5927777"/>
          </a:xfrm>
          <a:prstGeom prst="rect">
            <a:avLst/>
          </a:prstGeom>
          <a:noFill/>
          <a:ln w="9525">
            <a:noFill/>
            <a:miter lim="800000"/>
            <a:headEnd/>
            <a:tailEnd/>
          </a:ln>
        </p:spPr>
        <p:txBody>
          <a:bodyPr>
            <a:spAutoFit/>
          </a:bodyPr>
          <a:lstStyle/>
          <a:p>
            <a:pPr marL="342900" indent="-342900">
              <a:lnSpc>
                <a:spcPct val="150000"/>
              </a:lnSpc>
              <a:spcBef>
                <a:spcPct val="20000"/>
              </a:spcBef>
              <a:buFont typeface="Arial"/>
              <a:buChar char="•"/>
            </a:pPr>
            <a:r>
              <a:rPr lang="en-US" altLang="zh-Hans" sz="1600" dirty="0" smtClean="0">
                <a:latin typeface="Verdana" pitchFamily="34" charset="0"/>
                <a:ea typeface="宋体" pitchFamily="2" charset="-122"/>
                <a:cs typeface="Arial"/>
              </a:rPr>
              <a:t>It </a:t>
            </a:r>
            <a:r>
              <a:rPr lang="en-US" altLang="zh-Hans" sz="1600" dirty="0">
                <a:latin typeface="Verdana" pitchFamily="34" charset="0"/>
                <a:ea typeface="宋体" pitchFamily="2" charset="-122"/>
                <a:cs typeface="Arial"/>
              </a:rPr>
              <a:t>is forbidden to take pictures of GDC confidential information (confidential information refer to the confidential information from Level A to Level C which defined by company, include but not limit to different kinds of documentation, meeting notes and white board information )</a:t>
            </a:r>
          </a:p>
          <a:p>
            <a:pPr>
              <a:lnSpc>
                <a:spcPct val="150000"/>
              </a:lnSpc>
              <a:spcBef>
                <a:spcPct val="20000"/>
              </a:spcBef>
            </a:pPr>
            <a:r>
              <a:rPr lang="zh-CN" altLang="en-US" sz="1600" dirty="0">
                <a:ea typeface="宋体" pitchFamily="2" charset="-122"/>
                <a:cs typeface="Arial"/>
              </a:rPr>
              <a:t>     禁止拍摄公司各类保密信息（保密信息指公司正式划分的</a:t>
            </a:r>
            <a:r>
              <a:rPr lang="en-US" altLang="zh-CN" sz="1600" dirty="0">
                <a:ea typeface="宋体" pitchFamily="2" charset="-122"/>
                <a:cs typeface="Arial"/>
              </a:rPr>
              <a:t>A</a:t>
            </a:r>
            <a:r>
              <a:rPr lang="zh-CN" altLang="en-US" sz="1600" dirty="0">
                <a:ea typeface="宋体" pitchFamily="2" charset="-122"/>
                <a:cs typeface="Arial"/>
              </a:rPr>
              <a:t>级到</a:t>
            </a:r>
            <a:r>
              <a:rPr lang="en-US" altLang="zh-CN" sz="1600" dirty="0">
                <a:ea typeface="宋体" pitchFamily="2" charset="-122"/>
                <a:cs typeface="Arial"/>
              </a:rPr>
              <a:t>C</a:t>
            </a:r>
            <a:r>
              <a:rPr lang="zh-CN" altLang="en-US" sz="1600" dirty="0">
                <a:ea typeface="宋体" pitchFamily="2" charset="-122"/>
                <a:cs typeface="Arial"/>
              </a:rPr>
              <a:t>级保密信息，不限形式，</a:t>
            </a:r>
            <a:endParaRPr lang="en-US" altLang="zh-CN" sz="1600" dirty="0">
              <a:ea typeface="宋体" pitchFamily="2" charset="-122"/>
              <a:cs typeface="Arial"/>
            </a:endParaRPr>
          </a:p>
          <a:p>
            <a:pPr>
              <a:lnSpc>
                <a:spcPct val="150000"/>
              </a:lnSpc>
              <a:spcBef>
                <a:spcPct val="20000"/>
              </a:spcBef>
            </a:pPr>
            <a:r>
              <a:rPr lang="zh-CN" altLang="en-US" sz="1600" dirty="0">
                <a:ea typeface="宋体" pitchFamily="2" charset="-122"/>
                <a:cs typeface="Arial"/>
              </a:rPr>
              <a:t>     包括但不限于各类文档，会议纪要，白板信息等）</a:t>
            </a:r>
            <a:endParaRPr lang="en-US" altLang="zh-Hans" sz="1600" dirty="0">
              <a:ea typeface="宋体" pitchFamily="2" charset="-122"/>
              <a:cs typeface="Arial"/>
            </a:endParaRPr>
          </a:p>
          <a:p>
            <a:pPr marL="342900" indent="-342900">
              <a:lnSpc>
                <a:spcPct val="150000"/>
              </a:lnSpc>
              <a:spcBef>
                <a:spcPct val="20000"/>
              </a:spcBef>
              <a:buFont typeface="Arial"/>
              <a:buChar char="•"/>
            </a:pPr>
            <a:r>
              <a:rPr lang="en-US" altLang="zh-Hans" sz="1600" dirty="0">
                <a:latin typeface="Verdana" pitchFamily="34" charset="0"/>
                <a:cs typeface="Arial"/>
              </a:rPr>
              <a:t>Documentation (electronic &amp; printed) shall be protected from being taken out without permission. Documentation includes databases and data files, system documentation, user manuals, training material, operational or support procedures, continuity plans, fallback arrangements, and archived information.</a:t>
            </a:r>
          </a:p>
          <a:p>
            <a:pPr>
              <a:lnSpc>
                <a:spcPct val="150000"/>
              </a:lnSpc>
              <a:spcBef>
                <a:spcPct val="20000"/>
              </a:spcBef>
            </a:pPr>
            <a:r>
              <a:rPr lang="en-US" altLang="zh-Hans" sz="1600" dirty="0">
                <a:latin typeface="Verdana" pitchFamily="34" charset="0"/>
                <a:cs typeface="Arial"/>
              </a:rPr>
              <a:t>    </a:t>
            </a:r>
            <a:r>
              <a:rPr lang="zh-Hans" altLang="en-US" sz="1600" dirty="0">
                <a:latin typeface="Verdana" pitchFamily="34" charset="0"/>
                <a:cs typeface="Arial"/>
              </a:rPr>
              <a:t>任何人未经批准，不得将文档（电子的或打印的）带出公司。文档包括：数据文件，系统</a:t>
            </a:r>
            <a:endParaRPr lang="en-US" altLang="zh-Hans" sz="1600" dirty="0">
              <a:latin typeface="Verdana" pitchFamily="34" charset="0"/>
              <a:cs typeface="Arial"/>
            </a:endParaRPr>
          </a:p>
          <a:p>
            <a:pPr>
              <a:lnSpc>
                <a:spcPct val="150000"/>
              </a:lnSpc>
              <a:spcBef>
                <a:spcPct val="20000"/>
              </a:spcBef>
            </a:pPr>
            <a:r>
              <a:rPr lang="en-US" altLang="zh-Hans" sz="1600" dirty="0">
                <a:latin typeface="Verdana" pitchFamily="34" charset="0"/>
                <a:cs typeface="Arial"/>
              </a:rPr>
              <a:t>    </a:t>
            </a:r>
            <a:r>
              <a:rPr lang="zh-Hans" altLang="en-US" sz="1600" dirty="0">
                <a:latin typeface="Verdana" pitchFamily="34" charset="0"/>
                <a:cs typeface="Arial"/>
              </a:rPr>
              <a:t>文档，用户手册，培训资料，计划书，存档文件等。</a:t>
            </a:r>
            <a:endParaRPr lang="en-US" altLang="zh-Hans" sz="1600" dirty="0"/>
          </a:p>
          <a:p>
            <a:pPr>
              <a:lnSpc>
                <a:spcPct val="150000"/>
              </a:lnSpc>
              <a:spcBef>
                <a:spcPct val="20000"/>
              </a:spcBef>
            </a:pPr>
            <a:endParaRPr lang="en-US" altLang="zh-Hans" sz="1600" dirty="0" smtClean="0">
              <a:latin typeface="Verdana" pitchFamily="34" charset="0"/>
              <a:ea typeface="宋体" pitchFamily="2" charset="-122"/>
              <a:cs typeface="Arial"/>
            </a:endParaRPr>
          </a:p>
          <a:p>
            <a:pPr>
              <a:lnSpc>
                <a:spcPct val="150000"/>
              </a:lnSpc>
              <a:spcBef>
                <a:spcPct val="20000"/>
              </a:spcBef>
            </a:pPr>
            <a:endParaRPr lang="zh-Hans" altLang="zh-Hans" sz="1600" dirty="0">
              <a:latin typeface="Verdana" pitchFamily="34" charset="0"/>
              <a:ea typeface="宋体" pitchFamily="2" charset="-122"/>
              <a:cs typeface="Arial"/>
            </a:endParaRPr>
          </a:p>
        </p:txBody>
      </p:sp>
    </p:spTree>
    <p:extLst>
      <p:ext uri="{BB962C8B-B14F-4D97-AF65-F5344CB8AC3E}">
        <p14:creationId xmlns:p14="http://schemas.microsoft.com/office/powerpoint/2010/main" val="4149957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1131093" y="414347"/>
            <a:ext cx="6942137" cy="350837"/>
          </a:xfrm>
        </p:spPr>
        <p:txBody>
          <a:bodyPr>
            <a:noAutofit/>
          </a:bodyPr>
          <a:lstStyle/>
          <a:p>
            <a:r>
              <a:rPr lang="en-US" altLang="zh-Hans" sz="3600" dirty="0"/>
              <a:t>Data </a:t>
            </a:r>
            <a:r>
              <a:rPr lang="en-US" altLang="zh-Hans" sz="3600" dirty="0" smtClean="0"/>
              <a:t>Protection</a:t>
            </a:r>
            <a:r>
              <a:rPr lang="en-US" altLang="zh-Hans" sz="3600" dirty="0" smtClean="0">
                <a:ea typeface="宋体" pitchFamily="2" charset="-122"/>
              </a:rPr>
              <a:t> </a:t>
            </a:r>
          </a:p>
        </p:txBody>
      </p:sp>
      <p:sp>
        <p:nvSpPr>
          <p:cNvPr id="5" name="Rectangle 6"/>
          <p:cNvSpPr>
            <a:spLocks noChangeArrowheads="1"/>
          </p:cNvSpPr>
          <p:nvPr/>
        </p:nvSpPr>
        <p:spPr bwMode="auto">
          <a:xfrm>
            <a:off x="387350" y="1390849"/>
            <a:ext cx="8429625" cy="2825389"/>
          </a:xfrm>
          <a:prstGeom prst="rect">
            <a:avLst/>
          </a:prstGeom>
          <a:noFill/>
          <a:ln w="9525">
            <a:noFill/>
            <a:miter lim="800000"/>
            <a:headEnd/>
            <a:tailEnd/>
          </a:ln>
        </p:spPr>
        <p:txBody>
          <a:bodyPr>
            <a:spAutoFit/>
          </a:bodyPr>
          <a:lstStyle/>
          <a:p>
            <a:pPr marL="342900" indent="-342900">
              <a:lnSpc>
                <a:spcPct val="150000"/>
              </a:lnSpc>
              <a:spcBef>
                <a:spcPct val="20000"/>
              </a:spcBef>
              <a:buFont typeface="Arial"/>
              <a:buChar char="•"/>
            </a:pPr>
            <a:r>
              <a:rPr lang="en-US" altLang="zh-Hans" sz="1600" dirty="0" smtClean="0">
                <a:latin typeface="Verdana" pitchFamily="34" charset="0"/>
                <a:ea typeface="宋体" pitchFamily="2" charset="-122"/>
                <a:cs typeface="Arial"/>
              </a:rPr>
              <a:t>Employees </a:t>
            </a:r>
            <a:r>
              <a:rPr lang="en-US" altLang="zh-Hans" sz="1600" dirty="0">
                <a:latin typeface="Verdana" pitchFamily="34" charset="0"/>
                <a:ea typeface="宋体" pitchFamily="2" charset="-122"/>
                <a:cs typeface="Arial"/>
              </a:rPr>
              <a:t>should not </a:t>
            </a:r>
            <a:r>
              <a:rPr lang="en-US" altLang="zh-Hans" sz="1600" dirty="0" smtClean="0">
                <a:latin typeface="Verdana" pitchFamily="34" charset="0"/>
                <a:cs typeface="Arial"/>
              </a:rPr>
              <a:t>use or </a:t>
            </a:r>
            <a:r>
              <a:rPr lang="en-US" altLang="zh-Hans" sz="1600" dirty="0" smtClean="0">
                <a:latin typeface="Verdana" pitchFamily="34" charset="0"/>
                <a:ea typeface="宋体" pitchFamily="2" charset="-122"/>
                <a:cs typeface="Arial"/>
              </a:rPr>
              <a:t>install </a:t>
            </a:r>
            <a:r>
              <a:rPr lang="en-US" altLang="zh-Hans" sz="1600" dirty="0" smtClean="0">
                <a:latin typeface="Verdana" pitchFamily="34" charset="0"/>
                <a:cs typeface="Arial"/>
              </a:rPr>
              <a:t>any </a:t>
            </a:r>
            <a:r>
              <a:rPr lang="en-US" altLang="zh-Hans" sz="1600" dirty="0">
                <a:latin typeface="Verdana" pitchFamily="34" charset="0"/>
                <a:cs typeface="Arial"/>
              </a:rPr>
              <a:t>software </a:t>
            </a:r>
            <a:r>
              <a:rPr lang="en-US" altLang="zh-Hans" sz="1600" dirty="0" smtClean="0">
                <a:latin typeface="Verdana" pitchFamily="34" charset="0"/>
                <a:cs typeface="Arial"/>
              </a:rPr>
              <a:t>from </a:t>
            </a:r>
            <a:r>
              <a:rPr lang="en-US" altLang="zh-Hans" sz="1600" dirty="0">
                <a:latin typeface="Verdana" pitchFamily="34" charset="0"/>
                <a:cs typeface="Arial"/>
              </a:rPr>
              <a:t>outside sources (including the Internet and e-mail) </a:t>
            </a:r>
            <a:r>
              <a:rPr lang="en-US" altLang="zh-Hans" sz="1600" dirty="0" smtClean="0">
                <a:latin typeface="Verdana" pitchFamily="34" charset="0"/>
                <a:ea typeface="宋体" pitchFamily="2" charset="-122"/>
                <a:cs typeface="Arial"/>
              </a:rPr>
              <a:t>on </a:t>
            </a:r>
            <a:r>
              <a:rPr lang="en-US" altLang="zh-Hans" sz="1600" dirty="0">
                <a:latin typeface="Verdana" pitchFamily="34" charset="0"/>
                <a:ea typeface="宋体" pitchFamily="2" charset="-122"/>
                <a:cs typeface="Arial"/>
              </a:rPr>
              <a:t>the Company’s computer </a:t>
            </a:r>
            <a:r>
              <a:rPr lang="en-US" altLang="zh-Hans" sz="1600" dirty="0" smtClean="0">
                <a:latin typeface="Verdana" pitchFamily="34" charset="0"/>
                <a:ea typeface="宋体" pitchFamily="2" charset="-122"/>
                <a:cs typeface="Arial"/>
              </a:rPr>
              <a:t>system unless </a:t>
            </a:r>
            <a:r>
              <a:rPr lang="en-US" altLang="zh-Hans" sz="1600" dirty="0">
                <a:latin typeface="Verdana" pitchFamily="34" charset="0"/>
                <a:ea typeface="宋体" pitchFamily="2" charset="-122"/>
                <a:cs typeface="Arial"/>
              </a:rPr>
              <a:t>it has (</a:t>
            </a:r>
            <a:r>
              <a:rPr lang="en-US" altLang="zh-Hans" sz="1600" dirty="0" err="1">
                <a:latin typeface="Verdana" pitchFamily="34" charset="0"/>
                <a:ea typeface="宋体" pitchFamily="2" charset="-122"/>
                <a:cs typeface="Arial"/>
              </a:rPr>
              <a:t>i</a:t>
            </a:r>
            <a:r>
              <a:rPr lang="en-US" altLang="zh-Hans" sz="1600" dirty="0">
                <a:latin typeface="Verdana" pitchFamily="34" charset="0"/>
                <a:ea typeface="宋体" pitchFamily="2" charset="-122"/>
                <a:cs typeface="Arial"/>
              </a:rPr>
              <a:t>) been scanned for viruses, and (ii) been approved by the General Manager or </a:t>
            </a:r>
            <a:r>
              <a:rPr lang="en-US" altLang="zh-Hans" sz="1600" dirty="0" smtClean="0">
                <a:latin typeface="Verdana" pitchFamily="34" charset="0"/>
                <a:ea typeface="宋体" pitchFamily="2" charset="-122"/>
                <a:cs typeface="Arial"/>
              </a:rPr>
              <a:t>an authorized </a:t>
            </a:r>
            <a:r>
              <a:rPr lang="en-US" altLang="zh-Hans" sz="1600" dirty="0">
                <a:latin typeface="Verdana" pitchFamily="34" charset="0"/>
                <a:ea typeface="宋体" pitchFamily="2" charset="-122"/>
                <a:cs typeface="Arial"/>
              </a:rPr>
              <a:t>computer system </a:t>
            </a:r>
            <a:r>
              <a:rPr lang="en-US" altLang="zh-Hans" sz="1600" dirty="0" smtClean="0">
                <a:latin typeface="Verdana" pitchFamily="34" charset="0"/>
                <a:ea typeface="宋体" pitchFamily="2" charset="-122"/>
                <a:cs typeface="Arial"/>
              </a:rPr>
              <a:t>administrator</a:t>
            </a:r>
          </a:p>
          <a:p>
            <a:pPr>
              <a:lnSpc>
                <a:spcPct val="150000"/>
              </a:lnSpc>
              <a:spcBef>
                <a:spcPct val="20000"/>
              </a:spcBef>
            </a:pPr>
            <a:r>
              <a:rPr lang="en-US" altLang="zh-Hans" sz="1600" dirty="0" smtClean="0"/>
              <a:t>       </a:t>
            </a:r>
            <a:r>
              <a:rPr lang="zh-Hans" altLang="zh-Hans" sz="1600" dirty="0" smtClean="0"/>
              <a:t>在</a:t>
            </a:r>
            <a:r>
              <a:rPr lang="zh-Hans" altLang="zh-Hans" sz="1600" dirty="0"/>
              <a:t>公司的计算机系统上，员工</a:t>
            </a:r>
            <a:r>
              <a:rPr lang="zh-Hans" altLang="zh-Hans" sz="1600" dirty="0" smtClean="0"/>
              <a:t>不得使用或复制从</a:t>
            </a:r>
            <a:r>
              <a:rPr lang="zh-Hans" altLang="zh-Hans" sz="1600" dirty="0"/>
              <a:t>别处（包括因特网和电子邮件）得到</a:t>
            </a:r>
            <a:r>
              <a:rPr lang="zh-Hans" altLang="zh-Hans" sz="1600" dirty="0" smtClean="0"/>
              <a:t>的</a:t>
            </a:r>
            <a:endParaRPr lang="en-US" altLang="zh-Hans" sz="1600" dirty="0" smtClean="0"/>
          </a:p>
          <a:p>
            <a:pPr>
              <a:lnSpc>
                <a:spcPct val="150000"/>
              </a:lnSpc>
              <a:spcBef>
                <a:spcPct val="20000"/>
              </a:spcBef>
            </a:pPr>
            <a:r>
              <a:rPr lang="en-US" altLang="zh-Hans" sz="1600" dirty="0"/>
              <a:t> </a:t>
            </a:r>
            <a:r>
              <a:rPr lang="en-US" altLang="zh-Hans" sz="1600" dirty="0" smtClean="0"/>
              <a:t>       </a:t>
            </a:r>
            <a:r>
              <a:rPr lang="zh-Hans" altLang="zh-Hans" sz="1600" dirty="0" smtClean="0"/>
              <a:t>软</a:t>
            </a:r>
            <a:r>
              <a:rPr lang="zh-Hans" altLang="en-US" sz="1600" dirty="0" smtClean="0"/>
              <a:t>件</a:t>
            </a:r>
            <a:r>
              <a:rPr lang="zh-Hans" altLang="zh-Hans" sz="1600" dirty="0" smtClean="0"/>
              <a:t>。</a:t>
            </a:r>
            <a:r>
              <a:rPr lang="zh-Hans" altLang="zh-Hans" sz="1600" dirty="0"/>
              <a:t>除非在以下情况下：（</a:t>
            </a:r>
            <a:r>
              <a:rPr lang="en-US" altLang="zh-Hans" sz="1600" dirty="0"/>
              <a:t>1</a:t>
            </a:r>
            <a:r>
              <a:rPr lang="zh-Hans" altLang="zh-Hans" sz="1600" dirty="0"/>
              <a:t>）已被扫描杀毒</a:t>
            </a:r>
            <a:r>
              <a:rPr lang="zh-Hans" altLang="zh-Hans" sz="1600" dirty="0" smtClean="0"/>
              <a:t>的</a:t>
            </a:r>
            <a:r>
              <a:rPr lang="zh-Hans" altLang="en-US" sz="1600" dirty="0"/>
              <a:t>；</a:t>
            </a:r>
            <a:r>
              <a:rPr lang="zh-Hans" altLang="zh-Hans" sz="1600" dirty="0" smtClean="0"/>
              <a:t>（</a:t>
            </a:r>
            <a:r>
              <a:rPr lang="en-US" altLang="zh-Hans" sz="1600" dirty="0"/>
              <a:t>2</a:t>
            </a:r>
            <a:r>
              <a:rPr lang="zh-Hans" altLang="zh-Hans" sz="1600" dirty="0"/>
              <a:t>）经总经理同意或</a:t>
            </a:r>
            <a:r>
              <a:rPr lang="zh-Hans" altLang="zh-Hans" sz="1600" dirty="0" smtClean="0"/>
              <a:t>计算机</a:t>
            </a:r>
            <a:endParaRPr lang="en-US" altLang="zh-Hans" sz="1600" dirty="0" smtClean="0"/>
          </a:p>
          <a:p>
            <a:pPr>
              <a:lnSpc>
                <a:spcPct val="150000"/>
              </a:lnSpc>
              <a:spcBef>
                <a:spcPct val="20000"/>
              </a:spcBef>
            </a:pPr>
            <a:r>
              <a:rPr lang="en-US" altLang="zh-Hans" sz="1600" dirty="0"/>
              <a:t> </a:t>
            </a:r>
            <a:r>
              <a:rPr lang="en-US" altLang="zh-Hans" sz="1600" dirty="0" smtClean="0"/>
              <a:t>      </a:t>
            </a:r>
            <a:r>
              <a:rPr lang="zh-Hans" altLang="zh-Hans" sz="1600" dirty="0" smtClean="0"/>
              <a:t>系统</a:t>
            </a:r>
            <a:r>
              <a:rPr lang="zh-Hans" altLang="zh-Hans" sz="1600" dirty="0"/>
              <a:t>管理员许可的</a:t>
            </a:r>
            <a:r>
              <a:rPr lang="zh-Hans" altLang="zh-Hans" sz="1600" dirty="0" smtClean="0"/>
              <a:t>。</a:t>
            </a:r>
            <a:endParaRPr lang="zh-Hans" altLang="zh-Hans" sz="1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466" y="3880375"/>
            <a:ext cx="2183253" cy="2105426"/>
          </a:xfrm>
          <a:prstGeom prst="rect">
            <a:avLst/>
          </a:prstGeom>
        </p:spPr>
      </p:pic>
    </p:spTree>
    <p:extLst>
      <p:ext uri="{BB962C8B-B14F-4D97-AF65-F5344CB8AC3E}">
        <p14:creationId xmlns:p14="http://schemas.microsoft.com/office/powerpoint/2010/main" val="2189919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952046" y="384500"/>
            <a:ext cx="7864929" cy="407987"/>
          </a:xfrm>
        </p:spPr>
        <p:txBody>
          <a:bodyPr>
            <a:noAutofit/>
          </a:bodyPr>
          <a:lstStyle/>
          <a:p>
            <a:r>
              <a:rPr lang="en-US" altLang="zh-Hans" sz="3600" dirty="0" smtClean="0"/>
              <a:t>Computer and </a:t>
            </a:r>
            <a:r>
              <a:rPr lang="en-US" altLang="zh-Hans" sz="3600" dirty="0"/>
              <a:t>Network </a:t>
            </a:r>
            <a:r>
              <a:rPr lang="en-US" altLang="zh-Hans" sz="3600" dirty="0" smtClean="0"/>
              <a:t>Resource</a:t>
            </a:r>
            <a:endParaRPr lang="en-US" sz="3600" dirty="0" smtClean="0">
              <a:ea typeface="Verdana" pitchFamily="34" charset="0"/>
              <a:cs typeface="Verdana" pitchFamily="34" charset="0"/>
            </a:endParaRPr>
          </a:p>
        </p:txBody>
      </p:sp>
      <p:sp>
        <p:nvSpPr>
          <p:cNvPr id="4" name="Rectangle 6"/>
          <p:cNvSpPr>
            <a:spLocks noChangeArrowheads="1"/>
          </p:cNvSpPr>
          <p:nvPr/>
        </p:nvSpPr>
        <p:spPr bwMode="auto">
          <a:xfrm>
            <a:off x="387350" y="1336259"/>
            <a:ext cx="8429625" cy="4819781"/>
          </a:xfrm>
          <a:prstGeom prst="rect">
            <a:avLst/>
          </a:prstGeom>
          <a:noFill/>
          <a:ln w="9525">
            <a:noFill/>
            <a:miter lim="800000"/>
            <a:headEnd/>
            <a:tailEnd/>
          </a:ln>
        </p:spPr>
        <p:txBody>
          <a:bodyPr>
            <a:spAutoFit/>
          </a:bodyPr>
          <a:lstStyle/>
          <a:p>
            <a:pPr marL="342900" indent="-342900">
              <a:lnSpc>
                <a:spcPct val="150000"/>
              </a:lnSpc>
              <a:spcBef>
                <a:spcPct val="20000"/>
              </a:spcBef>
              <a:buFont typeface="Arial"/>
              <a:buChar char="•"/>
            </a:pPr>
            <a:r>
              <a:rPr lang="en-US" altLang="zh-Hans" sz="1600" dirty="0" smtClean="0">
                <a:latin typeface="Verdana" pitchFamily="34" charset="0"/>
                <a:ea typeface="宋体" pitchFamily="2" charset="-122"/>
                <a:cs typeface="Arial"/>
              </a:rPr>
              <a:t>       To </a:t>
            </a:r>
            <a:r>
              <a:rPr lang="en-US" altLang="zh-Hans" sz="1600" dirty="0">
                <a:latin typeface="Verdana" pitchFamily="34" charset="0"/>
                <a:ea typeface="宋体" pitchFamily="2" charset="-122"/>
                <a:cs typeface="Arial"/>
              </a:rPr>
              <a:t>ensure </a:t>
            </a:r>
            <a:r>
              <a:rPr lang="en-US" altLang="zh-Hans" sz="1600" dirty="0" smtClean="0">
                <a:latin typeface="Verdana" pitchFamily="34" charset="0"/>
                <a:ea typeface="宋体" pitchFamily="2" charset="-122"/>
                <a:cs typeface="Arial"/>
              </a:rPr>
              <a:t>both </a:t>
            </a:r>
            <a:r>
              <a:rPr lang="en-US" altLang="zh-Hans" sz="1600" dirty="0" err="1" smtClean="0">
                <a:latin typeface="Verdana" pitchFamily="34" charset="0"/>
                <a:ea typeface="宋体" pitchFamily="2" charset="-122"/>
                <a:cs typeface="Arial"/>
              </a:rPr>
              <a:t>Perficient</a:t>
            </a:r>
            <a:r>
              <a:rPr lang="en-US" altLang="zh-Hans" sz="1600" dirty="0" smtClean="0">
                <a:latin typeface="Verdana" pitchFamily="34" charset="0"/>
                <a:ea typeface="宋体" pitchFamily="2" charset="-122"/>
                <a:cs typeface="Arial"/>
              </a:rPr>
              <a:t> and project related information </a:t>
            </a:r>
            <a:r>
              <a:rPr lang="en-US" altLang="zh-Hans" sz="1600" dirty="0">
                <a:latin typeface="Verdana" pitchFamily="34" charset="0"/>
                <a:ea typeface="宋体" pitchFamily="2" charset="-122"/>
                <a:cs typeface="Arial"/>
              </a:rPr>
              <a:t>security </a:t>
            </a:r>
            <a:r>
              <a:rPr lang="en-US" altLang="zh-Hans" sz="1600" dirty="0" smtClean="0">
                <a:latin typeface="Verdana" pitchFamily="34" charset="0"/>
                <a:ea typeface="宋体" pitchFamily="2" charset="-122"/>
                <a:cs typeface="Arial"/>
              </a:rPr>
              <a:t>all </a:t>
            </a:r>
            <a:r>
              <a:rPr lang="en-US" altLang="zh-Hans" sz="1600" dirty="0">
                <a:latin typeface="Verdana" pitchFamily="34" charset="0"/>
                <a:ea typeface="宋体" pitchFamily="2" charset="-122"/>
                <a:cs typeface="Arial"/>
              </a:rPr>
              <a:t>computers must be configured to use a password-protected lock screen. The lock screen should appear within </a:t>
            </a:r>
            <a:r>
              <a:rPr lang="en-US" altLang="zh-Hans" sz="1600" dirty="0" smtClean="0">
                <a:latin typeface="Verdana" pitchFamily="34" charset="0"/>
                <a:ea typeface="宋体" pitchFamily="2" charset="-122"/>
                <a:cs typeface="Arial"/>
              </a:rPr>
              <a:t>3 </a:t>
            </a:r>
            <a:r>
              <a:rPr lang="en-US" altLang="zh-Hans" sz="1600" dirty="0">
                <a:latin typeface="Verdana" pitchFamily="34" charset="0"/>
                <a:ea typeface="宋体" pitchFamily="2" charset="-122"/>
                <a:cs typeface="Arial"/>
              </a:rPr>
              <a:t>minutes (</a:t>
            </a:r>
            <a:r>
              <a:rPr lang="en-US" altLang="zh-Hans" sz="1600" dirty="0" smtClean="0">
                <a:latin typeface="Verdana" pitchFamily="34" charset="0"/>
                <a:ea typeface="宋体" pitchFamily="2" charset="-122"/>
                <a:cs typeface="Arial"/>
              </a:rPr>
              <a:t>1 </a:t>
            </a:r>
            <a:r>
              <a:rPr lang="en-US" altLang="zh-Hans" sz="1600" dirty="0">
                <a:latin typeface="Verdana" pitchFamily="34" charset="0"/>
                <a:ea typeface="宋体" pitchFamily="2" charset="-122"/>
                <a:cs typeface="Arial"/>
              </a:rPr>
              <a:t>minutes is recommended). All users must lock </a:t>
            </a:r>
            <a:r>
              <a:rPr lang="en-US" altLang="zh-Hans" sz="1600" dirty="0" smtClean="0">
                <a:latin typeface="Verdana" pitchFamily="34" charset="0"/>
                <a:ea typeface="宋体" pitchFamily="2" charset="-122"/>
                <a:cs typeface="Arial"/>
              </a:rPr>
              <a:t>the computer </a:t>
            </a:r>
            <a:r>
              <a:rPr lang="en-US" altLang="zh-Hans" sz="1600" dirty="0">
                <a:latin typeface="Verdana" pitchFamily="34" charset="0"/>
                <a:ea typeface="宋体" pitchFamily="2" charset="-122"/>
                <a:cs typeface="Arial"/>
              </a:rPr>
              <a:t>screen when leaving their desk for any reason</a:t>
            </a:r>
            <a:r>
              <a:rPr lang="en-US" altLang="zh-Hans" sz="1600" dirty="0" smtClean="0">
                <a:latin typeface="Verdana" pitchFamily="34" charset="0"/>
                <a:ea typeface="宋体" pitchFamily="2" charset="-122"/>
                <a:cs typeface="Arial"/>
              </a:rPr>
              <a:t>.</a:t>
            </a:r>
          </a:p>
          <a:p>
            <a:pPr>
              <a:lnSpc>
                <a:spcPct val="150000"/>
              </a:lnSpc>
              <a:spcBef>
                <a:spcPct val="20000"/>
              </a:spcBef>
            </a:pPr>
            <a:r>
              <a:rPr lang="en-US" altLang="zh-Hans" sz="1600" dirty="0" smtClean="0">
                <a:latin typeface="Verdana" pitchFamily="34" charset="0"/>
                <a:cs typeface="Arial"/>
              </a:rPr>
              <a:t>     </a:t>
            </a:r>
            <a:r>
              <a:rPr lang="zh-Hans" altLang="zh-Hans" sz="1600" dirty="0" smtClean="0">
                <a:latin typeface="Verdana" pitchFamily="34" charset="0"/>
                <a:cs typeface="Arial"/>
              </a:rPr>
              <a:t>为了</a:t>
            </a:r>
            <a:r>
              <a:rPr lang="zh-Hans" altLang="zh-Hans" sz="1600" dirty="0">
                <a:latin typeface="Verdana" pitchFamily="34" charset="0"/>
                <a:cs typeface="Arial"/>
              </a:rPr>
              <a:t>确保项目和公司的信息安全，所有的计算机都必须</a:t>
            </a:r>
            <a:r>
              <a:rPr lang="zh-Hans" altLang="zh-Hans" sz="1600" dirty="0" smtClean="0">
                <a:latin typeface="Verdana" pitchFamily="34" charset="0"/>
                <a:cs typeface="Arial"/>
              </a:rPr>
              <a:t>设置有</a:t>
            </a:r>
            <a:r>
              <a:rPr lang="zh-Hans" altLang="zh-Hans" sz="1600" dirty="0">
                <a:latin typeface="Verdana" pitchFamily="34" charset="0"/>
                <a:cs typeface="Arial"/>
              </a:rPr>
              <a:t>密码保护的</a:t>
            </a:r>
            <a:r>
              <a:rPr lang="zh-Hans" altLang="zh-Hans" sz="1600" dirty="0" smtClean="0">
                <a:latin typeface="Verdana" pitchFamily="34" charset="0"/>
                <a:cs typeface="Arial"/>
              </a:rPr>
              <a:t>锁屏。</a:t>
            </a:r>
            <a:endParaRPr lang="en-US" altLang="zh-Hans" sz="1600" dirty="0" smtClean="0">
              <a:latin typeface="Verdana" pitchFamily="34" charset="0"/>
              <a:cs typeface="Arial"/>
            </a:endParaRPr>
          </a:p>
          <a:p>
            <a:pPr>
              <a:lnSpc>
                <a:spcPct val="150000"/>
              </a:lnSpc>
              <a:spcBef>
                <a:spcPct val="20000"/>
              </a:spcBef>
            </a:pPr>
            <a:r>
              <a:rPr lang="en-US" altLang="zh-Hans" sz="1600" dirty="0">
                <a:latin typeface="Verdana" pitchFamily="34" charset="0"/>
                <a:cs typeface="Arial"/>
              </a:rPr>
              <a:t> </a:t>
            </a:r>
            <a:r>
              <a:rPr lang="en-US" altLang="zh-Hans" sz="1600" dirty="0" smtClean="0">
                <a:latin typeface="Verdana" pitchFamily="34" charset="0"/>
                <a:cs typeface="Arial"/>
              </a:rPr>
              <a:t>    </a:t>
            </a:r>
            <a:r>
              <a:rPr lang="zh-Hans" altLang="zh-Hans" sz="1600" dirty="0" smtClean="0">
                <a:latin typeface="Verdana" pitchFamily="34" charset="0"/>
                <a:cs typeface="Arial"/>
              </a:rPr>
              <a:t>在</a:t>
            </a:r>
            <a:r>
              <a:rPr lang="zh-Hans" altLang="zh-Hans" sz="1600" dirty="0">
                <a:latin typeface="Verdana" pitchFamily="34" charset="0"/>
                <a:cs typeface="Arial"/>
              </a:rPr>
              <a:t>不超过</a:t>
            </a:r>
            <a:r>
              <a:rPr lang="en-US" altLang="zh-Hans" sz="1600" dirty="0" smtClean="0">
                <a:latin typeface="Verdana" pitchFamily="34" charset="0"/>
                <a:cs typeface="Arial"/>
              </a:rPr>
              <a:t>3</a:t>
            </a:r>
            <a:r>
              <a:rPr lang="zh-Hans" altLang="zh-Hans" sz="1600" dirty="0" smtClean="0">
                <a:latin typeface="Verdana" pitchFamily="34" charset="0"/>
                <a:cs typeface="Arial"/>
              </a:rPr>
              <a:t>分钟</a:t>
            </a:r>
            <a:r>
              <a:rPr lang="zh-Hans" altLang="zh-Hans" sz="1600" dirty="0">
                <a:latin typeface="Verdana" pitchFamily="34" charset="0"/>
                <a:cs typeface="Arial"/>
              </a:rPr>
              <a:t>（建议时间为</a:t>
            </a:r>
            <a:r>
              <a:rPr lang="en-US" altLang="zh-Hans" sz="1600" dirty="0" smtClean="0">
                <a:latin typeface="Verdana" pitchFamily="34" charset="0"/>
                <a:cs typeface="Arial"/>
              </a:rPr>
              <a:t>1</a:t>
            </a:r>
            <a:r>
              <a:rPr lang="zh-Hans" altLang="zh-Hans" sz="1600" dirty="0" smtClean="0">
                <a:latin typeface="Verdana" pitchFamily="34" charset="0"/>
                <a:cs typeface="Arial"/>
              </a:rPr>
              <a:t>分钟</a:t>
            </a:r>
            <a:r>
              <a:rPr lang="zh-Hans" altLang="zh-Hans" sz="1600" dirty="0">
                <a:latin typeface="Verdana" pitchFamily="34" charset="0"/>
                <a:cs typeface="Arial"/>
              </a:rPr>
              <a:t>）屏幕静态后</a:t>
            </a:r>
            <a:r>
              <a:rPr lang="zh-Hans" altLang="zh-Hans" sz="1600" dirty="0" smtClean="0">
                <a:latin typeface="Verdana" pitchFamily="34" charset="0"/>
                <a:cs typeface="Arial"/>
              </a:rPr>
              <a:t>锁屏</a:t>
            </a:r>
            <a:r>
              <a:rPr lang="zh-Hans" altLang="zh-Hans" sz="1600" dirty="0">
                <a:latin typeface="Verdana" pitchFamily="34" charset="0"/>
                <a:cs typeface="Arial"/>
              </a:rPr>
              <a:t>将会出现。不管任何原因</a:t>
            </a:r>
            <a:r>
              <a:rPr lang="zh-Hans" altLang="zh-Hans" sz="1600" dirty="0" smtClean="0">
                <a:latin typeface="Verdana" pitchFamily="34" charset="0"/>
                <a:cs typeface="Arial"/>
              </a:rPr>
              <a:t>离开</a:t>
            </a:r>
            <a:endParaRPr lang="en-US" altLang="zh-Hans" sz="1600" dirty="0" smtClean="0">
              <a:latin typeface="Verdana" pitchFamily="34" charset="0"/>
              <a:cs typeface="Arial"/>
            </a:endParaRPr>
          </a:p>
          <a:p>
            <a:pPr>
              <a:lnSpc>
                <a:spcPct val="150000"/>
              </a:lnSpc>
              <a:spcBef>
                <a:spcPct val="20000"/>
              </a:spcBef>
            </a:pPr>
            <a:r>
              <a:rPr lang="en-US" altLang="zh-Hans" sz="1600" dirty="0">
                <a:latin typeface="Verdana" pitchFamily="34" charset="0"/>
                <a:cs typeface="Arial"/>
              </a:rPr>
              <a:t> </a:t>
            </a:r>
            <a:r>
              <a:rPr lang="en-US" altLang="zh-Hans" sz="1600" dirty="0" smtClean="0">
                <a:latin typeface="Verdana" pitchFamily="34" charset="0"/>
                <a:cs typeface="Arial"/>
              </a:rPr>
              <a:t>     </a:t>
            </a:r>
            <a:r>
              <a:rPr lang="zh-Hans" altLang="zh-Hans" sz="1600" dirty="0" smtClean="0">
                <a:latin typeface="Verdana" pitchFamily="34" charset="0"/>
                <a:cs typeface="Arial"/>
              </a:rPr>
              <a:t>办公桌</a:t>
            </a:r>
            <a:r>
              <a:rPr lang="zh-Hans" altLang="zh-Hans" sz="1600" dirty="0">
                <a:latin typeface="Verdana" pitchFamily="34" charset="0"/>
                <a:cs typeface="Arial"/>
              </a:rPr>
              <a:t>时，都必须锁住电脑</a:t>
            </a:r>
            <a:r>
              <a:rPr lang="zh-Hans" altLang="zh-Hans" sz="1600" dirty="0" smtClean="0">
                <a:latin typeface="Verdana" pitchFamily="34" charset="0"/>
                <a:cs typeface="Arial"/>
              </a:rPr>
              <a:t>屏幕</a:t>
            </a:r>
            <a:r>
              <a:rPr lang="zh-Hans" altLang="en-US" sz="1600" dirty="0" smtClean="0">
                <a:latin typeface="Verdana" pitchFamily="34" charset="0"/>
                <a:cs typeface="Arial"/>
              </a:rPr>
              <a:t>。</a:t>
            </a:r>
            <a:endParaRPr lang="zh-Hans" altLang="zh-Hans" sz="1600" dirty="0">
              <a:latin typeface="Verdana" pitchFamily="34" charset="0"/>
              <a:ea typeface="宋体" pitchFamily="2" charset="-122"/>
              <a:cs typeface="Arial"/>
            </a:endParaRPr>
          </a:p>
          <a:p>
            <a:pPr marL="342900" indent="-342900">
              <a:lnSpc>
                <a:spcPct val="150000"/>
              </a:lnSpc>
              <a:spcBef>
                <a:spcPct val="20000"/>
              </a:spcBef>
              <a:buFont typeface="Arial"/>
              <a:buChar char="•"/>
            </a:pPr>
            <a:r>
              <a:rPr lang="en-US" altLang="zh-Hans" sz="1600" dirty="0" smtClean="0">
                <a:latin typeface="Verdana" pitchFamily="34" charset="0"/>
                <a:cs typeface="Arial"/>
              </a:rPr>
              <a:t>          Non-approved </a:t>
            </a:r>
            <a:r>
              <a:rPr lang="en-US" altLang="zh-Hans" sz="1600" dirty="0">
                <a:latin typeface="Verdana" pitchFamily="34" charset="0"/>
                <a:cs typeface="Arial"/>
              </a:rPr>
              <a:t>software </a:t>
            </a:r>
            <a:r>
              <a:rPr lang="en-US" altLang="zh-Hans" sz="1600" dirty="0" smtClean="0">
                <a:latin typeface="Verdana" pitchFamily="34" charset="0"/>
                <a:cs typeface="Arial"/>
              </a:rPr>
              <a:t>is </a:t>
            </a:r>
            <a:r>
              <a:rPr lang="en-US" altLang="zh-Hans" sz="1600" dirty="0">
                <a:latin typeface="Verdana" pitchFamily="34" charset="0"/>
                <a:cs typeface="Arial"/>
              </a:rPr>
              <a:t>not allowed to be installed, non-approved software </a:t>
            </a:r>
            <a:r>
              <a:rPr lang="en-US" altLang="zh-Hans" sz="1600" dirty="0" smtClean="0">
                <a:latin typeface="Verdana" pitchFamily="34" charset="0"/>
                <a:cs typeface="Arial"/>
              </a:rPr>
              <a:t>includes </a:t>
            </a:r>
            <a:r>
              <a:rPr lang="en-US" altLang="zh-Hans" sz="1600" dirty="0">
                <a:latin typeface="Verdana" pitchFamily="34" charset="0"/>
                <a:cs typeface="Arial"/>
              </a:rPr>
              <a:t>but </a:t>
            </a:r>
            <a:r>
              <a:rPr lang="en-US" altLang="zh-Hans" sz="1600" dirty="0" smtClean="0">
                <a:latin typeface="Verdana" pitchFamily="34" charset="0"/>
                <a:cs typeface="Arial"/>
              </a:rPr>
              <a:t>is not </a:t>
            </a:r>
            <a:r>
              <a:rPr lang="en-US" altLang="zh-Hans" sz="1600" dirty="0">
                <a:latin typeface="Verdana" pitchFamily="34" charset="0"/>
                <a:cs typeface="Arial"/>
              </a:rPr>
              <a:t>limited to all Peer-to-Peer (P2P) </a:t>
            </a:r>
            <a:r>
              <a:rPr lang="en-US" altLang="zh-Hans" sz="1600" dirty="0" smtClean="0">
                <a:latin typeface="Verdana" pitchFamily="34" charset="0"/>
                <a:cs typeface="Arial"/>
              </a:rPr>
              <a:t>software. </a:t>
            </a:r>
            <a:r>
              <a:rPr lang="en-US" altLang="zh-Hans" sz="1600" dirty="0" smtClean="0">
                <a:latin typeface="Verdana" pitchFamily="34" charset="0"/>
                <a:ea typeface="宋体" pitchFamily="2" charset="-122"/>
                <a:cs typeface="Arial"/>
              </a:rPr>
              <a:t>Only </a:t>
            </a:r>
            <a:r>
              <a:rPr lang="en-US" altLang="zh-Hans" sz="1600" dirty="0">
                <a:latin typeface="Verdana" pitchFamily="34" charset="0"/>
                <a:ea typeface="宋体" pitchFamily="2" charset="-122"/>
                <a:cs typeface="Arial"/>
              </a:rPr>
              <a:t>legal and licensed software can be </a:t>
            </a:r>
            <a:r>
              <a:rPr lang="en-US" altLang="zh-Hans" sz="1600" dirty="0" smtClean="0">
                <a:latin typeface="Verdana" pitchFamily="34" charset="0"/>
                <a:ea typeface="宋体" pitchFamily="2" charset="-122"/>
                <a:cs typeface="Arial"/>
              </a:rPr>
              <a:t>installed on any </a:t>
            </a:r>
            <a:r>
              <a:rPr lang="en-US" altLang="zh-Hans" sz="1600" dirty="0" err="1" smtClean="0">
                <a:latin typeface="Verdana" pitchFamily="34" charset="0"/>
                <a:ea typeface="宋体" pitchFamily="2" charset="-122"/>
                <a:cs typeface="Arial"/>
              </a:rPr>
              <a:t>Perficient</a:t>
            </a:r>
            <a:r>
              <a:rPr lang="en-US" altLang="zh-Hans" sz="1600" dirty="0">
                <a:latin typeface="Verdana" pitchFamily="34" charset="0"/>
                <a:ea typeface="宋体" pitchFamily="2" charset="-122"/>
                <a:cs typeface="Arial"/>
              </a:rPr>
              <a:t> </a:t>
            </a:r>
            <a:r>
              <a:rPr lang="en-US" altLang="zh-Hans" sz="1600" dirty="0" smtClean="0">
                <a:latin typeface="Verdana" pitchFamily="34" charset="0"/>
                <a:ea typeface="宋体" pitchFamily="2" charset="-122"/>
                <a:cs typeface="Arial"/>
              </a:rPr>
              <a:t>device.</a:t>
            </a:r>
          </a:p>
          <a:p>
            <a:pPr>
              <a:lnSpc>
                <a:spcPct val="150000"/>
              </a:lnSpc>
              <a:spcBef>
                <a:spcPct val="20000"/>
              </a:spcBef>
            </a:pPr>
            <a:r>
              <a:rPr lang="en-US" altLang="zh-Hans" sz="1600" dirty="0" smtClean="0">
                <a:latin typeface="Verdana" pitchFamily="34" charset="0"/>
                <a:cs typeface="Arial"/>
              </a:rPr>
              <a:t>     </a:t>
            </a:r>
            <a:r>
              <a:rPr lang="zh-Hans" altLang="zh-Hans" sz="1600" dirty="0" smtClean="0">
                <a:latin typeface="Verdana" pitchFamily="34" charset="0"/>
                <a:cs typeface="Arial"/>
              </a:rPr>
              <a:t>不可擅自安装</a:t>
            </a:r>
            <a:r>
              <a:rPr lang="zh-Hans" altLang="zh-Hans" sz="1600" dirty="0">
                <a:latin typeface="Verdana" pitchFamily="34" charset="0"/>
                <a:cs typeface="Arial"/>
              </a:rPr>
              <a:t>任何未经批准的软件，这包含但并不局限于</a:t>
            </a:r>
            <a:r>
              <a:rPr lang="en-US" altLang="zh-Hans" sz="1600" dirty="0">
                <a:latin typeface="Verdana" pitchFamily="34" charset="0"/>
                <a:cs typeface="Arial"/>
              </a:rPr>
              <a:t>P2P</a:t>
            </a:r>
            <a:r>
              <a:rPr lang="zh-Hans" altLang="zh-Hans" sz="1600" dirty="0" smtClean="0">
                <a:latin typeface="Verdana" pitchFamily="34" charset="0"/>
                <a:cs typeface="Arial"/>
              </a:rPr>
              <a:t>软件</a:t>
            </a:r>
            <a:r>
              <a:rPr lang="zh-Hans" altLang="en-US" sz="1600" dirty="0" smtClean="0">
                <a:latin typeface="Verdana" pitchFamily="34" charset="0"/>
                <a:cs typeface="Arial"/>
              </a:rPr>
              <a:t>，</a:t>
            </a:r>
            <a:r>
              <a:rPr lang="zh-Hans" altLang="zh-Hans" sz="1600" dirty="0" smtClean="0">
                <a:latin typeface="Verdana" pitchFamily="34" charset="0"/>
                <a:cs typeface="Arial"/>
              </a:rPr>
              <a:t>只有合法</a:t>
            </a:r>
            <a:r>
              <a:rPr lang="zh-Hans" altLang="en-US" sz="1600" dirty="0" smtClean="0">
                <a:latin typeface="Verdana" pitchFamily="34" charset="0"/>
                <a:cs typeface="Arial"/>
              </a:rPr>
              <a:t>的有</a:t>
            </a:r>
            <a:r>
              <a:rPr lang="zh-Hans" altLang="zh-Hans" sz="1600" dirty="0" smtClean="0">
                <a:latin typeface="Verdana" pitchFamily="34" charset="0"/>
                <a:cs typeface="Arial"/>
              </a:rPr>
              <a:t>许可</a:t>
            </a:r>
            <a:endParaRPr lang="en-US" altLang="zh-Hans" sz="1600" dirty="0" smtClean="0">
              <a:latin typeface="Verdana" pitchFamily="34" charset="0"/>
              <a:cs typeface="Arial"/>
            </a:endParaRPr>
          </a:p>
          <a:p>
            <a:pPr>
              <a:lnSpc>
                <a:spcPct val="150000"/>
              </a:lnSpc>
              <a:spcBef>
                <a:spcPct val="20000"/>
              </a:spcBef>
            </a:pPr>
            <a:r>
              <a:rPr lang="zh-Hans" altLang="en-US" sz="1600" dirty="0">
                <a:latin typeface="Verdana" pitchFamily="34" charset="0"/>
                <a:cs typeface="Arial"/>
              </a:rPr>
              <a:t> </a:t>
            </a:r>
            <a:r>
              <a:rPr lang="zh-Hans" altLang="en-US" sz="1600" dirty="0" smtClean="0">
                <a:latin typeface="Verdana" pitchFamily="34" charset="0"/>
                <a:cs typeface="Arial"/>
              </a:rPr>
              <a:t>    </a:t>
            </a:r>
            <a:r>
              <a:rPr lang="zh-Hans" altLang="zh-Hans" sz="1600" dirty="0" smtClean="0">
                <a:latin typeface="Verdana" pitchFamily="34" charset="0"/>
                <a:cs typeface="Arial"/>
              </a:rPr>
              <a:t>证的软件</a:t>
            </a:r>
            <a:r>
              <a:rPr lang="zh-Hans" altLang="zh-Hans" sz="1600" dirty="0">
                <a:latin typeface="Verdana" pitchFamily="34" charset="0"/>
                <a:cs typeface="Arial"/>
              </a:rPr>
              <a:t>才可以</a:t>
            </a:r>
            <a:r>
              <a:rPr lang="zh-Hans" altLang="zh-Hans" sz="1600" dirty="0" smtClean="0">
                <a:latin typeface="Verdana" pitchFamily="34" charset="0"/>
                <a:cs typeface="Arial"/>
              </a:rPr>
              <a:t>用于</a:t>
            </a:r>
            <a:r>
              <a:rPr lang="zh-Hans" altLang="en-US" sz="1600" dirty="0" smtClean="0">
                <a:latin typeface="Verdana" pitchFamily="34" charset="0"/>
                <a:cs typeface="Arial"/>
              </a:rPr>
              <a:t>公司计算机</a:t>
            </a:r>
            <a:r>
              <a:rPr lang="zh-Hans" altLang="en-US" sz="1600" dirty="0">
                <a:latin typeface="Verdana" pitchFamily="34" charset="0"/>
                <a:ea typeface="宋体" pitchFamily="2" charset="-122"/>
                <a:cs typeface="Arial"/>
              </a:rPr>
              <a:t>。</a:t>
            </a:r>
            <a:endParaRPr lang="zh-Hans" altLang="zh-Hans" sz="1600" dirty="0">
              <a:latin typeface="Verdana" pitchFamily="34" charset="0"/>
              <a:cs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63" y="1189982"/>
            <a:ext cx="683780" cy="71634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081" y="3780675"/>
            <a:ext cx="833039" cy="826097"/>
          </a:xfrm>
          <a:prstGeom prst="rect">
            <a:avLst/>
          </a:prstGeom>
        </p:spPr>
      </p:pic>
    </p:spTree>
    <p:extLst>
      <p:ext uri="{BB962C8B-B14F-4D97-AF65-F5344CB8AC3E}">
        <p14:creationId xmlns:p14="http://schemas.microsoft.com/office/powerpoint/2010/main" val="4181692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968828" y="410670"/>
            <a:ext cx="6896100" cy="407987"/>
          </a:xfrm>
        </p:spPr>
        <p:txBody>
          <a:bodyPr>
            <a:noAutofit/>
          </a:bodyPr>
          <a:lstStyle/>
          <a:p>
            <a:r>
              <a:rPr lang="en-US" altLang="zh-Hans" sz="3600" dirty="0" smtClean="0"/>
              <a:t>Password</a:t>
            </a:r>
            <a:endParaRPr lang="en-US" sz="3600" dirty="0" smtClean="0">
              <a:ea typeface="Verdana" pitchFamily="34" charset="0"/>
              <a:cs typeface="Verdana" pitchFamily="34" charset="0"/>
            </a:endParaRPr>
          </a:p>
        </p:txBody>
      </p:sp>
      <p:sp>
        <p:nvSpPr>
          <p:cNvPr id="4" name="Rectangle 6"/>
          <p:cNvSpPr>
            <a:spLocks noChangeArrowheads="1"/>
          </p:cNvSpPr>
          <p:nvPr/>
        </p:nvSpPr>
        <p:spPr bwMode="auto">
          <a:xfrm>
            <a:off x="523875" y="1145191"/>
            <a:ext cx="8429625" cy="4499693"/>
          </a:xfrm>
          <a:prstGeom prst="rect">
            <a:avLst/>
          </a:prstGeom>
          <a:noFill/>
          <a:ln w="9525">
            <a:noFill/>
            <a:miter lim="800000"/>
            <a:headEnd/>
            <a:tailEnd/>
          </a:ln>
        </p:spPr>
        <p:txBody>
          <a:bodyPr>
            <a:spAutoFit/>
          </a:bodyPr>
          <a:lstStyle/>
          <a:p>
            <a:pPr marL="342900" indent="-342900">
              <a:lnSpc>
                <a:spcPct val="150000"/>
              </a:lnSpc>
              <a:spcBef>
                <a:spcPct val="20000"/>
              </a:spcBef>
              <a:buFont typeface="Arial"/>
              <a:buChar char="•"/>
            </a:pPr>
            <a:r>
              <a:rPr lang="en-US" altLang="zh-Hans" sz="1600" dirty="0">
                <a:latin typeface="Verdana" pitchFamily="34" charset="0"/>
                <a:ea typeface="宋体" pitchFamily="2" charset="-122"/>
                <a:cs typeface="Arial"/>
              </a:rPr>
              <a:t>Computer/laptop password must follow the </a:t>
            </a:r>
            <a:r>
              <a:rPr lang="en-US" altLang="zh-Hans" sz="1600" dirty="0" smtClean="0">
                <a:latin typeface="Verdana" pitchFamily="34" charset="0"/>
                <a:ea typeface="宋体" pitchFamily="2" charset="-122"/>
                <a:cs typeface="Arial"/>
              </a:rPr>
              <a:t>following criteria </a:t>
            </a:r>
            <a:r>
              <a:rPr lang="en-US" altLang="zh-Hans" sz="1600" dirty="0">
                <a:latin typeface="Verdana" pitchFamily="34" charset="0"/>
                <a:ea typeface="宋体" pitchFamily="2" charset="-122"/>
                <a:cs typeface="Arial"/>
              </a:rPr>
              <a:t>and </a:t>
            </a:r>
            <a:r>
              <a:rPr lang="en-US" altLang="zh-Hans" sz="1600" dirty="0" smtClean="0">
                <a:latin typeface="Verdana" pitchFamily="34" charset="0"/>
                <a:ea typeface="宋体" pitchFamily="2" charset="-122"/>
                <a:cs typeface="Arial"/>
              </a:rPr>
              <a:t>must be </a:t>
            </a:r>
            <a:r>
              <a:rPr lang="en-US" altLang="zh-Hans" sz="1600" dirty="0">
                <a:latin typeface="Verdana" pitchFamily="34" charset="0"/>
                <a:ea typeface="宋体" pitchFamily="2" charset="-122"/>
                <a:cs typeface="Arial"/>
              </a:rPr>
              <a:t>changed from time to time:</a:t>
            </a:r>
          </a:p>
          <a:p>
            <a:r>
              <a:rPr lang="en-US" altLang="zh-Hans" sz="1600" dirty="0" smtClean="0"/>
              <a:t>       </a:t>
            </a:r>
            <a:r>
              <a:rPr lang="zh-Hans" altLang="zh-Hans" sz="1600" dirty="0" smtClean="0"/>
              <a:t>计算机</a:t>
            </a:r>
            <a:r>
              <a:rPr lang="zh-Hans" altLang="zh-Hans" sz="1600" dirty="0"/>
              <a:t>密码必须符合以下标准</a:t>
            </a:r>
            <a:r>
              <a:rPr lang="en-US" altLang="zh-Hans" sz="1600" dirty="0"/>
              <a:t>, </a:t>
            </a:r>
            <a:r>
              <a:rPr lang="zh-Hans" altLang="zh-Hans" sz="1600" dirty="0"/>
              <a:t>并要经常</a:t>
            </a:r>
            <a:r>
              <a:rPr lang="zh-Hans" altLang="zh-Hans" sz="1600" dirty="0" smtClean="0"/>
              <a:t>修改</a:t>
            </a:r>
            <a:r>
              <a:rPr lang="zh-Hans" altLang="en-US" sz="1600" dirty="0" smtClean="0"/>
              <a:t>：</a:t>
            </a:r>
            <a:endParaRPr lang="en-US" altLang="zh-Hans" sz="1600" dirty="0" smtClean="0"/>
          </a:p>
          <a:p>
            <a:endParaRPr lang="en-US" altLang="zh-Hans" sz="1600" dirty="0" smtClean="0"/>
          </a:p>
          <a:p>
            <a:pPr marL="742950" lvl="1" indent="-285750">
              <a:buFont typeface="Wingdings" panose="05000000000000000000" pitchFamily="2" charset="2"/>
              <a:buChar char="ü"/>
            </a:pPr>
            <a:r>
              <a:rPr lang="en-US" altLang="zh-Hans" sz="1600" dirty="0" smtClean="0"/>
              <a:t>It </a:t>
            </a:r>
            <a:r>
              <a:rPr lang="en-US" altLang="zh-Hans" sz="1600" dirty="0"/>
              <a:t>must contain at least one </a:t>
            </a:r>
            <a:r>
              <a:rPr lang="en-US" altLang="zh-Hans" sz="1600" dirty="0" smtClean="0"/>
              <a:t>numeral</a:t>
            </a:r>
          </a:p>
          <a:p>
            <a:pPr lvl="0"/>
            <a:r>
              <a:rPr lang="en-US" altLang="zh-Hans" sz="1600" dirty="0" smtClean="0"/>
              <a:t>        </a:t>
            </a:r>
            <a:r>
              <a:rPr lang="zh-Hans" altLang="zh-Hans" sz="1600" dirty="0" smtClean="0"/>
              <a:t>至少</a:t>
            </a:r>
            <a:r>
              <a:rPr lang="zh-Hans" altLang="zh-Hans" sz="1600" dirty="0"/>
              <a:t>包含一个</a:t>
            </a:r>
            <a:r>
              <a:rPr lang="zh-Hans" altLang="zh-Hans" sz="1600" dirty="0" smtClean="0"/>
              <a:t>数字</a:t>
            </a:r>
            <a:endParaRPr lang="en-US" altLang="zh-Hans" sz="1600" dirty="0" smtClean="0"/>
          </a:p>
          <a:p>
            <a:pPr marL="742950" lvl="1" indent="-285750">
              <a:buFont typeface="Wingdings" panose="05000000000000000000" pitchFamily="2" charset="2"/>
              <a:buChar char="ü"/>
            </a:pPr>
            <a:r>
              <a:rPr lang="en-US" altLang="zh-Hans" sz="1600" dirty="0"/>
              <a:t>It must contain at least one letter</a:t>
            </a:r>
            <a:endParaRPr lang="zh-Hans" altLang="zh-Hans" sz="1600" dirty="0"/>
          </a:p>
          <a:p>
            <a:pPr lvl="0"/>
            <a:r>
              <a:rPr lang="en-US" altLang="zh-Hans" sz="1600" dirty="0" smtClean="0"/>
              <a:t>        </a:t>
            </a:r>
            <a:r>
              <a:rPr lang="zh-Hans" altLang="zh-Hans" sz="1600" dirty="0" smtClean="0"/>
              <a:t>至少</a:t>
            </a:r>
            <a:r>
              <a:rPr lang="zh-Hans" altLang="zh-Hans" sz="1600" dirty="0"/>
              <a:t>包含一个</a:t>
            </a:r>
            <a:r>
              <a:rPr lang="zh-Hans" altLang="zh-Hans" sz="1600" dirty="0" smtClean="0"/>
              <a:t>字母</a:t>
            </a:r>
            <a:endParaRPr lang="en-US" altLang="zh-Hans" sz="1600" dirty="0"/>
          </a:p>
          <a:p>
            <a:pPr marL="742950" lvl="1" indent="-285750">
              <a:buFont typeface="Wingdings" panose="05000000000000000000" pitchFamily="2" charset="2"/>
              <a:buChar char="ü"/>
            </a:pPr>
            <a:r>
              <a:rPr lang="en-US" altLang="zh-Hans" sz="1600" dirty="0"/>
              <a:t>It must contain at least one symbol</a:t>
            </a:r>
            <a:endParaRPr lang="zh-Hans" altLang="zh-Hans" sz="1600" dirty="0"/>
          </a:p>
          <a:p>
            <a:pPr lvl="0"/>
            <a:r>
              <a:rPr lang="en-US" altLang="zh-Hans" sz="1600" dirty="0" smtClean="0"/>
              <a:t>        </a:t>
            </a:r>
            <a:r>
              <a:rPr lang="zh-Hans" altLang="zh-Hans" sz="1600" dirty="0" smtClean="0"/>
              <a:t>至少</a:t>
            </a:r>
            <a:r>
              <a:rPr lang="zh-Hans" altLang="zh-Hans" sz="1600" dirty="0"/>
              <a:t>包含一个</a:t>
            </a:r>
            <a:r>
              <a:rPr lang="zh-Hans" altLang="zh-Hans" sz="1600" dirty="0" smtClean="0"/>
              <a:t>符号</a:t>
            </a:r>
            <a:endParaRPr lang="zh-Hans" altLang="zh-Hans" sz="1600" dirty="0"/>
          </a:p>
          <a:p>
            <a:pPr marL="742950" lvl="1" indent="-285750">
              <a:buFont typeface="Wingdings" panose="05000000000000000000" pitchFamily="2" charset="2"/>
              <a:buChar char="ü"/>
            </a:pPr>
            <a:r>
              <a:rPr lang="en-US" altLang="zh-Hans" sz="1600" dirty="0"/>
              <a:t>It must be at least 7 characters in length.</a:t>
            </a:r>
          </a:p>
          <a:p>
            <a:pPr lvl="0"/>
            <a:r>
              <a:rPr lang="en-US" altLang="zh-Hans" sz="1600" dirty="0" smtClean="0"/>
              <a:t>          </a:t>
            </a:r>
            <a:r>
              <a:rPr lang="zh-Hans" altLang="zh-Hans" sz="1600" dirty="0" smtClean="0"/>
              <a:t>至少</a:t>
            </a:r>
            <a:r>
              <a:rPr lang="zh-Hans" altLang="zh-Hans" sz="1600" dirty="0"/>
              <a:t>有七个字符的</a:t>
            </a:r>
            <a:r>
              <a:rPr lang="zh-Hans" altLang="zh-Hans" sz="1600" dirty="0" smtClean="0"/>
              <a:t>长度</a:t>
            </a:r>
            <a:endParaRPr lang="zh-Hans" altLang="zh-Hans" sz="1600" dirty="0"/>
          </a:p>
          <a:p>
            <a:pPr marL="342900" indent="-342900">
              <a:lnSpc>
                <a:spcPct val="150000"/>
              </a:lnSpc>
              <a:spcBef>
                <a:spcPct val="20000"/>
              </a:spcBef>
              <a:buFont typeface="Arial"/>
              <a:buChar char="•"/>
            </a:pPr>
            <a:r>
              <a:rPr lang="en-US" altLang="zh-Hans" sz="1600" dirty="0">
                <a:latin typeface="Verdana" pitchFamily="34" charset="0"/>
                <a:ea typeface="宋体" pitchFamily="2" charset="-122"/>
                <a:cs typeface="Arial"/>
              </a:rPr>
              <a:t>Password should be changed regularly and should not be </a:t>
            </a:r>
            <a:r>
              <a:rPr lang="en-US" altLang="zh-Hans" sz="1600" dirty="0" smtClean="0">
                <a:latin typeface="Verdana" pitchFamily="34" charset="0"/>
                <a:ea typeface="宋体" pitchFamily="2" charset="-122"/>
                <a:cs typeface="Arial"/>
              </a:rPr>
              <a:t>reused. Passwords </a:t>
            </a:r>
            <a:r>
              <a:rPr lang="en-US" altLang="zh-Hans" sz="1600" dirty="0">
                <a:latin typeface="Verdana" pitchFamily="34" charset="0"/>
                <a:ea typeface="宋体" pitchFamily="2" charset="-122"/>
                <a:cs typeface="Arial"/>
              </a:rPr>
              <a:t>should be changed at least every 90 days</a:t>
            </a:r>
            <a:r>
              <a:rPr lang="en-US" altLang="zh-Hans" sz="1600" dirty="0" smtClean="0">
                <a:latin typeface="Verdana" pitchFamily="34" charset="0"/>
                <a:ea typeface="宋体" pitchFamily="2" charset="-122"/>
                <a:cs typeface="Arial"/>
              </a:rPr>
              <a:t>.</a:t>
            </a:r>
          </a:p>
          <a:p>
            <a:pPr>
              <a:lnSpc>
                <a:spcPct val="150000"/>
              </a:lnSpc>
              <a:spcBef>
                <a:spcPct val="20000"/>
              </a:spcBef>
            </a:pPr>
            <a:r>
              <a:rPr lang="en-US" altLang="zh-Hans" sz="1600" dirty="0" smtClean="0"/>
              <a:t>       </a:t>
            </a:r>
            <a:r>
              <a:rPr lang="zh-Hans" altLang="zh-Hans" sz="1600" dirty="0" smtClean="0"/>
              <a:t>密码</a:t>
            </a:r>
            <a:r>
              <a:rPr lang="zh-Hans" altLang="zh-Hans" sz="1600" dirty="0"/>
              <a:t>需经常改动而且不能重复</a:t>
            </a:r>
            <a:r>
              <a:rPr lang="zh-Hans" altLang="zh-Hans" sz="1600" dirty="0" smtClean="0"/>
              <a:t>使用</a:t>
            </a:r>
            <a:r>
              <a:rPr lang="en-US" altLang="zh-Hans" sz="1600" dirty="0" smtClean="0"/>
              <a:t>, </a:t>
            </a:r>
            <a:r>
              <a:rPr lang="zh-Hans" altLang="zh-Hans" sz="1600" dirty="0" smtClean="0"/>
              <a:t>密码</a:t>
            </a:r>
            <a:r>
              <a:rPr lang="zh-Hans" altLang="zh-Hans" sz="1600" dirty="0"/>
              <a:t>至少每</a:t>
            </a:r>
            <a:r>
              <a:rPr lang="en-US" altLang="zh-Hans" sz="1600" dirty="0"/>
              <a:t>90</a:t>
            </a:r>
            <a:r>
              <a:rPr lang="zh-Hans" altLang="zh-Hans" sz="1600" dirty="0"/>
              <a:t>天更换一</a:t>
            </a:r>
            <a:r>
              <a:rPr lang="zh-Hans" altLang="zh-Hans" sz="1600" dirty="0" smtClean="0"/>
              <a:t>次</a:t>
            </a:r>
            <a:r>
              <a:rPr lang="zh-Hans" altLang="en-US" sz="1600" dirty="0"/>
              <a:t>。</a:t>
            </a:r>
            <a:endParaRPr lang="en-US" altLang="zh-Hans" sz="1600" dirty="0">
              <a:latin typeface="Verdana" pitchFamily="34" charset="0"/>
              <a:ea typeface="宋体" pitchFamily="2" charset="-122"/>
              <a:cs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3756" y="2206246"/>
            <a:ext cx="2548289" cy="1519593"/>
          </a:xfrm>
          <a:prstGeom prst="rect">
            <a:avLst/>
          </a:prstGeom>
        </p:spPr>
      </p:pic>
    </p:spTree>
    <p:extLst>
      <p:ext uri="{BB962C8B-B14F-4D97-AF65-F5344CB8AC3E}">
        <p14:creationId xmlns:p14="http://schemas.microsoft.com/office/powerpoint/2010/main" val="1979327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986246" y="419334"/>
            <a:ext cx="6896100" cy="407987"/>
          </a:xfrm>
        </p:spPr>
        <p:txBody>
          <a:bodyPr>
            <a:noAutofit/>
          </a:bodyPr>
          <a:lstStyle/>
          <a:p>
            <a:r>
              <a:rPr lang="en-US" altLang="zh-Hans" sz="3600" dirty="0" smtClean="0"/>
              <a:t>Computer/Laptop</a:t>
            </a:r>
            <a:endParaRPr lang="en-US" sz="3600" dirty="0" smtClean="0">
              <a:ea typeface="Verdana" pitchFamily="34" charset="0"/>
              <a:cs typeface="Verdana" pitchFamily="34" charset="0"/>
            </a:endParaRPr>
          </a:p>
        </p:txBody>
      </p:sp>
      <p:sp>
        <p:nvSpPr>
          <p:cNvPr id="4" name="Rectangle 6"/>
          <p:cNvSpPr>
            <a:spLocks noChangeArrowheads="1"/>
          </p:cNvSpPr>
          <p:nvPr/>
        </p:nvSpPr>
        <p:spPr bwMode="auto">
          <a:xfrm>
            <a:off x="454546" y="1104248"/>
            <a:ext cx="8429625" cy="3317831"/>
          </a:xfrm>
          <a:prstGeom prst="rect">
            <a:avLst/>
          </a:prstGeom>
          <a:noFill/>
          <a:ln w="9525">
            <a:noFill/>
            <a:miter lim="800000"/>
            <a:headEnd/>
            <a:tailEnd/>
          </a:ln>
        </p:spPr>
        <p:txBody>
          <a:bodyPr>
            <a:spAutoFit/>
          </a:bodyPr>
          <a:lstStyle/>
          <a:p>
            <a:pPr marL="342900" indent="-342900">
              <a:lnSpc>
                <a:spcPct val="150000"/>
              </a:lnSpc>
              <a:spcBef>
                <a:spcPct val="20000"/>
              </a:spcBef>
              <a:buFont typeface="Arial"/>
              <a:buChar char="•"/>
            </a:pPr>
            <a:r>
              <a:rPr lang="en-US" altLang="zh-Hans" sz="1600" dirty="0" smtClean="0">
                <a:latin typeface="Verdana" pitchFamily="34" charset="0"/>
                <a:ea typeface="宋体" pitchFamily="2" charset="-122"/>
                <a:cs typeface="Arial"/>
              </a:rPr>
              <a:t>Individuals </a:t>
            </a:r>
            <a:r>
              <a:rPr lang="en-US" altLang="zh-Hans" sz="1600" dirty="0">
                <a:latin typeface="Verdana" pitchFamily="34" charset="0"/>
                <a:ea typeface="宋体" pitchFamily="2" charset="-122"/>
                <a:cs typeface="Arial"/>
              </a:rPr>
              <a:t>should not </a:t>
            </a:r>
            <a:r>
              <a:rPr lang="en-US" altLang="zh-Hans" sz="1600" dirty="0" smtClean="0">
                <a:latin typeface="Verdana" pitchFamily="34" charset="0"/>
                <a:ea typeface="宋体" pitchFamily="2" charset="-122"/>
                <a:cs typeface="Arial"/>
              </a:rPr>
              <a:t>change computer/laptop </a:t>
            </a:r>
            <a:r>
              <a:rPr lang="en-US" altLang="zh-Hans" sz="1600" dirty="0">
                <a:latin typeface="Verdana" pitchFamily="34" charset="0"/>
                <a:ea typeface="宋体" pitchFamily="2" charset="-122"/>
                <a:cs typeface="Arial"/>
              </a:rPr>
              <a:t>system </a:t>
            </a:r>
            <a:r>
              <a:rPr lang="en-US" altLang="zh-Hans" sz="1600" dirty="0" smtClean="0">
                <a:latin typeface="Verdana" pitchFamily="34" charset="0"/>
                <a:ea typeface="宋体" pitchFamily="2" charset="-122"/>
                <a:cs typeface="Arial"/>
              </a:rPr>
              <a:t>configuration such </a:t>
            </a:r>
            <a:r>
              <a:rPr lang="en-US" altLang="zh-Hans" sz="1600" dirty="0">
                <a:latin typeface="Verdana" pitchFamily="34" charset="0"/>
                <a:ea typeface="宋体" pitchFamily="2" charset="-122"/>
                <a:cs typeface="Arial"/>
              </a:rPr>
              <a:t>as computer name, domain, or IP.</a:t>
            </a:r>
          </a:p>
          <a:p>
            <a:r>
              <a:rPr lang="en-US" altLang="zh-Hans" sz="1600" dirty="0" smtClean="0"/>
              <a:t>       </a:t>
            </a:r>
            <a:r>
              <a:rPr lang="zh-Hans" altLang="zh-Hans" sz="1600" dirty="0" smtClean="0"/>
              <a:t>个人</a:t>
            </a:r>
            <a:r>
              <a:rPr lang="zh-Hans" altLang="zh-Hans" sz="1600" dirty="0"/>
              <a:t>不能</a:t>
            </a:r>
            <a:r>
              <a:rPr lang="zh-Hans" altLang="zh-Hans" sz="1600" dirty="0" smtClean="0"/>
              <a:t>改变电脑</a:t>
            </a:r>
            <a:r>
              <a:rPr lang="zh-Hans" altLang="zh-Hans" sz="1600" dirty="0"/>
              <a:t>的系统配置，例如计算机名，域名，或</a:t>
            </a:r>
            <a:r>
              <a:rPr lang="en-US" altLang="zh-Hans" sz="1600" dirty="0"/>
              <a:t>IP</a:t>
            </a:r>
            <a:r>
              <a:rPr lang="zh-Hans" altLang="zh-Hans" sz="1600" dirty="0"/>
              <a:t>地址</a:t>
            </a:r>
            <a:r>
              <a:rPr lang="zh-Hans" altLang="zh-Hans" sz="1600" dirty="0" smtClean="0"/>
              <a:t>。</a:t>
            </a:r>
            <a:endParaRPr lang="en-US" altLang="zh-Hans" sz="1600" dirty="0" smtClean="0"/>
          </a:p>
          <a:p>
            <a:endParaRPr lang="en-US" altLang="zh-Hans" sz="1600" dirty="0" smtClean="0"/>
          </a:p>
          <a:p>
            <a:pPr marL="342900" indent="-342900">
              <a:lnSpc>
                <a:spcPct val="150000"/>
              </a:lnSpc>
              <a:spcBef>
                <a:spcPct val="20000"/>
              </a:spcBef>
              <a:buFont typeface="Arial"/>
              <a:buChar char="•"/>
            </a:pPr>
            <a:r>
              <a:rPr lang="en-US" altLang="zh-Hans" sz="1600" dirty="0" smtClean="0">
                <a:latin typeface="Verdana" pitchFamily="34" charset="0"/>
                <a:ea typeface="宋体" pitchFamily="2" charset="-122"/>
                <a:cs typeface="Arial"/>
              </a:rPr>
              <a:t>All laptops </a:t>
            </a:r>
            <a:r>
              <a:rPr lang="en-US" altLang="zh-Hans" sz="1600" dirty="0">
                <a:latin typeface="Verdana" pitchFamily="34" charset="0"/>
                <a:ea typeface="宋体" pitchFamily="2" charset="-122"/>
                <a:cs typeface="Arial"/>
              </a:rPr>
              <a:t>assigned to users must be returned to </a:t>
            </a:r>
            <a:r>
              <a:rPr lang="en-US" altLang="zh-Hans" sz="1600" dirty="0" err="1" smtClean="0">
                <a:latin typeface="Verdana" pitchFamily="34" charset="0"/>
                <a:ea typeface="宋体" pitchFamily="2" charset="-122"/>
                <a:cs typeface="Arial"/>
              </a:rPr>
              <a:t>Perficient</a:t>
            </a:r>
            <a:r>
              <a:rPr lang="en-US" altLang="zh-Hans" sz="1600" dirty="0" smtClean="0">
                <a:latin typeface="Verdana" pitchFamily="34" charset="0"/>
                <a:ea typeface="宋体" pitchFamily="2" charset="-122"/>
                <a:cs typeface="Arial"/>
              </a:rPr>
              <a:t> IT </a:t>
            </a:r>
            <a:r>
              <a:rPr lang="en-US" altLang="zh-Hans" sz="1600" dirty="0">
                <a:latin typeface="Verdana" pitchFamily="34" charset="0"/>
                <a:ea typeface="宋体" pitchFamily="2" charset="-122"/>
                <a:cs typeface="Arial"/>
              </a:rPr>
              <a:t>upon </a:t>
            </a:r>
            <a:r>
              <a:rPr lang="en-US" altLang="zh-Hans" sz="1600" dirty="0" smtClean="0">
                <a:latin typeface="Verdana" pitchFamily="34" charset="0"/>
                <a:ea typeface="宋体" pitchFamily="2" charset="-122"/>
                <a:cs typeface="Arial"/>
              </a:rPr>
              <a:t>termination. Assigned laptops can not </a:t>
            </a:r>
            <a:r>
              <a:rPr lang="en-US" altLang="zh-Hans" sz="1600" dirty="0">
                <a:latin typeface="Verdana" pitchFamily="34" charset="0"/>
                <a:ea typeface="宋体" pitchFamily="2" charset="-122"/>
                <a:cs typeface="Arial"/>
              </a:rPr>
              <a:t>be given to another person prior to being returned</a:t>
            </a:r>
            <a:r>
              <a:rPr lang="en-US" altLang="zh-Hans" sz="1600" dirty="0" smtClean="0">
                <a:latin typeface="Verdana" pitchFamily="34" charset="0"/>
                <a:ea typeface="宋体" pitchFamily="2" charset="-122"/>
                <a:cs typeface="Arial"/>
              </a:rPr>
              <a:t>.</a:t>
            </a:r>
          </a:p>
          <a:p>
            <a:pPr>
              <a:lnSpc>
                <a:spcPct val="150000"/>
              </a:lnSpc>
              <a:spcBef>
                <a:spcPct val="20000"/>
              </a:spcBef>
            </a:pPr>
            <a:r>
              <a:rPr lang="en-US" altLang="zh-Hans" sz="1600" dirty="0" smtClean="0"/>
              <a:t>       </a:t>
            </a:r>
            <a:r>
              <a:rPr lang="zh-Hans" altLang="zh-Hans" sz="1600" dirty="0" smtClean="0"/>
              <a:t>所有</a:t>
            </a:r>
            <a:r>
              <a:rPr lang="zh-Hans" altLang="zh-Hans" sz="1600" dirty="0"/>
              <a:t>分配给个人借用的手提电脑都必须</a:t>
            </a:r>
            <a:r>
              <a:rPr lang="zh-Hans" altLang="zh-Hans" sz="1600" dirty="0" smtClean="0"/>
              <a:t>在</a:t>
            </a:r>
            <a:r>
              <a:rPr lang="zh-Hans" altLang="en-US" sz="1600" dirty="0"/>
              <a:t>离职前</a:t>
            </a:r>
            <a:r>
              <a:rPr lang="zh-Hans" altLang="zh-Hans" sz="1600" dirty="0" smtClean="0"/>
              <a:t>归还给</a:t>
            </a:r>
            <a:r>
              <a:rPr lang="en-US" altLang="zh-Hans" sz="1600" dirty="0" smtClean="0"/>
              <a:t>IT</a:t>
            </a:r>
            <a:r>
              <a:rPr lang="zh-Hans" altLang="en-US" sz="1600" dirty="0" smtClean="0"/>
              <a:t>部门</a:t>
            </a:r>
            <a:r>
              <a:rPr lang="zh-Hans" altLang="zh-Hans" sz="1600" dirty="0" smtClean="0"/>
              <a:t>。</a:t>
            </a:r>
            <a:r>
              <a:rPr lang="zh-Hans" altLang="zh-Hans" sz="1600" dirty="0"/>
              <a:t>在归还给</a:t>
            </a:r>
            <a:r>
              <a:rPr lang="zh-Hans" altLang="zh-Hans" sz="1600" dirty="0" smtClean="0"/>
              <a:t>公</a:t>
            </a:r>
            <a:endParaRPr lang="en-US" altLang="zh-Hans" sz="1600" dirty="0" smtClean="0"/>
          </a:p>
          <a:p>
            <a:pPr>
              <a:lnSpc>
                <a:spcPct val="150000"/>
              </a:lnSpc>
              <a:spcBef>
                <a:spcPct val="20000"/>
              </a:spcBef>
            </a:pPr>
            <a:r>
              <a:rPr lang="en-US" altLang="zh-Hans" sz="1600" dirty="0"/>
              <a:t> </a:t>
            </a:r>
            <a:r>
              <a:rPr lang="en-US" altLang="zh-Hans" sz="1600" dirty="0" smtClean="0"/>
              <a:t>      </a:t>
            </a:r>
            <a:r>
              <a:rPr lang="zh-Hans" altLang="zh-Hans" sz="1600" dirty="0" smtClean="0"/>
              <a:t>司</a:t>
            </a:r>
            <a:r>
              <a:rPr lang="zh-Hans" altLang="zh-Hans" sz="1600" dirty="0"/>
              <a:t>前不得将借用的手提式电脑给他人使用</a:t>
            </a:r>
            <a:r>
              <a:rPr lang="zh-Hans" altLang="zh-Hans" sz="1600" dirty="0" smtClean="0"/>
              <a:t>。</a:t>
            </a:r>
            <a:endParaRPr lang="zh-Hans" altLang="zh-Hans" sz="1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5450" y="4430578"/>
            <a:ext cx="1771861" cy="1263510"/>
          </a:xfrm>
          <a:prstGeom prst="rect">
            <a:avLst/>
          </a:prstGeom>
        </p:spPr>
      </p:pic>
    </p:spTree>
    <p:extLst>
      <p:ext uri="{BB962C8B-B14F-4D97-AF65-F5344CB8AC3E}">
        <p14:creationId xmlns:p14="http://schemas.microsoft.com/office/powerpoint/2010/main" val="2739031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057400" y="314831"/>
            <a:ext cx="6896100" cy="407987"/>
          </a:xfrm>
        </p:spPr>
        <p:txBody>
          <a:bodyPr>
            <a:noAutofit/>
          </a:bodyPr>
          <a:lstStyle/>
          <a:p>
            <a:r>
              <a:rPr lang="en-US" altLang="zh-Hans" sz="3600" dirty="0" smtClean="0"/>
              <a:t>Email </a:t>
            </a:r>
            <a:r>
              <a:rPr lang="en-US" altLang="zh-Hans" sz="3600" dirty="0"/>
              <a:t>and the </a:t>
            </a:r>
            <a:r>
              <a:rPr lang="en-US" altLang="zh-Hans" sz="3600" dirty="0" smtClean="0"/>
              <a:t>Internet</a:t>
            </a:r>
            <a:endParaRPr lang="en-US" sz="3600" dirty="0" smtClean="0">
              <a:ea typeface="Verdana" pitchFamily="34" charset="0"/>
              <a:cs typeface="Verdana" pitchFamily="34" charset="0"/>
            </a:endParaRPr>
          </a:p>
        </p:txBody>
      </p:sp>
      <p:sp>
        <p:nvSpPr>
          <p:cNvPr id="4" name="Rectangle 6"/>
          <p:cNvSpPr>
            <a:spLocks noChangeArrowheads="1"/>
          </p:cNvSpPr>
          <p:nvPr/>
        </p:nvSpPr>
        <p:spPr bwMode="auto">
          <a:xfrm>
            <a:off x="454546" y="1199782"/>
            <a:ext cx="8429625" cy="3367076"/>
          </a:xfrm>
          <a:prstGeom prst="rect">
            <a:avLst/>
          </a:prstGeom>
          <a:noFill/>
          <a:ln w="9525">
            <a:noFill/>
            <a:miter lim="800000"/>
            <a:headEnd/>
            <a:tailEnd/>
          </a:ln>
        </p:spPr>
        <p:txBody>
          <a:bodyPr>
            <a:spAutoFit/>
          </a:bodyPr>
          <a:lstStyle/>
          <a:p>
            <a:pPr marL="342900" indent="-342900">
              <a:lnSpc>
                <a:spcPct val="150000"/>
              </a:lnSpc>
              <a:spcBef>
                <a:spcPct val="20000"/>
              </a:spcBef>
              <a:buFont typeface="Arial"/>
              <a:buChar char="•"/>
            </a:pPr>
            <a:r>
              <a:rPr lang="en-US" altLang="zh-Hans" sz="1600" dirty="0" smtClean="0">
                <a:latin typeface="Verdana" pitchFamily="34" charset="0"/>
                <a:ea typeface="宋体" pitchFamily="2" charset="-122"/>
                <a:cs typeface="Arial"/>
              </a:rPr>
              <a:t>The </a:t>
            </a:r>
            <a:r>
              <a:rPr lang="en-US" altLang="zh-Hans" sz="1600" dirty="0">
                <a:latin typeface="Verdana" pitchFamily="34" charset="0"/>
                <a:ea typeface="宋体" pitchFamily="2" charset="-122"/>
                <a:cs typeface="Arial"/>
              </a:rPr>
              <a:t>company </a:t>
            </a:r>
            <a:r>
              <a:rPr lang="en-US" altLang="zh-Hans" sz="1600" dirty="0" smtClean="0">
                <a:latin typeface="Verdana" pitchFamily="34" charset="0"/>
                <a:ea typeface="宋体" pitchFamily="2" charset="-122"/>
                <a:cs typeface="Arial"/>
              </a:rPr>
              <a:t>provides a specified email system for business. </a:t>
            </a:r>
            <a:r>
              <a:rPr lang="en-US" altLang="zh-Hans" sz="1600" dirty="0">
                <a:latin typeface="Verdana" pitchFamily="34" charset="0"/>
                <a:ea typeface="宋体" pitchFamily="2" charset="-122"/>
                <a:cs typeface="Arial"/>
              </a:rPr>
              <a:t>All email information is the property of the </a:t>
            </a:r>
            <a:r>
              <a:rPr lang="en-US" altLang="zh-Hans" sz="1600" dirty="0" smtClean="0">
                <a:latin typeface="Verdana" pitchFamily="34" charset="0"/>
                <a:ea typeface="宋体" pitchFamily="2" charset="-122"/>
                <a:cs typeface="Arial"/>
              </a:rPr>
              <a:t>Company.</a:t>
            </a:r>
            <a:endParaRPr lang="en-US" altLang="zh-Hans" sz="1600" dirty="0">
              <a:latin typeface="Verdana" pitchFamily="34" charset="0"/>
              <a:ea typeface="宋体" pitchFamily="2" charset="-122"/>
              <a:cs typeface="Arial"/>
            </a:endParaRPr>
          </a:p>
          <a:p>
            <a:r>
              <a:rPr lang="en-US" altLang="zh-Hans" sz="1600" dirty="0"/>
              <a:t> </a:t>
            </a:r>
            <a:r>
              <a:rPr lang="en-US" altLang="zh-Hans" sz="1600" dirty="0" smtClean="0"/>
              <a:t>       </a:t>
            </a:r>
            <a:r>
              <a:rPr lang="zh-Hans" altLang="zh-Hans" sz="1600" dirty="0" smtClean="0"/>
              <a:t>公司提供</a:t>
            </a:r>
            <a:r>
              <a:rPr lang="zh-Hans" altLang="en-US" sz="1600" dirty="0"/>
              <a:t>专用</a:t>
            </a:r>
            <a:r>
              <a:rPr lang="zh-Hans" altLang="zh-Hans" sz="1600" dirty="0" smtClean="0"/>
              <a:t>的</a:t>
            </a:r>
            <a:r>
              <a:rPr lang="zh-Hans" altLang="zh-Hans" sz="1600" dirty="0"/>
              <a:t>电子邮件</a:t>
            </a:r>
            <a:r>
              <a:rPr lang="zh-Hans" altLang="zh-Hans" sz="1600" dirty="0" smtClean="0"/>
              <a:t>系统</a:t>
            </a:r>
            <a:r>
              <a:rPr lang="zh-Hans" altLang="en-US" sz="1600" dirty="0" smtClean="0"/>
              <a:t>用于公司业务，</a:t>
            </a:r>
            <a:r>
              <a:rPr lang="zh-Hans" altLang="zh-Hans" sz="1600" dirty="0" smtClean="0"/>
              <a:t>所有</a:t>
            </a:r>
            <a:r>
              <a:rPr lang="zh-Hans" altLang="zh-Hans" sz="1600" dirty="0"/>
              <a:t>的电子邮件信息都属于公司</a:t>
            </a:r>
            <a:r>
              <a:rPr lang="zh-Hans" altLang="zh-Hans" sz="1600" dirty="0" smtClean="0"/>
              <a:t>财产</a:t>
            </a:r>
            <a:r>
              <a:rPr lang="zh-Hans" altLang="en-US" sz="1600" dirty="0"/>
              <a:t>。</a:t>
            </a:r>
            <a:endParaRPr lang="en-US" altLang="zh-Hans" sz="1600" dirty="0" smtClean="0"/>
          </a:p>
          <a:p>
            <a:endParaRPr lang="en-US" altLang="zh-Hans" sz="1600" dirty="0" smtClean="0"/>
          </a:p>
          <a:p>
            <a:pPr marL="342900" indent="-342900">
              <a:lnSpc>
                <a:spcPct val="150000"/>
              </a:lnSpc>
              <a:spcBef>
                <a:spcPct val="20000"/>
              </a:spcBef>
              <a:buFont typeface="Arial"/>
              <a:buChar char="•"/>
            </a:pPr>
            <a:r>
              <a:rPr lang="en-US" altLang="zh-Hans" sz="1600" dirty="0" smtClean="0">
                <a:latin typeface="Verdana" pitchFamily="34" charset="0"/>
                <a:ea typeface="宋体" pitchFamily="2" charset="-122"/>
                <a:cs typeface="Arial"/>
              </a:rPr>
              <a:t>The </a:t>
            </a:r>
            <a:r>
              <a:rPr lang="en-US" altLang="zh-Hans" sz="1600" dirty="0">
                <a:latin typeface="Verdana" pitchFamily="34" charset="0"/>
                <a:ea typeface="宋体" pitchFamily="2" charset="-122"/>
                <a:cs typeface="Arial"/>
              </a:rPr>
              <a:t>employee should not use a client’s email system to conduct </a:t>
            </a:r>
            <a:r>
              <a:rPr lang="en-US" altLang="zh-Hans" sz="1600" dirty="0" err="1">
                <a:latin typeface="Verdana" pitchFamily="34" charset="0"/>
                <a:ea typeface="宋体" pitchFamily="2" charset="-122"/>
                <a:cs typeface="Arial"/>
              </a:rPr>
              <a:t>Perficient</a:t>
            </a:r>
            <a:r>
              <a:rPr lang="en-US" altLang="zh-Hans" sz="1600" dirty="0">
                <a:latin typeface="Verdana" pitchFamily="34" charset="0"/>
                <a:ea typeface="宋体" pitchFamily="2" charset="-122"/>
                <a:cs typeface="Arial"/>
              </a:rPr>
              <a:t> business unless the business is </a:t>
            </a:r>
            <a:r>
              <a:rPr lang="en-US" altLang="zh-Hans" sz="1600" dirty="0" smtClean="0">
                <a:latin typeface="Verdana" pitchFamily="34" charset="0"/>
                <a:ea typeface="宋体" pitchFamily="2" charset="-122"/>
                <a:cs typeface="Arial"/>
              </a:rPr>
              <a:t>related to the Client</a:t>
            </a:r>
            <a:r>
              <a:rPr lang="en-US" altLang="zh-Hans" sz="1600" dirty="0" smtClean="0">
                <a:latin typeface="Verdana" pitchFamily="34" charset="0"/>
                <a:cs typeface="Arial"/>
              </a:rPr>
              <a:t>.</a:t>
            </a:r>
            <a:endParaRPr lang="en-US" altLang="zh-Hans" sz="1600" dirty="0">
              <a:latin typeface="Verdana" pitchFamily="34" charset="0"/>
              <a:ea typeface="宋体" pitchFamily="2" charset="-122"/>
              <a:cs typeface="Arial"/>
            </a:endParaRPr>
          </a:p>
          <a:p>
            <a:pPr>
              <a:lnSpc>
                <a:spcPct val="150000"/>
              </a:lnSpc>
              <a:spcBef>
                <a:spcPct val="20000"/>
              </a:spcBef>
            </a:pPr>
            <a:r>
              <a:rPr lang="en-US" altLang="zh-Hans" sz="1600" dirty="0" smtClean="0"/>
              <a:t>        </a:t>
            </a:r>
            <a:r>
              <a:rPr lang="zh-Hans" altLang="zh-Hans" sz="1600" dirty="0" smtClean="0"/>
              <a:t>员工</a:t>
            </a:r>
            <a:r>
              <a:rPr lang="zh-Hans" altLang="zh-Hans" sz="1600" dirty="0"/>
              <a:t>不能用客户的电子邮件系统来处理博克软件的业务，除非该业务与客户</a:t>
            </a:r>
            <a:r>
              <a:rPr lang="zh-Hans" altLang="zh-Hans" sz="1600" dirty="0" smtClean="0"/>
              <a:t>有关 。</a:t>
            </a:r>
            <a:endParaRPr lang="zh-Hans" altLang="zh-Hans" sz="1600" dirty="0"/>
          </a:p>
          <a:p>
            <a:pPr>
              <a:lnSpc>
                <a:spcPct val="150000"/>
              </a:lnSpc>
              <a:spcBef>
                <a:spcPct val="20000"/>
              </a:spcBef>
            </a:pPr>
            <a:endParaRPr lang="en-US" altLang="zh-Hans" sz="1600" dirty="0">
              <a:latin typeface="Verdana" pitchFamily="34" charset="0"/>
              <a:ea typeface="宋体" pitchFamily="2" charset="-122"/>
              <a:cs typeface="Arial"/>
            </a:endParaRPr>
          </a:p>
          <a:p>
            <a:pPr>
              <a:lnSpc>
                <a:spcPct val="150000"/>
              </a:lnSpc>
              <a:spcBef>
                <a:spcPct val="20000"/>
              </a:spcBef>
            </a:pPr>
            <a:endParaRPr lang="en-US" altLang="zh-Hans" sz="1600" dirty="0" smtClean="0">
              <a:latin typeface="Verdana" pitchFamily="34" charset="0"/>
              <a:ea typeface="宋体" pitchFamily="2" charset="-122"/>
              <a:cs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7548" y="3729319"/>
            <a:ext cx="2571429" cy="2238095"/>
          </a:xfrm>
          <a:prstGeom prst="rect">
            <a:avLst/>
          </a:prstGeom>
        </p:spPr>
      </p:pic>
    </p:spTree>
    <p:extLst>
      <p:ext uri="{BB962C8B-B14F-4D97-AF65-F5344CB8AC3E}">
        <p14:creationId xmlns:p14="http://schemas.microsoft.com/office/powerpoint/2010/main" val="2839853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1 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 Blank - use for char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 Two Column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 Quo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5 Three colum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6 Image and tex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185F5ACA656F14087A05F42EBBFA9A8" ma:contentTypeVersion="0" ma:contentTypeDescription="Create a new document." ma:contentTypeScope="" ma:versionID="041bc488044e506d1aa9ac78f8beef0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6689F3-4B38-45F6-AEEA-96699B64EAA5}">
  <ds:schemaRefs>
    <ds:schemaRef ds:uri="http://purl.org/dc/terms/"/>
    <ds:schemaRef ds:uri="http://schemas.microsoft.com/office/2006/documentManagement/types"/>
    <ds:schemaRef ds:uri="http://www.w3.org/XML/1998/namespace"/>
    <ds:schemaRef ds:uri="http://purl.org/dc/dcmitype/"/>
    <ds:schemaRef ds:uri="http://schemas.microsoft.com/office/2006/metadata/properties"/>
    <ds:schemaRef ds:uri="http://purl.org/dc/elements/1.1/"/>
    <ds:schemaRef ds:uri="http://schemas.openxmlformats.org/package/2006/metadata/core-properties"/>
  </ds:schemaRefs>
</ds:datastoreItem>
</file>

<file path=customXml/itemProps2.xml><?xml version="1.0" encoding="utf-8"?>
<ds:datastoreItem xmlns:ds="http://schemas.openxmlformats.org/officeDocument/2006/customXml" ds:itemID="{4D535F13-7955-4883-ACF0-A34D95CAB0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7FD9A7D6-067B-4743-A0EF-B168F7D01A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9039</TotalTime>
  <Words>2011</Words>
  <Application>Microsoft Office PowerPoint</Application>
  <PresentationFormat>On-screen Show (4:3)</PresentationFormat>
  <Paragraphs>135</Paragraphs>
  <Slides>25</Slides>
  <Notes>1</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25</vt:i4>
      </vt:variant>
    </vt:vector>
  </HeadingPairs>
  <TitlesOfParts>
    <vt:vector size="40" baseType="lpstr">
      <vt:lpstr>Arial Unicode MS</vt:lpstr>
      <vt:lpstr>黑体</vt:lpstr>
      <vt:lpstr>宋体</vt:lpstr>
      <vt:lpstr>Arial</vt:lpstr>
      <vt:lpstr>Arial Narrow</vt:lpstr>
      <vt:lpstr>Calibri</vt:lpstr>
      <vt:lpstr>Segoe UI</vt:lpstr>
      <vt:lpstr>Verdana</vt:lpstr>
      <vt:lpstr>Wingdings</vt:lpstr>
      <vt:lpstr>1 Cover</vt:lpstr>
      <vt:lpstr>2 Blank - use for charts</vt:lpstr>
      <vt:lpstr>3 Two Column </vt:lpstr>
      <vt:lpstr>4 Quote</vt:lpstr>
      <vt:lpstr>5 Three column</vt:lpstr>
      <vt:lpstr>6 Image and text</vt:lpstr>
      <vt:lpstr>PowerPoint Presentation</vt:lpstr>
      <vt:lpstr>Security and confidentiality policy compliance</vt:lpstr>
      <vt:lpstr>Office Security Access </vt:lpstr>
      <vt:lpstr>Documentation Security</vt:lpstr>
      <vt:lpstr>Data Protection </vt:lpstr>
      <vt:lpstr>Computer and Network Resource</vt:lpstr>
      <vt:lpstr>Password</vt:lpstr>
      <vt:lpstr>Computer/Laptop</vt:lpstr>
      <vt:lpstr>Email and the Internet</vt:lpstr>
      <vt:lpstr> Non Perficient Computer</vt:lpstr>
      <vt:lpstr>Discipline and Penalties – Level A</vt:lpstr>
      <vt:lpstr>Discipline and Penalties – Level B</vt:lpstr>
      <vt:lpstr>Discipline and Penalties – Level C</vt:lpstr>
      <vt:lpstr>Fire Protection – Fire Extinguisher Usage</vt:lpstr>
      <vt:lpstr>Fire Protection – Emergency Evacuation</vt:lpstr>
      <vt:lpstr>Document Confidential Levels</vt:lpstr>
      <vt:lpstr>Confidential Level Policy in Financial</vt:lpstr>
      <vt:lpstr>Confidential Level Document in HR/Admin</vt:lpstr>
      <vt:lpstr>Confidential Level Documents in HR/Admin(Sample)</vt:lpstr>
      <vt:lpstr>Confidential Level Policy in IT</vt:lpstr>
      <vt:lpstr>Confidential Level Documents in IT(Sample)</vt:lpstr>
      <vt:lpstr>Confidential Level Policy in PMO</vt:lpstr>
      <vt:lpstr>Confidential Level Documents in PMO(Sample)</vt:lpstr>
      <vt:lpstr>What to do next </vt:lpstr>
      <vt:lpstr>PowerPoint Presentation</vt:lpstr>
    </vt:vector>
  </TitlesOfParts>
  <Company>Perficient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PowerPoint Template</dc:title>
  <dc:creator>Melissa Kaatman</dc:creator>
  <cp:lastModifiedBy>Fanny Wang</cp:lastModifiedBy>
  <cp:revision>170</cp:revision>
  <dcterms:created xsi:type="dcterms:W3CDTF">2014-10-20T14:45:52Z</dcterms:created>
  <dcterms:modified xsi:type="dcterms:W3CDTF">2015-09-07T05:46:15Z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0x010100C185F5ACA656F14087A05F42EBBFA9A8</vt:lpwstr>
  </property>
</Properties>
</file>