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  <p:sldMasterId id="2147483664" r:id="rId5"/>
    <p:sldMasterId id="2147483670" r:id="rId6"/>
    <p:sldMasterId id="2147483672" r:id="rId7"/>
    <p:sldMasterId id="2147483678" r:id="rId8"/>
    <p:sldMasterId id="2147483680" r:id="rId9"/>
  </p:sldMasterIdLst>
  <p:notesMasterIdLst>
    <p:notesMasterId r:id="rId35"/>
  </p:notesMasterIdLst>
  <p:handoutMasterIdLst>
    <p:handoutMasterId r:id="rId36"/>
  </p:handoutMasterIdLst>
  <p:sldIdLst>
    <p:sldId id="292" r:id="rId10"/>
    <p:sldId id="294" r:id="rId11"/>
    <p:sldId id="304" r:id="rId12"/>
    <p:sldId id="302" r:id="rId13"/>
    <p:sldId id="305" r:id="rId14"/>
    <p:sldId id="303" r:id="rId15"/>
    <p:sldId id="306" r:id="rId16"/>
    <p:sldId id="301" r:id="rId17"/>
    <p:sldId id="307" r:id="rId18"/>
    <p:sldId id="308" r:id="rId19"/>
    <p:sldId id="309" r:id="rId20"/>
    <p:sldId id="295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19" r:id="rId32"/>
    <p:sldId id="322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F20"/>
    <a:srgbClr val="A91120"/>
    <a:srgbClr val="A8101F"/>
    <a:srgbClr val="ECECEA"/>
    <a:srgbClr val="E6E6E6"/>
    <a:srgbClr val="DB202C"/>
    <a:srgbClr val="BD1D27"/>
    <a:srgbClr val="691B1E"/>
    <a:srgbClr val="8D2327"/>
    <a:srgbClr val="7B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7831B-9482-4FF0-93AA-71E99D770A4D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C8660C0-F2DA-4C4D-8576-B83F27C0262B}">
      <dgm:prSet/>
      <dgm:spPr/>
      <dgm:t>
        <a:bodyPr/>
        <a:lstStyle/>
        <a:p>
          <a:pPr rtl="0"/>
          <a:r>
            <a:rPr lang="en-US" smtClean="0"/>
            <a:t>Submit training request</a:t>
          </a:r>
          <a:endParaRPr lang="en-US"/>
        </a:p>
      </dgm:t>
    </dgm:pt>
    <dgm:pt modelId="{9C360E0B-3F73-4BA4-9449-44D94DA605B8}" type="parTrans" cxnId="{16A1B8DC-3038-427D-B289-41DF72398946}">
      <dgm:prSet/>
      <dgm:spPr/>
      <dgm:t>
        <a:bodyPr/>
        <a:lstStyle/>
        <a:p>
          <a:endParaRPr lang="en-US"/>
        </a:p>
      </dgm:t>
    </dgm:pt>
    <dgm:pt modelId="{7BEC9DD5-4CE0-4689-9947-2D62586B5393}" type="sibTrans" cxnId="{16A1B8DC-3038-427D-B289-41DF72398946}">
      <dgm:prSet/>
      <dgm:spPr/>
      <dgm:t>
        <a:bodyPr/>
        <a:lstStyle/>
        <a:p>
          <a:endParaRPr lang="en-US"/>
        </a:p>
      </dgm:t>
    </dgm:pt>
    <dgm:pt modelId="{51A3BBF4-D42C-4E79-983B-EBDE7C0307AB}">
      <dgm:prSet/>
      <dgm:spPr/>
      <dgm:t>
        <a:bodyPr/>
        <a:lstStyle/>
        <a:p>
          <a:pPr rtl="0"/>
          <a:r>
            <a:rPr lang="en-US" smtClean="0"/>
            <a:t>View training courses catalog</a:t>
          </a:r>
          <a:endParaRPr lang="en-US"/>
        </a:p>
      </dgm:t>
    </dgm:pt>
    <dgm:pt modelId="{99C7D6AC-C60B-49A4-A215-642C0EA33F21}" type="parTrans" cxnId="{B623EF0B-8222-406A-9CF3-38A0528785B8}">
      <dgm:prSet/>
      <dgm:spPr/>
      <dgm:t>
        <a:bodyPr/>
        <a:lstStyle/>
        <a:p>
          <a:endParaRPr lang="en-US"/>
        </a:p>
      </dgm:t>
    </dgm:pt>
    <dgm:pt modelId="{98E5DCEC-70B0-4E64-88D7-976218C85729}" type="sibTrans" cxnId="{B623EF0B-8222-406A-9CF3-38A0528785B8}">
      <dgm:prSet/>
      <dgm:spPr/>
      <dgm:t>
        <a:bodyPr/>
        <a:lstStyle/>
        <a:p>
          <a:endParaRPr lang="en-US"/>
        </a:p>
      </dgm:t>
    </dgm:pt>
    <dgm:pt modelId="{5E05CB53-2BCF-4695-AB25-D4BF7DE9A47D}">
      <dgm:prSet/>
      <dgm:spPr/>
      <dgm:t>
        <a:bodyPr/>
        <a:lstStyle/>
        <a:p>
          <a:pPr rtl="0"/>
          <a:r>
            <a:rPr lang="en-US" dirty="0" smtClean="0"/>
            <a:t>Register a training course</a:t>
          </a:r>
          <a:endParaRPr lang="en-US" dirty="0"/>
        </a:p>
      </dgm:t>
    </dgm:pt>
    <dgm:pt modelId="{61A15480-B236-4D41-86C0-12A2B2D48FE5}" type="parTrans" cxnId="{03F73723-63B8-4969-BC98-73E9DAAFD7C8}">
      <dgm:prSet/>
      <dgm:spPr/>
      <dgm:t>
        <a:bodyPr/>
        <a:lstStyle/>
        <a:p>
          <a:endParaRPr lang="en-US"/>
        </a:p>
      </dgm:t>
    </dgm:pt>
    <dgm:pt modelId="{0CE921EB-B851-4562-9440-F2AEDBABC47F}" type="sibTrans" cxnId="{03F73723-63B8-4969-BC98-73E9DAAFD7C8}">
      <dgm:prSet/>
      <dgm:spPr/>
      <dgm:t>
        <a:bodyPr/>
        <a:lstStyle/>
        <a:p>
          <a:endParaRPr lang="en-US"/>
        </a:p>
      </dgm:t>
    </dgm:pt>
    <dgm:pt modelId="{50D50BA8-01E2-4E5F-B35C-82574B325F97}">
      <dgm:prSet/>
      <dgm:spPr/>
      <dgm:t>
        <a:bodyPr/>
        <a:lstStyle/>
        <a:p>
          <a:pPr rtl="0"/>
          <a:r>
            <a:rPr lang="en-US" dirty="0" smtClean="0"/>
            <a:t>Submit training feedback</a:t>
          </a:r>
          <a:endParaRPr lang="en-US" dirty="0"/>
        </a:p>
      </dgm:t>
    </dgm:pt>
    <dgm:pt modelId="{E43C970B-3553-4D52-9C61-29FBF6667D44}" type="parTrans" cxnId="{4048053E-9E11-400C-8023-0F695468F440}">
      <dgm:prSet/>
      <dgm:spPr/>
      <dgm:t>
        <a:bodyPr/>
        <a:lstStyle/>
        <a:p>
          <a:endParaRPr lang="en-US"/>
        </a:p>
      </dgm:t>
    </dgm:pt>
    <dgm:pt modelId="{13CA4B4A-457A-4C37-828A-44CCD700715B}" type="sibTrans" cxnId="{4048053E-9E11-400C-8023-0F695468F440}">
      <dgm:prSet/>
      <dgm:spPr/>
      <dgm:t>
        <a:bodyPr/>
        <a:lstStyle/>
        <a:p>
          <a:endParaRPr lang="en-US"/>
        </a:p>
      </dgm:t>
    </dgm:pt>
    <dgm:pt modelId="{4CA14CB0-843D-4F7D-9062-B5B242710DAF}" type="pres">
      <dgm:prSet presAssocID="{0967831B-9482-4FF0-93AA-71E99D770A4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0EEC24-022B-4BBF-9C66-877CE3F85708}" type="pres">
      <dgm:prSet presAssocID="{0967831B-9482-4FF0-93AA-71E99D770A4D}" presName="arrow" presStyleLbl="bgShp" presStyleIdx="0" presStyleCnt="1"/>
      <dgm:spPr/>
      <dgm:t>
        <a:bodyPr/>
        <a:lstStyle/>
        <a:p>
          <a:endParaRPr lang="en-US"/>
        </a:p>
      </dgm:t>
    </dgm:pt>
    <dgm:pt modelId="{C6D970E5-7DD9-4F14-AE74-2E7D313E823B}" type="pres">
      <dgm:prSet presAssocID="{0967831B-9482-4FF0-93AA-71E99D770A4D}" presName="linearProcess" presStyleCnt="0"/>
      <dgm:spPr/>
      <dgm:t>
        <a:bodyPr/>
        <a:lstStyle/>
        <a:p>
          <a:endParaRPr lang="en-US"/>
        </a:p>
      </dgm:t>
    </dgm:pt>
    <dgm:pt modelId="{F80DFC94-7DCB-44A4-B77C-F4A0E6D2BDB5}" type="pres">
      <dgm:prSet presAssocID="{5C8660C0-F2DA-4C4D-8576-B83F27C0262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DC5F7-F719-414D-B69D-68E8DDF0F8D5}" type="pres">
      <dgm:prSet presAssocID="{7BEC9DD5-4CE0-4689-9947-2D62586B5393}" presName="sibTrans" presStyleCnt="0"/>
      <dgm:spPr/>
      <dgm:t>
        <a:bodyPr/>
        <a:lstStyle/>
        <a:p>
          <a:endParaRPr lang="en-US"/>
        </a:p>
      </dgm:t>
    </dgm:pt>
    <dgm:pt modelId="{DC925DE9-73F6-41D7-85E6-47BCDDEAE7E7}" type="pres">
      <dgm:prSet presAssocID="{51A3BBF4-D42C-4E79-983B-EBDE7C0307A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E0292-4997-4FF8-8CB9-D90D924C7BAD}" type="pres">
      <dgm:prSet presAssocID="{98E5DCEC-70B0-4E64-88D7-976218C85729}" presName="sibTrans" presStyleCnt="0"/>
      <dgm:spPr/>
      <dgm:t>
        <a:bodyPr/>
        <a:lstStyle/>
        <a:p>
          <a:endParaRPr lang="en-US"/>
        </a:p>
      </dgm:t>
    </dgm:pt>
    <dgm:pt modelId="{74E91F3E-5A75-473B-A684-9650216019FF}" type="pres">
      <dgm:prSet presAssocID="{5E05CB53-2BCF-4695-AB25-D4BF7DE9A47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8DD3D-AF14-46A5-89C7-3657C59E6F04}" type="pres">
      <dgm:prSet presAssocID="{0CE921EB-B851-4562-9440-F2AEDBABC47F}" presName="sibTrans" presStyleCnt="0"/>
      <dgm:spPr/>
      <dgm:t>
        <a:bodyPr/>
        <a:lstStyle/>
        <a:p>
          <a:endParaRPr lang="en-US"/>
        </a:p>
      </dgm:t>
    </dgm:pt>
    <dgm:pt modelId="{F2304CE2-DCAB-4C03-8326-0ABDE0DED58A}" type="pres">
      <dgm:prSet presAssocID="{50D50BA8-01E2-4E5F-B35C-82574B325F97}" presName="textNode" presStyleLbl="node1" presStyleIdx="3" presStyleCnt="4" custScaleX="78470" custScaleY="99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0159D-DD5B-4CF3-B0E8-F6DBB71E0614}" type="presOf" srcId="{5C8660C0-F2DA-4C4D-8576-B83F27C0262B}" destId="{F80DFC94-7DCB-44A4-B77C-F4A0E6D2BDB5}" srcOrd="0" destOrd="0" presId="urn:microsoft.com/office/officeart/2005/8/layout/hProcess9"/>
    <dgm:cxn modelId="{3D16EC72-09A1-4220-B4FA-4BE63FD1DF1C}" type="presOf" srcId="{51A3BBF4-D42C-4E79-983B-EBDE7C0307AB}" destId="{DC925DE9-73F6-41D7-85E6-47BCDDEAE7E7}" srcOrd="0" destOrd="0" presId="urn:microsoft.com/office/officeart/2005/8/layout/hProcess9"/>
    <dgm:cxn modelId="{5CD7A884-19E9-4611-A7BA-D25C13A0FB94}" type="presOf" srcId="{0967831B-9482-4FF0-93AA-71E99D770A4D}" destId="{4CA14CB0-843D-4F7D-9062-B5B242710DAF}" srcOrd="0" destOrd="0" presId="urn:microsoft.com/office/officeart/2005/8/layout/hProcess9"/>
    <dgm:cxn modelId="{4048053E-9E11-400C-8023-0F695468F440}" srcId="{0967831B-9482-4FF0-93AA-71E99D770A4D}" destId="{50D50BA8-01E2-4E5F-B35C-82574B325F97}" srcOrd="3" destOrd="0" parTransId="{E43C970B-3553-4D52-9C61-29FBF6667D44}" sibTransId="{13CA4B4A-457A-4C37-828A-44CCD700715B}"/>
    <dgm:cxn modelId="{F2A7E0D2-A2D5-45B8-AF7B-AC9870312933}" type="presOf" srcId="{50D50BA8-01E2-4E5F-B35C-82574B325F97}" destId="{F2304CE2-DCAB-4C03-8326-0ABDE0DED58A}" srcOrd="0" destOrd="0" presId="urn:microsoft.com/office/officeart/2005/8/layout/hProcess9"/>
    <dgm:cxn modelId="{34A98848-7987-4B21-8AFE-60D9E72F5992}" type="presOf" srcId="{5E05CB53-2BCF-4695-AB25-D4BF7DE9A47D}" destId="{74E91F3E-5A75-473B-A684-9650216019FF}" srcOrd="0" destOrd="0" presId="urn:microsoft.com/office/officeart/2005/8/layout/hProcess9"/>
    <dgm:cxn modelId="{03F73723-63B8-4969-BC98-73E9DAAFD7C8}" srcId="{0967831B-9482-4FF0-93AA-71E99D770A4D}" destId="{5E05CB53-2BCF-4695-AB25-D4BF7DE9A47D}" srcOrd="2" destOrd="0" parTransId="{61A15480-B236-4D41-86C0-12A2B2D48FE5}" sibTransId="{0CE921EB-B851-4562-9440-F2AEDBABC47F}"/>
    <dgm:cxn modelId="{16A1B8DC-3038-427D-B289-41DF72398946}" srcId="{0967831B-9482-4FF0-93AA-71E99D770A4D}" destId="{5C8660C0-F2DA-4C4D-8576-B83F27C0262B}" srcOrd="0" destOrd="0" parTransId="{9C360E0B-3F73-4BA4-9449-44D94DA605B8}" sibTransId="{7BEC9DD5-4CE0-4689-9947-2D62586B5393}"/>
    <dgm:cxn modelId="{B623EF0B-8222-406A-9CF3-38A0528785B8}" srcId="{0967831B-9482-4FF0-93AA-71E99D770A4D}" destId="{51A3BBF4-D42C-4E79-983B-EBDE7C0307AB}" srcOrd="1" destOrd="0" parTransId="{99C7D6AC-C60B-49A4-A215-642C0EA33F21}" sibTransId="{98E5DCEC-70B0-4E64-88D7-976218C85729}"/>
    <dgm:cxn modelId="{C1C2E550-D43E-485F-95A1-7CA8A516B793}" type="presParOf" srcId="{4CA14CB0-843D-4F7D-9062-B5B242710DAF}" destId="{9A0EEC24-022B-4BBF-9C66-877CE3F85708}" srcOrd="0" destOrd="0" presId="urn:microsoft.com/office/officeart/2005/8/layout/hProcess9"/>
    <dgm:cxn modelId="{D6916770-A343-4FA9-9C6C-BD77D48375C9}" type="presParOf" srcId="{4CA14CB0-843D-4F7D-9062-B5B242710DAF}" destId="{C6D970E5-7DD9-4F14-AE74-2E7D313E823B}" srcOrd="1" destOrd="0" presId="urn:microsoft.com/office/officeart/2005/8/layout/hProcess9"/>
    <dgm:cxn modelId="{E6B9B791-6807-4401-A5F6-2C1B1C86093A}" type="presParOf" srcId="{C6D970E5-7DD9-4F14-AE74-2E7D313E823B}" destId="{F80DFC94-7DCB-44A4-B77C-F4A0E6D2BDB5}" srcOrd="0" destOrd="0" presId="urn:microsoft.com/office/officeart/2005/8/layout/hProcess9"/>
    <dgm:cxn modelId="{5280F403-7E77-4537-A47A-FE07D115D258}" type="presParOf" srcId="{C6D970E5-7DD9-4F14-AE74-2E7D313E823B}" destId="{662DC5F7-F719-414D-B69D-68E8DDF0F8D5}" srcOrd="1" destOrd="0" presId="urn:microsoft.com/office/officeart/2005/8/layout/hProcess9"/>
    <dgm:cxn modelId="{0F75C0D4-97EA-49AF-A104-53A69DEAAB7C}" type="presParOf" srcId="{C6D970E5-7DD9-4F14-AE74-2E7D313E823B}" destId="{DC925DE9-73F6-41D7-85E6-47BCDDEAE7E7}" srcOrd="2" destOrd="0" presId="urn:microsoft.com/office/officeart/2005/8/layout/hProcess9"/>
    <dgm:cxn modelId="{978425D1-6C18-45C8-8B84-62E3252671F4}" type="presParOf" srcId="{C6D970E5-7DD9-4F14-AE74-2E7D313E823B}" destId="{4EFE0292-4997-4FF8-8CB9-D90D924C7BAD}" srcOrd="3" destOrd="0" presId="urn:microsoft.com/office/officeart/2005/8/layout/hProcess9"/>
    <dgm:cxn modelId="{B03CA945-2EDF-45FA-842E-0146A26FF6D6}" type="presParOf" srcId="{C6D970E5-7DD9-4F14-AE74-2E7D313E823B}" destId="{74E91F3E-5A75-473B-A684-9650216019FF}" srcOrd="4" destOrd="0" presId="urn:microsoft.com/office/officeart/2005/8/layout/hProcess9"/>
    <dgm:cxn modelId="{07C2F1C2-A38B-47FD-9BCF-96D0C71C8060}" type="presParOf" srcId="{C6D970E5-7DD9-4F14-AE74-2E7D313E823B}" destId="{2EC8DD3D-AF14-46A5-89C7-3657C59E6F04}" srcOrd="5" destOrd="0" presId="urn:microsoft.com/office/officeart/2005/8/layout/hProcess9"/>
    <dgm:cxn modelId="{58787EE5-CA8A-4C4E-A303-53D4FBF40123}" type="presParOf" srcId="{C6D970E5-7DD9-4F14-AE74-2E7D313E823B}" destId="{F2304CE2-DCAB-4C03-8326-0ABDE0DED58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EEC24-022B-4BBF-9C66-877CE3F85708}">
      <dsp:nvSpPr>
        <dsp:cNvPr id="0" name=""/>
        <dsp:cNvSpPr/>
      </dsp:nvSpPr>
      <dsp:spPr>
        <a:xfrm>
          <a:off x="521851" y="0"/>
          <a:ext cx="5914317" cy="320475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DFC94-7DCB-44A4-B77C-F4A0E6D2BDB5}">
      <dsp:nvSpPr>
        <dsp:cNvPr id="0" name=""/>
        <dsp:cNvSpPr/>
      </dsp:nvSpPr>
      <dsp:spPr>
        <a:xfrm>
          <a:off x="122120" y="961426"/>
          <a:ext cx="1706300" cy="1281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Submit training request</a:t>
          </a:r>
          <a:endParaRPr lang="en-US" sz="1900" kern="1200"/>
        </a:p>
      </dsp:txBody>
      <dsp:txXfrm>
        <a:off x="184697" y="1024003"/>
        <a:ext cx="1581146" cy="1156748"/>
      </dsp:txXfrm>
    </dsp:sp>
    <dsp:sp modelId="{DC925DE9-73F6-41D7-85E6-47BCDDEAE7E7}">
      <dsp:nvSpPr>
        <dsp:cNvPr id="0" name=""/>
        <dsp:cNvSpPr/>
      </dsp:nvSpPr>
      <dsp:spPr>
        <a:xfrm>
          <a:off x="1913735" y="961426"/>
          <a:ext cx="1706300" cy="1281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View training courses catalog</a:t>
          </a:r>
          <a:endParaRPr lang="en-US" sz="1900" kern="1200"/>
        </a:p>
      </dsp:txBody>
      <dsp:txXfrm>
        <a:off x="1976312" y="1024003"/>
        <a:ext cx="1581146" cy="1156748"/>
      </dsp:txXfrm>
    </dsp:sp>
    <dsp:sp modelId="{74E91F3E-5A75-473B-A684-9650216019FF}">
      <dsp:nvSpPr>
        <dsp:cNvPr id="0" name=""/>
        <dsp:cNvSpPr/>
      </dsp:nvSpPr>
      <dsp:spPr>
        <a:xfrm>
          <a:off x="3705350" y="961426"/>
          <a:ext cx="1706300" cy="1281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Register a training course</a:t>
          </a:r>
          <a:endParaRPr lang="en-US" sz="1900" kern="1200" dirty="0"/>
        </a:p>
      </dsp:txBody>
      <dsp:txXfrm>
        <a:off x="3767927" y="1024003"/>
        <a:ext cx="1581146" cy="1156748"/>
      </dsp:txXfrm>
    </dsp:sp>
    <dsp:sp modelId="{F2304CE2-DCAB-4C03-8326-0ABDE0DED58A}">
      <dsp:nvSpPr>
        <dsp:cNvPr id="0" name=""/>
        <dsp:cNvSpPr/>
      </dsp:nvSpPr>
      <dsp:spPr>
        <a:xfrm>
          <a:off x="5496965" y="967426"/>
          <a:ext cx="1338933" cy="12699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Submit training feedback</a:t>
          </a:r>
          <a:endParaRPr lang="en-US" sz="1900" kern="1200" dirty="0"/>
        </a:p>
      </dsp:txBody>
      <dsp:txXfrm>
        <a:off x="5558957" y="1029418"/>
        <a:ext cx="1214949" cy="114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1001" y="3606191"/>
            <a:ext cx="7835689" cy="0"/>
          </a:xfrm>
          <a:prstGeom prst="line">
            <a:avLst/>
          </a:prstGeom>
          <a:ln w="9525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72567"/>
            <a:ext cx="9144000" cy="210904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400" b="1">
                <a:solidFill>
                  <a:srgbClr val="CC1F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9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4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CC1F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668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93641" y="3524348"/>
            <a:ext cx="7757921" cy="1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12171"/>
            <a:ext cx="9144000" cy="6587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>
                <a:solidFill>
                  <a:srgbClr val="CC1F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3410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65108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543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690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9152" y="1729162"/>
            <a:ext cx="5685694" cy="334107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CC1F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“YOUR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84615" y="1445839"/>
            <a:ext cx="3673232" cy="105508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rgbClr val="CC1F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ADD YOUR </a:t>
            </a:r>
            <a:br>
              <a:rPr lang="en-US" dirty="0" smtClean="0"/>
            </a:br>
            <a:r>
              <a:rPr lang="en-US" dirty="0" smtClean="0"/>
              <a:t>TITLE HERE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84615" y="2481390"/>
            <a:ext cx="3673232" cy="38099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SUBTITLE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615" y="2862386"/>
            <a:ext cx="3673232" cy="27256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Your content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9" y="0"/>
            <a:ext cx="4557713" cy="6364288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>
            <a:off x="622897" y="3545766"/>
            <a:ext cx="7835689" cy="0"/>
          </a:xfrm>
          <a:prstGeom prst="line">
            <a:avLst/>
          </a:prstGeom>
          <a:ln w="28575" cap="rnd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015-Logo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872" y="822457"/>
            <a:ext cx="2881760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4" name="Picture 3" descr="2015-Logo3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8" name="Picture 7" descr="shutterstock_17534007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759076"/>
          </a:xfrm>
          <a:prstGeom prst="rect">
            <a:avLst/>
          </a:prstGeom>
        </p:spPr>
      </p:pic>
      <p:pic>
        <p:nvPicPr>
          <p:cNvPr id="11" name="Picture 10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11" name="Picture 10" descr="shutterstock_1335327502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52"/>
            <a:ext cx="9153770" cy="6361202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34" y="3307996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6" name="Straight Connector 15"/>
          <p:cNvCxnSpPr/>
          <p:nvPr userDrawn="1"/>
        </p:nvCxnSpPr>
        <p:spPr>
          <a:xfrm>
            <a:off x="3076593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114121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 descr="top imag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8"/>
            <a:ext cx="9144000" cy="2456153"/>
          </a:xfrm>
          <a:prstGeom prst="rect">
            <a:avLst/>
          </a:prstGeom>
        </p:spPr>
      </p:pic>
      <p:pic>
        <p:nvPicPr>
          <p:cNvPr id="12" name="Picture 11" descr="2015-Logo3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3" name="Picture 2" descr="shutterstock_1990908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547194" cy="6356350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2.1.134:8080/trainingagreementfrontend/app/index.html#/admin/Vincy.Yu/HE430/list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gdcdc01\china\Public\Public.Traini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.2.1.116:8080/moodle/" TargetMode="External"/><Relationship Id="rId2" Type="http://schemas.openxmlformats.org/officeDocument/2006/relationships/hyperlink" Target="http://10.2.1.134:8080/trainingagreementfrontend/app/index.html#/admin/Vincy.Yu/HE430/lis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tpt/web/guest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dctools:8080/bookli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gdccas/login?service=http://gdctools:8080/c/portal/login?redirect%3D/%26p_l_id%3D1065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10.2.1.74:6080/log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A8101F"/>
                </a:solidFill>
                <a:latin typeface="Verdana" pitchFamily="34" charset="0"/>
                <a:ea typeface="+mj-ea"/>
                <a:cs typeface="Arial"/>
              </a:rPr>
              <a:t>Our Training and </a:t>
            </a:r>
            <a:r>
              <a:rPr lang="en-US" dirty="0">
                <a:solidFill>
                  <a:srgbClr val="A8101F"/>
                </a:solidFill>
                <a:latin typeface="Verdana" pitchFamily="34" charset="0"/>
                <a:ea typeface="+mj-ea"/>
                <a:cs typeface="Arial"/>
              </a:rPr>
              <a:t>Library</a:t>
            </a:r>
            <a:endParaRPr lang="en-US" dirty="0">
              <a:solidFill>
                <a:srgbClr val="A8101F"/>
              </a:solidFill>
              <a:latin typeface="Verdana" pitchFamily="34" charset="0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hutterstock_223369798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15666"/>
            <a:ext cx="5685694" cy="633792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Soft 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Skill Training</a:t>
            </a:r>
            <a:endParaRPr lang="en-US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2796" y="1265124"/>
            <a:ext cx="8044004" cy="32306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Career Planning</a:t>
            </a: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Being a Good Consultant</a:t>
            </a: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Leadership</a:t>
            </a: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Train the Occasional Trainer</a:t>
            </a: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Presentation Skills</a:t>
            </a: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Communication Skills</a:t>
            </a: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English Training</a:t>
            </a:r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0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hutterstock_223369798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15666"/>
            <a:ext cx="5685694" cy="633792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External 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Training - Policy</a:t>
            </a:r>
            <a:endParaRPr lang="en-US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7474" y="1122775"/>
            <a:ext cx="8529052" cy="48494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endParaRPr lang="en-US" altLang="zh-CN" sz="1600" dirty="0" smtClean="0">
              <a:latin typeface="Verdana" pitchFamily="34" charset="0"/>
              <a:ea typeface="宋体" pitchFamily="2" charset="-122"/>
            </a:endParaRPr>
          </a:p>
          <a:p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Process for external training application</a:t>
            </a:r>
          </a:p>
          <a:p>
            <a:pPr lvl="1"/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Apply in advance</a:t>
            </a:r>
          </a:p>
          <a:p>
            <a:pPr lvl="1"/>
            <a:r>
              <a:rPr lang="en-US" sz="1600" dirty="0" smtClean="0"/>
              <a:t>Successfully completes the training including passing any related certification exams</a:t>
            </a:r>
          </a:p>
          <a:p>
            <a:pPr lvl="1"/>
            <a:r>
              <a:rPr lang="en-US" sz="1600" dirty="0" smtClean="0"/>
              <a:t>Sign training agreement</a:t>
            </a:r>
          </a:p>
          <a:p>
            <a:pPr lvl="1"/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Submit expense report</a:t>
            </a:r>
          </a:p>
          <a:p>
            <a:pPr marL="457200" lvl="1" indent="0">
              <a:buFont typeface="Arial"/>
              <a:buNone/>
            </a:pPr>
            <a:endParaRPr lang="en-US" altLang="zh-CN" sz="1600" dirty="0" smtClean="0">
              <a:latin typeface="Verdana" pitchFamily="34" charset="0"/>
              <a:ea typeface="宋体" pitchFamily="2" charset="-122"/>
            </a:endParaRPr>
          </a:p>
          <a:p>
            <a:pPr marL="457200" lvl="1" indent="0">
              <a:buFont typeface="Arial"/>
              <a:buNone/>
            </a:pPr>
            <a:endParaRPr lang="en-US" altLang="zh-CN" sz="1600" dirty="0" smtClean="0">
              <a:latin typeface="Verdana" pitchFamily="34" charset="0"/>
            </a:endParaRPr>
          </a:p>
          <a:p>
            <a:r>
              <a:rPr lang="en-US" altLang="zh-CN" sz="1600" dirty="0" smtClean="0">
                <a:latin typeface="Verdana" pitchFamily="34" charset="0"/>
              </a:rPr>
              <a:t>Rules and regulation</a:t>
            </a:r>
          </a:p>
          <a:p>
            <a:pPr lvl="1"/>
            <a:r>
              <a:rPr lang="en-US" altLang="zh-CN" sz="1600" dirty="0" smtClean="0">
                <a:latin typeface="Verdana" pitchFamily="34" charset="0"/>
              </a:rPr>
              <a:t>Submit training application </a:t>
            </a:r>
            <a:r>
              <a:rPr lang="en-US" altLang="zh-CN" sz="1600" dirty="0" smtClean="0">
                <a:latin typeface="Verdana" pitchFamily="34" charset="0"/>
                <a:hlinkClick r:id="rId3"/>
              </a:rPr>
              <a:t>online</a:t>
            </a:r>
            <a:endParaRPr lang="en-US" altLang="zh-CN" sz="1600" dirty="0" smtClean="0">
              <a:latin typeface="Verdana" pitchFamily="34" charset="0"/>
            </a:endParaRPr>
          </a:p>
          <a:p>
            <a:pPr lvl="1"/>
            <a:r>
              <a:rPr lang="en-US" altLang="zh-CN" sz="1600" dirty="0" smtClean="0">
                <a:latin typeface="Verdana" pitchFamily="34" charset="0"/>
              </a:rPr>
              <a:t>Service item</a:t>
            </a:r>
          </a:p>
          <a:p>
            <a:pPr lvl="1"/>
            <a:r>
              <a:rPr lang="en-US" altLang="zh-CN" sz="1600" dirty="0" smtClean="0">
                <a:latin typeface="Verdana" pitchFamily="34" charset="0"/>
              </a:rPr>
              <a:t>First come, first serve</a:t>
            </a:r>
          </a:p>
          <a:p>
            <a:pPr lvl="1"/>
            <a:r>
              <a:rPr lang="en-US" sz="1600" dirty="0" smtClean="0"/>
              <a:t>If the training expense is paid in USD the expense should be exchanged into RMB </a:t>
            </a:r>
          </a:p>
          <a:p>
            <a:pPr lvl="1"/>
            <a:r>
              <a:rPr lang="en-US" altLang="zh-CN" sz="1600" dirty="0" smtClean="0">
                <a:latin typeface="Verdana" pitchFamily="34" charset="0"/>
              </a:rPr>
              <a:t>Ask finance for expense report detail</a:t>
            </a:r>
          </a:p>
          <a:p>
            <a:pPr marL="457200" lvl="1" indent="0">
              <a:buFont typeface="Arial"/>
              <a:buNone/>
            </a:pPr>
            <a:endParaRPr lang="en-US" altLang="zh-CN" sz="16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9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Training Materials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7474" y="3657747"/>
            <a:ext cx="8529052" cy="27611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Training materials can be found at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     </a:t>
            </a:r>
            <a:r>
              <a:rPr lang="en-US" altLang="zh-CN" sz="1800" b="0" dirty="0" smtClean="0">
                <a:latin typeface="Verdana" pitchFamily="34" charset="0"/>
                <a:ea typeface="宋体" pitchFamily="2" charset="-122"/>
                <a:hlinkClick r:id="rId2" action="ppaction://hlinkfile"/>
              </a:rPr>
              <a:t>X:\Public\Public.Training</a:t>
            </a:r>
            <a:endParaRPr lang="en-US" altLang="zh-CN" sz="1800" b="0" dirty="0" smtClean="0">
              <a:latin typeface="Verdana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For example, video training materials can be found at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     </a:t>
            </a:r>
            <a:r>
              <a:rPr lang="en-US" altLang="zh-CN" sz="1800" b="0" dirty="0" smtClean="0">
                <a:latin typeface="Verdana" pitchFamily="34" charset="0"/>
                <a:ea typeface="宋体" pitchFamily="2" charset="-122"/>
                <a:hlinkClick r:id="rId2" action="ppaction://hlinkfile"/>
              </a:rPr>
              <a:t>X:\Public\Public.Training</a:t>
            </a:r>
            <a:endParaRPr lang="en-US" altLang="zh-CN" sz="1800" b="0" dirty="0" smtClean="0">
              <a:latin typeface="Verdana" pitchFamily="34" charset="0"/>
              <a:ea typeface="宋体" pitchFamily="2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     −  iPod </a:t>
            </a:r>
            <a:r>
              <a:rPr lang="en-US" altLang="zh-CN" sz="1800" b="0" dirty="0" err="1" smtClean="0">
                <a:latin typeface="Verdana" pitchFamily="34" charset="0"/>
                <a:ea typeface="宋体" pitchFamily="2" charset="-122"/>
              </a:rPr>
              <a:t>Nano’s</a:t>
            </a:r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 can be checked out from IT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Future training will be captured on video</a:t>
            </a:r>
          </a:p>
          <a:p>
            <a:pPr lvl="1"/>
            <a:r>
              <a:rPr lang="en-US" altLang="zh-CN" sz="1800" dirty="0" smtClean="0">
                <a:latin typeface="Verdana" pitchFamily="34" charset="0"/>
              </a:rPr>
              <a:t>Training polices and processes on </a:t>
            </a:r>
            <a:r>
              <a:rPr lang="en-US" altLang="zh-CN" sz="1800" dirty="0">
                <a:latin typeface="Verdana" pitchFamily="34" charset="0"/>
              </a:rPr>
              <a:t>SharePoint</a:t>
            </a:r>
          </a:p>
          <a:p>
            <a:pPr marL="457200" lvl="1" indent="0" eaLnBrk="1" hangingPunct="1">
              <a:buNone/>
            </a:pPr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  <a:p>
            <a:pPr lvl="1" eaLnBrk="1" hangingPunct="1">
              <a:buFont typeface="Arial" charset="0"/>
              <a:buNone/>
            </a:pPr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sz="1800" b="0" dirty="0" smtClean="0">
              <a:latin typeface="Verdana" pitchFamily="34" charset="0"/>
              <a:ea typeface="宋体" pitchFamily="2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8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ea typeface="宋体" pitchFamily="2" charset="-122"/>
                <a:cs typeface="Arial"/>
              </a:rPr>
              <a:t>Training relative systems</a:t>
            </a:r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/>
          <p:cNvSpPr/>
          <p:nvPr/>
        </p:nvSpPr>
        <p:spPr>
          <a:xfrm>
            <a:off x="751912" y="3728761"/>
            <a:ext cx="70147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Verdana" pitchFamily="34" charset="0"/>
              </a:rPr>
              <a:t>TPT &amp; Training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Verdan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Verdana" pitchFamily="34" charset="0"/>
              </a:rPr>
              <a:t>Training </a:t>
            </a:r>
            <a:r>
              <a:rPr lang="en-US" altLang="zh-CN" dirty="0">
                <a:latin typeface="Verdana" pitchFamily="34" charset="0"/>
              </a:rPr>
              <a:t>tracking </a:t>
            </a:r>
            <a:r>
              <a:rPr lang="en-US" altLang="zh-CN" dirty="0" smtClean="0">
                <a:latin typeface="Verdana" pitchFamily="34" charset="0"/>
              </a:rPr>
              <a:t>system</a:t>
            </a:r>
          </a:p>
          <a:p>
            <a:pPr marL="320040"/>
            <a:r>
              <a:rPr lang="en-US" altLang="zh-CN" sz="1400" dirty="0" smtClean="0">
                <a:latin typeface="Verdana" pitchFamily="34" charset="0"/>
                <a:hlinkClick r:id="rId2"/>
              </a:rPr>
              <a:t>Training tracking system </a:t>
            </a:r>
            <a:r>
              <a:rPr lang="en-US" altLang="zh-CN" sz="1400" dirty="0" smtClean="0">
                <a:latin typeface="Verdana" pitchFamily="34" charset="0"/>
              </a:rPr>
              <a:t>is used to mange our external and internal          training expense application and </a:t>
            </a:r>
            <a:r>
              <a:rPr lang="en-US" altLang="zh-CN" sz="1400" dirty="0" err="1" smtClean="0">
                <a:latin typeface="Verdana" pitchFamily="34" charset="0"/>
              </a:rPr>
              <a:t>train</a:t>
            </a:r>
            <a:r>
              <a:rPr lang="en-US" altLang="zh-CN" sz="1400" dirty="0" err="1">
                <a:latin typeface="Verdana" pitchFamily="34" charset="0"/>
              </a:rPr>
              <a:t>r</a:t>
            </a:r>
            <a:r>
              <a:rPr lang="en-US" altLang="zh-CN" sz="1400" dirty="0" err="1" smtClean="0">
                <a:latin typeface="Verdana" pitchFamily="34" charset="0"/>
              </a:rPr>
              <a:t>ing</a:t>
            </a:r>
            <a:r>
              <a:rPr lang="en-US" altLang="zh-CN" sz="1400" dirty="0" smtClean="0">
                <a:latin typeface="Verdana" pitchFamily="34" charset="0"/>
              </a:rPr>
              <a:t> agreements.</a:t>
            </a:r>
          </a:p>
          <a:p>
            <a:endParaRPr lang="en-US" altLang="zh-CN" sz="1400" dirty="0">
              <a:latin typeface="Verdan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itchFamily="34" charset="0"/>
                <a:ea typeface="宋体" pitchFamily="2" charset="-122"/>
              </a:rPr>
              <a:t>Perficient </a:t>
            </a:r>
            <a:r>
              <a:rPr lang="en-US" dirty="0">
                <a:latin typeface="Verdana" pitchFamily="34" charset="0"/>
                <a:ea typeface="宋体" pitchFamily="2" charset="-122"/>
              </a:rPr>
              <a:t>GDC Test </a:t>
            </a:r>
            <a:r>
              <a:rPr lang="en-US" dirty="0" smtClean="0">
                <a:latin typeface="Verdana" pitchFamily="34" charset="0"/>
                <a:ea typeface="宋体" pitchFamily="2" charset="-122"/>
              </a:rPr>
              <a:t>Center</a:t>
            </a:r>
          </a:p>
          <a:p>
            <a:pPr marL="320040"/>
            <a:r>
              <a:rPr lang="en-US" sz="1400" dirty="0">
                <a:latin typeface="Verdana" pitchFamily="34" charset="0"/>
                <a:hlinkClick r:id="rId3"/>
              </a:rPr>
              <a:t>Perficient GDC Test </a:t>
            </a:r>
            <a:r>
              <a:rPr lang="en-US" sz="1400" dirty="0" smtClean="0">
                <a:latin typeface="Verdana" pitchFamily="34" charset="0"/>
                <a:hlinkClick r:id="rId3"/>
              </a:rPr>
              <a:t>Center </a:t>
            </a:r>
            <a:r>
              <a:rPr lang="en-US" sz="1400" dirty="0" smtClean="0">
                <a:latin typeface="Verdana" pitchFamily="34" charset="0"/>
              </a:rPr>
              <a:t>is a online paper testing center.</a:t>
            </a:r>
            <a:endParaRPr 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8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Training System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53886" y="1137558"/>
            <a:ext cx="3445274" cy="10986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Verdana" pitchFamily="34" charset="0"/>
                <a:ea typeface="宋体" pitchFamily="2" charset="-122"/>
              </a:rPr>
              <a:t>TPT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1400" dirty="0" smtClean="0">
                <a:latin typeface="Verdana" pitchFamily="34" charset="0"/>
                <a:hlinkClick r:id="rId2"/>
              </a:rPr>
              <a:t>http://tpt/web/guest/login</a:t>
            </a:r>
            <a:endParaRPr lang="en-US" altLang="zh-CN" sz="1400" dirty="0" smtClean="0"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3916041"/>
              </p:ext>
            </p:extLst>
          </p:nvPr>
        </p:nvGraphicFramePr>
        <p:xfrm>
          <a:off x="1153885" y="2542901"/>
          <a:ext cx="6958020" cy="320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513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System - APP  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2445" y="3032760"/>
            <a:ext cx="7323909" cy="10972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500" tIns="190500" rIns="190500" bIns="190500" numCol="1" spcCol="1270" anchor="ctr" anchorCtr="0">
            <a:noAutofit/>
          </a:bodyPr>
          <a:lstStyle/>
          <a:p>
            <a:pPr lvl="0" algn="ctr" defTabSz="2222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000" b="1" kern="1200" dirty="0" smtClean="0"/>
              <a:t>Features:</a:t>
            </a:r>
            <a:endParaRPr lang="en-US" sz="5000" kern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910045" y="1600200"/>
            <a:ext cx="7323909" cy="1097280"/>
            <a:chOff x="0" y="0"/>
            <a:chExt cx="7323909" cy="109728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7323909" cy="1097280"/>
            </a:xfrm>
            <a:prstGeom prst="rect">
              <a:avLst/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0" y="0"/>
              <a:ext cx="7323909" cy="1097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lvl="0" algn="ctr" defTabSz="2222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0" b="1" kern="1200" dirty="0" smtClean="0"/>
                <a:t>Features:</a:t>
              </a:r>
              <a:endParaRPr lang="en-US" sz="50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0045" y="2688769"/>
            <a:ext cx="1830977" cy="2304288"/>
            <a:chOff x="0" y="1088569"/>
            <a:chExt cx="1830977" cy="2304288"/>
          </a:xfrm>
        </p:grpSpPr>
        <p:sp>
          <p:nvSpPr>
            <p:cNvPr id="36" name="Rectangle 35"/>
            <p:cNvSpPr/>
            <p:nvPr/>
          </p:nvSpPr>
          <p:spPr>
            <a:xfrm>
              <a:off x="0" y="1088569"/>
              <a:ext cx="1830977" cy="2304288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0" y="1088569"/>
              <a:ext cx="1830977" cy="2304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Have a register before the training</a:t>
              </a:r>
              <a:endParaRPr lang="en-US" sz="24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58270" y="2688769"/>
            <a:ext cx="1830977" cy="2304288"/>
            <a:chOff x="1848225" y="1088569"/>
            <a:chExt cx="1830977" cy="2304288"/>
          </a:xfrm>
        </p:grpSpPr>
        <p:sp>
          <p:nvSpPr>
            <p:cNvPr id="34" name="Rectangle 33"/>
            <p:cNvSpPr/>
            <p:nvPr/>
          </p:nvSpPr>
          <p:spPr>
            <a:xfrm>
              <a:off x="1848225" y="1088569"/>
              <a:ext cx="1830977" cy="2304288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1848225" y="1088569"/>
              <a:ext cx="1830977" cy="2304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Receive the reminding before the training</a:t>
              </a:r>
              <a:endParaRPr lang="en-US" sz="24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97962" y="2697480"/>
            <a:ext cx="1830977" cy="2304288"/>
            <a:chOff x="3687917" y="1097280"/>
            <a:chExt cx="1830977" cy="2304288"/>
          </a:xfrm>
        </p:grpSpPr>
        <p:sp>
          <p:nvSpPr>
            <p:cNvPr id="32" name="Rectangle 31"/>
            <p:cNvSpPr/>
            <p:nvPr/>
          </p:nvSpPr>
          <p:spPr>
            <a:xfrm>
              <a:off x="3687917" y="1097280"/>
              <a:ext cx="1830977" cy="2304288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3687917" y="1097280"/>
              <a:ext cx="1830977" cy="2304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Check in when enter the training room</a:t>
              </a:r>
              <a:endParaRPr lang="en-US" sz="24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02976" y="2706190"/>
            <a:ext cx="1830977" cy="2304288"/>
            <a:chOff x="5492931" y="1105990"/>
            <a:chExt cx="1830977" cy="2304288"/>
          </a:xfrm>
        </p:grpSpPr>
        <p:sp>
          <p:nvSpPr>
            <p:cNvPr id="30" name="Rectangle 29"/>
            <p:cNvSpPr/>
            <p:nvPr/>
          </p:nvSpPr>
          <p:spPr>
            <a:xfrm>
              <a:off x="5492931" y="1105990"/>
              <a:ext cx="1830977" cy="2304288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492931" y="1105990"/>
              <a:ext cx="1830977" cy="2304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Submit feedback after the training</a:t>
              </a:r>
              <a:endParaRPr lang="en-US" sz="2400" kern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910045" y="5001768"/>
            <a:ext cx="7323909" cy="256032"/>
          </a:xfrm>
          <a:prstGeom prst="rect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2125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System - APP 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631" y="1006281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How to install </a:t>
            </a:r>
            <a:r>
              <a:rPr lang="en-US" b="1" dirty="0" smtClean="0"/>
              <a:t>training APP?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03837" y="1375613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r>
              <a:rPr lang="en-US" dirty="0"/>
              <a:t>: Visit the website: </a:t>
            </a:r>
            <a:r>
              <a:rPr lang="en-US" b="1" dirty="0"/>
              <a:t>10.2.1.74:8080 </a:t>
            </a:r>
            <a:r>
              <a:rPr lang="en-US" dirty="0"/>
              <a:t>via your smart phone</a:t>
            </a:r>
          </a:p>
          <a:p>
            <a:r>
              <a:rPr lang="en-US" b="1" dirty="0"/>
              <a:t>Step 2</a:t>
            </a:r>
            <a:r>
              <a:rPr lang="en-US" dirty="0"/>
              <a:t>: Choose the right compatibility for your smart phone (IOS7+ or Android 4.0+)</a:t>
            </a:r>
          </a:p>
          <a:p>
            <a:endParaRPr lang="en-US" dirty="0"/>
          </a:p>
        </p:txBody>
      </p:sp>
      <p:pic>
        <p:nvPicPr>
          <p:cNvPr id="5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365" y="2575942"/>
            <a:ext cx="24098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33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System - APP 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702" y="1127964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How to install the APP of training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31075" y="1813871"/>
            <a:ext cx="50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Download and install</a:t>
            </a:r>
          </a:p>
          <a:p>
            <a:r>
              <a:rPr lang="en-US" b="1" dirty="0"/>
              <a:t>Step 4</a:t>
            </a:r>
            <a:r>
              <a:rPr lang="en-US" dirty="0"/>
              <a:t>: Login it with your Perficient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96" y="2668135"/>
            <a:ext cx="3296331" cy="296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System - APP 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1" descr="C:\Users\fanny.wang\Documents\Tencent Files\530216158\Image\059BEFA4B12D117B9D1835B4DE1F49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59" y="1166628"/>
            <a:ext cx="2891200" cy="513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53" y="1166628"/>
            <a:ext cx="2651059" cy="48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6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System - APP 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" y="1858381"/>
            <a:ext cx="2157977" cy="3858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82" y="1858381"/>
            <a:ext cx="2170277" cy="3858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78" y="1858381"/>
            <a:ext cx="2170275" cy="3858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6" y="1858382"/>
            <a:ext cx="2170276" cy="3858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69" y="1162597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Submit a feedback in training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84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GDC Training Milestones</a:t>
            </a:r>
            <a:br>
              <a:rPr lang="en-US" altLang="zh-CN" dirty="0">
                <a:ea typeface="宋体" pitchFamily="2" charset="-122"/>
              </a:rPr>
            </a:b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28788" y="1154310"/>
            <a:ext cx="5327650" cy="499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 smtClean="0">
                <a:ea typeface="宋体" pitchFamily="2" charset="-122"/>
              </a:rPr>
              <a:t>Pre-GDC </a:t>
            </a:r>
            <a:r>
              <a:rPr lang="en-US" altLang="zh-CN" sz="1200" dirty="0">
                <a:ea typeface="宋体" pitchFamily="2" charset="-122"/>
              </a:rPr>
              <a:t>– Kent Beck consults on </a:t>
            </a:r>
            <a:r>
              <a:rPr lang="en-US" altLang="zh-CN" sz="1200" dirty="0" err="1">
                <a:ea typeface="宋体" pitchFamily="2" charset="-122"/>
              </a:rPr>
              <a:t>eXtreme</a:t>
            </a:r>
            <a:r>
              <a:rPr lang="en-US" altLang="zh-CN" sz="1200" dirty="0">
                <a:ea typeface="宋体" pitchFamily="2" charset="-122"/>
              </a:rPr>
              <a:t> Delivery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2004 - GDC established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2007 - First </a:t>
            </a:r>
            <a:r>
              <a:rPr lang="en-US" altLang="zh-CN" sz="1200" dirty="0" err="1" smtClean="0">
                <a:ea typeface="宋体" pitchFamily="2" charset="-122"/>
              </a:rPr>
              <a:t>ScrumMaster</a:t>
            </a:r>
            <a:endParaRPr lang="en-US" altLang="zh-CN" sz="1200" dirty="0">
              <a:ea typeface="宋体" pitchFamily="2" charset="-122"/>
            </a:endParaRP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2007 - Foundation Training Program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2008 - Boot Camp Round 1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2008 - CMMI SCAMPI Class A appraised Level </a:t>
            </a:r>
            <a:r>
              <a:rPr lang="en-US" altLang="zh-CN" sz="1200" dirty="0" smtClean="0">
                <a:ea typeface="宋体" pitchFamily="2" charset="-122"/>
              </a:rPr>
              <a:t>3</a:t>
            </a:r>
            <a:endParaRPr lang="en-US" altLang="zh-CN" sz="1200" dirty="0">
              <a:ea typeface="宋体" pitchFamily="2" charset="-122"/>
            </a:endParaRP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2008 - 8 Certified </a:t>
            </a:r>
            <a:r>
              <a:rPr lang="en-US" altLang="zh-CN" sz="1200" dirty="0" err="1">
                <a:ea typeface="宋体" pitchFamily="2" charset="-122"/>
              </a:rPr>
              <a:t>ScrumMasters</a:t>
            </a:r>
            <a:r>
              <a:rPr lang="en-US" altLang="zh-CN" sz="1200" dirty="0">
                <a:ea typeface="宋体" pitchFamily="2" charset="-122"/>
              </a:rPr>
              <a:t> 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2010 – CST/SA-REP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2011 </a:t>
            </a:r>
            <a:r>
              <a:rPr lang="en-US" altLang="zh-CN" sz="1200" dirty="0" smtClean="0">
                <a:ea typeface="宋体" pitchFamily="2" charset="-122"/>
              </a:rPr>
              <a:t>– CSD </a:t>
            </a:r>
            <a:r>
              <a:rPr lang="en-US" altLang="zh-CN" sz="1200" dirty="0">
                <a:ea typeface="宋体" pitchFamily="2" charset="-122"/>
              </a:rPr>
              <a:t>Certification Programs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>
                <a:ea typeface="宋体" pitchFamily="2" charset="-122"/>
              </a:rPr>
              <a:t>2011 – CMMI SCAMPI Class A appraised Level 5</a:t>
            </a: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 smtClean="0">
                <a:ea typeface="宋体" pitchFamily="2" charset="-122"/>
              </a:rPr>
              <a:t>2015 </a:t>
            </a:r>
            <a:r>
              <a:rPr lang="en-US" altLang="zh-CN" sz="1200" dirty="0">
                <a:ea typeface="宋体" pitchFamily="2" charset="-122"/>
              </a:rPr>
              <a:t>– Boot Camp Round </a:t>
            </a:r>
            <a:r>
              <a:rPr lang="en-US" altLang="zh-CN" sz="1200" dirty="0" smtClean="0">
                <a:ea typeface="宋体" pitchFamily="2" charset="-122"/>
              </a:rPr>
              <a:t>17, 18 </a:t>
            </a:r>
          </a:p>
          <a:p>
            <a:pPr lvl="1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</a:pPr>
            <a:r>
              <a:rPr lang="en-US" altLang="zh-CN" sz="1200" dirty="0" smtClean="0"/>
              <a:t>                 – Security </a:t>
            </a:r>
            <a:r>
              <a:rPr lang="en-US" altLang="zh-CN" sz="1200" dirty="0"/>
              <a:t>and </a:t>
            </a:r>
            <a:r>
              <a:rPr lang="en-US" altLang="zh-CN" sz="1200" dirty="0" smtClean="0"/>
              <a:t>Confidential Training</a:t>
            </a:r>
            <a:endParaRPr lang="en-US" altLang="zh-CN" sz="1200" dirty="0" smtClean="0">
              <a:ea typeface="宋体" pitchFamily="2" charset="-122"/>
            </a:endParaRP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1200" dirty="0" smtClean="0">
                <a:ea typeface="宋体" pitchFamily="2" charset="-122"/>
              </a:rPr>
              <a:t>2016 </a:t>
            </a:r>
            <a:r>
              <a:rPr lang="en-US" altLang="zh-CN" sz="1200" dirty="0"/>
              <a:t>–</a:t>
            </a:r>
            <a:r>
              <a:rPr lang="en-US" altLang="zh-CN" sz="1200" dirty="0" smtClean="0">
                <a:ea typeface="宋体" pitchFamily="2" charset="-122"/>
              </a:rPr>
              <a:t> Boot Camp Round 19</a:t>
            </a:r>
            <a:endParaRPr lang="en-US" altLang="zh-CN" sz="1200" dirty="0">
              <a:ea typeface="宋体" pitchFamily="2" charset="-122"/>
            </a:endParaRPr>
          </a:p>
          <a:p>
            <a:pPr marL="742950" lvl="1" indent="-285750">
              <a:lnSpc>
                <a:spcPct val="105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1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Library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Picture 00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612" y="1154317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icture 00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12" y="1611517"/>
            <a:ext cx="2682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icture 009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212" y="3973717"/>
            <a:ext cx="353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icture 005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7812" y="3668917"/>
            <a:ext cx="31242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icture 007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81812" y="4507117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icture 002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4412" y="1687717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8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Library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57200" y="1724025"/>
            <a:ext cx="82296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/>
              <a:t>Our library wa</a:t>
            </a:r>
            <a:r>
              <a:rPr lang="en-US" dirty="0"/>
              <a:t>s </a:t>
            </a:r>
            <a:r>
              <a:rPr lang="en-US" i="0" dirty="0"/>
              <a:t>established </a:t>
            </a:r>
            <a:r>
              <a:rPr lang="en-US" dirty="0" smtClean="0"/>
              <a:t>since</a:t>
            </a:r>
            <a:r>
              <a:rPr lang="en-US" i="0" dirty="0" smtClean="0"/>
              <a:t> </a:t>
            </a:r>
            <a:r>
              <a:rPr lang="en-US" dirty="0"/>
              <a:t>2004. W</a:t>
            </a:r>
            <a:r>
              <a:rPr lang="en-US" i="0" dirty="0"/>
              <a:t>e now have 83 technology books written in Chinese (RMB 3,152.4); 83 technology books in English (RMB 1146.8 + US$2000) and over 100 business related books. We also have some English novels.</a:t>
            </a:r>
          </a:p>
          <a:p>
            <a:pPr>
              <a:lnSpc>
                <a:spcPct val="150000"/>
              </a:lnSpc>
            </a:pPr>
            <a:r>
              <a:rPr lang="en-US" i="0" dirty="0"/>
              <a:t>You can find Book List </a:t>
            </a:r>
            <a:r>
              <a:rPr lang="en-US" altLang="zh-CN" dirty="0" smtClean="0"/>
              <a:t>in Library system</a:t>
            </a:r>
            <a:r>
              <a:rPr lang="en-US" i="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Perficient GDC Library </a:t>
            </a:r>
            <a:r>
              <a:rPr lang="en-US" altLang="zh-CN" dirty="0">
                <a:hlinkClick r:id="rId2"/>
              </a:rPr>
              <a:t>system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7557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13952"/>
            <a:ext cx="8229600" cy="44627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i="0" dirty="0">
                <a:latin typeface="+mj-lt"/>
              </a:rPr>
              <a:t> </a:t>
            </a:r>
          </a:p>
          <a:p>
            <a:pPr>
              <a:buFont typeface="Wingdings" pitchFamily="2" charset="2"/>
              <a:buChar char="v"/>
              <a:defRPr/>
            </a:pPr>
            <a:endParaRPr lang="en-US" i="0" dirty="0">
              <a:latin typeface="+mj-lt"/>
            </a:endParaRPr>
          </a:p>
          <a:p>
            <a:endParaRPr lang="en-US" dirty="0"/>
          </a:p>
          <a:p>
            <a:pPr algn="ctr">
              <a:defRPr/>
            </a:pPr>
            <a:endParaRPr lang="en-US" b="1" i="0" dirty="0" smtClean="0">
              <a:latin typeface="+mj-lt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sz="1600" b="1" i="0" dirty="0" smtClean="0">
                <a:latin typeface="+mj-lt"/>
              </a:rPr>
              <a:t> </a:t>
            </a:r>
            <a:r>
              <a:rPr lang="en-US" sz="1600" b="1" dirty="0" smtClean="0"/>
              <a:t>Please </a:t>
            </a:r>
            <a:r>
              <a:rPr lang="en-US" sz="1600" b="1" dirty="0"/>
              <a:t>register when you borrow the books (or login </a:t>
            </a:r>
            <a:r>
              <a:rPr lang="en-US" sz="1600" b="1" u="sng" dirty="0">
                <a:hlinkClick r:id="rId2"/>
              </a:rPr>
              <a:t>library</a:t>
            </a:r>
            <a:r>
              <a:rPr lang="en-US" sz="1600" b="1" dirty="0"/>
              <a:t> to check the books out by yourself);</a:t>
            </a:r>
          </a:p>
          <a:p>
            <a:pPr>
              <a:buFont typeface="Wingdings" pitchFamily="2" charset="2"/>
              <a:buChar char="v"/>
              <a:defRPr/>
            </a:pPr>
            <a:endParaRPr lang="en-US" sz="1600" b="1" i="0" dirty="0" smtClean="0">
              <a:latin typeface="+mj-lt"/>
            </a:endParaRPr>
          </a:p>
          <a:p>
            <a:pPr lvl="0">
              <a:buFont typeface="Wingdings" pitchFamily="2" charset="2"/>
              <a:buChar char="v"/>
              <a:defRPr/>
            </a:pPr>
            <a:r>
              <a:rPr lang="en-US" sz="1600" b="1" i="0" dirty="0" smtClean="0">
                <a:latin typeface="+mj-lt"/>
              </a:rPr>
              <a:t> </a:t>
            </a:r>
            <a:r>
              <a:rPr lang="en-US" sz="1600" b="1" dirty="0"/>
              <a:t>After reading please put the books at the training coordinator’s desk instead of its original position, so that she can clear your borrowing </a:t>
            </a:r>
            <a:r>
              <a:rPr lang="en-US" sz="1600" b="1" dirty="0" smtClean="0"/>
              <a:t>information</a:t>
            </a:r>
            <a:endParaRPr lang="en-US" sz="1600" b="1" i="0" dirty="0" smtClean="0">
              <a:latin typeface="+mj-lt"/>
            </a:endParaRPr>
          </a:p>
          <a:p>
            <a:pPr algn="ctr">
              <a:defRPr/>
            </a:pPr>
            <a:endParaRPr lang="en-US" sz="1600" b="1" i="0" dirty="0" smtClean="0">
              <a:latin typeface="+mj-lt"/>
            </a:endParaRPr>
          </a:p>
          <a:p>
            <a:pPr lvl="0">
              <a:buFont typeface="Wingdings" pitchFamily="2" charset="2"/>
              <a:buChar char="v"/>
              <a:defRPr/>
            </a:pPr>
            <a:r>
              <a:rPr lang="en-US" sz="1600" b="1" i="0" dirty="0" smtClean="0">
                <a:latin typeface="+mj-lt"/>
              </a:rPr>
              <a:t> </a:t>
            </a:r>
            <a:r>
              <a:rPr lang="en-US" sz="1600" b="1" dirty="0"/>
              <a:t>Only two books can be borrowed at one time, so that others can have chance to read</a:t>
            </a:r>
            <a:endParaRPr lang="en-US" sz="1600" dirty="0"/>
          </a:p>
          <a:p>
            <a:pPr>
              <a:defRPr/>
            </a:pPr>
            <a:endParaRPr lang="en-US" sz="1600" b="1" i="0" dirty="0" smtClean="0">
              <a:latin typeface="+mj-lt"/>
            </a:endParaRPr>
          </a:p>
          <a:p>
            <a:pPr lvl="0">
              <a:buFont typeface="Wingdings" pitchFamily="2" charset="2"/>
              <a:buChar char="v"/>
              <a:defRPr/>
            </a:pPr>
            <a:r>
              <a:rPr lang="en-US" sz="1600" b="1" i="0" dirty="0" smtClean="0">
                <a:latin typeface="+mj-lt"/>
              </a:rPr>
              <a:t> </a:t>
            </a:r>
            <a:r>
              <a:rPr lang="en-US" sz="1600" b="1" dirty="0"/>
              <a:t>  Please don’t keep books longer than two month, other people may need them too</a:t>
            </a:r>
            <a:endParaRPr lang="en-US" sz="1600" dirty="0"/>
          </a:p>
          <a:p>
            <a:pPr>
              <a:defRPr/>
            </a:pPr>
            <a:endParaRPr lang="en-US" sz="1600" b="1" i="0" dirty="0" smtClean="0">
              <a:latin typeface="+mj-lt"/>
            </a:endParaRPr>
          </a:p>
          <a:p>
            <a:pPr lvl="0">
              <a:buFont typeface="Wingdings" pitchFamily="2" charset="2"/>
              <a:buChar char="v"/>
              <a:defRPr/>
            </a:pPr>
            <a:r>
              <a:rPr lang="en-US" sz="1600" b="1" i="0" dirty="0" smtClean="0">
                <a:latin typeface="+mj-lt"/>
              </a:rPr>
              <a:t> </a:t>
            </a:r>
            <a:r>
              <a:rPr lang="en-US" sz="1600" b="1" dirty="0"/>
              <a:t> If you lose the book, please compensate the price of the book or buy a new copy of the same title to replace it in the library</a:t>
            </a:r>
            <a:endParaRPr lang="en-US" sz="1600" dirty="0"/>
          </a:p>
          <a:p>
            <a:pPr>
              <a:buFont typeface="Wingdings" pitchFamily="2" charset="2"/>
              <a:buChar char="v"/>
              <a:defRPr/>
            </a:pPr>
            <a:endParaRPr lang="en-US" b="1" i="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995127"/>
            <a:ext cx="4800600" cy="685800"/>
          </a:xfrm>
          <a:prstGeom prst="rect">
            <a:avLst/>
          </a:prstGeom>
          <a:noFill/>
        </p:spPr>
        <p:txBody>
          <a:bodyPr wrap="none">
            <a:prstTxWarp prst="textDoubleWave1">
              <a:avLst/>
            </a:prstTxWarp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cap="all" dirty="0">
                <a:ln w="0">
                  <a:solidFill>
                    <a:srgbClr val="FFFFCC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560965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  <a:r>
              <a:rPr lang="en-US" dirty="0"/>
              <a:t>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0912" y="1244111"/>
            <a:ext cx="883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 smtClean="0"/>
              <a:t>URL:</a:t>
            </a:r>
          </a:p>
          <a:p>
            <a:r>
              <a:rPr lang="en-US" dirty="0" smtClean="0">
                <a:hlinkClick r:id="rId2"/>
              </a:rPr>
              <a:t>http://10.2.1.74:6080/login</a:t>
            </a:r>
            <a:endParaRPr lang="en-US" dirty="0"/>
          </a:p>
          <a:p>
            <a:r>
              <a:rPr lang="en-US" i="0" u="sng" dirty="0" smtClean="0">
                <a:solidFill>
                  <a:srgbClr val="0000FF"/>
                </a:solidFill>
              </a:rPr>
              <a:t>TPT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912" y="2457865"/>
            <a:ext cx="6366483" cy="357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15907" y="2096793"/>
            <a:ext cx="1629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  L</a:t>
            </a:r>
            <a:r>
              <a:rPr lang="en-US" altLang="zh-CN" b="1" dirty="0" smtClean="0"/>
              <a:t>og in</a:t>
            </a:r>
          </a:p>
          <a:p>
            <a:pPr>
              <a:buFontTx/>
              <a:buChar char="-"/>
            </a:pPr>
            <a:endParaRPr lang="en-US" altLang="zh-CN" b="1" dirty="0" smtClean="0"/>
          </a:p>
          <a:p>
            <a:pPr>
              <a:buFontTx/>
              <a:buChar char="-"/>
            </a:pPr>
            <a:r>
              <a:rPr lang="en-US" b="1" dirty="0" smtClean="0"/>
              <a:t>  My Page</a:t>
            </a:r>
          </a:p>
          <a:p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/>
              <a:t>  Book list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  APP in smart phone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system - APP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73" y="1477376"/>
            <a:ext cx="2240412" cy="3982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44" y="1468610"/>
            <a:ext cx="2245343" cy="3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6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563883" y="2629435"/>
            <a:ext cx="2395751" cy="644987"/>
          </a:xfrm>
        </p:spPr>
        <p:txBody>
          <a:bodyPr/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Training Overview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8955" y="1239619"/>
            <a:ext cx="8529052" cy="4849479"/>
          </a:xfr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Generalized Training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New Employee Orientation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Video training program - iPod Nano’s and video library</a:t>
            </a:r>
          </a:p>
          <a:p>
            <a:pPr lvl="1">
              <a:lnSpc>
                <a:spcPct val="90000"/>
              </a:lnSpc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Technical Training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GDC Specific Training</a:t>
            </a:r>
          </a:p>
          <a:p>
            <a:pPr lvl="2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Foundation Training</a:t>
            </a:r>
          </a:p>
          <a:p>
            <a:pPr lvl="2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Boot Camp</a:t>
            </a:r>
          </a:p>
          <a:p>
            <a:pPr lvl="2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Gap Training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Project Specific Training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Product/Partner Training</a:t>
            </a:r>
          </a:p>
          <a:p>
            <a:pPr>
              <a:lnSpc>
                <a:spcPct val="90000"/>
              </a:lnSpc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Soft Skills Training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Career Management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Leadership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Train the Occasional Trainer</a:t>
            </a:r>
          </a:p>
          <a:p>
            <a:pPr>
              <a:lnSpc>
                <a:spcPct val="90000"/>
              </a:lnSpc>
              <a:buFont typeface="Arial"/>
              <a:buNone/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r>
              <a:rPr lang="en-US" altLang="zh-CN" sz="1600" b="1" smtClean="0">
                <a:latin typeface="Verdana" pitchFamily="34" charset="0"/>
                <a:ea typeface="宋体" pitchFamily="2" charset="-122"/>
              </a:rPr>
              <a:t>CoE Training</a:t>
            </a:r>
          </a:p>
          <a:p>
            <a:pPr>
              <a:lnSpc>
                <a:spcPct val="90000"/>
              </a:lnSpc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Arial"/>
              <a:buNone/>
            </a:pPr>
            <a:endParaRPr lang="en-US" altLang="zh-CN" sz="1600" smtClean="0">
              <a:latin typeface="Verdana" pitchFamily="34" charset="0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16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20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957" y="1142071"/>
            <a:ext cx="7456068" cy="491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01994"/>
            <a:ext cx="9144000" cy="623917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Foundation Training -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7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Foundation Training - Curriculum</a:t>
            </a:r>
            <a:endParaRPr lang="en-US" dirty="0">
              <a:ea typeface="宋体" pitchFamily="2" charset="-122"/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95997"/>
            <a:ext cx="622935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4" name="Picture 343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262" y="3722290"/>
            <a:ext cx="8446833" cy="23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022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9621" y="93729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 Narrow"/>
                <a:ea typeface="宋体" pitchFamily="2" charset="-122"/>
                <a:cs typeface="Arial Narrow"/>
              </a:rPr>
              <a:t>Boot Camp - Objectives</a:t>
            </a:r>
            <a:endParaRPr lang="en-US" sz="3200" b="1" dirty="0">
              <a:latin typeface="Arial Narrow"/>
              <a:ea typeface="宋体" pitchFamily="2" charset="-122"/>
              <a:cs typeface="Arial Narrow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2648" y="1396654"/>
            <a:ext cx="65151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542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42" y="117647"/>
            <a:ext cx="5685694" cy="624738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Boot Camp - Curriculum</a:t>
            </a:r>
            <a:endParaRPr lang="en-US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1766" y="779735"/>
            <a:ext cx="3495675" cy="16002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All Foundation Training</a:t>
            </a:r>
          </a:p>
          <a:p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Additional Soft Skills Training</a:t>
            </a:r>
          </a:p>
          <a:p>
            <a:r>
              <a:rPr lang="en-US" altLang="zh-CN" sz="1600" smtClean="0">
                <a:latin typeface="Verdana" pitchFamily="34" charset="0"/>
                <a:ea typeface="宋体" pitchFamily="2" charset="-122"/>
              </a:rPr>
              <a:t>Project - Put skills into practice</a:t>
            </a:r>
            <a:endParaRPr lang="en-US" altLang="zh-CN" sz="1600" dirty="0" smtClean="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5" name="Picture 4" descr="Boot Camp Schedule (Day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976" y="2379935"/>
            <a:ext cx="18716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Bootcamp with CS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265" y="1008335"/>
            <a:ext cx="472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hutterstock_223369798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15666"/>
            <a:ext cx="5685694" cy="633792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Project Specific Training</a:t>
            </a:r>
            <a:endParaRPr lang="en-US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09" y="1283329"/>
            <a:ext cx="8229600" cy="2971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PSI</a:t>
            </a:r>
          </a:p>
          <a:p>
            <a:pPr lvl="1"/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BEA WebLogic and BPM</a:t>
            </a:r>
          </a:p>
          <a:p>
            <a:pPr lvl="1"/>
            <a:endParaRPr lang="en-US" altLang="zh-CN" sz="1800" smtClean="0">
              <a:latin typeface="Verdana" pitchFamily="34" charset="0"/>
              <a:ea typeface="宋体" pitchFamily="2" charset="-122"/>
            </a:endParaRP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Avaya TT</a:t>
            </a:r>
          </a:p>
          <a:p>
            <a:pPr lvl="1"/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Seibel</a:t>
            </a:r>
          </a:p>
          <a:p>
            <a:pPr lvl="1"/>
            <a:endParaRPr lang="en-US" altLang="zh-CN" sz="1800" smtClean="0">
              <a:latin typeface="Verdana" pitchFamily="34" charset="0"/>
              <a:ea typeface="宋体" pitchFamily="2" charset="-122"/>
            </a:endParaRPr>
          </a:p>
          <a:p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Future Projects</a:t>
            </a:r>
          </a:p>
          <a:p>
            <a:pPr lvl="1"/>
            <a:r>
              <a:rPr lang="en-US" altLang="zh-CN" sz="1800" smtClean="0">
                <a:latin typeface="Verdana" pitchFamily="34" charset="0"/>
                <a:ea typeface="宋体" pitchFamily="2" charset="-122"/>
              </a:rPr>
              <a:t>Could be anything -- welcome to the world of consulting</a:t>
            </a:r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3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hutterstock_223369798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53499" y="394616"/>
            <a:ext cx="6464175" cy="47598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Arial Narrow"/>
                <a:ea typeface="宋体" pitchFamily="2" charset="-122"/>
                <a:cs typeface="Arial Narrow"/>
              </a:rPr>
              <a:t>Product Specific Training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1383" y="1195088"/>
            <a:ext cx="8529052" cy="4849479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600" b="0" dirty="0" smtClean="0">
                <a:latin typeface="Verdana" pitchFamily="34" charset="0"/>
                <a:ea typeface="宋体" pitchFamily="2" charset="-122"/>
              </a:rPr>
              <a:t>Oracle Siebel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Already conducted training for Avaya TT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We will build a center of excellence around Siebel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0" dirty="0" err="1" smtClean="0">
                <a:latin typeface="Verdana" pitchFamily="34" charset="0"/>
                <a:ea typeface="宋体" pitchFamily="2" charset="-122"/>
              </a:rPr>
              <a:t>Tibco</a:t>
            </a:r>
            <a:endParaRPr lang="en-US" altLang="zh-CN" sz="1600" b="0" dirty="0" smtClean="0">
              <a:latin typeface="Verdana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New focus across </a:t>
            </a:r>
            <a:r>
              <a:rPr lang="en-US" altLang="zh-CN" sz="1600" dirty="0" err="1" smtClean="0">
                <a:latin typeface="Verdana" pitchFamily="34" charset="0"/>
                <a:ea typeface="宋体" pitchFamily="2" charset="-122"/>
              </a:rPr>
              <a:t>Tibco</a:t>
            </a: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 product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Training to be arranged in mid-year timeframe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0" dirty="0" smtClean="0">
                <a:latin typeface="Verdana" pitchFamily="34" charset="0"/>
                <a:ea typeface="宋体" pitchFamily="2" charset="-122"/>
              </a:rPr>
              <a:t>BEA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Recently participated in WLI and ALSB training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0" dirty="0" smtClean="0">
                <a:latin typeface="Verdana" pitchFamily="34" charset="0"/>
                <a:ea typeface="宋体" pitchFamily="2" charset="-122"/>
              </a:rPr>
              <a:t>Sterling/GIS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0" dirty="0" err="1" smtClean="0">
                <a:latin typeface="Verdana" pitchFamily="34" charset="0"/>
                <a:ea typeface="宋体" pitchFamily="2" charset="-122"/>
              </a:rPr>
              <a:t>Documentum</a:t>
            </a:r>
            <a:endParaRPr lang="en-US" altLang="zh-CN" sz="1600" b="0" dirty="0" smtClean="0">
              <a:latin typeface="Verdana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b="0" dirty="0" smtClean="0">
                <a:latin typeface="Verdana" pitchFamily="34" charset="0"/>
                <a:ea typeface="宋体" pitchFamily="2" charset="-122"/>
              </a:rPr>
              <a:t>IBM </a:t>
            </a:r>
            <a:r>
              <a:rPr lang="en-US" altLang="zh-CN" sz="1600" b="0" dirty="0" err="1" smtClean="0">
                <a:latin typeface="Verdana" pitchFamily="34" charset="0"/>
                <a:ea typeface="宋体" pitchFamily="2" charset="-122"/>
              </a:rPr>
              <a:t>Websphere</a:t>
            </a:r>
            <a:r>
              <a:rPr lang="en-US" altLang="zh-CN" sz="1600" b="0" dirty="0" smtClean="0">
                <a:latin typeface="Verdana" pitchFamily="34" charset="0"/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err="1" smtClean="0">
                <a:latin typeface="Verdana" pitchFamily="34" charset="0"/>
                <a:ea typeface="宋体" pitchFamily="2" charset="-122"/>
              </a:rPr>
              <a:t>Websphere</a:t>
            </a: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 Application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err="1" smtClean="0">
                <a:latin typeface="Verdana" pitchFamily="34" charset="0"/>
                <a:ea typeface="宋体" pitchFamily="2" charset="-122"/>
              </a:rPr>
              <a:t>Websphere</a:t>
            </a: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 Portal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err="1" smtClean="0">
                <a:latin typeface="Verdana" pitchFamily="34" charset="0"/>
                <a:ea typeface="宋体" pitchFamily="2" charset="-122"/>
              </a:rPr>
              <a:t>Websphere</a:t>
            </a: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 Commerce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7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 Blank - use for cha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Two Column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 Qu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 Three colum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 Image and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6689F3-4B38-45F6-AEEA-96699B64EAA5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D535F13-7955-4883-ACF0-A34D95CAB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FD9A7D6-067B-4743-A0EF-B168F7D01A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708</Words>
  <Application>Microsoft Office PowerPoint</Application>
  <PresentationFormat>On-screen Show (4:3)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SimHei</vt:lpstr>
      <vt:lpstr>宋体</vt:lpstr>
      <vt:lpstr>Arial</vt:lpstr>
      <vt:lpstr>Arial Narrow</vt:lpstr>
      <vt:lpstr>Calibri</vt:lpstr>
      <vt:lpstr>Verdana</vt:lpstr>
      <vt:lpstr>Wingdings</vt:lpstr>
      <vt:lpstr>1 Cover</vt:lpstr>
      <vt:lpstr>2 Blank - use for charts</vt:lpstr>
      <vt:lpstr>3 Two Column </vt:lpstr>
      <vt:lpstr>4 Quote</vt:lpstr>
      <vt:lpstr>5 Three column</vt:lpstr>
      <vt:lpstr>6 Image and text</vt:lpstr>
      <vt:lpstr>PowerPoint Presentation</vt:lpstr>
      <vt:lpstr>GDC Training Milestones </vt:lpstr>
      <vt:lpstr>Training Overview</vt:lpstr>
      <vt:lpstr>Foundation Training - Objectives</vt:lpstr>
      <vt:lpstr>Foundation Training - Curriculum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System</vt:lpstr>
      <vt:lpstr>Training System - APP   </vt:lpstr>
      <vt:lpstr>Training System - APP   </vt:lpstr>
      <vt:lpstr>Training System - APP   </vt:lpstr>
      <vt:lpstr>Training System - APP   </vt:lpstr>
      <vt:lpstr>Training System - APP   </vt:lpstr>
      <vt:lpstr> Library </vt:lpstr>
      <vt:lpstr> Library</vt:lpstr>
      <vt:lpstr> Library</vt:lpstr>
      <vt:lpstr>Library system </vt:lpstr>
      <vt:lpstr>Library system - APP </vt:lpstr>
      <vt:lpstr>PowerPoint Presentation</vt:lpstr>
    </vt:vector>
  </TitlesOfParts>
  <Company>Perficient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Melissa Kaatman</dc:creator>
  <cp:lastModifiedBy>Vincy Yu</cp:lastModifiedBy>
  <cp:revision>143</cp:revision>
  <dcterms:created xsi:type="dcterms:W3CDTF">2014-10-20T14:45:52Z</dcterms:created>
  <dcterms:modified xsi:type="dcterms:W3CDTF">2016-06-07T08:17:47Z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