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14"/>
  </p:notesMasterIdLst>
  <p:handoutMasterIdLst>
    <p:handoutMasterId r:id="rId15"/>
  </p:handoutMasterIdLst>
  <p:sldIdLst>
    <p:sldId id="292" r:id="rId10"/>
    <p:sldId id="316" r:id="rId11"/>
    <p:sldId id="317" r:id="rId12"/>
    <p:sldId id="29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101F"/>
    <a:srgbClr val="ECECEA"/>
    <a:srgbClr val="E6E6E6"/>
    <a:srgbClr val="DB202C"/>
    <a:srgbClr val="BD1D27"/>
    <a:srgbClr val="691B1E"/>
    <a:srgbClr val="8D2327"/>
    <a:srgbClr val="7B191E"/>
    <a:srgbClr val="A91120"/>
    <a:srgbClr val="EB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33" autoAdjust="0"/>
  </p:normalViewPr>
  <p:slideViewPr>
    <p:cSldViewPr snapToGrid="0" snapToObjects="1">
      <p:cViewPr varScale="1">
        <p:scale>
          <a:sx n="112" d="100"/>
          <a:sy n="112" d="100"/>
        </p:scale>
        <p:origin x="158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9/7/2015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平均每月制度计薪日，具体计算方法为：</a:t>
            </a:r>
          </a:p>
          <a:p>
            <a:r>
              <a:rPr lang="zh-CN" altLang="en-US" sz="1200" b="0" i="0" kern="1200" dirty="0" smtClean="0">
                <a:solidFill>
                  <a:schemeClr val="tx1"/>
                </a:solidFill>
                <a:effectLst/>
                <a:latin typeface="+mn-lt"/>
                <a:ea typeface="+mn-ea"/>
                <a:cs typeface="+mn-cs"/>
              </a:rPr>
              <a:t>年记薪总天数：</a:t>
            </a:r>
            <a:r>
              <a:rPr lang="en-US" altLang="zh-CN" sz="1200" b="0" i="0" kern="1200" dirty="0" smtClean="0">
                <a:solidFill>
                  <a:schemeClr val="tx1"/>
                </a:solidFill>
                <a:effectLst/>
                <a:latin typeface="+mn-lt"/>
                <a:ea typeface="+mn-ea"/>
                <a:cs typeface="+mn-cs"/>
              </a:rPr>
              <a:t>365</a:t>
            </a:r>
            <a:r>
              <a:rPr lang="zh-CN" altLang="en-US" sz="1200" b="0" i="0" kern="1200" dirty="0" smtClean="0">
                <a:solidFill>
                  <a:schemeClr val="tx1"/>
                </a:solidFill>
                <a:effectLst/>
                <a:latin typeface="+mn-lt"/>
                <a:ea typeface="+mn-ea"/>
                <a:cs typeface="+mn-cs"/>
              </a:rPr>
              <a:t>天－</a:t>
            </a:r>
            <a:r>
              <a:rPr lang="en-US" altLang="zh-CN" sz="1200" b="0" i="0" kern="1200" dirty="0" smtClean="0">
                <a:solidFill>
                  <a:schemeClr val="tx1"/>
                </a:solidFill>
                <a:effectLst/>
                <a:latin typeface="+mn-lt"/>
                <a:ea typeface="+mn-ea"/>
                <a:cs typeface="+mn-cs"/>
              </a:rPr>
              <a:t>104</a:t>
            </a:r>
            <a:r>
              <a:rPr lang="zh-CN" altLang="en-US" sz="1200" b="0" i="0" kern="1200" dirty="0" smtClean="0">
                <a:solidFill>
                  <a:schemeClr val="tx1"/>
                </a:solidFill>
                <a:effectLst/>
                <a:latin typeface="+mn-lt"/>
                <a:ea typeface="+mn-ea"/>
                <a:cs typeface="+mn-cs"/>
              </a:rPr>
              <a:t>天（为一年</a:t>
            </a:r>
            <a:r>
              <a:rPr lang="en-US" altLang="zh-CN" sz="1200" b="0" i="0" kern="1200" dirty="0" smtClean="0">
                <a:solidFill>
                  <a:schemeClr val="tx1"/>
                </a:solidFill>
                <a:effectLst/>
                <a:latin typeface="+mn-lt"/>
                <a:ea typeface="+mn-ea"/>
                <a:cs typeface="+mn-cs"/>
              </a:rPr>
              <a:t>52</a:t>
            </a:r>
            <a:r>
              <a:rPr lang="zh-CN" altLang="en-US" sz="1200" b="0" i="0" kern="1200" dirty="0" smtClean="0">
                <a:solidFill>
                  <a:schemeClr val="tx1"/>
                </a:solidFill>
                <a:effectLst/>
                <a:latin typeface="+mn-lt"/>
                <a:ea typeface="+mn-ea"/>
                <a:cs typeface="+mn-cs"/>
              </a:rPr>
              <a:t>周的双休日）</a:t>
            </a:r>
            <a:r>
              <a:rPr lang="en-US" altLang="zh-CN" sz="1200" b="0" i="0" kern="1200" dirty="0" smtClean="0">
                <a:solidFill>
                  <a:schemeClr val="tx1"/>
                </a:solidFill>
                <a:effectLst/>
                <a:latin typeface="+mn-lt"/>
                <a:ea typeface="+mn-ea"/>
                <a:cs typeface="+mn-cs"/>
              </a:rPr>
              <a:t>=261</a:t>
            </a:r>
            <a:r>
              <a:rPr lang="zh-CN" altLang="en-US" sz="1200" b="0" i="0" kern="1200" dirty="0" smtClean="0">
                <a:solidFill>
                  <a:schemeClr val="tx1"/>
                </a:solidFill>
                <a:effectLst/>
                <a:latin typeface="+mn-lt"/>
                <a:ea typeface="+mn-ea"/>
                <a:cs typeface="+mn-cs"/>
              </a:rPr>
              <a:t>天</a:t>
            </a:r>
          </a:p>
          <a:p>
            <a:r>
              <a:rPr lang="zh-CN" altLang="en-US" sz="1200" b="0" i="0" kern="1200" dirty="0" smtClean="0">
                <a:solidFill>
                  <a:schemeClr val="tx1"/>
                </a:solidFill>
                <a:effectLst/>
                <a:latin typeface="+mn-lt"/>
                <a:ea typeface="+mn-ea"/>
                <a:cs typeface="+mn-cs"/>
              </a:rPr>
              <a:t>平均月记薪日：</a:t>
            </a:r>
            <a:r>
              <a:rPr lang="en-US" altLang="zh-CN" sz="1200" b="0" i="0" kern="1200" dirty="0" smtClean="0">
                <a:solidFill>
                  <a:schemeClr val="tx1"/>
                </a:solidFill>
                <a:effectLst/>
                <a:latin typeface="+mn-lt"/>
                <a:ea typeface="+mn-ea"/>
                <a:cs typeface="+mn-cs"/>
              </a:rPr>
              <a:t>261</a:t>
            </a:r>
            <a:r>
              <a:rPr lang="zh-CN" altLang="en-US" sz="1200" b="0" i="0" kern="1200" dirty="0" smtClean="0">
                <a:solidFill>
                  <a:schemeClr val="tx1"/>
                </a:solidFill>
                <a:effectLst/>
                <a:latin typeface="+mn-lt"/>
                <a:ea typeface="+mn-ea"/>
                <a:cs typeface="+mn-cs"/>
              </a:rPr>
              <a:t>天</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=21.75</a:t>
            </a:r>
            <a:r>
              <a:rPr lang="zh-CN" altLang="en-US" sz="1200" b="0" i="0" kern="1200" dirty="0" smtClean="0">
                <a:solidFill>
                  <a:schemeClr val="tx1"/>
                </a:solidFill>
                <a:effectLst/>
                <a:latin typeface="+mn-lt"/>
                <a:ea typeface="+mn-ea"/>
                <a:cs typeface="+mn-cs"/>
              </a:rPr>
              <a:t>天</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月</a:t>
            </a:r>
          </a:p>
          <a:p>
            <a:endParaRPr lang="zh-CN" altLang="en-US" dirty="0"/>
          </a:p>
        </p:txBody>
      </p:sp>
      <p:sp>
        <p:nvSpPr>
          <p:cNvPr id="4" name="Slide Number Placeholder 3"/>
          <p:cNvSpPr>
            <a:spLocks noGrp="1"/>
          </p:cNvSpPr>
          <p:nvPr>
            <p:ph type="sldNum" sz="quarter" idx="10"/>
          </p:nvPr>
        </p:nvSpPr>
        <p:spPr/>
        <p:txBody>
          <a:bodyPr/>
          <a:lstStyle/>
          <a:p>
            <a:fld id="{FB36EF05-0C3A-1946-950F-A554D6998318}" type="slidenum">
              <a:rPr lang="en-US" smtClean="0"/>
              <a:pPr/>
              <a:t>2</a:t>
            </a:fld>
            <a:endParaRPr lang="en-US"/>
          </a:p>
        </p:txBody>
      </p:sp>
    </p:spTree>
    <p:extLst>
      <p:ext uri="{BB962C8B-B14F-4D97-AF65-F5344CB8AC3E}">
        <p14:creationId xmlns:p14="http://schemas.microsoft.com/office/powerpoint/2010/main" val="100744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B36EF05-0C3A-1946-950F-A554D6998318}" type="slidenum">
              <a:rPr lang="en-US" smtClean="0"/>
              <a:pPr/>
              <a:t>3</a:t>
            </a:fld>
            <a:endParaRPr lang="en-US"/>
          </a:p>
        </p:txBody>
      </p:sp>
    </p:spTree>
    <p:extLst>
      <p:ext uri="{BB962C8B-B14F-4D97-AF65-F5344CB8AC3E}">
        <p14:creationId xmlns:p14="http://schemas.microsoft.com/office/powerpoint/2010/main" val="183057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Body Cop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35782" y="160423"/>
            <a:ext cx="6443568" cy="628316"/>
          </a:xfrm>
          <a:prstGeom prst="rect">
            <a:avLst/>
          </a:prstGeom>
        </p:spPr>
        <p:txBody>
          <a:bodyPr/>
          <a:lstStyle/>
          <a:p>
            <a:r>
              <a:rPr lang="en-US" dirty="0" smtClean="0"/>
              <a:t>Click to edit Body Header</a:t>
            </a:r>
            <a:endParaRPr lang="en-US" dirty="0"/>
          </a:p>
        </p:txBody>
      </p:sp>
      <p:sp>
        <p:nvSpPr>
          <p:cNvPr id="3" name="Content Placeholder 2"/>
          <p:cNvSpPr>
            <a:spLocks noGrp="1"/>
          </p:cNvSpPr>
          <p:nvPr>
            <p:ph idx="1"/>
          </p:nvPr>
        </p:nvSpPr>
        <p:spPr>
          <a:xfrm>
            <a:off x="307474" y="1276684"/>
            <a:ext cx="8529052" cy="484947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24546" y="6463294"/>
            <a:ext cx="2211236" cy="365125"/>
          </a:xfrm>
          <a:prstGeom prst="rect">
            <a:avLst/>
          </a:prstGeom>
        </p:spPr>
        <p:txBody>
          <a:bodyPr/>
          <a:lstStyle/>
          <a:p>
            <a:fld id="{6C234949-3612-9740-936B-33335EA749AE}" type="datetime1">
              <a:rPr lang="en-US" smtClean="0"/>
              <a:pPr/>
              <a:t>9/7/2015</a:t>
            </a:fld>
            <a:endParaRPr lang="en-US"/>
          </a:p>
        </p:txBody>
      </p:sp>
      <p:sp>
        <p:nvSpPr>
          <p:cNvPr id="6" name="Slide Number Placeholder 5"/>
          <p:cNvSpPr>
            <a:spLocks noGrp="1"/>
          </p:cNvSpPr>
          <p:nvPr>
            <p:ph type="sldNum" sz="quarter" idx="12"/>
          </p:nvPr>
        </p:nvSpPr>
        <p:spPr>
          <a:xfrm>
            <a:off x="6668114" y="6463294"/>
            <a:ext cx="2211236" cy="365125"/>
          </a:xfrm>
          <a:prstGeom prst="rect">
            <a:avLst/>
          </a:prstGeom>
        </p:spPr>
        <p:txBody>
          <a:bodyPr/>
          <a:lstStyle/>
          <a:p>
            <a:fld id="{A85732B1-CD86-A142-BD53-A3A7959BDB74}" type="slidenum">
              <a:rPr lang="en-US" smtClean="0"/>
              <a:pPr/>
              <a:t>‹#›</a:t>
            </a:fld>
            <a:endParaRPr lang="en-US"/>
          </a:p>
        </p:txBody>
      </p:sp>
    </p:spTree>
    <p:extLst>
      <p:ext uri="{BB962C8B-B14F-4D97-AF65-F5344CB8AC3E}">
        <p14:creationId xmlns:p14="http://schemas.microsoft.com/office/powerpoint/2010/main" val="148529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12"/>
          <p:cNvSpPr>
            <a:spLocks noGrp="1"/>
          </p:cNvSpPr>
          <p:nvPr>
            <p:ph type="body" sz="quarter" idx="10" hasCustomPrompt="1"/>
          </p:nvPr>
        </p:nvSpPr>
        <p:spPr>
          <a:xfrm>
            <a:off x="4884615" y="1445839"/>
            <a:ext cx="3673232" cy="1055081"/>
          </a:xfrm>
          <a:prstGeom prst="rect">
            <a:avLst/>
          </a:prstGeom>
        </p:spPr>
        <p:txBody>
          <a:bodyPr vert="horz"/>
          <a:lstStyle>
            <a:lvl1pPr marL="0" indent="0" algn="l">
              <a:lnSpc>
                <a:spcPct val="80000"/>
              </a:lnSpc>
              <a:buNone/>
              <a:defRPr sz="3600" b="1" baseline="0">
                <a:solidFill>
                  <a:srgbClr val="A91120"/>
                </a:solidFill>
                <a:latin typeface="Arial Narrow"/>
                <a:cs typeface="Arial Narrow"/>
              </a:defRPr>
            </a:lvl1pPr>
          </a:lstStyle>
          <a:p>
            <a:pPr lvl="0"/>
            <a:r>
              <a:rPr lang="en-US" dirty="0" smtClean="0"/>
              <a:t>ADD YOUR </a:t>
            </a:r>
            <a:br>
              <a:rPr lang="en-US" dirty="0" smtClean="0"/>
            </a:br>
            <a:r>
              <a:rPr lang="en-US" dirty="0" smtClean="0"/>
              <a:t>TITLE HERE</a:t>
            </a:r>
          </a:p>
        </p:txBody>
      </p:sp>
      <p:sp>
        <p:nvSpPr>
          <p:cNvPr id="15" name="Text Placeholder 12"/>
          <p:cNvSpPr>
            <a:spLocks noGrp="1"/>
          </p:cNvSpPr>
          <p:nvPr>
            <p:ph type="body" sz="quarter" idx="11" hasCustomPrompt="1"/>
          </p:nvPr>
        </p:nvSpPr>
        <p:spPr>
          <a:xfrm>
            <a:off x="4884615" y="2481390"/>
            <a:ext cx="3673232" cy="380996"/>
          </a:xfrm>
          <a:prstGeom prst="rect">
            <a:avLst/>
          </a:prstGeom>
        </p:spPr>
        <p:txBody>
          <a:bodyPr vert="horz"/>
          <a:lstStyle>
            <a:lvl1pPr marL="0" indent="0" algn="l">
              <a:buNone/>
              <a:defRPr sz="1800" b="1">
                <a:solidFill>
                  <a:schemeClr val="tx1"/>
                </a:solidFill>
                <a:latin typeface="Arial Narrow"/>
                <a:cs typeface="Arial Narrow"/>
              </a:defRPr>
            </a:lvl1pPr>
          </a:lstStyle>
          <a:p>
            <a:pPr lvl="0"/>
            <a:r>
              <a:rPr lang="en-US" dirty="0" smtClean="0"/>
              <a:t>YOUR SUBTITLE HERE</a:t>
            </a:r>
          </a:p>
        </p:txBody>
      </p:sp>
      <p:sp>
        <p:nvSpPr>
          <p:cNvPr id="16" name="Text Placeholder 12"/>
          <p:cNvSpPr>
            <a:spLocks noGrp="1"/>
          </p:cNvSpPr>
          <p:nvPr>
            <p:ph type="body" sz="quarter" idx="12" hasCustomPrompt="1"/>
          </p:nvPr>
        </p:nvSpPr>
        <p:spPr>
          <a:xfrm>
            <a:off x="4884615" y="2862386"/>
            <a:ext cx="3673232" cy="2725614"/>
          </a:xfrm>
          <a:prstGeom prst="rect">
            <a:avLst/>
          </a:prstGeom>
        </p:spPr>
        <p:txBody>
          <a:bodyPr vert="horz"/>
          <a:lstStyle>
            <a:lvl1pPr marL="0" indent="0" algn="l">
              <a:buNone/>
              <a:defRPr sz="1200" b="0">
                <a:solidFill>
                  <a:schemeClr val="tx1"/>
                </a:solidFill>
                <a:latin typeface="Arial"/>
                <a:cs typeface="Arial"/>
              </a:defRPr>
            </a:lvl1pPr>
          </a:lstStyle>
          <a:p>
            <a:pPr lvl="0"/>
            <a:r>
              <a:rPr lang="en-US" dirty="0" smtClean="0"/>
              <a:t>Your content here</a:t>
            </a:r>
          </a:p>
        </p:txBody>
      </p:sp>
      <p:sp>
        <p:nvSpPr>
          <p:cNvPr id="3" name="Picture Placeholder 2"/>
          <p:cNvSpPr>
            <a:spLocks noGrp="1"/>
          </p:cNvSpPr>
          <p:nvPr>
            <p:ph type="pic" sz="quarter" idx="13"/>
          </p:nvPr>
        </p:nvSpPr>
        <p:spPr>
          <a:xfrm>
            <a:off x="-9769" y="0"/>
            <a:ext cx="4557713" cy="6364288"/>
          </a:xfrm>
          <a:prstGeom prst="rect">
            <a:avLst/>
          </a:prstGeom>
        </p:spPr>
        <p:txBody>
          <a:bodyPr vert="horz"/>
          <a:lstStyle/>
          <a:p>
            <a:endParaRPr lang="en-US" dirty="0"/>
          </a:p>
        </p:txBody>
      </p:sp>
    </p:spTree>
    <p:extLst>
      <p:ext uri="{BB962C8B-B14F-4D97-AF65-F5344CB8AC3E}">
        <p14:creationId xmlns:p14="http://schemas.microsoft.com/office/powerpoint/2010/main" val="941235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 id="214748382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sldLayoutIdLst>
    <p:sldLayoutId id="2147483809"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nvSpPr>
        <p:spPr>
          <a:xfrm>
            <a:off x="325503" y="3934027"/>
            <a:ext cx="8475578" cy="892772"/>
          </a:xfrm>
          <a:prstGeom prst="rect">
            <a:avLst/>
          </a:prstGeom>
        </p:spPr>
        <p:txBody>
          <a:bodyPr/>
          <a:lstStyle>
            <a:lvl1pPr algn="ctr" defTabSz="457200" rtl="0" eaLnBrk="1" latinLnBrk="0" hangingPunct="1">
              <a:spcBef>
                <a:spcPct val="0"/>
              </a:spcBef>
              <a:buNone/>
              <a:defRPr sz="3200" b="1" i="0" kern="1200">
                <a:solidFill>
                  <a:schemeClr val="tx1"/>
                </a:solidFill>
                <a:latin typeface="Arial"/>
                <a:ea typeface="+mj-ea"/>
                <a:cs typeface="Arial"/>
              </a:defRPr>
            </a:lvl1pPr>
          </a:lstStyle>
          <a:p>
            <a:pPr>
              <a:lnSpc>
                <a:spcPct val="90000"/>
              </a:lnSpc>
              <a:spcBef>
                <a:spcPct val="20000"/>
              </a:spcBef>
              <a:buClr>
                <a:srgbClr val="F24D1F"/>
              </a:buClr>
              <a:buSzPct val="90000"/>
            </a:pPr>
            <a:r>
              <a:rPr lang="en-US" sz="4400" dirty="0">
                <a:solidFill>
                  <a:srgbClr val="A8101F"/>
                </a:solidFill>
                <a:latin typeface="Verdana" pitchFamily="34" charset="0"/>
              </a:rPr>
              <a:t>Vacation </a:t>
            </a:r>
            <a:r>
              <a:rPr lang="en-US" altLang="zh-CN" sz="4400" dirty="0">
                <a:solidFill>
                  <a:srgbClr val="A8101F"/>
                </a:solidFill>
                <a:latin typeface="Verdana" pitchFamily="34" charset="0"/>
              </a:rPr>
              <a:t>Rules</a:t>
            </a:r>
            <a:r>
              <a:rPr lang="en-US" sz="4400" dirty="0">
                <a:solidFill>
                  <a:srgbClr val="A8101F"/>
                </a:solidFill>
                <a:latin typeface="Verdana" pitchFamily="34" charset="0"/>
              </a:rPr>
              <a:t> Amendment</a:t>
            </a:r>
          </a:p>
          <a:p>
            <a:pPr>
              <a:lnSpc>
                <a:spcPct val="90000"/>
              </a:lnSpc>
              <a:spcBef>
                <a:spcPct val="20000"/>
              </a:spcBef>
              <a:buClr>
                <a:srgbClr val="F24D1F"/>
              </a:buClr>
              <a:buSzPct val="90000"/>
            </a:pPr>
            <a:endParaRPr lang="en-US" sz="4400" dirty="0">
              <a:solidFill>
                <a:srgbClr val="A8101F"/>
              </a:solidFill>
              <a:latin typeface="Verdana" pitchFamily="34" charset="0"/>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308463" y="722818"/>
            <a:ext cx="6896100" cy="407987"/>
          </a:xfrm>
        </p:spPr>
        <p:txBody>
          <a:bodyPr>
            <a:normAutofit fontScale="90000"/>
          </a:bodyPr>
          <a:lstStyle/>
          <a:p>
            <a:r>
              <a:rPr lang="en-US" dirty="0" smtClean="0">
                <a:ea typeface="Verdana" pitchFamily="34" charset="0"/>
                <a:cs typeface="Verdana" pitchFamily="34" charset="0"/>
              </a:rPr>
              <a:t>Vacation Policy Amendment</a:t>
            </a:r>
          </a:p>
        </p:txBody>
      </p:sp>
      <p:sp>
        <p:nvSpPr>
          <p:cNvPr id="4" name="Rectangle 6"/>
          <p:cNvSpPr>
            <a:spLocks noChangeArrowheads="1"/>
          </p:cNvSpPr>
          <p:nvPr/>
        </p:nvSpPr>
        <p:spPr bwMode="auto">
          <a:xfrm>
            <a:off x="454546" y="1145191"/>
            <a:ext cx="8429625" cy="1717393"/>
          </a:xfrm>
          <a:prstGeom prst="rect">
            <a:avLst/>
          </a:prstGeom>
          <a:noFill/>
          <a:ln w="9525">
            <a:noFill/>
            <a:miter lim="800000"/>
            <a:headEnd/>
            <a:tailEnd/>
          </a:ln>
        </p:spPr>
        <p:txBody>
          <a:bodyPr wrap="square">
            <a:spAutoFit/>
          </a:bodyPr>
          <a:lstStyle/>
          <a:p>
            <a:pPr>
              <a:lnSpc>
                <a:spcPct val="150000"/>
              </a:lnSpc>
              <a:spcBef>
                <a:spcPct val="20000"/>
              </a:spcBef>
            </a:pPr>
            <a:r>
              <a:rPr lang="en-US" altLang="zh-Hans" sz="1600" dirty="0" smtClean="0">
                <a:latin typeface="Verdana" pitchFamily="34" charset="0"/>
                <a:cs typeface="Arial"/>
              </a:rPr>
              <a:t> </a:t>
            </a:r>
            <a:endParaRPr lang="en-US" altLang="zh-Hans" sz="1600" dirty="0">
              <a:latin typeface="Verdana" pitchFamily="34" charset="0"/>
              <a:cs typeface="Arial"/>
            </a:endParaRPr>
          </a:p>
          <a:p>
            <a:pPr marL="1257300" lvl="2" indent="-342900">
              <a:lnSpc>
                <a:spcPct val="150000"/>
              </a:lnSpc>
              <a:spcBef>
                <a:spcPct val="20000"/>
              </a:spcBef>
              <a:buFont typeface="Arial"/>
              <a:buChar char="•"/>
            </a:pPr>
            <a:endParaRPr lang="en-US" altLang="zh-Hans" sz="1600" dirty="0">
              <a:latin typeface="Verdana" pitchFamily="34" charset="0"/>
              <a:cs typeface="Arial"/>
            </a:endParaRPr>
          </a:p>
          <a:p>
            <a:pPr marL="1257300" lvl="2" indent="-342900">
              <a:lnSpc>
                <a:spcPct val="150000"/>
              </a:lnSpc>
              <a:spcBef>
                <a:spcPct val="20000"/>
              </a:spcBef>
              <a:buFont typeface="Arial"/>
              <a:buChar char="•"/>
            </a:pPr>
            <a:endParaRPr lang="en-US" altLang="zh-Hans" sz="1600" dirty="0" smtClean="0">
              <a:latin typeface="Verdana" pitchFamily="34" charset="0"/>
              <a:cs typeface="Arial"/>
            </a:endParaRPr>
          </a:p>
          <a:p>
            <a:pPr marL="1257300" lvl="2" indent="-342900">
              <a:lnSpc>
                <a:spcPct val="150000"/>
              </a:lnSpc>
              <a:spcBef>
                <a:spcPct val="20000"/>
              </a:spcBef>
              <a:buFont typeface="Arial"/>
              <a:buChar char="•"/>
            </a:pPr>
            <a:endParaRPr lang="en-US" altLang="zh-Hans" sz="1600" dirty="0" smtClean="0">
              <a:latin typeface="Verdana" pitchFamily="34" charset="0"/>
              <a:cs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6850"/>
            <a:ext cx="9144000" cy="3344300"/>
          </a:xfrm>
          <a:prstGeom prst="rect">
            <a:avLst/>
          </a:prstGeom>
        </p:spPr>
      </p:pic>
    </p:spTree>
    <p:extLst>
      <p:ext uri="{BB962C8B-B14F-4D97-AF65-F5344CB8AC3E}">
        <p14:creationId xmlns:p14="http://schemas.microsoft.com/office/powerpoint/2010/main" val="1695622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421674" y="518824"/>
            <a:ext cx="6896100" cy="407987"/>
          </a:xfrm>
        </p:spPr>
        <p:txBody>
          <a:bodyPr>
            <a:normAutofit fontScale="90000"/>
          </a:bodyPr>
          <a:lstStyle/>
          <a:p>
            <a:r>
              <a:rPr lang="en-US" dirty="0" smtClean="0">
                <a:ea typeface="Verdana" pitchFamily="34" charset="0"/>
                <a:cs typeface="Verdana" pitchFamily="34" charset="0"/>
              </a:rPr>
              <a:t>Vacation Policy Amendment</a:t>
            </a:r>
          </a:p>
        </p:txBody>
      </p:sp>
      <p:sp>
        <p:nvSpPr>
          <p:cNvPr id="4" name="Rectangle 6"/>
          <p:cNvSpPr>
            <a:spLocks noChangeArrowheads="1"/>
          </p:cNvSpPr>
          <p:nvPr/>
        </p:nvSpPr>
        <p:spPr bwMode="auto">
          <a:xfrm>
            <a:off x="454546" y="1176477"/>
            <a:ext cx="8429625" cy="7029617"/>
          </a:xfrm>
          <a:prstGeom prst="rect">
            <a:avLst/>
          </a:prstGeom>
          <a:noFill/>
          <a:ln w="9525">
            <a:noFill/>
            <a:miter lim="800000"/>
            <a:headEnd/>
            <a:tailEnd/>
          </a:ln>
        </p:spPr>
        <p:txBody>
          <a:bodyPr wrap="square">
            <a:spAutoFit/>
          </a:bodyPr>
          <a:lstStyle/>
          <a:p>
            <a:endParaRPr lang="en-US" altLang="zh-CN" b="1" dirty="0" smtClean="0"/>
          </a:p>
          <a:p>
            <a:r>
              <a:rPr lang="zh-CN" altLang="en-US" b="1" dirty="0" smtClean="0"/>
              <a:t>年休假的一般规则 </a:t>
            </a:r>
            <a:r>
              <a:rPr lang="en-US" altLang="zh-CN" b="1" dirty="0" smtClean="0"/>
              <a:t>Vacation general rules</a:t>
            </a:r>
          </a:p>
          <a:p>
            <a:pPr marL="285750" indent="-285750">
              <a:buFontTx/>
              <a:buChar char="-"/>
            </a:pPr>
            <a:r>
              <a:rPr lang="zh-CN" altLang="zh-CN" sz="1400" dirty="0"/>
              <a:t>所有带薪年假必须安排在员工、客户及本公司均适合的时段。员工应尽量在非</a:t>
            </a:r>
            <a:r>
              <a:rPr lang="en-US" altLang="zh-CN" sz="1400" dirty="0"/>
              <a:t>billable</a:t>
            </a:r>
            <a:r>
              <a:rPr lang="zh-CN" altLang="zh-CN" sz="1400" dirty="0"/>
              <a:t>的工作时间段内安排休假。</a:t>
            </a:r>
          </a:p>
          <a:p>
            <a:r>
              <a:rPr lang="en-US" altLang="zh-CN" sz="1400" dirty="0" smtClean="0"/>
              <a:t>      All </a:t>
            </a:r>
            <a:r>
              <a:rPr lang="en-US" altLang="zh-CN" sz="1400" dirty="0"/>
              <a:t>annual paid leave must be arranged at a time that is mutually convenient for employees, our </a:t>
            </a:r>
            <a:r>
              <a:rPr lang="en-US" altLang="zh-CN" sz="1400" dirty="0" smtClean="0"/>
              <a:t>    </a:t>
            </a:r>
          </a:p>
          <a:p>
            <a:r>
              <a:rPr lang="en-US" altLang="zh-CN" sz="1400" dirty="0"/>
              <a:t> </a:t>
            </a:r>
            <a:r>
              <a:rPr lang="en-US" altLang="zh-CN" sz="1400" dirty="0" smtClean="0"/>
              <a:t>     clients </a:t>
            </a:r>
            <a:r>
              <a:rPr lang="en-US" altLang="zh-CN" sz="1400" dirty="0"/>
              <a:t>and </a:t>
            </a:r>
            <a:r>
              <a:rPr lang="en-US" altLang="zh-CN" sz="1400" dirty="0" err="1"/>
              <a:t>Perficient</a:t>
            </a:r>
            <a:r>
              <a:rPr lang="en-US" altLang="zh-CN" sz="1400" dirty="0"/>
              <a:t>. Ideally, employees should try to schedule their paid leave during periods </a:t>
            </a:r>
            <a:endParaRPr lang="en-US" altLang="zh-CN" sz="1400" dirty="0" smtClean="0"/>
          </a:p>
          <a:p>
            <a:r>
              <a:rPr lang="en-US" altLang="zh-CN" sz="1400" dirty="0"/>
              <a:t> </a:t>
            </a:r>
            <a:r>
              <a:rPr lang="en-US" altLang="zh-CN" sz="1400" dirty="0" smtClean="0"/>
              <a:t>     when </a:t>
            </a:r>
            <a:r>
              <a:rPr lang="en-US" altLang="zh-CN" sz="1400" dirty="0"/>
              <a:t>they are not billable.</a:t>
            </a:r>
          </a:p>
          <a:p>
            <a:pPr marL="285750" indent="-285750">
              <a:buFontTx/>
              <a:buChar char="-"/>
            </a:pPr>
            <a:r>
              <a:rPr lang="zh-CN" altLang="zh-CN" sz="1400" dirty="0"/>
              <a:t>一旦员工提出辞职，不得再享有带薪年假。除非员工和公司有特殊的协议</a:t>
            </a:r>
            <a:r>
              <a:rPr lang="zh-CN" altLang="zh-CN" sz="1400" dirty="0" smtClean="0"/>
              <a:t>。</a:t>
            </a:r>
            <a:endParaRPr lang="en-US" altLang="zh-CN" sz="1400" dirty="0" smtClean="0"/>
          </a:p>
          <a:p>
            <a:r>
              <a:rPr lang="en-US" altLang="zh-CN" sz="1400" dirty="0" smtClean="0"/>
              <a:t>      Once </a:t>
            </a:r>
            <a:r>
              <a:rPr lang="en-US" altLang="zh-CN" sz="1400" dirty="0"/>
              <a:t>an Employee has tendered his/her resignation, the leave cannot be taken in lieu of notice </a:t>
            </a:r>
            <a:r>
              <a:rPr lang="en-US" altLang="zh-CN" sz="1400" dirty="0" smtClean="0"/>
              <a:t>   </a:t>
            </a:r>
          </a:p>
          <a:p>
            <a:r>
              <a:rPr lang="en-US" altLang="zh-CN" sz="1400" dirty="0"/>
              <a:t> </a:t>
            </a:r>
            <a:r>
              <a:rPr lang="en-US" altLang="zh-CN" sz="1400" dirty="0" smtClean="0"/>
              <a:t>     period</a:t>
            </a:r>
            <a:r>
              <a:rPr lang="en-US" altLang="zh-CN" sz="1400" dirty="0"/>
              <a:t>. All leave applied during the notice period will be cancelled unless there is special </a:t>
            </a:r>
            <a:endParaRPr lang="en-US" altLang="zh-CN" sz="1400" dirty="0" smtClean="0"/>
          </a:p>
          <a:p>
            <a:r>
              <a:rPr lang="en-US" altLang="zh-CN" sz="1400" dirty="0"/>
              <a:t> </a:t>
            </a:r>
            <a:r>
              <a:rPr lang="en-US" altLang="zh-CN" sz="1400" dirty="0" smtClean="0"/>
              <a:t>     agreement </a:t>
            </a:r>
            <a:r>
              <a:rPr lang="en-US" altLang="zh-CN" sz="1400" dirty="0"/>
              <a:t>between the employee and the Company.</a:t>
            </a:r>
          </a:p>
          <a:p>
            <a:endParaRPr lang="en-US" altLang="zh-CN" sz="1600" dirty="0"/>
          </a:p>
          <a:p>
            <a:pPr lvl="0"/>
            <a:r>
              <a:rPr lang="zh-CN" altLang="zh-CN" b="1" dirty="0"/>
              <a:t>带薪年假的离职</a:t>
            </a:r>
            <a:r>
              <a:rPr lang="zh-CN" altLang="zh-CN" b="1" dirty="0" smtClean="0"/>
              <a:t>结算</a:t>
            </a:r>
            <a:r>
              <a:rPr lang="en-US" altLang="zh-CN" b="1" dirty="0" smtClean="0"/>
              <a:t> Annual </a:t>
            </a:r>
            <a:r>
              <a:rPr lang="en-US" altLang="zh-CN" b="1" dirty="0"/>
              <a:t>Paid Leave payment upon </a:t>
            </a:r>
            <a:r>
              <a:rPr lang="en-US" altLang="zh-CN" b="1" dirty="0" smtClean="0"/>
              <a:t>termination</a:t>
            </a:r>
            <a:endParaRPr lang="en-US" altLang="zh-CN" sz="1600" b="1" dirty="0"/>
          </a:p>
          <a:p>
            <a:pPr marL="285750" indent="-285750">
              <a:buFontTx/>
              <a:buChar char="-"/>
            </a:pPr>
            <a:r>
              <a:rPr lang="zh-CN" altLang="zh-CN" sz="1400" dirty="0" smtClean="0"/>
              <a:t>任何</a:t>
            </a:r>
            <a:r>
              <a:rPr lang="zh-CN" altLang="zh-CN" sz="1400" dirty="0"/>
              <a:t>未享受的剩余的带薪年假在员工离职时根据其离职当月的基本工资进行</a:t>
            </a:r>
            <a:r>
              <a:rPr lang="zh-CN" altLang="zh-CN" sz="1400" dirty="0" smtClean="0"/>
              <a:t>支付</a:t>
            </a:r>
            <a:r>
              <a:rPr lang="zh-CN" altLang="en-US" sz="1400" dirty="0" smtClean="0"/>
              <a:t>（支付上限为</a:t>
            </a:r>
            <a:r>
              <a:rPr lang="en-US" altLang="zh-CN" sz="1400" dirty="0" smtClean="0"/>
              <a:t>10</a:t>
            </a:r>
            <a:r>
              <a:rPr lang="zh-CN" altLang="en-US" sz="1400" dirty="0" smtClean="0"/>
              <a:t>天）</a:t>
            </a:r>
            <a:r>
              <a:rPr lang="zh-CN" altLang="zh-CN" sz="1400" dirty="0" smtClean="0"/>
              <a:t>。</a:t>
            </a:r>
            <a:endParaRPr lang="en-US" altLang="zh-CN" sz="1400" dirty="0" smtClean="0"/>
          </a:p>
          <a:p>
            <a:r>
              <a:rPr lang="en-US" altLang="zh-CN" sz="1400" dirty="0" smtClean="0"/>
              <a:t>      Any </a:t>
            </a:r>
            <a:r>
              <a:rPr lang="en-US" altLang="zh-CN" sz="1400" dirty="0"/>
              <a:t>accrued but unused annual paid leave through employee service period will be paid to </a:t>
            </a:r>
            <a:endParaRPr lang="en-US" altLang="zh-CN" sz="1400" dirty="0" smtClean="0"/>
          </a:p>
          <a:p>
            <a:r>
              <a:rPr lang="en-US" altLang="zh-CN" sz="1400" dirty="0"/>
              <a:t> </a:t>
            </a:r>
            <a:r>
              <a:rPr lang="en-US" altLang="zh-CN" sz="1400" dirty="0" smtClean="0"/>
              <a:t>     employee </a:t>
            </a:r>
            <a:r>
              <a:rPr lang="en-US" altLang="zh-CN" sz="1400" dirty="0"/>
              <a:t>based on the base salary upon termination of </a:t>
            </a:r>
            <a:r>
              <a:rPr lang="en-US" altLang="zh-CN" sz="1400" dirty="0" smtClean="0"/>
              <a:t>employment</a:t>
            </a:r>
            <a:r>
              <a:rPr lang="zh-CN" altLang="en-US" sz="1400" dirty="0" smtClean="0"/>
              <a:t>（</a:t>
            </a:r>
            <a:r>
              <a:rPr lang="en-US" altLang="zh-CN" sz="1400" dirty="0" smtClean="0"/>
              <a:t>10 days as upper limitation).</a:t>
            </a:r>
          </a:p>
          <a:p>
            <a:pPr marL="285750" indent="-285750">
              <a:buFontTx/>
              <a:buChar char="-"/>
            </a:pPr>
            <a:r>
              <a:rPr lang="zh-CN" altLang="en-US" sz="1400" dirty="0"/>
              <a:t>任何提前享受但未挣得的带薪年假在员工离职时根据其离职当月的基本工资以薪酬方式补偿给公司</a:t>
            </a:r>
            <a:r>
              <a:rPr lang="zh-CN" altLang="en-US" sz="1400" dirty="0" smtClean="0"/>
              <a:t>。</a:t>
            </a:r>
            <a:endParaRPr lang="en-US" altLang="zh-CN" sz="1400" dirty="0" smtClean="0"/>
          </a:p>
          <a:p>
            <a:r>
              <a:rPr lang="en-US" altLang="zh-CN" sz="1400" dirty="0" smtClean="0"/>
              <a:t>       Any </a:t>
            </a:r>
            <a:r>
              <a:rPr lang="en-US" altLang="zh-CN" sz="1400" dirty="0"/>
              <a:t>used but unearned annual paid leave through employee service period should be paid back </a:t>
            </a:r>
            <a:r>
              <a:rPr lang="en-US" altLang="zh-CN" sz="1400" dirty="0" smtClean="0"/>
              <a:t> </a:t>
            </a:r>
          </a:p>
          <a:p>
            <a:r>
              <a:rPr lang="en-US" altLang="zh-CN" sz="1400" dirty="0"/>
              <a:t> </a:t>
            </a:r>
            <a:r>
              <a:rPr lang="en-US" altLang="zh-CN" sz="1400" dirty="0" smtClean="0"/>
              <a:t>      to </a:t>
            </a:r>
            <a:r>
              <a:rPr lang="en-US" altLang="zh-CN" sz="1400" dirty="0"/>
              <a:t>the company based on the base salary upon termination of employment.</a:t>
            </a:r>
          </a:p>
          <a:p>
            <a:pPr marL="285750" indent="-285750">
              <a:buFontTx/>
              <a:buChar char="-"/>
            </a:pPr>
            <a:endParaRPr lang="zh-CN" altLang="zh-CN" sz="1600" dirty="0" smtClean="0"/>
          </a:p>
          <a:p>
            <a:endParaRPr lang="zh-CN" altLang="zh-CN" sz="1600" dirty="0"/>
          </a:p>
          <a:p>
            <a:endParaRPr lang="zh-CN" altLang="zh-CN" sz="1600" dirty="0"/>
          </a:p>
          <a:p>
            <a:pPr marL="342900" indent="-342900">
              <a:lnSpc>
                <a:spcPct val="150000"/>
              </a:lnSpc>
              <a:spcBef>
                <a:spcPct val="20000"/>
              </a:spcBef>
              <a:buFont typeface="Arial"/>
              <a:buChar char="•"/>
            </a:pPr>
            <a:endParaRPr lang="en-US" altLang="zh-Hans" sz="1600" dirty="0">
              <a:latin typeface="Verdana" pitchFamily="34" charset="0"/>
              <a:cs typeface="Arial"/>
            </a:endParaRPr>
          </a:p>
          <a:p>
            <a:pPr marL="1257300" lvl="2" indent="-342900">
              <a:lnSpc>
                <a:spcPct val="150000"/>
              </a:lnSpc>
              <a:spcBef>
                <a:spcPct val="20000"/>
              </a:spcBef>
              <a:buFont typeface="Arial"/>
              <a:buChar char="•"/>
            </a:pPr>
            <a:endParaRPr lang="en-US" altLang="zh-Hans" sz="1600" dirty="0">
              <a:latin typeface="Verdana" pitchFamily="34" charset="0"/>
              <a:cs typeface="Arial"/>
            </a:endParaRPr>
          </a:p>
          <a:p>
            <a:pPr marL="1257300" lvl="2" indent="-342900">
              <a:lnSpc>
                <a:spcPct val="150000"/>
              </a:lnSpc>
              <a:spcBef>
                <a:spcPct val="20000"/>
              </a:spcBef>
              <a:buFont typeface="Arial"/>
              <a:buChar char="•"/>
            </a:pPr>
            <a:endParaRPr lang="en-US" altLang="zh-Hans" sz="1600" dirty="0" smtClean="0">
              <a:latin typeface="Verdana" pitchFamily="34" charset="0"/>
              <a:cs typeface="Arial"/>
            </a:endParaRPr>
          </a:p>
          <a:p>
            <a:pPr marL="1257300" lvl="2" indent="-342900">
              <a:lnSpc>
                <a:spcPct val="150000"/>
              </a:lnSpc>
              <a:spcBef>
                <a:spcPct val="20000"/>
              </a:spcBef>
              <a:buFont typeface="Arial"/>
              <a:buChar char="•"/>
            </a:pPr>
            <a:endParaRPr lang="en-US" altLang="zh-Hans" sz="1600" dirty="0" smtClean="0">
              <a:latin typeface="Verdana" pitchFamily="34" charset="0"/>
              <a:cs typeface="Arial"/>
            </a:endParaRPr>
          </a:p>
        </p:txBody>
      </p:sp>
    </p:spTree>
    <p:extLst>
      <p:ext uri="{BB962C8B-B14F-4D97-AF65-F5344CB8AC3E}">
        <p14:creationId xmlns:p14="http://schemas.microsoft.com/office/powerpoint/2010/main" val="501793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5563883" y="2629435"/>
            <a:ext cx="2395751" cy="644987"/>
          </a:xfrm>
        </p:spPr>
        <p:txBody>
          <a:bodyPr/>
          <a:lstStyle/>
          <a:p>
            <a:r>
              <a:rPr lang="en-US" sz="3600" dirty="0" smtClean="0"/>
              <a:t>Thank You !</a:t>
            </a:r>
            <a:endParaRPr lang="en-US" sz="3600" dirty="0"/>
          </a:p>
        </p:txBody>
      </p:sp>
    </p:spTree>
    <p:extLst>
      <p:ext uri="{BB962C8B-B14F-4D97-AF65-F5344CB8AC3E}">
        <p14:creationId xmlns:p14="http://schemas.microsoft.com/office/powerpoint/2010/main" val="3579076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06689F3-4B38-45F6-AEEA-96699B64EAA5}">
  <ds:schemaRefs>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dcmitype/"/>
    <ds:schemaRef ds:uri="http://purl.org/dc/elements/1.1/"/>
  </ds:schemaRefs>
</ds:datastoreItem>
</file>

<file path=customXml/itemProps3.xml><?xml version="1.0" encoding="utf-8"?>
<ds:datastoreItem xmlns:ds="http://schemas.openxmlformats.org/officeDocument/2006/customXml" ds:itemID="{7FD9A7D6-067B-4743-A0EF-B168F7D01A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9051</TotalTime>
  <Words>421</Words>
  <Application>Microsoft Office PowerPoint</Application>
  <PresentationFormat>On-screen Show (4:3)</PresentationFormat>
  <Paragraphs>34</Paragraphs>
  <Slides>4</Slides>
  <Notes>2</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4</vt:i4>
      </vt:variant>
    </vt:vector>
  </HeadingPairs>
  <TitlesOfParts>
    <vt:vector size="16" baseType="lpstr">
      <vt:lpstr>黑体</vt:lpstr>
      <vt:lpstr>宋体</vt:lpstr>
      <vt:lpstr>Arial</vt:lpstr>
      <vt:lpstr>Arial Narrow</vt:lpstr>
      <vt:lpstr>Calibri</vt:lpstr>
      <vt:lpstr>Verdana</vt:lpstr>
      <vt:lpstr>1 Cover</vt:lpstr>
      <vt:lpstr>2 Blank - use for charts</vt:lpstr>
      <vt:lpstr>3 Two Column </vt:lpstr>
      <vt:lpstr>4 Quote</vt:lpstr>
      <vt:lpstr>5 Three column</vt:lpstr>
      <vt:lpstr>6 Image and text</vt:lpstr>
      <vt:lpstr>PowerPoint Presentation</vt:lpstr>
      <vt:lpstr>Vacation Policy Amendment</vt:lpstr>
      <vt:lpstr>Vacation Policy Amendment</vt:lpstr>
      <vt:lpstr>PowerPoint Presentation</vt:lpstr>
    </vt:vector>
  </TitlesOfParts>
  <Company>Perficient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Fanny Wang</cp:lastModifiedBy>
  <cp:revision>174</cp:revision>
  <dcterms:created xsi:type="dcterms:W3CDTF">2014-10-20T14:45:52Z</dcterms:created>
  <dcterms:modified xsi:type="dcterms:W3CDTF">2015-09-07T07:17:15Z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