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AB529-E44C-4AFE-BDB0-2EF1F9D554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5E1F6F-EDA0-4587-9A75-34B6E9A1B6B9}">
      <dgm:prSet/>
      <dgm:spPr/>
      <dgm:t>
        <a:bodyPr/>
        <a:lstStyle/>
        <a:p>
          <a:r>
            <a:rPr lang="en-US" b="0" baseline="0"/>
            <a:t>We have been provided with a training dataset with details of fraudulent ATM transaction and have been asked to build a model to predict fraudulent transactions from a new dataset</a:t>
          </a:r>
          <a:r>
            <a:rPr lang="en-IN" b="0" baseline="0"/>
            <a:t>.</a:t>
          </a:r>
          <a:endParaRPr lang="en-US"/>
        </a:p>
      </dgm:t>
    </dgm:pt>
    <dgm:pt modelId="{7E366A89-8589-4638-8A11-B71A10CB8181}" type="parTrans" cxnId="{159C06AF-1B57-47F1-A62D-307DD796C2C1}">
      <dgm:prSet/>
      <dgm:spPr/>
      <dgm:t>
        <a:bodyPr/>
        <a:lstStyle/>
        <a:p>
          <a:endParaRPr lang="en-US"/>
        </a:p>
      </dgm:t>
    </dgm:pt>
    <dgm:pt modelId="{67BB7D2A-361A-4849-BBD8-36E18657D733}" type="sibTrans" cxnId="{159C06AF-1B57-47F1-A62D-307DD796C2C1}">
      <dgm:prSet/>
      <dgm:spPr/>
      <dgm:t>
        <a:bodyPr/>
        <a:lstStyle/>
        <a:p>
          <a:endParaRPr lang="en-US"/>
        </a:p>
      </dgm:t>
    </dgm:pt>
    <dgm:pt modelId="{D07E6838-0C23-4613-AAC6-DD7DA54CAD0C}">
      <dgm:prSet/>
      <dgm:spPr/>
      <dgm:t>
        <a:bodyPr/>
        <a:lstStyle/>
        <a:p>
          <a:r>
            <a:rPr lang="en-IN" b="0" baseline="0"/>
            <a:t>The problem we have here is, the fraudulent transactions is only 0.17% of total transactions, which makes it harder for the model to predict.</a:t>
          </a:r>
          <a:endParaRPr lang="en-US"/>
        </a:p>
      </dgm:t>
    </dgm:pt>
    <dgm:pt modelId="{08A59353-81AE-45EA-BE67-85B646CB088B}" type="parTrans" cxnId="{02C2CC5D-A96B-4715-916E-63AEB242B536}">
      <dgm:prSet/>
      <dgm:spPr/>
      <dgm:t>
        <a:bodyPr/>
        <a:lstStyle/>
        <a:p>
          <a:endParaRPr lang="en-US"/>
        </a:p>
      </dgm:t>
    </dgm:pt>
    <dgm:pt modelId="{4D928D2F-5889-4022-88CD-30F2D8A34AF6}" type="sibTrans" cxnId="{02C2CC5D-A96B-4715-916E-63AEB242B536}">
      <dgm:prSet/>
      <dgm:spPr/>
      <dgm:t>
        <a:bodyPr/>
        <a:lstStyle/>
        <a:p>
          <a:endParaRPr lang="en-US"/>
        </a:p>
      </dgm:t>
    </dgm:pt>
    <dgm:pt modelId="{19FBC281-C627-4E26-B891-66983AA30EA7}" type="pres">
      <dgm:prSet presAssocID="{7A7AB529-E44C-4AFE-BDB0-2EF1F9D554B9}" presName="linear" presStyleCnt="0">
        <dgm:presLayoutVars>
          <dgm:animLvl val="lvl"/>
          <dgm:resizeHandles val="exact"/>
        </dgm:presLayoutVars>
      </dgm:prSet>
      <dgm:spPr/>
    </dgm:pt>
    <dgm:pt modelId="{80B29E36-55F0-4D82-88B9-41CBDCA6029D}" type="pres">
      <dgm:prSet presAssocID="{F05E1F6F-EDA0-4587-9A75-34B6E9A1B6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E50D0BB-05C4-4A08-BD15-17A0DF850EF9}" type="pres">
      <dgm:prSet presAssocID="{67BB7D2A-361A-4849-BBD8-36E18657D733}" presName="spacer" presStyleCnt="0"/>
      <dgm:spPr/>
    </dgm:pt>
    <dgm:pt modelId="{2D2B3FBE-1F4E-4724-9448-938C42E4E351}" type="pres">
      <dgm:prSet presAssocID="{D07E6838-0C23-4613-AAC6-DD7DA54CAD0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C756916-49DC-4967-A753-27E1E2075045}" type="presOf" srcId="{D07E6838-0C23-4613-AAC6-DD7DA54CAD0C}" destId="{2D2B3FBE-1F4E-4724-9448-938C42E4E351}" srcOrd="0" destOrd="0" presId="urn:microsoft.com/office/officeart/2005/8/layout/vList2"/>
    <dgm:cxn modelId="{2719112C-7AC6-42B1-93D7-6F3811275E4F}" type="presOf" srcId="{7A7AB529-E44C-4AFE-BDB0-2EF1F9D554B9}" destId="{19FBC281-C627-4E26-B891-66983AA30EA7}" srcOrd="0" destOrd="0" presId="urn:microsoft.com/office/officeart/2005/8/layout/vList2"/>
    <dgm:cxn modelId="{02C2CC5D-A96B-4715-916E-63AEB242B536}" srcId="{7A7AB529-E44C-4AFE-BDB0-2EF1F9D554B9}" destId="{D07E6838-0C23-4613-AAC6-DD7DA54CAD0C}" srcOrd="1" destOrd="0" parTransId="{08A59353-81AE-45EA-BE67-85B646CB088B}" sibTransId="{4D928D2F-5889-4022-88CD-30F2D8A34AF6}"/>
    <dgm:cxn modelId="{159C06AF-1B57-47F1-A62D-307DD796C2C1}" srcId="{7A7AB529-E44C-4AFE-BDB0-2EF1F9D554B9}" destId="{F05E1F6F-EDA0-4587-9A75-34B6E9A1B6B9}" srcOrd="0" destOrd="0" parTransId="{7E366A89-8589-4638-8A11-B71A10CB8181}" sibTransId="{67BB7D2A-361A-4849-BBD8-36E18657D733}"/>
    <dgm:cxn modelId="{DF7D4BB1-CA38-4EB9-92F2-A494632DF5A1}" type="presOf" srcId="{F05E1F6F-EDA0-4587-9A75-34B6E9A1B6B9}" destId="{80B29E36-55F0-4D82-88B9-41CBDCA6029D}" srcOrd="0" destOrd="0" presId="urn:microsoft.com/office/officeart/2005/8/layout/vList2"/>
    <dgm:cxn modelId="{5EAAFCB0-BDB7-41FD-AC8B-6AA47348071F}" type="presParOf" srcId="{19FBC281-C627-4E26-B891-66983AA30EA7}" destId="{80B29E36-55F0-4D82-88B9-41CBDCA6029D}" srcOrd="0" destOrd="0" presId="urn:microsoft.com/office/officeart/2005/8/layout/vList2"/>
    <dgm:cxn modelId="{23B25753-9CFB-466D-8053-5661DABFDE58}" type="presParOf" srcId="{19FBC281-C627-4E26-B891-66983AA30EA7}" destId="{0E50D0BB-05C4-4A08-BD15-17A0DF850EF9}" srcOrd="1" destOrd="0" presId="urn:microsoft.com/office/officeart/2005/8/layout/vList2"/>
    <dgm:cxn modelId="{3BBD097A-E01A-40A0-B764-209D96CCD45A}" type="presParOf" srcId="{19FBC281-C627-4E26-B891-66983AA30EA7}" destId="{2D2B3FBE-1F4E-4724-9448-938C42E4E35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7AB529-E44C-4AFE-BDB0-2EF1F9D554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05E1F6F-EDA0-4587-9A75-34B6E9A1B6B9}">
      <dgm:prSet/>
      <dgm:spPr/>
      <dgm:t>
        <a:bodyPr/>
        <a:lstStyle/>
        <a:p>
          <a:pPr>
            <a:defRPr cap="all"/>
          </a:pPr>
          <a:r>
            <a:rPr lang="en-US" b="0" baseline="0" dirty="0"/>
            <a:t>We first have to clean the data.</a:t>
          </a:r>
        </a:p>
        <a:p>
          <a:pPr>
            <a:defRPr cap="all"/>
          </a:pPr>
          <a:r>
            <a:rPr lang="en-US" b="0" baseline="0" dirty="0"/>
            <a:t>- Look for and fill in all the missing values in the dataset.</a:t>
          </a:r>
        </a:p>
        <a:p>
          <a:pPr>
            <a:defRPr cap="all"/>
          </a:pPr>
          <a:r>
            <a:rPr lang="en-US" b="0" baseline="0" dirty="0"/>
            <a:t>- Check and clear the outliers in dataset (exceptional / noise in data)</a:t>
          </a:r>
        </a:p>
        <a:p>
          <a:pPr>
            <a:defRPr cap="all"/>
          </a:pPr>
          <a:r>
            <a:rPr lang="en-US" b="0" baseline="0" dirty="0"/>
            <a:t>- Scale the data in order to make it easy to visualize any relations</a:t>
          </a:r>
          <a:endParaRPr lang="en-US" dirty="0"/>
        </a:p>
      </dgm:t>
    </dgm:pt>
    <dgm:pt modelId="{7E366A89-8589-4638-8A11-B71A10CB8181}" type="parTrans" cxnId="{159C06AF-1B57-47F1-A62D-307DD796C2C1}">
      <dgm:prSet/>
      <dgm:spPr/>
      <dgm:t>
        <a:bodyPr/>
        <a:lstStyle/>
        <a:p>
          <a:endParaRPr lang="en-US"/>
        </a:p>
      </dgm:t>
    </dgm:pt>
    <dgm:pt modelId="{67BB7D2A-361A-4849-BBD8-36E18657D733}" type="sibTrans" cxnId="{159C06AF-1B57-47F1-A62D-307DD796C2C1}">
      <dgm:prSet/>
      <dgm:spPr/>
      <dgm:t>
        <a:bodyPr/>
        <a:lstStyle/>
        <a:p>
          <a:endParaRPr lang="en-US"/>
        </a:p>
      </dgm:t>
    </dgm:pt>
    <dgm:pt modelId="{D07E6838-0C23-4613-AAC6-DD7DA54CAD0C}">
      <dgm:prSet/>
      <dgm:spPr/>
      <dgm:t>
        <a:bodyPr/>
        <a:lstStyle/>
        <a:p>
          <a:pPr>
            <a:defRPr cap="all"/>
          </a:pPr>
          <a:r>
            <a:rPr lang="en-IN" b="0" baseline="0"/>
            <a:t>We build a visualizations to see any relations between the features and target of our dataset</a:t>
          </a:r>
          <a:endParaRPr lang="en-US"/>
        </a:p>
      </dgm:t>
    </dgm:pt>
    <dgm:pt modelId="{08A59353-81AE-45EA-BE67-85B646CB088B}" type="parTrans" cxnId="{02C2CC5D-A96B-4715-916E-63AEB242B536}">
      <dgm:prSet/>
      <dgm:spPr/>
      <dgm:t>
        <a:bodyPr/>
        <a:lstStyle/>
        <a:p>
          <a:endParaRPr lang="en-US"/>
        </a:p>
      </dgm:t>
    </dgm:pt>
    <dgm:pt modelId="{4D928D2F-5889-4022-88CD-30F2D8A34AF6}" type="sibTrans" cxnId="{02C2CC5D-A96B-4715-916E-63AEB242B536}">
      <dgm:prSet/>
      <dgm:spPr/>
      <dgm:t>
        <a:bodyPr/>
        <a:lstStyle/>
        <a:p>
          <a:endParaRPr lang="en-US"/>
        </a:p>
      </dgm:t>
    </dgm:pt>
    <dgm:pt modelId="{0DB54BA0-5092-4485-8C25-B34E811E7B5A}" type="pres">
      <dgm:prSet presAssocID="{7A7AB529-E44C-4AFE-BDB0-2EF1F9D554B9}" presName="root" presStyleCnt="0">
        <dgm:presLayoutVars>
          <dgm:dir/>
          <dgm:resizeHandles val="exact"/>
        </dgm:presLayoutVars>
      </dgm:prSet>
      <dgm:spPr/>
    </dgm:pt>
    <dgm:pt modelId="{3C1EE6F5-29DB-487E-8076-49A49D34E29D}" type="pres">
      <dgm:prSet presAssocID="{F05E1F6F-EDA0-4587-9A75-34B6E9A1B6B9}" presName="compNode" presStyleCnt="0"/>
      <dgm:spPr/>
    </dgm:pt>
    <dgm:pt modelId="{CA70C1F3-F824-4839-BF99-49C9333381DF}" type="pres">
      <dgm:prSet presAssocID="{F05E1F6F-EDA0-4587-9A75-34B6E9A1B6B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954DE1A-0EA4-4FCF-801A-F2E499540E92}" type="pres">
      <dgm:prSet presAssocID="{F05E1F6F-EDA0-4587-9A75-34B6E9A1B6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F752DF-D02C-4C98-9BF5-BBD66493D598}" type="pres">
      <dgm:prSet presAssocID="{F05E1F6F-EDA0-4587-9A75-34B6E9A1B6B9}" presName="spaceRect" presStyleCnt="0"/>
      <dgm:spPr/>
    </dgm:pt>
    <dgm:pt modelId="{EE994E19-55BE-47C7-811C-102ACBA387B9}" type="pres">
      <dgm:prSet presAssocID="{F05E1F6F-EDA0-4587-9A75-34B6E9A1B6B9}" presName="textRect" presStyleLbl="revTx" presStyleIdx="0" presStyleCnt="2" custScaleX="167031">
        <dgm:presLayoutVars>
          <dgm:chMax val="1"/>
          <dgm:chPref val="1"/>
        </dgm:presLayoutVars>
      </dgm:prSet>
      <dgm:spPr/>
    </dgm:pt>
    <dgm:pt modelId="{70EFFB3A-F058-4407-A014-01DF5BCF42C2}" type="pres">
      <dgm:prSet presAssocID="{67BB7D2A-361A-4849-BBD8-36E18657D733}" presName="sibTrans" presStyleCnt="0"/>
      <dgm:spPr/>
    </dgm:pt>
    <dgm:pt modelId="{7A1EFDC7-914E-420B-8AE5-FA1384634DB3}" type="pres">
      <dgm:prSet presAssocID="{D07E6838-0C23-4613-AAC6-DD7DA54CAD0C}" presName="compNode" presStyleCnt="0"/>
      <dgm:spPr/>
    </dgm:pt>
    <dgm:pt modelId="{D2F8C5A0-BEF0-468D-8C95-C828F29CF2F3}" type="pres">
      <dgm:prSet presAssocID="{D07E6838-0C23-4613-AAC6-DD7DA54CAD0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A9A4AA3-D3D9-4C7B-A8CC-2C88EC118816}" type="pres">
      <dgm:prSet presAssocID="{D07E6838-0C23-4613-AAC6-DD7DA54CAD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4091FBF-BF82-404B-B271-73606A086245}" type="pres">
      <dgm:prSet presAssocID="{D07E6838-0C23-4613-AAC6-DD7DA54CAD0C}" presName="spaceRect" presStyleCnt="0"/>
      <dgm:spPr/>
    </dgm:pt>
    <dgm:pt modelId="{D526213D-1F2D-4EE0-A7C9-E93E4960CF37}" type="pres">
      <dgm:prSet presAssocID="{D07E6838-0C23-4613-AAC6-DD7DA54CAD0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2C2CC5D-A96B-4715-916E-63AEB242B536}" srcId="{7A7AB529-E44C-4AFE-BDB0-2EF1F9D554B9}" destId="{D07E6838-0C23-4613-AAC6-DD7DA54CAD0C}" srcOrd="1" destOrd="0" parTransId="{08A59353-81AE-45EA-BE67-85B646CB088B}" sibTransId="{4D928D2F-5889-4022-88CD-30F2D8A34AF6}"/>
    <dgm:cxn modelId="{1571458A-E704-4E4E-9C8F-420BB2483A8F}" type="presOf" srcId="{F05E1F6F-EDA0-4587-9A75-34B6E9A1B6B9}" destId="{EE994E19-55BE-47C7-811C-102ACBA387B9}" srcOrd="0" destOrd="0" presId="urn:microsoft.com/office/officeart/2018/5/layout/IconLeafLabelList"/>
    <dgm:cxn modelId="{159C06AF-1B57-47F1-A62D-307DD796C2C1}" srcId="{7A7AB529-E44C-4AFE-BDB0-2EF1F9D554B9}" destId="{F05E1F6F-EDA0-4587-9A75-34B6E9A1B6B9}" srcOrd="0" destOrd="0" parTransId="{7E366A89-8589-4638-8A11-B71A10CB8181}" sibTransId="{67BB7D2A-361A-4849-BBD8-36E18657D733}"/>
    <dgm:cxn modelId="{4C3BD6AF-B0EB-444E-B19D-4113033C0A73}" type="presOf" srcId="{7A7AB529-E44C-4AFE-BDB0-2EF1F9D554B9}" destId="{0DB54BA0-5092-4485-8C25-B34E811E7B5A}" srcOrd="0" destOrd="0" presId="urn:microsoft.com/office/officeart/2018/5/layout/IconLeafLabelList"/>
    <dgm:cxn modelId="{2CF269D9-9E87-495A-8AAD-937DF4093B23}" type="presOf" srcId="{D07E6838-0C23-4613-AAC6-DD7DA54CAD0C}" destId="{D526213D-1F2D-4EE0-A7C9-E93E4960CF37}" srcOrd="0" destOrd="0" presId="urn:microsoft.com/office/officeart/2018/5/layout/IconLeafLabelList"/>
    <dgm:cxn modelId="{F39A0A57-8523-4990-A9AE-0653011C81C8}" type="presParOf" srcId="{0DB54BA0-5092-4485-8C25-B34E811E7B5A}" destId="{3C1EE6F5-29DB-487E-8076-49A49D34E29D}" srcOrd="0" destOrd="0" presId="urn:microsoft.com/office/officeart/2018/5/layout/IconLeafLabelList"/>
    <dgm:cxn modelId="{2F12ACA5-07E4-4651-8E4C-BFFA3CAA67A3}" type="presParOf" srcId="{3C1EE6F5-29DB-487E-8076-49A49D34E29D}" destId="{CA70C1F3-F824-4839-BF99-49C9333381DF}" srcOrd="0" destOrd="0" presId="urn:microsoft.com/office/officeart/2018/5/layout/IconLeafLabelList"/>
    <dgm:cxn modelId="{428B9644-79F0-41F1-AC49-C481AB753634}" type="presParOf" srcId="{3C1EE6F5-29DB-487E-8076-49A49D34E29D}" destId="{5954DE1A-0EA4-4FCF-801A-F2E499540E92}" srcOrd="1" destOrd="0" presId="urn:microsoft.com/office/officeart/2018/5/layout/IconLeafLabelList"/>
    <dgm:cxn modelId="{E3963C5B-4DD7-42BD-8E03-CC42A490910B}" type="presParOf" srcId="{3C1EE6F5-29DB-487E-8076-49A49D34E29D}" destId="{28F752DF-D02C-4C98-9BF5-BBD66493D598}" srcOrd="2" destOrd="0" presId="urn:microsoft.com/office/officeart/2018/5/layout/IconLeafLabelList"/>
    <dgm:cxn modelId="{1DA63D88-90E3-4ECC-919D-CFA1676FB79C}" type="presParOf" srcId="{3C1EE6F5-29DB-487E-8076-49A49D34E29D}" destId="{EE994E19-55BE-47C7-811C-102ACBA387B9}" srcOrd="3" destOrd="0" presId="urn:microsoft.com/office/officeart/2018/5/layout/IconLeafLabelList"/>
    <dgm:cxn modelId="{C96C25EF-2D31-4574-9B54-A35604973F48}" type="presParOf" srcId="{0DB54BA0-5092-4485-8C25-B34E811E7B5A}" destId="{70EFFB3A-F058-4407-A014-01DF5BCF42C2}" srcOrd="1" destOrd="0" presId="urn:microsoft.com/office/officeart/2018/5/layout/IconLeafLabelList"/>
    <dgm:cxn modelId="{DAD20B82-22B9-4BE6-8C93-16BDD1974106}" type="presParOf" srcId="{0DB54BA0-5092-4485-8C25-B34E811E7B5A}" destId="{7A1EFDC7-914E-420B-8AE5-FA1384634DB3}" srcOrd="2" destOrd="0" presId="urn:microsoft.com/office/officeart/2018/5/layout/IconLeafLabelList"/>
    <dgm:cxn modelId="{F6C43BCF-40D1-42A2-A9A5-C2406136EB6C}" type="presParOf" srcId="{7A1EFDC7-914E-420B-8AE5-FA1384634DB3}" destId="{D2F8C5A0-BEF0-468D-8C95-C828F29CF2F3}" srcOrd="0" destOrd="0" presId="urn:microsoft.com/office/officeart/2018/5/layout/IconLeafLabelList"/>
    <dgm:cxn modelId="{56D38BFE-4CA9-48C9-926D-BA812E8EA0C6}" type="presParOf" srcId="{7A1EFDC7-914E-420B-8AE5-FA1384634DB3}" destId="{9A9A4AA3-D3D9-4C7B-A8CC-2C88EC118816}" srcOrd="1" destOrd="0" presId="urn:microsoft.com/office/officeart/2018/5/layout/IconLeafLabelList"/>
    <dgm:cxn modelId="{79561396-B906-4626-96E8-87D3DDFFECBC}" type="presParOf" srcId="{7A1EFDC7-914E-420B-8AE5-FA1384634DB3}" destId="{E4091FBF-BF82-404B-B271-73606A086245}" srcOrd="2" destOrd="0" presId="urn:microsoft.com/office/officeart/2018/5/layout/IconLeafLabelList"/>
    <dgm:cxn modelId="{8460882C-CD89-4B5B-BD2E-778D17970FC4}" type="presParOf" srcId="{7A1EFDC7-914E-420B-8AE5-FA1384634DB3}" destId="{D526213D-1F2D-4EE0-A7C9-E93E4960CF3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29E36-55F0-4D82-88B9-41CBDCA6029D}">
      <dsp:nvSpPr>
        <dsp:cNvPr id="0" name=""/>
        <dsp:cNvSpPr/>
      </dsp:nvSpPr>
      <dsp:spPr>
        <a:xfrm>
          <a:off x="0" y="85305"/>
          <a:ext cx="5076826" cy="24008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/>
            <a:t>We have been provided with a training dataset with details of fraudulent ATM transaction and have been asked to build a model to predict fraudulent transactions from a new dataset</a:t>
          </a:r>
          <a:r>
            <a:rPr lang="en-IN" sz="1800" b="0" kern="1200" baseline="0"/>
            <a:t>.</a:t>
          </a:r>
          <a:endParaRPr lang="en-US" sz="1800" kern="1200"/>
        </a:p>
      </dsp:txBody>
      <dsp:txXfrm>
        <a:off x="117199" y="202504"/>
        <a:ext cx="4842428" cy="2166441"/>
      </dsp:txXfrm>
    </dsp:sp>
    <dsp:sp modelId="{2D2B3FBE-1F4E-4724-9448-938C42E4E351}">
      <dsp:nvSpPr>
        <dsp:cNvPr id="0" name=""/>
        <dsp:cNvSpPr/>
      </dsp:nvSpPr>
      <dsp:spPr>
        <a:xfrm>
          <a:off x="0" y="2537985"/>
          <a:ext cx="5076826" cy="2400839"/>
        </a:xfrm>
        <a:prstGeom prst="roundRect">
          <a:avLst/>
        </a:prstGeom>
        <a:solidFill>
          <a:schemeClr val="accent2">
            <a:hueOff val="3013440"/>
            <a:satOff val="6261"/>
            <a:lumOff val="4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baseline="0"/>
            <a:t>The problem we have here is, the fraudulent transactions is only 0.17% of total transactions, which makes it harder for the model to predict.</a:t>
          </a:r>
          <a:endParaRPr lang="en-US" sz="1800" kern="1200"/>
        </a:p>
      </dsp:txBody>
      <dsp:txXfrm>
        <a:off x="117199" y="2655184"/>
        <a:ext cx="4842428" cy="2166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0C1F3-F824-4839-BF99-49C9333381DF}">
      <dsp:nvSpPr>
        <dsp:cNvPr id="0" name=""/>
        <dsp:cNvSpPr/>
      </dsp:nvSpPr>
      <dsp:spPr>
        <a:xfrm>
          <a:off x="1897251" y="8789"/>
          <a:ext cx="1544062" cy="1544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4DE1A-0EA4-4FCF-801A-F2E499540E92}">
      <dsp:nvSpPr>
        <dsp:cNvPr id="0" name=""/>
        <dsp:cNvSpPr/>
      </dsp:nvSpPr>
      <dsp:spPr>
        <a:xfrm>
          <a:off x="2226314" y="337852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94E19-55BE-47C7-811C-102ACBA387B9}">
      <dsp:nvSpPr>
        <dsp:cNvPr id="0" name=""/>
        <dsp:cNvSpPr/>
      </dsp:nvSpPr>
      <dsp:spPr>
        <a:xfrm>
          <a:off x="555297" y="2033789"/>
          <a:ext cx="4227972" cy="1368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baseline="0" dirty="0"/>
            <a:t>We first have to clean the data.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baseline="0" dirty="0"/>
            <a:t>- Look for and fill in all the missing values in the dataset.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baseline="0" dirty="0"/>
            <a:t>- Check and clear the outliers in dataset (exceptional / noise in data)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baseline="0" dirty="0"/>
            <a:t>- Scale the data in order to make it easy to visualize any relations</a:t>
          </a:r>
          <a:endParaRPr lang="en-US" sz="1100" kern="1200" dirty="0"/>
        </a:p>
      </dsp:txBody>
      <dsp:txXfrm>
        <a:off x="555297" y="2033789"/>
        <a:ext cx="4227972" cy="1368957"/>
      </dsp:txXfrm>
    </dsp:sp>
    <dsp:sp modelId="{D2F8C5A0-BEF0-468D-8C95-C828F29CF2F3}">
      <dsp:nvSpPr>
        <dsp:cNvPr id="0" name=""/>
        <dsp:cNvSpPr/>
      </dsp:nvSpPr>
      <dsp:spPr>
        <a:xfrm>
          <a:off x="5719831" y="8789"/>
          <a:ext cx="1544062" cy="1544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A4AA3-D3D9-4C7B-A8CC-2C88EC118816}">
      <dsp:nvSpPr>
        <dsp:cNvPr id="0" name=""/>
        <dsp:cNvSpPr/>
      </dsp:nvSpPr>
      <dsp:spPr>
        <a:xfrm>
          <a:off x="6048894" y="337852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6213D-1F2D-4EE0-A7C9-E93E4960CF37}">
      <dsp:nvSpPr>
        <dsp:cNvPr id="0" name=""/>
        <dsp:cNvSpPr/>
      </dsp:nvSpPr>
      <dsp:spPr>
        <a:xfrm>
          <a:off x="5226237" y="2033789"/>
          <a:ext cx="2531250" cy="1368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kern="1200" baseline="0"/>
            <a:t>We build a visualizations to see any relations between the features and target of our dataset</a:t>
          </a:r>
          <a:endParaRPr lang="en-US" sz="1100" kern="1200"/>
        </a:p>
      </dsp:txBody>
      <dsp:txXfrm>
        <a:off x="5226237" y="2033789"/>
        <a:ext cx="2531250" cy="1368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06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0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8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9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4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10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8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8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7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8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99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79F118A2-E4B2-C91A-0B8B-2EF02DEEB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1FB18E-9FDC-FB98-3ABE-A8A996F7A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2" y="1685677"/>
            <a:ext cx="4181444" cy="2362673"/>
          </a:xfrm>
        </p:spPr>
        <p:txBody>
          <a:bodyPr anchor="b">
            <a:noAutofit/>
          </a:bodyPr>
          <a:lstStyle/>
          <a:p>
            <a:pPr algn="ctr"/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Fraudulent </a:t>
            </a:r>
            <a:b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ATM Transactions </a:t>
            </a:r>
            <a:b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Predictive</a:t>
            </a:r>
            <a:b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 Model</a:t>
            </a:r>
            <a:endParaRPr lang="en-IN" sz="3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DBBAA-3F5A-E10B-1C73-A46113AB8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Mohamed Younus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8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CBE6F5-1676-E8CA-3626-60E1B22E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Problem Statement</a:t>
            </a:r>
            <a:endParaRPr lang="en-IN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EDD39FB-316A-14C5-FAEA-01B7A889C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053505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38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BE6F5-1676-E8CA-3626-60E1B22E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/>
              <a:t>Process of building the prediction model</a:t>
            </a:r>
            <a:endParaRPr lang="en-IN" sz="300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EDD39FB-316A-14C5-FAEA-01B7A889C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788427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21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D19FA14C-2CA9-B5B4-3F33-F1C0F42C4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7" r="13495" b="-2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9652F-7DAC-C091-6BF3-32B32C9A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9783334" cy="94978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Steps to find the best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C3AD1-591C-5358-D3D2-71ED1F9194CD}"/>
              </a:ext>
            </a:extLst>
          </p:cNvPr>
          <p:cNvSpPr txBox="1"/>
          <p:nvPr/>
        </p:nvSpPr>
        <p:spPr>
          <a:xfrm>
            <a:off x="992517" y="1392703"/>
            <a:ext cx="10013331" cy="5219112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use a very strong package called the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pycaret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package to find the most accurate model.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clean and preprocess the data by filling any missing values, cleaning noise and scaling the data to make comparison easier and give weight equally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 we have very less fraud data, we need to use the method of ‘Over Sampling’ to make it easy for machine to learn.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cleaned data, we feed it to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pycaret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package to compare between several modules.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a very tedious process, we find </a:t>
            </a: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Classifier 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gives the best result.</a:t>
            </a:r>
          </a:p>
        </p:txBody>
      </p:sp>
    </p:spTree>
    <p:extLst>
      <p:ext uri="{BB962C8B-B14F-4D97-AF65-F5344CB8AC3E}">
        <p14:creationId xmlns:p14="http://schemas.microsoft.com/office/powerpoint/2010/main" val="329704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D19FA14C-2CA9-B5B4-3F33-F1C0F42C4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7" r="13495" b="-2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9652F-7DAC-C091-6BF3-32B32C9A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9783334" cy="94978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C3AD1-591C-5358-D3D2-71ED1F9194CD}"/>
              </a:ext>
            </a:extLst>
          </p:cNvPr>
          <p:cNvSpPr txBox="1"/>
          <p:nvPr/>
        </p:nvSpPr>
        <p:spPr>
          <a:xfrm>
            <a:off x="992517" y="1392703"/>
            <a:ext cx="10013331" cy="5219112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finding the best model, we train the model with the provided dataset,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then validate the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mpdel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a part of the provided data.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training and validation and some extensive validation methods like </a:t>
            </a: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 Validation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we find our model to be 99.99% accurate.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now check if a method called </a:t>
            </a: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 parameter tuning 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gives better results to our model.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is at its best of 99.99^ before hyper tuning.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 we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finalise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build our predictive model and predict whether the new set of data corresponds to any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Frausulent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93571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D19FA14C-2CA9-B5B4-3F33-F1C0F42C4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7" r="13495" b="-2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9652F-7DAC-C091-6BF3-32B32C9A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9783334" cy="94978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Random Forest Classifier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C3AD1-591C-5358-D3D2-71ED1F9194CD}"/>
              </a:ext>
            </a:extLst>
          </p:cNvPr>
          <p:cNvSpPr txBox="1"/>
          <p:nvPr/>
        </p:nvSpPr>
        <p:spPr>
          <a:xfrm>
            <a:off x="992517" y="1392703"/>
            <a:ext cx="10013331" cy="5219112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method we use here RF classifier, is one of the strongest models.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system uses multiple </a:t>
            </a: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 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 to build a RF.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decision tree is very powerful but simple.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asks dimple Yes/No questions regarding our data and build a tree like structure which splits like branches for </a:t>
            </a: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every question.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131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425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Meiryo</vt:lpstr>
      <vt:lpstr>Corbel</vt:lpstr>
      <vt:lpstr>SketchLinesVTI</vt:lpstr>
      <vt:lpstr>Fraudulent  ATM Transactions  Predictive ML Model</vt:lpstr>
      <vt:lpstr>Problem Statement</vt:lpstr>
      <vt:lpstr>Process of building the prediction model</vt:lpstr>
      <vt:lpstr>Steps to find the best model</vt:lpstr>
      <vt:lpstr>Conclusion</vt:lpstr>
      <vt:lpstr>Random Forest Classifier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Fraudulent  ATM Transactions  Predictive ML Model</dc:title>
  <dc:creator>Mohamed Younus</dc:creator>
  <cp:lastModifiedBy>Mohamed Younus</cp:lastModifiedBy>
  <cp:revision>1</cp:revision>
  <dcterms:created xsi:type="dcterms:W3CDTF">2023-09-24T19:45:04Z</dcterms:created>
  <dcterms:modified xsi:type="dcterms:W3CDTF">2023-09-24T20:22:36Z</dcterms:modified>
</cp:coreProperties>
</file>