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080625" cy="7559675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56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999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312920" y="1027079"/>
            <a:ext cx="4934160" cy="37008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1169640" y="5086800"/>
            <a:ext cx="5226480" cy="410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0729"/>
      </p:ext>
    </p:extLst>
  </p:cSld>
  <p:clrMap bg1="lt1" tx1="dk1" bg2="lt2" tx2="dk2" accent1="accent1" accent2="accent2" accent3="accent3" accent4="accent4" accent5="accent5" accent6="accent6" hlink="hlink" folHlink="folHlink"/>
  <p:notesStyle>
    <a:lvl1pPr rtl="0" hangingPunct="0">
      <a:buNone/>
      <a:tabLst/>
      <a:defRPr lang="en-US" sz="2400" b="0" i="0" u="none" strike="noStrike">
        <a:ln>
          <a:noFill/>
        </a:ln>
        <a:solidFill>
          <a:srgbClr val="000000"/>
        </a:solidFill>
        <a:latin typeface="Thorndale" pitchFamily="18"/>
        <a:cs typeface="Arial Unicode M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96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9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910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4050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21550" y="282575"/>
            <a:ext cx="2192338" cy="66182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41363" y="282575"/>
            <a:ext cx="6427787" cy="66182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235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3450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5984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41363" y="1963738"/>
            <a:ext cx="4310062" cy="4937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03825" y="1963738"/>
            <a:ext cx="4310063" cy="4937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542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608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9229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84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8639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3506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740879" y="282240"/>
            <a:ext cx="860832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740879" y="1963080"/>
            <a:ext cx="8772840" cy="493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 algn="l">
              <a:buClr>
                <a:srgbClr val="E6E6E6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HG Mincho Light J" pitchFamily="2"/>
                <a:cs typeface="Arial Unicode MS" pitchFamily="2"/>
              </a:defRPr>
            </a:defPPr>
            <a:lvl1pPr marL="432000" marR="0" lvl="0" indent="-324000" algn="l">
              <a:buClr>
                <a:srgbClr val="E6E6E6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HG Mincho Light J" pitchFamily="2"/>
                <a:cs typeface="Arial Unicode MS" pitchFamily="2"/>
              </a:defRPr>
            </a:lvl1pPr>
            <a:lvl2pPr marL="864000" marR="0" lvl="1" indent="-288000" algn="l">
              <a:buClr>
                <a:srgbClr val="E6E6E6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HG Mincho Light J" pitchFamily="2"/>
                <a:cs typeface="Arial Unicode MS" pitchFamily="2"/>
              </a:defRPr>
            </a:lvl2pPr>
            <a:lvl3pPr marL="1296000" marR="0" lvl="2" indent="-216000" algn="l">
              <a:buClr>
                <a:srgbClr val="E6E6E6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HG Mincho Light J" pitchFamily="2"/>
                <a:cs typeface="Arial Unicode MS" pitchFamily="2"/>
              </a:defRPr>
            </a:lvl3pPr>
            <a:lvl4pPr marL="1728000" marR="0" lvl="3" indent="-216000" algn="l">
              <a:buClr>
                <a:srgbClr val="E6E6E6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HG Mincho Light J" pitchFamily="2"/>
                <a:cs typeface="Arial Unicode MS" pitchFamily="2"/>
              </a:defRPr>
            </a:lvl4pPr>
            <a:lvl5pPr marL="2160000" marR="0" lvl="4" indent="-216000" algn="l">
              <a:buClr>
                <a:srgbClr val="E6E6E6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HG Mincho Light J" pitchFamily="2"/>
                <a:cs typeface="Arial Unicode MS" pitchFamily="2"/>
              </a:defRPr>
            </a:lvl5pPr>
            <a:lvl6pPr marL="2592000" marR="0" lvl="5" indent="-216000" algn="l">
              <a:buClr>
                <a:srgbClr val="E6E6E6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HG Mincho Light J" pitchFamily="2"/>
                <a:cs typeface="Arial Unicode MS" pitchFamily="2"/>
              </a:defRPr>
            </a:lvl6pPr>
            <a:lvl7pPr marL="3024000" marR="0" lvl="6" indent="-216000" algn="l">
              <a:buClr>
                <a:srgbClr val="E6E6E6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HG Mincho Light J" pitchFamily="2"/>
                <a:cs typeface="Arial Unicode MS" pitchFamily="2"/>
              </a:defRPr>
            </a:lvl7pPr>
            <a:lvl8pPr marL="3456000" marR="0" lvl="7" indent="-216000" algn="l">
              <a:buClr>
                <a:srgbClr val="E6E6E6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HG Mincho Light J" pitchFamily="2"/>
                <a:cs typeface="Arial Unicode MS" pitchFamily="2"/>
              </a:defRPr>
            </a:lvl8pPr>
            <a:lvl9pPr marL="3887999" marR="0" lvl="8" indent="-216000" algn="l">
              <a:buClr>
                <a:srgbClr val="E6E6E6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E6E6E6"/>
                </a:solidFill>
                <a:latin typeface="Thorndale" pitchFamily="18"/>
                <a:ea typeface="HG Mincho Light J" pitchFamily="2"/>
                <a:cs typeface="Arial Unicode MS" pitchFamily="2"/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4319" y="7076880"/>
            <a:ext cx="9355320" cy="96840"/>
          </a:xfrm>
          <a:prstGeom prst="rect">
            <a:avLst/>
          </a:prstGeom>
          <a:solidFill>
            <a:srgbClr val="FF9966"/>
          </a:solidFill>
          <a:ln>
            <a:noFill/>
            <a:prstDash val="solid"/>
          </a:ln>
        </p:spPr>
        <p:txBody>
          <a:bodyPr vert="horz" lIns="0" tIns="0" rIns="0" bIns="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buNone/>
              <a:tabLst/>
            </a:pPr>
            <a:endParaRPr lang="en-US" sz="2400" b="0" i="0" u="none" strike="noStrike">
              <a:ln>
                <a:noFill/>
              </a:ln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7199" y="7289279"/>
            <a:ext cx="8092440" cy="96840"/>
          </a:xfrm>
          <a:prstGeom prst="rect">
            <a:avLst/>
          </a:prstGeom>
          <a:solidFill>
            <a:srgbClr val="FF9966"/>
          </a:solidFill>
          <a:ln>
            <a:noFill/>
            <a:prstDash val="solid"/>
          </a:ln>
        </p:spPr>
        <p:txBody>
          <a:bodyPr vert="horz" lIns="0" tIns="0" rIns="0" bIns="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buNone/>
              <a:tabLst/>
            </a:pPr>
            <a:endParaRPr lang="en-US" sz="2400" b="0" i="0" u="none" strike="noStrike">
              <a:ln>
                <a:noFill/>
              </a:ln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rtl="0" hangingPunct="0">
        <a:buNone/>
        <a:tabLst/>
        <a:defRPr lang="en-US" sz="4000" b="1" i="1" u="none" strike="noStrike">
          <a:ln>
            <a:noFill/>
          </a:ln>
          <a:solidFill>
            <a:srgbClr val="FF9966"/>
          </a:solidFill>
          <a:latin typeface="Albany" pitchFamily="34"/>
          <a:cs typeface="Arial Unicode MS" pitchFamily="2"/>
        </a:defRPr>
      </a:lvl1pPr>
    </p:titleStyle>
    <p:bodyStyle>
      <a:lvl1pPr marL="0" marR="0" indent="-324000" algn="l" rtl="0" hangingPunct="0">
        <a:tabLst/>
        <a:defRPr lang="en-US" sz="3200" b="0" i="0" u="none" strike="noStrike">
          <a:ln>
            <a:noFill/>
          </a:ln>
          <a:solidFill>
            <a:srgbClr val="E6E6E6"/>
          </a:solidFill>
          <a:latin typeface="Thorndale" pitchFamily="18"/>
          <a:cs typeface="Arial Unicode MS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740879" y="282240"/>
            <a:ext cx="8608320" cy="1262880"/>
          </a:xfrm>
        </p:spPr>
        <p:txBody>
          <a:bodyPr>
            <a:spAutoFit/>
          </a:bodyPr>
          <a:lstStyle/>
          <a:p>
            <a:pPr lvl="0"/>
            <a:r>
              <a:rPr lang="en-US"/>
              <a:t>Modelibra Software Family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740879" y="1963080"/>
            <a:ext cx="8772840" cy="4937760"/>
          </a:xfrm>
        </p:spPr>
        <p:txBody>
          <a:bodyPr anchor="ctr">
            <a:spAutoFit/>
          </a:bodyPr>
          <a:lstStyle/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Dzenan Ridjanovic</a:t>
            </a:r>
          </a:p>
          <a:p>
            <a:pPr marL="432000" lvl="1" indent="-216000" algn="ctr" rtl="0" hangingPunct="0">
              <a:buNone/>
            </a:pPr>
            <a:endParaRPr lang="en-US" sz="4000">
              <a:solidFill>
                <a:srgbClr val="CCCCCC"/>
              </a:solidFill>
            </a:endParaRPr>
          </a:p>
          <a:p>
            <a:pPr marL="432000" lvl="1" indent="-216000" algn="ctr" rtl="0" hangingPunct="0">
              <a:buNone/>
            </a:pPr>
            <a:endParaRPr lang="en-US" sz="32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740879" y="282240"/>
            <a:ext cx="8608320" cy="1262880"/>
          </a:xfrm>
        </p:spPr>
        <p:txBody>
          <a:bodyPr>
            <a:spAutoFit/>
          </a:bodyPr>
          <a:lstStyle/>
          <a:p>
            <a:pPr lvl="0"/>
            <a:r>
              <a:rPr lang="en-US"/>
              <a:t>Modelibra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740879" y="1963080"/>
            <a:ext cx="8772840" cy="4937760"/>
          </a:xfrm>
        </p:spPr>
        <p:txBody>
          <a:bodyPr anchor="ctr">
            <a:spAutoFit/>
          </a:bodyPr>
          <a:lstStyle/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Java 6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Domain Classes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Model Classes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Concept Classes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Generic vs. Specific Classes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Configuration Classes</a:t>
            </a:r>
          </a:p>
          <a:p>
            <a:pPr marL="432000" lvl="1" indent="-216000" algn="ctr" rtl="0" hangingPunct="0">
              <a:buNone/>
            </a:pPr>
            <a:endParaRPr lang="en-US" sz="40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740879" y="282240"/>
            <a:ext cx="8608320" cy="1262880"/>
          </a:xfrm>
        </p:spPr>
        <p:txBody>
          <a:bodyPr>
            <a:spAutoFit/>
          </a:bodyPr>
          <a:lstStyle/>
          <a:p>
            <a:pPr lvl="0"/>
            <a:r>
              <a:rPr lang="en-US"/>
              <a:t>Modelibra Model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740879" y="1963080"/>
            <a:ext cx="8772840" cy="4937760"/>
          </a:xfrm>
        </p:spPr>
        <p:txBody>
          <a:bodyPr anchor="ctr">
            <a:spAutoFit/>
          </a:bodyPr>
          <a:lstStyle/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Domain Model Configuration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Meta Model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Model Entry Points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Entities vs. Entity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Retrieval, Selection &amp; Order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Add, Update, Remove</a:t>
            </a:r>
          </a:p>
          <a:p>
            <a:pPr marL="432000" lvl="1" indent="-216000" algn="ctr" rtl="0" hangingPunct="0">
              <a:buNone/>
            </a:pPr>
            <a:endParaRPr lang="en-US" sz="40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740879" y="282240"/>
            <a:ext cx="8608320" cy="1262880"/>
          </a:xfrm>
        </p:spPr>
        <p:txBody>
          <a:bodyPr>
            <a:spAutoFit/>
          </a:bodyPr>
          <a:lstStyle/>
          <a:p>
            <a:pPr lvl="0"/>
            <a:r>
              <a:rPr lang="en-US"/>
              <a:t>Modelibra Persistency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740879" y="1963080"/>
            <a:ext cx="8772840" cy="4937760"/>
          </a:xfrm>
        </p:spPr>
        <p:txBody>
          <a:bodyPr anchor="ctr">
            <a:spAutoFit/>
          </a:bodyPr>
          <a:lstStyle/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Main Memory Restriction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Persistency Layer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XML Data Files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JDBC Relational Database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db4o Object Database</a:t>
            </a:r>
          </a:p>
          <a:p>
            <a:pPr marL="432000" lvl="1" indent="-216000" algn="ctr" rtl="0" hangingPunct="0">
              <a:buNone/>
            </a:pPr>
            <a:endParaRPr lang="en-US" sz="4000">
              <a:solidFill>
                <a:srgbClr val="CCCCCC"/>
              </a:solidFill>
            </a:endParaRPr>
          </a:p>
          <a:p>
            <a:pPr marL="432000" lvl="1" indent="-216000" algn="ctr" rtl="0" hangingPunct="0">
              <a:buNone/>
            </a:pPr>
            <a:endParaRPr lang="en-US" sz="40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740879" y="282240"/>
            <a:ext cx="8608320" cy="1262880"/>
          </a:xfrm>
        </p:spPr>
        <p:txBody>
          <a:bodyPr>
            <a:spAutoFit/>
          </a:bodyPr>
          <a:lstStyle/>
          <a:p>
            <a:pPr lvl="0"/>
            <a:r>
              <a:rPr lang="en-US"/>
              <a:t>Modelibra Performance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740879" y="1901520"/>
            <a:ext cx="8772840" cy="5061240"/>
          </a:xfrm>
        </p:spPr>
        <p:txBody>
          <a:bodyPr anchor="ctr">
            <a:spAutoFit/>
          </a:bodyPr>
          <a:lstStyle/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Load vs. Save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Main Memory Indexes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Add, Update, Remove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Retrieval &amp; Selection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Actions vs. Transactions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PolePosition Benchmark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Session &amp; Undo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Export &amp; Synchronization</a:t>
            </a:r>
          </a:p>
          <a:p>
            <a:pPr marL="432000" lvl="1" indent="-216000" algn="ctr" rtl="0" hangingPunct="0">
              <a:buNone/>
            </a:pPr>
            <a:endParaRPr lang="en-US" sz="40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740879" y="282240"/>
            <a:ext cx="8608320" cy="1262880"/>
          </a:xfrm>
        </p:spPr>
        <p:txBody>
          <a:bodyPr>
            <a:spAutoFit/>
          </a:bodyPr>
          <a:lstStyle/>
          <a:p>
            <a:pPr lvl="0"/>
            <a:r>
              <a:rPr lang="en-US"/>
              <a:t>ModelibraWicket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740879" y="1675799"/>
            <a:ext cx="8772840" cy="5512680"/>
          </a:xfrm>
        </p:spPr>
        <p:txBody>
          <a:bodyPr anchor="ctr">
            <a:spAutoFit/>
          </a:bodyPr>
          <a:lstStyle/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Wicket Web Framework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Wicket Model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ModelibraWicket Component Framework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ModelibraWicket Knows Domain Model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Generic Programming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Default Web Application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Web Component Model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Web Component View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XHTML Code</a:t>
            </a:r>
          </a:p>
          <a:p>
            <a:pPr marL="432000" lvl="1" indent="-216000" algn="ctr" rtl="0" hangingPunct="0">
              <a:buNone/>
            </a:pPr>
            <a:endParaRPr lang="en-US" sz="32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740879" y="282240"/>
            <a:ext cx="8608320" cy="1262880"/>
          </a:xfrm>
        </p:spPr>
        <p:txBody>
          <a:bodyPr>
            <a:spAutoFit/>
          </a:bodyPr>
          <a:lstStyle/>
          <a:p>
            <a:pPr lvl="0"/>
            <a:r>
              <a:rPr lang="en-US"/>
              <a:t>Web Component Context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740879" y="1901520"/>
            <a:ext cx="8772840" cy="5061240"/>
          </a:xfrm>
        </p:spPr>
        <p:txBody>
          <a:bodyPr anchor="ctr">
            <a:spAutoFit/>
          </a:bodyPr>
          <a:lstStyle/>
          <a:p>
            <a:pPr marL="432000" lvl="1" indent="-216000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Web Page:</a:t>
            </a:r>
          </a:p>
          <a:p>
            <a:pPr marL="432000" lvl="1" indent="-216000" rtl="0" hangingPunct="0">
              <a:buNone/>
            </a:pPr>
            <a:endParaRPr lang="en-US" sz="4000">
              <a:solidFill>
                <a:srgbClr val="CCCCCC"/>
              </a:solidFill>
            </a:endParaRPr>
          </a:p>
          <a:p>
            <a:pPr marL="432000" lvl="1" indent="-216000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DmEducApp dmEducApp =</a:t>
            </a:r>
          </a:p>
          <a:p>
            <a:pPr marL="432000" lvl="1" indent="-216000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	(DmEducApp) getApplication();</a:t>
            </a:r>
          </a:p>
          <a:p>
            <a:pPr marL="432000" lvl="1" indent="-216000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DmEduc dmEduc 	=</a:t>
            </a:r>
          </a:p>
          <a:p>
            <a:pPr marL="432000" lvl="1" indent="-216000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	dmEducApp.getDmEduc();</a:t>
            </a:r>
          </a:p>
          <a:p>
            <a:pPr marL="432000" lvl="1" indent="-216000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WebLink webLink =</a:t>
            </a:r>
          </a:p>
          <a:p>
            <a:pPr marL="432000" lvl="1" indent="-216000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	dmEduc.getWebLink();</a:t>
            </a:r>
          </a:p>
          <a:p>
            <a:pPr marL="432000" lvl="1" indent="-216000" rtl="0" hangingPunct="0">
              <a:buNone/>
            </a:pPr>
            <a:endParaRPr lang="en-US" sz="40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740879" y="282240"/>
            <a:ext cx="8608320" cy="1262880"/>
          </a:xfrm>
        </p:spPr>
        <p:txBody>
          <a:bodyPr>
            <a:spAutoFit/>
          </a:bodyPr>
          <a:lstStyle/>
          <a:p>
            <a:pPr lvl="0"/>
            <a:r>
              <a:rPr lang="en-US"/>
              <a:t>Web Component Model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740879" y="1963080"/>
            <a:ext cx="8772840" cy="4937760"/>
          </a:xfrm>
        </p:spPr>
        <p:txBody>
          <a:bodyPr anchor="ctr">
            <a:spAutoFit/>
          </a:bodyPr>
          <a:lstStyle/>
          <a:p>
            <a:pPr marL="432000" lvl="1" indent="-216000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ViewModel commentsModel =</a:t>
            </a:r>
          </a:p>
          <a:p>
            <a:pPr marL="432000" lvl="1" indent="-216000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	new ViewModel(webLink);</a:t>
            </a:r>
          </a:p>
          <a:p>
            <a:pPr marL="432000" lvl="1" indent="-216000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Comments comments =</a:t>
            </a:r>
          </a:p>
          <a:p>
            <a:pPr marL="432000" lvl="1" indent="-216000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	webLink.getComments();</a:t>
            </a:r>
          </a:p>
          <a:p>
            <a:pPr marL="432000" lvl="1" indent="-216000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commentsModel.setEntities(comments);</a:t>
            </a:r>
          </a:p>
          <a:p>
            <a:pPr marL="432000" lvl="1" indent="-216000" rtl="0" hangingPunct="0">
              <a:buNone/>
            </a:pPr>
            <a:endParaRPr lang="en-US" sz="32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740879" y="282240"/>
            <a:ext cx="8608320" cy="1262880"/>
          </a:xfrm>
        </p:spPr>
        <p:txBody>
          <a:bodyPr>
            <a:spAutoFit/>
          </a:bodyPr>
          <a:lstStyle/>
          <a:p>
            <a:pPr lvl="0"/>
            <a:r>
              <a:rPr lang="en-US"/>
              <a:t>Web Component View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740879" y="1963080"/>
            <a:ext cx="8772840" cy="4937760"/>
          </a:xfrm>
        </p:spPr>
        <p:txBody>
          <a:bodyPr anchor="ctr">
            <a:spAutoFit/>
          </a:bodyPr>
          <a:lstStyle/>
          <a:p>
            <a:pPr marL="432000" lvl="1" indent="-216000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View commentsView = new View();</a:t>
            </a:r>
          </a:p>
          <a:p>
            <a:pPr marL="432000" lvl="1" indent="-216000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commentsView.</a:t>
            </a:r>
          </a:p>
          <a:p>
            <a:pPr marL="432000" lvl="1" indent="-216000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	setWicketId(“commentTable”);</a:t>
            </a:r>
          </a:p>
          <a:p>
            <a:pPr marL="432000" lvl="1" indent="-216000" rtl="0" hangingPunct="0">
              <a:buNone/>
            </a:pPr>
            <a:endParaRPr lang="en-US" sz="32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740879" y="282240"/>
            <a:ext cx="8608320" cy="1262880"/>
          </a:xfrm>
        </p:spPr>
        <p:txBody>
          <a:bodyPr>
            <a:spAutoFit/>
          </a:bodyPr>
          <a:lstStyle/>
          <a:p>
            <a:pPr lvl="0"/>
            <a:r>
              <a:rPr lang="en-US"/>
              <a:t>Web Component HTML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740879" y="1963080"/>
            <a:ext cx="8772840" cy="4937760"/>
          </a:xfrm>
        </p:spPr>
        <p:txBody>
          <a:bodyPr anchor="ctr">
            <a:spAutoFit/>
          </a:bodyPr>
          <a:lstStyle/>
          <a:p>
            <a:pPr marL="432000" lvl="1" indent="-216000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&lt;div wicket:id = “commentTable”&gt;</a:t>
            </a:r>
          </a:p>
          <a:p>
            <a:pPr marL="432000" lvl="1" indent="-216000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	Dynamic data.</a:t>
            </a:r>
          </a:p>
          <a:p>
            <a:pPr marL="432000" lvl="1" indent="-216000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&lt;/div&gt;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740879" y="282240"/>
            <a:ext cx="8608320" cy="1262880"/>
          </a:xfrm>
        </p:spPr>
        <p:txBody>
          <a:bodyPr>
            <a:spAutoFit/>
          </a:bodyPr>
          <a:lstStyle/>
          <a:p>
            <a:pPr lvl="0"/>
            <a:r>
              <a:rPr lang="en-US"/>
              <a:t>Web Component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740879" y="1963080"/>
            <a:ext cx="8772840" cy="4937760"/>
          </a:xfrm>
        </p:spPr>
        <p:txBody>
          <a:bodyPr anchor="ctr">
            <a:spAutoFit/>
          </a:bodyPr>
          <a:lstStyle/>
          <a:p>
            <a:pPr marL="0" indent="-216000" algn="ctr">
              <a:buNone/>
            </a:pPr>
            <a:endParaRPr lang="en-US">
              <a:solidFill>
                <a:srgbClr val="CCCCCC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51200" y="1941480"/>
            <a:ext cx="4457520" cy="377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740879" y="282240"/>
            <a:ext cx="8608320" cy="1262880"/>
          </a:xfrm>
        </p:spPr>
        <p:txBody>
          <a:bodyPr>
            <a:spAutoFit/>
          </a:bodyPr>
          <a:lstStyle/>
          <a:p>
            <a:pPr lvl="0"/>
            <a:r>
              <a:rPr lang="en-US"/>
              <a:t>About Modelibra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740879" y="1963080"/>
            <a:ext cx="8772840" cy="4937760"/>
          </a:xfrm>
        </p:spPr>
        <p:txBody>
          <a:bodyPr anchor="ctr">
            <a:spAutoFit/>
          </a:bodyPr>
          <a:lstStyle/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Open Source Software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Domain Models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Dynamic Web Applications</a:t>
            </a:r>
          </a:p>
          <a:p>
            <a:pPr marL="432000" lvl="1" indent="-216000" algn="ctr" rtl="0" hangingPunct="0">
              <a:buNone/>
            </a:pPr>
            <a:endParaRPr lang="en-US" sz="4000">
              <a:solidFill>
                <a:srgbClr val="CCCCCC"/>
              </a:solidFill>
            </a:endParaRPr>
          </a:p>
          <a:p>
            <a:pPr marL="432000" lvl="1" indent="-216000" algn="ctr" rtl="0" hangingPunct="0">
              <a:buNone/>
            </a:pPr>
            <a:endParaRPr lang="en-US" sz="32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740879" y="282240"/>
            <a:ext cx="8608320" cy="1262880"/>
          </a:xfrm>
        </p:spPr>
        <p:txBody>
          <a:bodyPr>
            <a:spAutoFit/>
          </a:bodyPr>
          <a:lstStyle/>
          <a:p>
            <a:pPr lvl="0"/>
            <a:r>
              <a:rPr lang="en-US"/>
              <a:t>Modelibra Productivity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740879" y="1723320"/>
            <a:ext cx="8772840" cy="5417640"/>
          </a:xfrm>
        </p:spPr>
        <p:txBody>
          <a:bodyPr anchor="ctr">
            <a:spAutoFit/>
          </a:bodyPr>
          <a:lstStyle/>
          <a:p>
            <a:pPr marL="432000" lvl="1" indent="-216000" algn="ctr" rtl="0" hangingPunct="0">
              <a:buNone/>
            </a:pPr>
            <a:r>
              <a:rPr lang="en-US" sz="3200">
                <a:solidFill>
                  <a:srgbClr val="CCCCCC"/>
                </a:solidFill>
              </a:rPr>
              <a:t>Graphical Domain Model</a:t>
            </a:r>
          </a:p>
          <a:p>
            <a:pPr marL="432000" lvl="1" indent="-216000" algn="ctr" rtl="0" hangingPunct="0">
              <a:buNone/>
            </a:pPr>
            <a:r>
              <a:rPr lang="en-US" sz="3200">
                <a:solidFill>
                  <a:srgbClr val="CCCCCC"/>
                </a:solidFill>
              </a:rPr>
              <a:t>Code Generation</a:t>
            </a:r>
          </a:p>
          <a:p>
            <a:pPr marL="432000" lvl="1" indent="-216000" algn="ctr" rtl="0" hangingPunct="0">
              <a:buNone/>
            </a:pPr>
            <a:r>
              <a:rPr lang="en-US" sz="3200">
                <a:solidFill>
                  <a:srgbClr val="CCCCCC"/>
                </a:solidFill>
              </a:rPr>
              <a:t>Generic vs. Specific Code</a:t>
            </a:r>
          </a:p>
          <a:p>
            <a:pPr marL="432000" lvl="1" indent="-216000" algn="ctr" rtl="0" hangingPunct="0">
              <a:buNone/>
            </a:pPr>
            <a:r>
              <a:rPr lang="en-US" sz="3200">
                <a:solidFill>
                  <a:srgbClr val="CCCCCC"/>
                </a:solidFill>
              </a:rPr>
              <a:t>Default XML Data File Persistency</a:t>
            </a:r>
          </a:p>
          <a:p>
            <a:pPr marL="432000" lvl="1" indent="-216000" algn="ctr" rtl="0" hangingPunct="0">
              <a:buNone/>
            </a:pPr>
            <a:r>
              <a:rPr lang="en-US" sz="3200">
                <a:solidFill>
                  <a:srgbClr val="CCCCCC"/>
                </a:solidFill>
              </a:rPr>
              <a:t>No Installation</a:t>
            </a:r>
          </a:p>
          <a:p>
            <a:pPr marL="432000" lvl="1" indent="-216000" algn="ctr" rtl="0" hangingPunct="0">
              <a:buNone/>
            </a:pPr>
            <a:r>
              <a:rPr lang="en-US" sz="3200">
                <a:solidFill>
                  <a:srgbClr val="CCCCCC"/>
                </a:solidFill>
              </a:rPr>
              <a:t>No Changes For Relational and Object Db</a:t>
            </a:r>
          </a:p>
          <a:p>
            <a:pPr marL="432000" lvl="1" indent="-216000" algn="ctr" rtl="0" hangingPunct="0">
              <a:buNone/>
            </a:pPr>
            <a:r>
              <a:rPr lang="en-US" sz="3200">
                <a:solidFill>
                  <a:srgbClr val="CCCCCC"/>
                </a:solidFill>
              </a:rPr>
              <a:t>Rich API</a:t>
            </a:r>
          </a:p>
          <a:p>
            <a:pPr marL="432000" lvl="1" indent="-216000" algn="ctr" rtl="0" hangingPunct="0">
              <a:buNone/>
            </a:pPr>
            <a:r>
              <a:rPr lang="en-US" sz="3200">
                <a:solidFill>
                  <a:srgbClr val="CCCCCC"/>
                </a:solidFill>
              </a:rPr>
              <a:t>Default Web Application</a:t>
            </a:r>
          </a:p>
          <a:p>
            <a:pPr marL="432000" lvl="1" indent="-216000" algn="ctr" rtl="0" hangingPunct="0">
              <a:buNone/>
            </a:pPr>
            <a:r>
              <a:rPr lang="en-US" sz="3200">
                <a:solidFill>
                  <a:srgbClr val="CCCCCC"/>
                </a:solidFill>
              </a:rPr>
              <a:t>Model Validation by Use</a:t>
            </a:r>
          </a:p>
          <a:p>
            <a:pPr marL="432000" lvl="1" indent="-216000" algn="ctr" rtl="0" hangingPunct="0">
              <a:buNone/>
            </a:pPr>
            <a:r>
              <a:rPr lang="en-US" sz="3200">
                <a:solidFill>
                  <a:srgbClr val="CCCCCC"/>
                </a:solidFill>
              </a:rPr>
              <a:t>Web Components Know Domain Model</a:t>
            </a:r>
          </a:p>
          <a:p>
            <a:pPr marL="432000" lvl="1" indent="-216000" algn="ctr" rtl="0" hangingPunct="0">
              <a:buNone/>
            </a:pPr>
            <a:r>
              <a:rPr lang="en-US" sz="3200">
                <a:solidFill>
                  <a:srgbClr val="CCCCCC"/>
                </a:solidFill>
              </a:rPr>
              <a:t>Modelibra Performance</a:t>
            </a:r>
          </a:p>
          <a:p>
            <a:pPr marL="432000" lvl="1" indent="-216000" algn="ctr" rtl="0" hangingPunct="0">
              <a:buNone/>
            </a:pPr>
            <a:endParaRPr lang="en-US" sz="32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740879" y="282240"/>
            <a:ext cx="8608320" cy="1262880"/>
          </a:xfrm>
        </p:spPr>
        <p:txBody>
          <a:bodyPr>
            <a:spAutoFit/>
          </a:bodyPr>
          <a:lstStyle/>
          <a:p>
            <a:pPr lvl="0"/>
            <a:r>
              <a:rPr lang="en-US"/>
              <a:t>Modelibra Future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740879" y="1949040"/>
            <a:ext cx="8772840" cy="4966200"/>
          </a:xfrm>
        </p:spPr>
        <p:txBody>
          <a:bodyPr anchor="ctr">
            <a:spAutoFit/>
          </a:bodyPr>
          <a:lstStyle/>
          <a:p>
            <a:pPr marL="432000" lvl="1" indent="-216000" algn="ctr" rtl="0" hangingPunct="0">
              <a:buNone/>
            </a:pPr>
            <a:r>
              <a:rPr lang="en-US" sz="3200">
                <a:solidFill>
                  <a:srgbClr val="CCCCCC"/>
                </a:solidFill>
              </a:rPr>
              <a:t>ModelibraSwing</a:t>
            </a:r>
          </a:p>
          <a:p>
            <a:pPr marL="432000" lvl="1" indent="-216000" algn="ctr" rtl="0" hangingPunct="0">
              <a:buNone/>
            </a:pPr>
            <a:r>
              <a:rPr lang="en-US" sz="3200">
                <a:solidFill>
                  <a:srgbClr val="CCCCCC"/>
                </a:solidFill>
              </a:rPr>
              <a:t>Modelibra &amp; JHotDraw for ModelibraModeler</a:t>
            </a:r>
          </a:p>
          <a:p>
            <a:pPr marL="432000" lvl="1" indent="-216000" algn="ctr" rtl="0" hangingPunct="0">
              <a:buNone/>
            </a:pPr>
            <a:r>
              <a:rPr lang="en-US" sz="3200">
                <a:solidFill>
                  <a:srgbClr val="CCCCCC"/>
                </a:solidFill>
              </a:rPr>
              <a:t>Performance Benchmarking with p-unit</a:t>
            </a:r>
          </a:p>
          <a:p>
            <a:pPr marL="432000" lvl="1" indent="-216000" algn="ctr" rtl="0" hangingPunct="0">
              <a:buNone/>
            </a:pPr>
            <a:r>
              <a:rPr lang="en-US" sz="3200">
                <a:solidFill>
                  <a:srgbClr val="CCCCCC"/>
                </a:solidFill>
              </a:rPr>
              <a:t>Lazy Loading</a:t>
            </a:r>
          </a:p>
          <a:p>
            <a:pPr marL="432000" lvl="1" indent="-216000" algn="ctr" rtl="0" hangingPunct="0">
              <a:buNone/>
            </a:pPr>
            <a:r>
              <a:rPr lang="en-US" sz="3200">
                <a:solidFill>
                  <a:srgbClr val="CCCCCC"/>
                </a:solidFill>
              </a:rPr>
              <a:t>Hibernate Persistency</a:t>
            </a:r>
          </a:p>
          <a:p>
            <a:pPr marL="432000" lvl="1" indent="-216000" algn="ctr" rtl="0" hangingPunct="0">
              <a:buNone/>
            </a:pPr>
            <a:r>
              <a:rPr lang="en-US" sz="3200">
                <a:solidFill>
                  <a:srgbClr val="CCCCCC"/>
                </a:solidFill>
              </a:rPr>
              <a:t>Distributed Model with Terracotta</a:t>
            </a:r>
          </a:p>
          <a:p>
            <a:pPr marL="432000" lvl="1" indent="-216000" algn="ctr" rtl="0" hangingPunct="0">
              <a:buNone/>
            </a:pPr>
            <a:r>
              <a:rPr lang="en-US" sz="3200">
                <a:solidFill>
                  <a:srgbClr val="CCCCCC"/>
                </a:solidFill>
              </a:rPr>
              <a:t>Catalog of Concepts</a:t>
            </a:r>
          </a:p>
          <a:p>
            <a:pPr marL="432000" lvl="1" indent="-216000" algn="ctr" rtl="0" hangingPunct="0">
              <a:buNone/>
            </a:pPr>
            <a:r>
              <a:rPr lang="en-US" sz="3200">
                <a:solidFill>
                  <a:srgbClr val="CCCCCC"/>
                </a:solidFill>
              </a:rPr>
              <a:t>Catalog of Web Components</a:t>
            </a:r>
          </a:p>
          <a:p>
            <a:pPr marL="432000" lvl="1" indent="-216000" algn="ctr" rtl="0" hangingPunct="0">
              <a:buNone/>
            </a:pPr>
            <a:r>
              <a:rPr lang="en-US" sz="3200">
                <a:solidFill>
                  <a:srgbClr val="CCCCCC"/>
                </a:solidFill>
              </a:rPr>
              <a:t>Catalog of Web Applications</a:t>
            </a:r>
          </a:p>
          <a:p>
            <a:pPr marL="432000" lvl="1" indent="-216000" algn="ctr" rtl="0" hangingPunct="0">
              <a:buNone/>
            </a:pPr>
            <a:r>
              <a:rPr lang="en-US" sz="3200">
                <a:solidFill>
                  <a:srgbClr val="CCCCCC"/>
                </a:solidFill>
              </a:rPr>
              <a:t>AJAX Web Components</a:t>
            </a:r>
          </a:p>
          <a:p>
            <a:pPr marL="432000" lvl="1" indent="-216000" algn="ctr" rtl="0" hangingPunct="0">
              <a:buNone/>
            </a:pPr>
            <a:r>
              <a:rPr lang="en-US" sz="3200">
                <a:solidFill>
                  <a:srgbClr val="CCCCCC"/>
                </a:solidFill>
              </a:rPr>
              <a:t>View XML Configuration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740879" y="282240"/>
            <a:ext cx="8608320" cy="1262880"/>
          </a:xfrm>
        </p:spPr>
        <p:txBody>
          <a:bodyPr>
            <a:spAutoFit/>
          </a:bodyPr>
          <a:lstStyle/>
          <a:p>
            <a:pPr lvl="0"/>
            <a:r>
              <a:rPr lang="en-US"/>
              <a:t>Open Source Software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740879" y="1963080"/>
            <a:ext cx="8772840" cy="4937760"/>
          </a:xfrm>
        </p:spPr>
        <p:txBody>
          <a:bodyPr anchor="ctr">
            <a:spAutoFit/>
          </a:bodyPr>
          <a:lstStyle/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Team Work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Software Repository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Quality Assurance</a:t>
            </a:r>
          </a:p>
          <a:p>
            <a:pPr marL="432000" lvl="1" indent="-216000" algn="ctr" rtl="0" hangingPunct="0">
              <a:buNone/>
            </a:pPr>
            <a:endParaRPr lang="en-US" sz="40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740879" y="282240"/>
            <a:ext cx="8608320" cy="1262880"/>
          </a:xfrm>
        </p:spPr>
        <p:txBody>
          <a:bodyPr>
            <a:spAutoFit/>
          </a:bodyPr>
          <a:lstStyle/>
          <a:p>
            <a:pPr lvl="0"/>
            <a:r>
              <a:rPr lang="en-US"/>
              <a:t>Domain Models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740879" y="1963080"/>
            <a:ext cx="8772840" cy="4937760"/>
          </a:xfrm>
        </p:spPr>
        <p:txBody>
          <a:bodyPr anchor="ctr">
            <a:spAutoFit/>
          </a:bodyPr>
          <a:lstStyle/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Software Backbone</a:t>
            </a:r>
          </a:p>
          <a:p>
            <a:pPr marL="432000" lvl="1" indent="-216000" algn="ctr" rtl="0" hangingPunct="0">
              <a:buNone/>
            </a:pPr>
            <a:endParaRPr lang="en-US" sz="4000">
              <a:solidFill>
                <a:srgbClr val="CCCCCC"/>
              </a:solidFill>
            </a:endParaRP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User Concepts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Concept Properties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Concept Neighbors</a:t>
            </a:r>
          </a:p>
          <a:p>
            <a:pPr marL="432000" lvl="1" indent="-216000" algn="ctr" rtl="0" hangingPunct="0">
              <a:buNone/>
            </a:pPr>
            <a:endParaRPr lang="en-US" sz="40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740879" y="282240"/>
            <a:ext cx="8608320" cy="1262880"/>
          </a:xfrm>
        </p:spPr>
        <p:txBody>
          <a:bodyPr>
            <a:spAutoFit/>
          </a:bodyPr>
          <a:lstStyle/>
          <a:p>
            <a:pPr lvl="0"/>
            <a:r>
              <a:rPr lang="en-US"/>
              <a:t>Dynamic Web Applications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740879" y="1963080"/>
            <a:ext cx="8772840" cy="4937760"/>
          </a:xfrm>
        </p:spPr>
        <p:txBody>
          <a:bodyPr anchor="ctr">
            <a:spAutoFit/>
          </a:bodyPr>
          <a:lstStyle/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Client Software vs. Server Software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Java, XHTML &amp; CSS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Web Components</a:t>
            </a:r>
          </a:p>
          <a:p>
            <a:pPr marL="432000" lvl="1" indent="-216000" algn="ctr" rtl="0" hangingPunct="0">
              <a:buNone/>
            </a:pPr>
            <a:endParaRPr lang="en-US" sz="40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740879" y="282240"/>
            <a:ext cx="8608320" cy="1262880"/>
          </a:xfrm>
        </p:spPr>
        <p:txBody>
          <a:bodyPr>
            <a:spAutoFit/>
          </a:bodyPr>
          <a:lstStyle/>
          <a:p>
            <a:pPr lvl="0"/>
            <a:r>
              <a:rPr lang="en-US"/>
              <a:t>Modelibra Software Family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740879" y="1842119"/>
            <a:ext cx="8772840" cy="5180040"/>
          </a:xfrm>
        </p:spPr>
        <p:txBody>
          <a:bodyPr anchor="ctr">
            <a:spAutoFit/>
          </a:bodyPr>
          <a:lstStyle/>
          <a:p>
            <a:pPr marL="432000" lvl="1" indent="-216000" algn="ctr" rtl="0" hangingPunct="0">
              <a:buNone/>
            </a:pPr>
            <a:endParaRPr lang="en-US" sz="3200">
              <a:solidFill>
                <a:srgbClr val="CCCCCC"/>
              </a:solidFill>
            </a:endParaRPr>
          </a:p>
          <a:p>
            <a:pPr marL="432000" lvl="1" indent="-216000" algn="ctr" rtl="0" hangingPunct="0">
              <a:buNone/>
            </a:pPr>
            <a:endParaRPr lang="en-US" sz="3200">
              <a:solidFill>
                <a:srgbClr val="CCCCCC"/>
              </a:solidFill>
            </a:endParaRP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ModelibraModeler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ModelibraWicketSkeleton</a:t>
            </a:r>
          </a:p>
          <a:p>
            <a:pPr marL="432000" lvl="1" indent="-216000" algn="ctr" rtl="0" hangingPunct="0">
              <a:buNone/>
            </a:pPr>
            <a:endParaRPr lang="en-US" sz="4000">
              <a:solidFill>
                <a:srgbClr val="CCCCCC"/>
              </a:solidFill>
            </a:endParaRP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Modelibra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ModelibraWicket</a:t>
            </a:r>
          </a:p>
          <a:p>
            <a:pPr marL="432000" lvl="1" indent="-216000" algn="ctr" rtl="0" hangingPunct="0">
              <a:buNone/>
            </a:pPr>
            <a:endParaRPr lang="en-US" sz="4000">
              <a:solidFill>
                <a:srgbClr val="CCCCCC"/>
              </a:solidFill>
            </a:endParaRPr>
          </a:p>
          <a:p>
            <a:pPr marL="432000" lvl="1" indent="-216000" algn="ctr" rtl="0" hangingPunct="0">
              <a:buNone/>
            </a:pPr>
            <a:endParaRPr lang="en-US" sz="3200">
              <a:solidFill>
                <a:srgbClr val="CCCCCC"/>
              </a:solidFill>
            </a:endParaRPr>
          </a:p>
          <a:p>
            <a:pPr marL="432000" lvl="1" indent="-216000" algn="ctr" rtl="0" hangingPunct="0">
              <a:buNone/>
            </a:pPr>
            <a:endParaRPr lang="en-US" sz="32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740879" y="282240"/>
            <a:ext cx="8608320" cy="1262880"/>
          </a:xfrm>
        </p:spPr>
        <p:txBody>
          <a:bodyPr>
            <a:spAutoFit/>
          </a:bodyPr>
          <a:lstStyle/>
          <a:p>
            <a:pPr lvl="0"/>
            <a:r>
              <a:rPr lang="en-US"/>
              <a:t>ModelibraModeler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740879" y="1963080"/>
            <a:ext cx="8772840" cy="4937760"/>
          </a:xfrm>
        </p:spPr>
        <p:txBody>
          <a:bodyPr anchor="ctr">
            <a:spAutoFit/>
          </a:bodyPr>
          <a:lstStyle/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Graphical Design Tool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Code Generation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Domain Model XML Configuration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Relational Database Schema</a:t>
            </a:r>
          </a:p>
          <a:p>
            <a:pPr marL="432000" lvl="1" indent="-216000" algn="ctr" rtl="0" hangingPunct="0">
              <a:buNone/>
            </a:pPr>
            <a:endParaRPr lang="en-US" sz="40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740879" y="282240"/>
            <a:ext cx="8608320" cy="1262880"/>
          </a:xfrm>
        </p:spPr>
        <p:txBody>
          <a:bodyPr>
            <a:spAutoFit/>
          </a:bodyPr>
          <a:lstStyle/>
          <a:p>
            <a:pPr lvl="0"/>
            <a:r>
              <a:rPr lang="en-US"/>
              <a:t>Graphical Model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740879" y="1963080"/>
            <a:ext cx="8772840" cy="4937760"/>
          </a:xfrm>
        </p:spPr>
        <p:txBody>
          <a:bodyPr anchor="ctr">
            <a:spAutoFit/>
          </a:bodyPr>
          <a:lstStyle/>
          <a:p>
            <a:pPr marL="0" indent="-216000" algn="ctr">
              <a:buNone/>
            </a:pPr>
            <a:endParaRPr lang="en-US">
              <a:solidFill>
                <a:srgbClr val="CCCCCC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43000" y="1959840"/>
            <a:ext cx="8067240" cy="493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740879" y="282240"/>
            <a:ext cx="8608320" cy="1262880"/>
          </a:xfrm>
        </p:spPr>
        <p:txBody>
          <a:bodyPr>
            <a:spAutoFit/>
          </a:bodyPr>
          <a:lstStyle/>
          <a:p>
            <a:pPr lvl="0"/>
            <a:r>
              <a:rPr lang="en-US"/>
              <a:t>ModelibraWicketSkeleton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740879" y="1963080"/>
            <a:ext cx="8772840" cy="4937760"/>
          </a:xfrm>
        </p:spPr>
        <p:txBody>
          <a:bodyPr anchor="ctr">
            <a:spAutoFit/>
          </a:bodyPr>
          <a:lstStyle/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Eclipse Project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Modelibra &amp; ModelibraWicket Libraries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CSS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Code Generation Templates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Domain Model Configuration</a:t>
            </a:r>
          </a:p>
          <a:p>
            <a:pPr marL="432000" lvl="1" indent="-216000" algn="ctr" rtl="0" hangingPunct="0">
              <a:buNone/>
            </a:pPr>
            <a:r>
              <a:rPr lang="en-US" sz="4000">
                <a:solidFill>
                  <a:srgbClr val="CCCCCC"/>
                </a:solidFill>
              </a:rPr>
              <a:t>Code Generation Context</a:t>
            </a:r>
          </a:p>
          <a:p>
            <a:pPr marL="432000" lvl="1" indent="-216000" algn="ctr" rtl="0" hangingPunct="0">
              <a:buNone/>
            </a:pPr>
            <a:endParaRPr lang="en-US" sz="40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yt-dark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317</Words>
  <Application>Microsoft Office PowerPoint</Application>
  <PresentationFormat>Affichage à l'écran (4:3)</PresentationFormat>
  <Paragraphs>129</Paragraphs>
  <Slides>21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lyt-darkblue</vt:lpstr>
      <vt:lpstr>Modelibra Software Family</vt:lpstr>
      <vt:lpstr>About Modelibra</vt:lpstr>
      <vt:lpstr>Open Source Software</vt:lpstr>
      <vt:lpstr>Domain Models</vt:lpstr>
      <vt:lpstr>Dynamic Web Applications</vt:lpstr>
      <vt:lpstr>Modelibra Software Family</vt:lpstr>
      <vt:lpstr>ModelibraModeler</vt:lpstr>
      <vt:lpstr>Graphical Model</vt:lpstr>
      <vt:lpstr>ModelibraWicketSkeleton</vt:lpstr>
      <vt:lpstr>Modelibra</vt:lpstr>
      <vt:lpstr>Modelibra Model</vt:lpstr>
      <vt:lpstr>Modelibra Persistency</vt:lpstr>
      <vt:lpstr>Modelibra Performance</vt:lpstr>
      <vt:lpstr>ModelibraWicket</vt:lpstr>
      <vt:lpstr>Web Component Context</vt:lpstr>
      <vt:lpstr>Web Component Model</vt:lpstr>
      <vt:lpstr>Web Component View</vt:lpstr>
      <vt:lpstr>Web Component HTML</vt:lpstr>
      <vt:lpstr>Web Component</vt:lpstr>
      <vt:lpstr>Modelibra Productivity</vt:lpstr>
      <vt:lpstr>Modelibra 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Modelibra Software Family</dc:title>
  <dc:creator>Dzenan Ridjanovic</dc:creator>
  <cp:lastModifiedBy>Joe</cp:lastModifiedBy>
  <cp:revision>40</cp:revision>
  <dcterms:created xsi:type="dcterms:W3CDTF">2007-11-26T10:01:20Z</dcterms:created>
  <dcterms:modified xsi:type="dcterms:W3CDTF">2011-09-20T14:38:10Z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