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63" r:id="rId2"/>
    <p:sldId id="262" r:id="rId3"/>
    <p:sldId id="279" r:id="rId4"/>
    <p:sldId id="259" r:id="rId5"/>
    <p:sldId id="264" r:id="rId6"/>
    <p:sldId id="281" r:id="rId7"/>
    <p:sldId id="282" r:id="rId8"/>
    <p:sldId id="290" r:id="rId9"/>
    <p:sldId id="283" r:id="rId10"/>
    <p:sldId id="286" r:id="rId11"/>
    <p:sldId id="287" r:id="rId12"/>
    <p:sldId id="288" r:id="rId13"/>
    <p:sldId id="289" r:id="rId14"/>
    <p:sldId id="292" r:id="rId15"/>
    <p:sldId id="293" r:id="rId16"/>
    <p:sldId id="294" r:id="rId17"/>
    <p:sldId id="25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2F2F2"/>
    <a:srgbClr val="F8F8F8"/>
    <a:srgbClr val="000000"/>
    <a:srgbClr val="F1696B"/>
    <a:srgbClr val="F86C68"/>
    <a:srgbClr val="EF6E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6" autoAdjust="0"/>
    <p:restoredTop sz="80746" autoAdjust="0"/>
  </p:normalViewPr>
  <p:slideViewPr>
    <p:cSldViewPr snapToGrid="0">
      <p:cViewPr>
        <p:scale>
          <a:sx n="66" d="100"/>
          <a:sy n="66" d="100"/>
        </p:scale>
        <p:origin x="135" y="2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E39B55-E312-4682-9403-CC2DD0A9F0E2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8783BC-AF94-4E73-8499-F035313BE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596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783BC-AF94-4E73-8499-F035313BE80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2233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783BC-AF94-4E73-8499-F035313BE80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702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28C5B-4176-4375-B390-05914F0B0D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C17308-B9E6-4711-B50C-613DA17558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9A49A3-B182-4172-B38E-195C03910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01C75-AA77-491A-A36A-7C452E1B5EC2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9B5C17-89F6-48C7-B946-5DB7AD419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E3E2A5-FBE2-4CB8-9EFA-0874BEECE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856E4-692C-40F1-8F13-447B6E464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6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3139D-B305-4D4F-B85F-0C7583DE4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C12BB6-EFC8-4DE1-AA9F-6364A8DB49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8A16C9-5210-43D3-B56A-A8EC24A4B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01C75-AA77-491A-A36A-7C452E1B5EC2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A7EDC-9D5B-4CAA-A3BA-0898E239F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08D68-16AB-4459-9BE5-A37332505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856E4-692C-40F1-8F13-447B6E464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47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040CC1-9FF6-4CC2-97BC-06E3AB1850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AFE6C2-F85E-4E73-9AC0-76D5C05DFE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6DE1B5-788B-47F0-8B6B-1B67C4ED1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01C75-AA77-491A-A36A-7C452E1B5EC2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3CF51A-55D0-4E86-A306-6A2F3832B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C11DEF-3C99-4186-A585-8A5158CB0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856E4-692C-40F1-8F13-447B6E464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849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6B977-9C7D-45ED-B709-F3D8B69AC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FE0ED-8BB8-4751-931C-604517C15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6B3101-8020-4BA9-A3FA-61D7C3468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01C75-AA77-491A-A36A-7C452E1B5EC2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04E362-C312-42E4-90C5-B08883794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230B0A-4138-4F6C-AEE4-43068165E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856E4-692C-40F1-8F13-447B6E464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105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AA9E4-AB6E-4E9E-9952-2EBC77356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83BA82-3F6A-4E5E-B93E-1423A5C9C1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68908E-769E-4D96-8147-A953FB546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01C75-AA77-491A-A36A-7C452E1B5EC2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ECFBC6-A6A7-4651-A580-1C193588E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327743-F1E1-4F50-B516-455E8AD3E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856E4-692C-40F1-8F13-447B6E464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696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BCB82-69AD-45BF-B648-2CACE1E6D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B3134-930B-4D28-9381-13F53E5F7A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641D90-E94D-4998-B959-B1808F513B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31FE60-0CB6-46D8-908D-0B140C97F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01C75-AA77-491A-A36A-7C452E1B5EC2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9D9075-7D9B-49F0-8C97-A47EF27DD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344D3C-D899-470E-8399-B14B9A3D7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856E4-692C-40F1-8F13-447B6E464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716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4FFBF-21D2-4C26-A5D2-7A27FF6DB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E2B465-134A-44CA-A8F6-3DC002E7C9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754E18-7ADA-4803-A245-8BD757D017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091484-879D-489A-87E0-77887B6B6F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7A67E6-4A29-44FC-B675-544F57DA75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ACF7A9-FE0D-420A-A275-FFB67726A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01C75-AA77-491A-A36A-7C452E1B5EC2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090D4E-C49E-4995-A528-B86BB41C6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C1AB64-329D-45ED-A50E-41E1D3F2C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856E4-692C-40F1-8F13-447B6E464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935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52FF9-6D23-40D2-8597-08DBF2C6C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65AAEF-4520-4214-835F-7A5B7A4AD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01C75-AA77-491A-A36A-7C452E1B5EC2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6658FF-330B-45A5-97CD-7B9BC4D85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E8E591-472B-4CC1-BC26-6265A9CBE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856E4-692C-40F1-8F13-447B6E464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037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72A230-20EF-410A-B7BD-F3933CC8A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01C75-AA77-491A-A36A-7C452E1B5EC2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38B6B5-622D-4500-9352-B0611C2C9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F51809-2AB0-45FB-AF2F-8A75B0473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856E4-692C-40F1-8F13-447B6E464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195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86079-7FCB-4B66-BB61-4BF09FAB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C76B1-66AC-4C3D-9C17-6A5E35433E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0323CC-C1B3-46E8-B517-7EF714C0CA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E1EEF6-AC86-4DC6-A777-303C89822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01C75-AA77-491A-A36A-7C452E1B5EC2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CE9B96-7B35-4C54-BF57-06A9C1953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8C2FB8-8BFD-4D80-A4DD-33F7028CD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856E4-692C-40F1-8F13-447B6E464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798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1A287-0A96-4610-B2F8-338570938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24BD02-9D40-4641-9B11-145D34A64A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5252F4-F364-4CDA-B879-878AB5D6B4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535971-C5A3-4A92-A35D-FC72B003A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01C75-AA77-491A-A36A-7C452E1B5EC2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BC8E0C-690D-4B99-8AAC-4F558E1F1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705447-97B8-404A-BB63-4D864F4D6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856E4-692C-40F1-8F13-447B6E464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06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F5B4CA-DFD7-472D-94AD-C2CED24B5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86B146-64BD-4B54-B78F-1A2C513ED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087EC6-47BF-4D46-90B6-D72CFEB412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501C75-AA77-491A-A36A-7C452E1B5EC2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86E89E-085F-4C30-ACE3-CA49037270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2BC396-C70C-4C59-BC0E-B276BA4873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856E4-692C-40F1-8F13-447B6E464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272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B0B0868-D480-4017-AEA6-21E6F73BC9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/>
          </a:blip>
          <a:srcRect l="14595" r="11183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84D9F9-1098-4AB6-91C4-98D00F87CF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0750" y="685800"/>
            <a:ext cx="10261600" cy="3564869"/>
          </a:xfrm>
        </p:spPr>
        <p:txBody>
          <a:bodyPr>
            <a:normAutofit/>
          </a:bodyPr>
          <a:lstStyle/>
          <a:p>
            <a:pPr algn="l"/>
            <a:r>
              <a:rPr lang="en-US" sz="6300" dirty="0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Is There Something Out There? </a:t>
            </a:r>
            <a:br>
              <a:rPr lang="en-US" sz="6300" dirty="0">
                <a:ln w="22225">
                  <a:solidFill>
                    <a:schemeClr val="tx1"/>
                  </a:solidFill>
                  <a:miter lim="800000"/>
                </a:ln>
                <a:noFill/>
              </a:rPr>
            </a:br>
            <a:r>
              <a:rPr lang="en-US" sz="6300" dirty="0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Inferring Space from Sensorimotor Dependencies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7DCD00-6CD0-499F-B97C-62AA175B36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00" y="4298952"/>
            <a:ext cx="10261600" cy="2082798"/>
          </a:xfrm>
        </p:spPr>
        <p:txBody>
          <a:bodyPr>
            <a:normAutofit/>
          </a:bodyPr>
          <a:lstStyle/>
          <a:p>
            <a:pPr algn="l"/>
            <a:endParaRPr lang="en-US" sz="3200" dirty="0">
              <a:latin typeface="Palatino Linotype" panose="02040502050505030304" pitchFamily="18" charset="0"/>
            </a:endParaRPr>
          </a:p>
          <a:p>
            <a:pPr algn="l"/>
            <a:r>
              <a:rPr lang="en-US" sz="3200" dirty="0" err="1">
                <a:latin typeface="Palatino Linotype" panose="02040502050505030304" pitchFamily="18" charset="0"/>
              </a:rPr>
              <a:t>Youness</a:t>
            </a:r>
            <a:r>
              <a:rPr lang="en-US" sz="3200" dirty="0">
                <a:latin typeface="Palatino Linotype" panose="02040502050505030304" pitchFamily="18" charset="0"/>
              </a:rPr>
              <a:t> </a:t>
            </a:r>
            <a:r>
              <a:rPr lang="en-US" sz="3200" dirty="0" err="1">
                <a:latin typeface="Palatino Linotype" panose="02040502050505030304" pitchFamily="18" charset="0"/>
              </a:rPr>
              <a:t>Kaddar</a:t>
            </a:r>
            <a:r>
              <a:rPr lang="en-US" sz="3200" dirty="0">
                <a:latin typeface="Palatino Linotype" panose="02040502050505030304" pitchFamily="18" charset="0"/>
              </a:rPr>
              <a:t>, </a:t>
            </a:r>
            <a:r>
              <a:rPr lang="en-US" sz="3200" dirty="0" err="1">
                <a:latin typeface="Palatino Linotype" panose="02040502050505030304" pitchFamily="18" charset="0"/>
              </a:rPr>
              <a:t>Kexin</a:t>
            </a:r>
            <a:r>
              <a:rPr lang="en-US" sz="3200" dirty="0">
                <a:latin typeface="Palatino Linotype" panose="02040502050505030304" pitchFamily="18" charset="0"/>
              </a:rPr>
              <a:t> Ren</a:t>
            </a:r>
          </a:p>
          <a:p>
            <a:pPr algn="l"/>
            <a:endParaRPr lang="en-US" sz="1400" dirty="0">
              <a:latin typeface="Palatino Linotype" panose="02040502050505030304" pitchFamily="18" charset="0"/>
            </a:endParaRPr>
          </a:p>
          <a:p>
            <a:pPr algn="l"/>
            <a:r>
              <a:rPr lang="en-US" sz="1050" dirty="0" err="1">
                <a:solidFill>
                  <a:srgbClr val="FFFFFF"/>
                </a:solidFill>
                <a:latin typeface="Palatino Linotype" panose="02040502050505030304" pitchFamily="18" charset="0"/>
              </a:rPr>
              <a:t>Philipona</a:t>
            </a:r>
            <a:r>
              <a:rPr lang="en-US" sz="1050" dirty="0">
                <a:solidFill>
                  <a:srgbClr val="FFFFFF"/>
                </a:solidFill>
                <a:latin typeface="Palatino Linotype" panose="02040502050505030304" pitchFamily="18" charset="0"/>
              </a:rPr>
              <a:t>, D., </a:t>
            </a:r>
            <a:r>
              <a:rPr lang="en-US" sz="1050" dirty="0" err="1">
                <a:solidFill>
                  <a:srgbClr val="FFFFFF"/>
                </a:solidFill>
                <a:latin typeface="Palatino Linotype" panose="02040502050505030304" pitchFamily="18" charset="0"/>
              </a:rPr>
              <a:t>O'Regan</a:t>
            </a:r>
            <a:r>
              <a:rPr lang="en-US" sz="1050" dirty="0">
                <a:solidFill>
                  <a:srgbClr val="FFFFFF"/>
                </a:solidFill>
                <a:latin typeface="Palatino Linotype" panose="02040502050505030304" pitchFamily="18" charset="0"/>
              </a:rPr>
              <a:t>, J. K., &amp; Nadal, J. P. (2003). Is there something out there? Inferring space from sensorimotor dependencies. Neural computation, 15(9), 2029-2049.</a:t>
            </a:r>
          </a:p>
          <a:p>
            <a:pPr algn="l"/>
            <a:endParaRPr lang="en-US" sz="32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51845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1045B59B-615E-4718-A150-42DE5D03E1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Rectangle 36">
            <a:extLst>
              <a:ext uri="{FF2B5EF4-FFF2-40B4-BE49-F238E27FC236}">
                <a16:creationId xmlns:a16="http://schemas.microsoft.com/office/drawing/2014/main" id="{D6CF29CD-38B8-4924-BA11-6D6051748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42816"/>
            <a:ext cx="12192000" cy="261518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1EF647-491F-41E0-AC6C-4CE0ADAE5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011" y="4502330"/>
            <a:ext cx="10765410" cy="12072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zh-CN" sz="6000" kern="1200" dirty="0">
                <a:solidFill>
                  <a:srgbClr val="FFFFFF"/>
                </a:solidFill>
                <a:latin typeface="Palatino Linotype" panose="02040502050505030304" pitchFamily="18" charset="0"/>
              </a:rPr>
              <a:t>Introduction</a:t>
            </a:r>
            <a:endParaRPr lang="en-US" sz="6000" kern="1200" dirty="0">
              <a:solidFill>
                <a:srgbClr val="FFFFFF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C170F4D6-C7EA-4D96-BDE6-BB46E37A3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6313" y="5665510"/>
            <a:ext cx="9426806" cy="719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dirty="0">
                <a:solidFill>
                  <a:srgbClr val="E7E6E6"/>
                </a:solidFill>
                <a:latin typeface="Palatino Linotype" panose="02040502050505030304" pitchFamily="18" charset="0"/>
              </a:rPr>
              <a:t>Work in Paper</a:t>
            </a:r>
            <a:endParaRPr lang="en-US" sz="2400" kern="1200" dirty="0">
              <a:solidFill>
                <a:srgbClr val="E7E6E6"/>
              </a:solidFill>
              <a:latin typeface="Palatino Linotype" panose="02040502050505030304" pitchFamily="18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4823CEE-D5E7-4140-B189-96AAF29EA3BA}"/>
              </a:ext>
            </a:extLst>
          </p:cNvPr>
          <p:cNvGrpSpPr/>
          <p:nvPr/>
        </p:nvGrpSpPr>
        <p:grpSpPr>
          <a:xfrm>
            <a:off x="6009160" y="367268"/>
            <a:ext cx="80556" cy="3448594"/>
            <a:chOff x="9437914" y="457200"/>
            <a:chExt cx="80556" cy="3448594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7A23FD2-88DC-454B-A8BE-CEAD4856099B}"/>
                </a:ext>
              </a:extLst>
            </p:cNvPr>
            <p:cNvCxnSpPr/>
            <p:nvPr/>
          </p:nvCxnSpPr>
          <p:spPr>
            <a:xfrm>
              <a:off x="9437914" y="457200"/>
              <a:ext cx="0" cy="3448594"/>
            </a:xfrm>
            <a:prstGeom prst="line">
              <a:avLst/>
            </a:prstGeom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0ECDA67-B837-4995-B4F7-3B0A8CDFD37E}"/>
                </a:ext>
              </a:extLst>
            </p:cNvPr>
            <p:cNvCxnSpPr/>
            <p:nvPr/>
          </p:nvCxnSpPr>
          <p:spPr>
            <a:xfrm>
              <a:off x="9518470" y="457200"/>
              <a:ext cx="0" cy="3448594"/>
            </a:xfrm>
            <a:prstGeom prst="line">
              <a:avLst/>
            </a:prstGeom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DB616DC-8F28-4F57-BB48-F72FA3876E1D}"/>
              </a:ext>
            </a:extLst>
          </p:cNvPr>
          <p:cNvGrpSpPr/>
          <p:nvPr/>
        </p:nvGrpSpPr>
        <p:grpSpPr>
          <a:xfrm>
            <a:off x="6444469" y="230687"/>
            <a:ext cx="5231666" cy="2955632"/>
            <a:chOff x="6374674" y="473368"/>
            <a:chExt cx="5231666" cy="2955632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9D184C1C-BB34-4757-99C0-16801E3399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6426318" y="849350"/>
              <a:ext cx="4476235" cy="2412607"/>
            </a:xfrm>
            <a:prstGeom prst="rect">
              <a:avLst/>
            </a:prstGeom>
            <a:ln>
              <a:noFill/>
            </a:ln>
          </p:spPr>
        </p:pic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39B4F72-6AB0-409D-9341-BCF78302EFED}"/>
                </a:ext>
              </a:extLst>
            </p:cNvPr>
            <p:cNvCxnSpPr>
              <a:cxnSpLocks/>
            </p:cNvCxnSpPr>
            <p:nvPr/>
          </p:nvCxnSpPr>
          <p:spPr>
            <a:xfrm>
              <a:off x="9432499" y="1543448"/>
              <a:ext cx="919635" cy="447003"/>
            </a:xfrm>
            <a:prstGeom prst="line">
              <a:avLst/>
            </a:prstGeom>
            <a:ln w="635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DE6F5B2D-3ACD-443E-939B-7CBE246F860C}"/>
                </a:ext>
              </a:extLst>
            </p:cNvPr>
            <p:cNvSpPr/>
            <p:nvPr/>
          </p:nvSpPr>
          <p:spPr>
            <a:xfrm>
              <a:off x="6374674" y="473368"/>
              <a:ext cx="5231666" cy="2955632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7BC5B2BA-8132-4832-975A-FC54A0BCFB5B}"/>
                </a:ext>
              </a:extLst>
            </p:cNvPr>
            <p:cNvSpPr/>
            <p:nvPr/>
          </p:nvSpPr>
          <p:spPr>
            <a:xfrm rot="3660095">
              <a:off x="9072738" y="1274453"/>
              <a:ext cx="964785" cy="186842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  <a:alpha val="3411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00643C6F-414A-4910-BF99-8CF932C127A8}"/>
                </a:ext>
              </a:extLst>
            </p:cNvPr>
            <p:cNvSpPr/>
            <p:nvPr/>
          </p:nvSpPr>
          <p:spPr>
            <a:xfrm rot="5400000">
              <a:off x="7256054" y="2250035"/>
              <a:ext cx="770449" cy="149206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  <a:alpha val="3411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24F86EDB-B60F-4742-9D6A-E8E64520AF51}"/>
                </a:ext>
              </a:extLst>
            </p:cNvPr>
            <p:cNvSpPr/>
            <p:nvPr/>
          </p:nvSpPr>
          <p:spPr>
            <a:xfrm rot="5654135">
              <a:off x="9640435" y="290526"/>
              <a:ext cx="335802" cy="1963314"/>
            </a:xfrm>
            <a:prstGeom prst="ellipse">
              <a:avLst/>
            </a:prstGeom>
            <a:solidFill>
              <a:schemeClr val="accent6">
                <a:lumMod val="20000"/>
                <a:lumOff val="80000"/>
                <a:alpha val="3411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2" name="Oval 41">
            <a:extLst>
              <a:ext uri="{FF2B5EF4-FFF2-40B4-BE49-F238E27FC236}">
                <a16:creationId xmlns:a16="http://schemas.microsoft.com/office/drawing/2014/main" id="{E9034EAF-6738-48A9-BFA0-BD5CEB6A3918}"/>
              </a:ext>
            </a:extLst>
          </p:cNvPr>
          <p:cNvSpPr/>
          <p:nvPr/>
        </p:nvSpPr>
        <p:spPr>
          <a:xfrm>
            <a:off x="2473926" y="690182"/>
            <a:ext cx="260804" cy="2608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4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595590B-CA72-421A-AA9F-947F229DD6CE}"/>
              </a:ext>
            </a:extLst>
          </p:cNvPr>
          <p:cNvSpPr/>
          <p:nvPr/>
        </p:nvSpPr>
        <p:spPr>
          <a:xfrm>
            <a:off x="10190607" y="152484"/>
            <a:ext cx="1582484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Exteroceptive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Palatino Linotype" panose="02040502050505030304" pitchFamily="18" charset="0"/>
                <a:ea typeface="等线" panose="03000509000000000000" pitchFamily="65" charset="-122"/>
                <a:cs typeface="+mn-cs"/>
              </a:rPr>
              <a:t>input</a:t>
            </a:r>
            <a:endParaRPr kumimoji="0" lang="en-US" sz="1800" b="1" i="1" u="none" strike="noStrike" kern="1200" cap="none" spc="0" normalizeH="0" baseline="0" noProof="0" dirty="0">
              <a:ln>
                <a:noFill/>
              </a:ln>
              <a:solidFill>
                <a:schemeClr val="accent4">
                  <a:lumMod val="75000"/>
                </a:schemeClr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59D3DE0-89F2-4BC0-A7A9-46DBDD924C30}"/>
              </a:ext>
            </a:extLst>
          </p:cNvPr>
          <p:cNvCxnSpPr/>
          <p:nvPr/>
        </p:nvCxnSpPr>
        <p:spPr>
          <a:xfrm flipH="1">
            <a:off x="9679577" y="749900"/>
            <a:ext cx="1292771" cy="817643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7A9F20F-A6EB-4B66-ABD2-8590CA8B2B7D}"/>
              </a:ext>
            </a:extLst>
          </p:cNvPr>
          <p:cNvCxnSpPr>
            <a:cxnSpLocks/>
            <a:stCxn id="30" idx="2"/>
          </p:cNvCxnSpPr>
          <p:nvPr/>
        </p:nvCxnSpPr>
        <p:spPr>
          <a:xfrm flipH="1">
            <a:off x="10384241" y="798815"/>
            <a:ext cx="597608" cy="994027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4DF3FBD6-3066-4F5A-8808-478EAF8CF4EE}"/>
              </a:ext>
            </a:extLst>
          </p:cNvPr>
          <p:cNvSpPr/>
          <p:nvPr/>
        </p:nvSpPr>
        <p:spPr>
          <a:xfrm>
            <a:off x="7933179" y="1256997"/>
            <a:ext cx="1356461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>
                <a:solidFill>
                  <a:schemeClr val="accent4">
                    <a:lumMod val="75000"/>
                  </a:schemeClr>
                </a:solidFill>
                <a:latin typeface="Palatino Linotype" panose="02040502050505030304" pitchFamily="18" charset="0"/>
              </a:rPr>
              <a:t>40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>
                <a:solidFill>
                  <a:schemeClr val="accent4">
                    <a:lumMod val="75000"/>
                  </a:schemeClr>
                </a:solidFill>
                <a:latin typeface="Palatino Linotype" panose="02040502050505030304" pitchFamily="18" charset="0"/>
              </a:rPr>
              <a:t>photoceptors</a:t>
            </a:r>
            <a:endParaRPr kumimoji="0" lang="en-US" sz="1800" i="1" u="none" strike="noStrike" kern="1200" cap="none" spc="0" normalizeH="0" baseline="0" noProof="0" dirty="0">
              <a:ln>
                <a:noFill/>
              </a:ln>
              <a:solidFill>
                <a:schemeClr val="accent4">
                  <a:lumMod val="75000"/>
                </a:schemeClr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C630F117-1DE5-49B7-8FD1-75E563EF5CBF}"/>
              </a:ext>
            </a:extLst>
          </p:cNvPr>
          <p:cNvSpPr/>
          <p:nvPr/>
        </p:nvSpPr>
        <p:spPr>
          <a:xfrm rot="16200000">
            <a:off x="8438264" y="909371"/>
            <a:ext cx="348488" cy="436418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87CD7EA-5DDB-4C2D-9CBD-18DA752090D5}"/>
              </a:ext>
            </a:extLst>
          </p:cNvPr>
          <p:cNvSpPr/>
          <p:nvPr/>
        </p:nvSpPr>
        <p:spPr>
          <a:xfrm>
            <a:off x="7832511" y="501504"/>
            <a:ext cx="147348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>
                <a:solidFill>
                  <a:srgbClr val="C00000"/>
                </a:solidFill>
                <a:latin typeface="Palatino Linotype" panose="02040502050505030304" pitchFamily="18" charset="0"/>
              </a:rPr>
              <a:t>p</a:t>
            </a:r>
            <a:r>
              <a:rPr kumimoji="0" lang="en-US" sz="1800" i="1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os</a:t>
            </a:r>
            <a:r>
              <a:rPr kumimoji="0" lang="en-US" sz="180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 of 3 lights</a:t>
            </a:r>
            <a:endParaRPr kumimoji="0" lang="en-US" sz="1800" i="1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E81BA4E-F8D0-465C-92A3-15C1B83972A2}"/>
              </a:ext>
            </a:extLst>
          </p:cNvPr>
          <p:cNvSpPr/>
          <p:nvPr/>
        </p:nvSpPr>
        <p:spPr>
          <a:xfrm>
            <a:off x="8049256" y="3363497"/>
            <a:ext cx="27222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prstClr val="black"/>
                </a:solidFill>
                <a:latin typeface="Palatino Linotype" panose="02040502050505030304" pitchFamily="18" charset="0"/>
              </a:rPr>
              <a:t>env. change / motor </a:t>
            </a:r>
            <a:r>
              <a:rPr lang="en-US" b="1" dirty="0" err="1">
                <a:solidFill>
                  <a:prstClr val="black"/>
                </a:solidFill>
                <a:latin typeface="Palatino Linotype" panose="02040502050505030304" pitchFamily="18" charset="0"/>
              </a:rPr>
              <a:t>cmd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673DA20-9A29-42B1-9B1B-2088D84E77CE}"/>
              </a:ext>
            </a:extLst>
          </p:cNvPr>
          <p:cNvSpPr/>
          <p:nvPr/>
        </p:nvSpPr>
        <p:spPr>
          <a:xfrm>
            <a:off x="7840288" y="173573"/>
            <a:ext cx="139653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1" dirty="0">
                <a:solidFill>
                  <a:srgbClr val="C00000"/>
                </a:solidFill>
                <a:latin typeface="Palatino Linotype" panose="02040502050505030304" pitchFamily="18" charset="0"/>
              </a:rPr>
              <a:t>(</a:t>
            </a:r>
            <a:r>
              <a:rPr lang="en-US" b="1" i="1" dirty="0" err="1">
                <a:solidFill>
                  <a:srgbClr val="C00000"/>
                </a:solidFill>
                <a:latin typeface="Palatino Linotype" panose="02040502050505030304" pitchFamily="18" charset="0"/>
              </a:rPr>
              <a:t>rep.of</a:t>
            </a:r>
            <a:r>
              <a:rPr lang="en-US" b="1" i="1" dirty="0">
                <a:solidFill>
                  <a:srgbClr val="C00000"/>
                </a:solidFill>
                <a:latin typeface="Palatino Linotype" panose="02040502050505030304" pitchFamily="18" charset="0"/>
              </a:rPr>
              <a:t> env.)</a:t>
            </a:r>
            <a:endParaRPr kumimoji="0" lang="en-US" sz="1800" b="1" i="1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159C70E-65BE-4CF6-84B3-41ED8F3CE2F2}"/>
              </a:ext>
            </a:extLst>
          </p:cNvPr>
          <p:cNvSpPr/>
          <p:nvPr/>
        </p:nvSpPr>
        <p:spPr>
          <a:xfrm>
            <a:off x="523620" y="374939"/>
            <a:ext cx="540498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 pitchFamily="18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Results</a:t>
            </a:r>
            <a:endParaRPr kumimoji="0" lang="en-US" altLang="zh-CN" sz="18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 pitchFamily="18" charset="0"/>
              <a:ea typeface="等线" panose="03000509000000000000" pitchFamily="65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 pitchFamily="18" charset="0"/>
              <a:ea typeface="+mn-ea"/>
              <a:cs typeface="+mn-cs"/>
            </a:endParaRPr>
          </a:p>
          <a:p>
            <a:pPr marL="285750" marR="0" lvl="0" indent="-2857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 pitchFamily="18" charset="0"/>
              <a:ea typeface="+mn-ea"/>
              <a:cs typeface="+mn-cs"/>
            </a:endParaRPr>
          </a:p>
          <a:p>
            <a:pPr lvl="0"/>
            <a:r>
              <a:rPr lang="en-US" altLang="zh-CN" dirty="0">
                <a:latin typeface="Palatino Linotype" panose="02040502050505030304" pitchFamily="18" charset="0"/>
              </a:rPr>
              <a:t>Organisms can deduce: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Palatino Linotype" panose="02040502050505030304" pitchFamily="18" charset="0"/>
              </a:rPr>
              <a:t>limits of organism body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C00000"/>
                </a:solidFill>
                <a:latin typeface="Palatino Linotype" panose="02040502050505030304" pitchFamily="18" charset="0"/>
              </a:rPr>
              <a:t>geometry &amp; dimensionality of space outside organism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bg1">
                  <a:lumMod val="75000"/>
                </a:schemeClr>
              </a:solidFill>
              <a:latin typeface="Palatino Linotype" panose="02040502050505030304" pitchFamily="18" charset="0"/>
            </a:endParaRPr>
          </a:p>
          <a:p>
            <a:pPr lvl="0"/>
            <a:r>
              <a:rPr lang="en-US" altLang="zh-CN" dirty="0">
                <a:latin typeface="Palatino Linotype" panose="02040502050505030304" pitchFamily="18" charset="0"/>
              </a:rPr>
              <a:t>w/t priori knowledge, from the laws linking the brain’s inputs and outputs.</a:t>
            </a:r>
          </a:p>
        </p:txBody>
      </p:sp>
    </p:spTree>
    <p:extLst>
      <p:ext uri="{BB962C8B-B14F-4D97-AF65-F5344CB8AC3E}">
        <p14:creationId xmlns:p14="http://schemas.microsoft.com/office/powerpoint/2010/main" val="3495186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1045B59B-615E-4718-A150-42DE5D03E1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Rectangle 36">
            <a:extLst>
              <a:ext uri="{FF2B5EF4-FFF2-40B4-BE49-F238E27FC236}">
                <a16:creationId xmlns:a16="http://schemas.microsoft.com/office/drawing/2014/main" id="{D6CF29CD-38B8-4924-BA11-6D6051748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42816"/>
            <a:ext cx="12192000" cy="261518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1EF647-491F-41E0-AC6C-4CE0ADAE5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011" y="4502330"/>
            <a:ext cx="10765410" cy="12072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zh-CN" sz="6000" kern="1200" dirty="0">
                <a:solidFill>
                  <a:srgbClr val="FFFFFF"/>
                </a:solidFill>
                <a:latin typeface="Palatino Linotype" panose="02040502050505030304" pitchFamily="18" charset="0"/>
              </a:rPr>
              <a:t>Introduction</a:t>
            </a:r>
            <a:endParaRPr lang="en-US" sz="6000" kern="1200" dirty="0">
              <a:solidFill>
                <a:srgbClr val="FFFFFF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C170F4D6-C7EA-4D96-BDE6-BB46E37A3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6313" y="5665510"/>
            <a:ext cx="9426806" cy="719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dirty="0">
                <a:solidFill>
                  <a:srgbClr val="E7E6E6"/>
                </a:solidFill>
                <a:latin typeface="Palatino Linotype" panose="02040502050505030304" pitchFamily="18" charset="0"/>
              </a:rPr>
              <a:t>Work in Paper</a:t>
            </a:r>
            <a:endParaRPr lang="en-US" sz="2400" kern="1200" dirty="0">
              <a:solidFill>
                <a:srgbClr val="E7E6E6"/>
              </a:solidFill>
              <a:latin typeface="Palatino Linotype" panose="02040502050505030304" pitchFamily="18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4823CEE-D5E7-4140-B189-96AAF29EA3BA}"/>
              </a:ext>
            </a:extLst>
          </p:cNvPr>
          <p:cNvGrpSpPr/>
          <p:nvPr/>
        </p:nvGrpSpPr>
        <p:grpSpPr>
          <a:xfrm>
            <a:off x="6009160" y="367268"/>
            <a:ext cx="80556" cy="3448594"/>
            <a:chOff x="9437914" y="457200"/>
            <a:chExt cx="80556" cy="3448594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7A23FD2-88DC-454B-A8BE-CEAD4856099B}"/>
                </a:ext>
              </a:extLst>
            </p:cNvPr>
            <p:cNvCxnSpPr/>
            <p:nvPr/>
          </p:nvCxnSpPr>
          <p:spPr>
            <a:xfrm>
              <a:off x="9437914" y="457200"/>
              <a:ext cx="0" cy="3448594"/>
            </a:xfrm>
            <a:prstGeom prst="line">
              <a:avLst/>
            </a:prstGeom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0ECDA67-B837-4995-B4F7-3B0A8CDFD37E}"/>
                </a:ext>
              </a:extLst>
            </p:cNvPr>
            <p:cNvCxnSpPr/>
            <p:nvPr/>
          </p:nvCxnSpPr>
          <p:spPr>
            <a:xfrm>
              <a:off x="9518470" y="457200"/>
              <a:ext cx="0" cy="3448594"/>
            </a:xfrm>
            <a:prstGeom prst="line">
              <a:avLst/>
            </a:prstGeom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DB616DC-8F28-4F57-BB48-F72FA3876E1D}"/>
              </a:ext>
            </a:extLst>
          </p:cNvPr>
          <p:cNvGrpSpPr/>
          <p:nvPr/>
        </p:nvGrpSpPr>
        <p:grpSpPr>
          <a:xfrm>
            <a:off x="6444469" y="230687"/>
            <a:ext cx="5231666" cy="2955632"/>
            <a:chOff x="6374674" y="473368"/>
            <a:chExt cx="5231666" cy="2955632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9D184C1C-BB34-4757-99C0-16801E3399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6426318" y="849350"/>
              <a:ext cx="4476235" cy="2412607"/>
            </a:xfrm>
            <a:prstGeom prst="rect">
              <a:avLst/>
            </a:prstGeom>
            <a:ln>
              <a:noFill/>
            </a:ln>
          </p:spPr>
        </p:pic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39B4F72-6AB0-409D-9341-BCF78302EFED}"/>
                </a:ext>
              </a:extLst>
            </p:cNvPr>
            <p:cNvCxnSpPr>
              <a:cxnSpLocks/>
            </p:cNvCxnSpPr>
            <p:nvPr/>
          </p:nvCxnSpPr>
          <p:spPr>
            <a:xfrm>
              <a:off x="9432499" y="1543448"/>
              <a:ext cx="919635" cy="447003"/>
            </a:xfrm>
            <a:prstGeom prst="line">
              <a:avLst/>
            </a:prstGeom>
            <a:ln w="635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DE6F5B2D-3ACD-443E-939B-7CBE246F860C}"/>
                </a:ext>
              </a:extLst>
            </p:cNvPr>
            <p:cNvSpPr/>
            <p:nvPr/>
          </p:nvSpPr>
          <p:spPr>
            <a:xfrm>
              <a:off x="6374674" y="473368"/>
              <a:ext cx="5231666" cy="2955632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7BC5B2BA-8132-4832-975A-FC54A0BCFB5B}"/>
                </a:ext>
              </a:extLst>
            </p:cNvPr>
            <p:cNvSpPr/>
            <p:nvPr/>
          </p:nvSpPr>
          <p:spPr>
            <a:xfrm rot="3660095">
              <a:off x="9072738" y="1274453"/>
              <a:ext cx="964785" cy="186842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  <a:alpha val="3411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00643C6F-414A-4910-BF99-8CF932C127A8}"/>
                </a:ext>
              </a:extLst>
            </p:cNvPr>
            <p:cNvSpPr/>
            <p:nvPr/>
          </p:nvSpPr>
          <p:spPr>
            <a:xfrm rot="5400000">
              <a:off x="7256054" y="2250035"/>
              <a:ext cx="770449" cy="149206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  <a:alpha val="3411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24F86EDB-B60F-4742-9D6A-E8E64520AF51}"/>
                </a:ext>
              </a:extLst>
            </p:cNvPr>
            <p:cNvSpPr/>
            <p:nvPr/>
          </p:nvSpPr>
          <p:spPr>
            <a:xfrm rot="5654135">
              <a:off x="9640435" y="290526"/>
              <a:ext cx="335802" cy="1963314"/>
            </a:xfrm>
            <a:prstGeom prst="ellipse">
              <a:avLst/>
            </a:prstGeom>
            <a:solidFill>
              <a:schemeClr val="accent6">
                <a:lumMod val="20000"/>
                <a:lumOff val="80000"/>
                <a:alpha val="3411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2" name="Oval 41">
            <a:extLst>
              <a:ext uri="{FF2B5EF4-FFF2-40B4-BE49-F238E27FC236}">
                <a16:creationId xmlns:a16="http://schemas.microsoft.com/office/drawing/2014/main" id="{E9034EAF-6738-48A9-BFA0-BD5CEB6A3918}"/>
              </a:ext>
            </a:extLst>
          </p:cNvPr>
          <p:cNvSpPr/>
          <p:nvPr/>
        </p:nvSpPr>
        <p:spPr>
          <a:xfrm>
            <a:off x="2473926" y="690182"/>
            <a:ext cx="260804" cy="2608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4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595590B-CA72-421A-AA9F-947F229DD6CE}"/>
              </a:ext>
            </a:extLst>
          </p:cNvPr>
          <p:cNvSpPr/>
          <p:nvPr/>
        </p:nvSpPr>
        <p:spPr>
          <a:xfrm>
            <a:off x="10190607" y="152484"/>
            <a:ext cx="1582484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75000"/>
                  </a:srgbClr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Exteroceptive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75000"/>
                  </a:srgbClr>
                </a:solidFill>
                <a:effectLst/>
                <a:uLnTx/>
                <a:uFillTx/>
                <a:latin typeface="Palatino Linotype" panose="02040502050505030304" pitchFamily="18" charset="0"/>
                <a:ea typeface="等线" panose="03000509000000000000" pitchFamily="65" charset="-122"/>
                <a:cs typeface="+mn-cs"/>
              </a:rPr>
              <a:t>input</a:t>
            </a:r>
            <a:endParaRPr kumimoji="0" lang="en-US" sz="1800" b="1" i="1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59D3DE0-89F2-4BC0-A7A9-46DBDD924C30}"/>
              </a:ext>
            </a:extLst>
          </p:cNvPr>
          <p:cNvCxnSpPr/>
          <p:nvPr/>
        </p:nvCxnSpPr>
        <p:spPr>
          <a:xfrm flipH="1">
            <a:off x="9679577" y="749900"/>
            <a:ext cx="1292771" cy="817643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7A9F20F-A6EB-4B66-ABD2-8590CA8B2B7D}"/>
              </a:ext>
            </a:extLst>
          </p:cNvPr>
          <p:cNvCxnSpPr>
            <a:cxnSpLocks/>
            <a:stCxn id="30" idx="2"/>
          </p:cNvCxnSpPr>
          <p:nvPr/>
        </p:nvCxnSpPr>
        <p:spPr>
          <a:xfrm flipH="1">
            <a:off x="10384241" y="798815"/>
            <a:ext cx="597608" cy="994027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EE81BA4E-F8D0-465C-92A3-15C1B83972A2}"/>
              </a:ext>
            </a:extLst>
          </p:cNvPr>
          <p:cNvSpPr/>
          <p:nvPr/>
        </p:nvSpPr>
        <p:spPr>
          <a:xfrm>
            <a:off x="10493545" y="1896878"/>
            <a:ext cx="152477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body change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5FA1834-ED4F-48DB-AB6C-2B49DD5D2001}"/>
              </a:ext>
            </a:extLst>
          </p:cNvPr>
          <p:cNvSpPr/>
          <p:nvPr/>
        </p:nvSpPr>
        <p:spPr>
          <a:xfrm>
            <a:off x="7962868" y="287802"/>
            <a:ext cx="1403013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env. change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101A321-AB3E-4841-9A6F-CA53836C3B28}"/>
              </a:ext>
            </a:extLst>
          </p:cNvPr>
          <p:cNvSpPr/>
          <p:nvPr/>
        </p:nvSpPr>
        <p:spPr>
          <a:xfrm>
            <a:off x="6965041" y="3261167"/>
            <a:ext cx="134524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motor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cmd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E63B03E7-D4CD-4BBE-B3DE-6A02685C2054}"/>
              </a:ext>
            </a:extLst>
          </p:cNvPr>
          <p:cNvCxnSpPr>
            <a:stCxn id="31" idx="3"/>
            <a:endCxn id="54" idx="2"/>
          </p:cNvCxnSpPr>
          <p:nvPr/>
        </p:nvCxnSpPr>
        <p:spPr>
          <a:xfrm flipV="1">
            <a:off x="8310281" y="2266210"/>
            <a:ext cx="2945652" cy="1179623"/>
          </a:xfrm>
          <a:prstGeom prst="bentConnector2">
            <a:avLst/>
          </a:prstGeom>
          <a:ln w="1270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58631C4-9E0E-49A8-A575-344C37570147}"/>
              </a:ext>
            </a:extLst>
          </p:cNvPr>
          <p:cNvCxnSpPr>
            <a:stCxn id="27" idx="3"/>
            <a:endCxn id="30" idx="1"/>
          </p:cNvCxnSpPr>
          <p:nvPr/>
        </p:nvCxnSpPr>
        <p:spPr>
          <a:xfrm>
            <a:off x="9365881" y="472468"/>
            <a:ext cx="824726" cy="3182"/>
          </a:xfrm>
          <a:prstGeom prst="straightConnector1">
            <a:avLst/>
          </a:prstGeom>
          <a:ln w="1270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50B62CC-B252-467F-B4D0-1B88A37386B0}"/>
              </a:ext>
            </a:extLst>
          </p:cNvPr>
          <p:cNvCxnSpPr>
            <a:cxnSpLocks/>
          </p:cNvCxnSpPr>
          <p:nvPr/>
        </p:nvCxnSpPr>
        <p:spPr>
          <a:xfrm flipV="1">
            <a:off x="11235726" y="764340"/>
            <a:ext cx="8110" cy="1062977"/>
          </a:xfrm>
          <a:prstGeom prst="straightConnector1">
            <a:avLst/>
          </a:prstGeom>
          <a:ln w="1270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65BABE91-8193-4DB7-B118-65AC776B6498}"/>
              </a:ext>
            </a:extLst>
          </p:cNvPr>
          <p:cNvSpPr/>
          <p:nvPr/>
        </p:nvSpPr>
        <p:spPr>
          <a:xfrm>
            <a:off x="523620" y="374939"/>
            <a:ext cx="540498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 pitchFamily="18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Results</a:t>
            </a:r>
            <a:endParaRPr kumimoji="0" lang="en-US" altLang="zh-CN" sz="18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 pitchFamily="18" charset="0"/>
              <a:ea typeface="等线" panose="03000509000000000000" pitchFamily="65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 pitchFamily="18" charset="0"/>
              <a:ea typeface="+mn-ea"/>
              <a:cs typeface="+mn-cs"/>
            </a:endParaRPr>
          </a:p>
          <a:p>
            <a:pPr marL="285750" marR="0" lvl="0" indent="-2857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 pitchFamily="18" charset="0"/>
              <a:ea typeface="+mn-ea"/>
              <a:cs typeface="+mn-cs"/>
            </a:endParaRPr>
          </a:p>
          <a:p>
            <a:pPr lvl="0"/>
            <a:r>
              <a:rPr lang="en-US" altLang="zh-CN" dirty="0">
                <a:latin typeface="Palatino Linotype" panose="02040502050505030304" pitchFamily="18" charset="0"/>
              </a:rPr>
              <a:t>Organisms can deduce: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Palatino Linotype" panose="02040502050505030304" pitchFamily="18" charset="0"/>
              </a:rPr>
              <a:t>limits of organism body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C00000"/>
                </a:solidFill>
                <a:latin typeface="Palatino Linotype" panose="02040502050505030304" pitchFamily="18" charset="0"/>
              </a:rPr>
              <a:t>geometry &amp; dimensionality of space outside organism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bg1">
                  <a:lumMod val="75000"/>
                </a:schemeClr>
              </a:solidFill>
              <a:latin typeface="Palatino Linotype" panose="02040502050505030304" pitchFamily="18" charset="0"/>
            </a:endParaRPr>
          </a:p>
          <a:p>
            <a:pPr lvl="0"/>
            <a:r>
              <a:rPr lang="en-US" altLang="zh-CN" dirty="0">
                <a:latin typeface="Palatino Linotype" panose="02040502050505030304" pitchFamily="18" charset="0"/>
              </a:rPr>
              <a:t>w/t priori knowledge, from the laws linking the brain’s inputs and outputs.</a:t>
            </a:r>
          </a:p>
        </p:txBody>
      </p:sp>
    </p:spTree>
    <p:extLst>
      <p:ext uri="{BB962C8B-B14F-4D97-AF65-F5344CB8AC3E}">
        <p14:creationId xmlns:p14="http://schemas.microsoft.com/office/powerpoint/2010/main" val="21429176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1045B59B-615E-4718-A150-42DE5D03E1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Rectangle 36">
            <a:extLst>
              <a:ext uri="{FF2B5EF4-FFF2-40B4-BE49-F238E27FC236}">
                <a16:creationId xmlns:a16="http://schemas.microsoft.com/office/drawing/2014/main" id="{D6CF29CD-38B8-4924-BA11-6D6051748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42816"/>
            <a:ext cx="12192000" cy="261518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1EF647-491F-41E0-AC6C-4CE0ADAE5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011" y="4502330"/>
            <a:ext cx="10765410" cy="12072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zh-CN" sz="6000" kern="1200" dirty="0">
                <a:solidFill>
                  <a:srgbClr val="FFFFFF"/>
                </a:solidFill>
                <a:latin typeface="Palatino Linotype" panose="02040502050505030304" pitchFamily="18" charset="0"/>
              </a:rPr>
              <a:t>Introduction</a:t>
            </a:r>
            <a:endParaRPr lang="en-US" sz="6000" kern="1200" dirty="0">
              <a:solidFill>
                <a:srgbClr val="FFFFFF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C170F4D6-C7EA-4D96-BDE6-BB46E37A3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6313" y="5665510"/>
            <a:ext cx="9426806" cy="719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dirty="0">
                <a:solidFill>
                  <a:srgbClr val="E7E6E6"/>
                </a:solidFill>
                <a:latin typeface="Palatino Linotype" panose="02040502050505030304" pitchFamily="18" charset="0"/>
              </a:rPr>
              <a:t>Work in Paper</a:t>
            </a:r>
            <a:endParaRPr lang="en-US" sz="2400" kern="1200" dirty="0">
              <a:solidFill>
                <a:srgbClr val="E7E6E6"/>
              </a:solidFill>
              <a:latin typeface="Palatino Linotype" panose="02040502050505030304" pitchFamily="18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4823CEE-D5E7-4140-B189-96AAF29EA3BA}"/>
              </a:ext>
            </a:extLst>
          </p:cNvPr>
          <p:cNvGrpSpPr/>
          <p:nvPr/>
        </p:nvGrpSpPr>
        <p:grpSpPr>
          <a:xfrm>
            <a:off x="6009160" y="367268"/>
            <a:ext cx="80556" cy="3448594"/>
            <a:chOff x="9437914" y="457200"/>
            <a:chExt cx="80556" cy="3448594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7A23FD2-88DC-454B-A8BE-CEAD4856099B}"/>
                </a:ext>
              </a:extLst>
            </p:cNvPr>
            <p:cNvCxnSpPr/>
            <p:nvPr/>
          </p:nvCxnSpPr>
          <p:spPr>
            <a:xfrm>
              <a:off x="9437914" y="457200"/>
              <a:ext cx="0" cy="3448594"/>
            </a:xfrm>
            <a:prstGeom prst="line">
              <a:avLst/>
            </a:prstGeom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0ECDA67-B837-4995-B4F7-3B0A8CDFD37E}"/>
                </a:ext>
              </a:extLst>
            </p:cNvPr>
            <p:cNvCxnSpPr/>
            <p:nvPr/>
          </p:nvCxnSpPr>
          <p:spPr>
            <a:xfrm>
              <a:off x="9518470" y="457200"/>
              <a:ext cx="0" cy="3448594"/>
            </a:xfrm>
            <a:prstGeom prst="line">
              <a:avLst/>
            </a:prstGeom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DB616DC-8F28-4F57-BB48-F72FA3876E1D}"/>
              </a:ext>
            </a:extLst>
          </p:cNvPr>
          <p:cNvGrpSpPr/>
          <p:nvPr/>
        </p:nvGrpSpPr>
        <p:grpSpPr>
          <a:xfrm>
            <a:off x="6444469" y="230687"/>
            <a:ext cx="5231666" cy="2955632"/>
            <a:chOff x="6374674" y="473368"/>
            <a:chExt cx="5231666" cy="2955632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9D184C1C-BB34-4757-99C0-16801E3399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6426318" y="849350"/>
              <a:ext cx="4476235" cy="2412607"/>
            </a:xfrm>
            <a:prstGeom prst="rect">
              <a:avLst/>
            </a:prstGeom>
            <a:ln>
              <a:noFill/>
            </a:ln>
          </p:spPr>
        </p:pic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39B4F72-6AB0-409D-9341-BCF78302EFED}"/>
                </a:ext>
              </a:extLst>
            </p:cNvPr>
            <p:cNvCxnSpPr>
              <a:cxnSpLocks/>
            </p:cNvCxnSpPr>
            <p:nvPr/>
          </p:nvCxnSpPr>
          <p:spPr>
            <a:xfrm>
              <a:off x="9432499" y="1543448"/>
              <a:ext cx="919635" cy="447003"/>
            </a:xfrm>
            <a:prstGeom prst="line">
              <a:avLst/>
            </a:prstGeom>
            <a:ln w="635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DE6F5B2D-3ACD-443E-939B-7CBE246F860C}"/>
                </a:ext>
              </a:extLst>
            </p:cNvPr>
            <p:cNvSpPr/>
            <p:nvPr/>
          </p:nvSpPr>
          <p:spPr>
            <a:xfrm>
              <a:off x="6374674" y="473368"/>
              <a:ext cx="5231666" cy="2955632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7BC5B2BA-8132-4832-975A-FC54A0BCFB5B}"/>
                </a:ext>
              </a:extLst>
            </p:cNvPr>
            <p:cNvSpPr/>
            <p:nvPr/>
          </p:nvSpPr>
          <p:spPr>
            <a:xfrm rot="3660095">
              <a:off x="9072738" y="1274453"/>
              <a:ext cx="964785" cy="186842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  <a:alpha val="3411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00643C6F-414A-4910-BF99-8CF932C127A8}"/>
                </a:ext>
              </a:extLst>
            </p:cNvPr>
            <p:cNvSpPr/>
            <p:nvPr/>
          </p:nvSpPr>
          <p:spPr>
            <a:xfrm rot="5400000">
              <a:off x="7256054" y="2250035"/>
              <a:ext cx="770449" cy="149206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  <a:alpha val="3411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24F86EDB-B60F-4742-9D6A-E8E64520AF51}"/>
                </a:ext>
              </a:extLst>
            </p:cNvPr>
            <p:cNvSpPr/>
            <p:nvPr/>
          </p:nvSpPr>
          <p:spPr>
            <a:xfrm rot="5654135">
              <a:off x="9640435" y="290526"/>
              <a:ext cx="335802" cy="1963314"/>
            </a:xfrm>
            <a:prstGeom prst="ellipse">
              <a:avLst/>
            </a:prstGeom>
            <a:solidFill>
              <a:schemeClr val="accent6">
                <a:lumMod val="20000"/>
                <a:lumOff val="80000"/>
                <a:alpha val="3411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2" name="Oval 41">
            <a:extLst>
              <a:ext uri="{FF2B5EF4-FFF2-40B4-BE49-F238E27FC236}">
                <a16:creationId xmlns:a16="http://schemas.microsoft.com/office/drawing/2014/main" id="{E9034EAF-6738-48A9-BFA0-BD5CEB6A3918}"/>
              </a:ext>
            </a:extLst>
          </p:cNvPr>
          <p:cNvSpPr/>
          <p:nvPr/>
        </p:nvSpPr>
        <p:spPr>
          <a:xfrm>
            <a:off x="2473926" y="690182"/>
            <a:ext cx="260804" cy="2608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4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595590B-CA72-421A-AA9F-947F229DD6CE}"/>
              </a:ext>
            </a:extLst>
          </p:cNvPr>
          <p:cNvSpPr/>
          <p:nvPr/>
        </p:nvSpPr>
        <p:spPr>
          <a:xfrm>
            <a:off x="10190607" y="152484"/>
            <a:ext cx="1582484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75000"/>
                  </a:srgbClr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Exteroceptive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75000"/>
                  </a:srgbClr>
                </a:solidFill>
                <a:effectLst/>
                <a:uLnTx/>
                <a:uFillTx/>
                <a:latin typeface="Palatino Linotype" panose="02040502050505030304" pitchFamily="18" charset="0"/>
                <a:ea typeface="等线" panose="03000509000000000000" pitchFamily="65" charset="-122"/>
                <a:cs typeface="+mn-cs"/>
              </a:rPr>
              <a:t>input</a:t>
            </a:r>
            <a:endParaRPr kumimoji="0" lang="en-US" sz="1800" b="1" i="1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59D3DE0-89F2-4BC0-A7A9-46DBDD924C30}"/>
              </a:ext>
            </a:extLst>
          </p:cNvPr>
          <p:cNvCxnSpPr/>
          <p:nvPr/>
        </p:nvCxnSpPr>
        <p:spPr>
          <a:xfrm flipH="1">
            <a:off x="9679577" y="749900"/>
            <a:ext cx="1292771" cy="817643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7A9F20F-A6EB-4B66-ABD2-8590CA8B2B7D}"/>
              </a:ext>
            </a:extLst>
          </p:cNvPr>
          <p:cNvCxnSpPr>
            <a:cxnSpLocks/>
            <a:stCxn id="30" idx="2"/>
          </p:cNvCxnSpPr>
          <p:nvPr/>
        </p:nvCxnSpPr>
        <p:spPr>
          <a:xfrm flipH="1">
            <a:off x="10384241" y="798815"/>
            <a:ext cx="597608" cy="994027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EE81BA4E-F8D0-465C-92A3-15C1B83972A2}"/>
              </a:ext>
            </a:extLst>
          </p:cNvPr>
          <p:cNvSpPr/>
          <p:nvPr/>
        </p:nvSpPr>
        <p:spPr>
          <a:xfrm>
            <a:off x="10493545" y="1896878"/>
            <a:ext cx="152477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body change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5FA1834-ED4F-48DB-AB6C-2B49DD5D2001}"/>
              </a:ext>
            </a:extLst>
          </p:cNvPr>
          <p:cNvSpPr/>
          <p:nvPr/>
        </p:nvSpPr>
        <p:spPr>
          <a:xfrm>
            <a:off x="7962868" y="287802"/>
            <a:ext cx="1403013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env. change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101A321-AB3E-4841-9A6F-CA53836C3B28}"/>
              </a:ext>
            </a:extLst>
          </p:cNvPr>
          <p:cNvSpPr/>
          <p:nvPr/>
        </p:nvSpPr>
        <p:spPr>
          <a:xfrm>
            <a:off x="6965041" y="3261167"/>
            <a:ext cx="134524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motor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cmd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E63B03E7-D4CD-4BBE-B3DE-6A02685C2054}"/>
              </a:ext>
            </a:extLst>
          </p:cNvPr>
          <p:cNvCxnSpPr>
            <a:stCxn id="31" idx="3"/>
            <a:endCxn id="54" idx="2"/>
          </p:cNvCxnSpPr>
          <p:nvPr/>
        </p:nvCxnSpPr>
        <p:spPr>
          <a:xfrm flipV="1">
            <a:off x="8310281" y="2266210"/>
            <a:ext cx="2945652" cy="1179623"/>
          </a:xfrm>
          <a:prstGeom prst="bentConnector2">
            <a:avLst/>
          </a:prstGeom>
          <a:ln w="1270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58631C4-9E0E-49A8-A575-344C37570147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9365881" y="472468"/>
            <a:ext cx="741381" cy="0"/>
          </a:xfrm>
          <a:prstGeom prst="straightConnector1">
            <a:avLst/>
          </a:prstGeom>
          <a:ln w="1270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50B62CC-B252-467F-B4D0-1B88A37386B0}"/>
              </a:ext>
            </a:extLst>
          </p:cNvPr>
          <p:cNvCxnSpPr>
            <a:cxnSpLocks/>
          </p:cNvCxnSpPr>
          <p:nvPr/>
        </p:nvCxnSpPr>
        <p:spPr>
          <a:xfrm flipV="1">
            <a:off x="11235726" y="960734"/>
            <a:ext cx="0" cy="866584"/>
          </a:xfrm>
          <a:prstGeom prst="straightConnector1">
            <a:avLst/>
          </a:prstGeom>
          <a:ln w="1270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Arrow: Right 3">
            <a:extLst>
              <a:ext uri="{FF2B5EF4-FFF2-40B4-BE49-F238E27FC236}">
                <a16:creationId xmlns:a16="http://schemas.microsoft.com/office/drawing/2014/main" id="{9D6711E0-A16F-4BC3-8976-7EA5A0E6CD11}"/>
              </a:ext>
            </a:extLst>
          </p:cNvPr>
          <p:cNvSpPr/>
          <p:nvPr/>
        </p:nvSpPr>
        <p:spPr>
          <a:xfrm>
            <a:off x="10868569" y="2338293"/>
            <a:ext cx="807566" cy="212382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FC65BA7E-2E9A-4F1C-A8D5-0DEA6944CE0A}"/>
              </a:ext>
            </a:extLst>
          </p:cNvPr>
          <p:cNvSpPr/>
          <p:nvPr/>
        </p:nvSpPr>
        <p:spPr>
          <a:xfrm flipH="1">
            <a:off x="8199386" y="704266"/>
            <a:ext cx="807566" cy="212382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48A887-74AA-4279-816E-24A371C81C74}"/>
              </a:ext>
            </a:extLst>
          </p:cNvPr>
          <p:cNvSpPr/>
          <p:nvPr/>
        </p:nvSpPr>
        <p:spPr>
          <a:xfrm>
            <a:off x="10170585" y="66319"/>
            <a:ext cx="1944037" cy="830997"/>
          </a:xfrm>
          <a:prstGeom prst="rect">
            <a:avLst/>
          </a:prstGeom>
          <a:solidFill>
            <a:schemeClr val="bg1">
              <a:lumMod val="85000"/>
              <a:alpha val="63922"/>
            </a:schemeClr>
          </a:solidFill>
        </p:spPr>
        <p:txBody>
          <a:bodyPr wrap="square">
            <a:spAutoFit/>
          </a:bodyPr>
          <a:lstStyle/>
          <a:p>
            <a:pPr lvl="0" algn="ctr">
              <a:defRPr/>
            </a:pPr>
            <a:endParaRPr lang="en-US" altLang="zh-CN" sz="1600" b="1" dirty="0">
              <a:solidFill>
                <a:srgbClr val="C00000"/>
              </a:solidFill>
              <a:latin typeface="Palatino Linotype" panose="02040502050505030304" pitchFamily="18" charset="0"/>
            </a:endParaRPr>
          </a:p>
          <a:p>
            <a:pPr lvl="0" algn="ctr">
              <a:defRPr/>
            </a:pPr>
            <a:r>
              <a:rPr lang="en-US" altLang="zh-CN" sz="1600" b="1" dirty="0">
                <a:solidFill>
                  <a:srgbClr val="C00000"/>
                </a:solidFill>
                <a:latin typeface="Palatino Linotype" panose="02040502050505030304" pitchFamily="18" charset="0"/>
              </a:rPr>
              <a:t>COMPENSATION</a:t>
            </a:r>
          </a:p>
          <a:p>
            <a:pPr lvl="0" algn="ctr">
              <a:defRPr/>
            </a:pPr>
            <a:endParaRPr lang="en-US" altLang="zh-CN" sz="1600" b="1" dirty="0">
              <a:solidFill>
                <a:srgbClr val="C0000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A6CB63E-1C50-4EF5-8B24-74BA04868DFA}"/>
              </a:ext>
            </a:extLst>
          </p:cNvPr>
          <p:cNvSpPr/>
          <p:nvPr/>
        </p:nvSpPr>
        <p:spPr>
          <a:xfrm>
            <a:off x="523620" y="374939"/>
            <a:ext cx="540498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 pitchFamily="18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Results</a:t>
            </a:r>
            <a:endParaRPr kumimoji="0" lang="en-US" altLang="zh-CN" sz="18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 pitchFamily="18" charset="0"/>
              <a:ea typeface="等线" panose="03000509000000000000" pitchFamily="65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 pitchFamily="18" charset="0"/>
              <a:ea typeface="+mn-ea"/>
              <a:cs typeface="+mn-cs"/>
            </a:endParaRPr>
          </a:p>
          <a:p>
            <a:pPr marL="285750" marR="0" lvl="0" indent="-2857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 pitchFamily="18" charset="0"/>
              <a:ea typeface="+mn-ea"/>
              <a:cs typeface="+mn-cs"/>
            </a:endParaRPr>
          </a:p>
          <a:p>
            <a:pPr lvl="0"/>
            <a:r>
              <a:rPr lang="en-US" altLang="zh-CN" dirty="0">
                <a:latin typeface="Palatino Linotype" panose="02040502050505030304" pitchFamily="18" charset="0"/>
              </a:rPr>
              <a:t>Organisms can deduce: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Palatino Linotype" panose="02040502050505030304" pitchFamily="18" charset="0"/>
              </a:rPr>
              <a:t>limits of organism body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C00000"/>
                </a:solidFill>
                <a:latin typeface="Palatino Linotype" panose="02040502050505030304" pitchFamily="18" charset="0"/>
              </a:rPr>
              <a:t>geometry &amp; dimensionality of space outside organism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bg1">
                  <a:lumMod val="75000"/>
                </a:schemeClr>
              </a:solidFill>
              <a:latin typeface="Palatino Linotype" panose="02040502050505030304" pitchFamily="18" charset="0"/>
            </a:endParaRPr>
          </a:p>
          <a:p>
            <a:pPr lvl="0"/>
            <a:r>
              <a:rPr lang="en-US" altLang="zh-CN" dirty="0">
                <a:latin typeface="Palatino Linotype" panose="02040502050505030304" pitchFamily="18" charset="0"/>
              </a:rPr>
              <a:t>w/t priori knowledge, from the laws linking the brain’s inputs and outputs.</a:t>
            </a:r>
          </a:p>
        </p:txBody>
      </p:sp>
    </p:spTree>
    <p:extLst>
      <p:ext uri="{BB962C8B-B14F-4D97-AF65-F5344CB8AC3E}">
        <p14:creationId xmlns:p14="http://schemas.microsoft.com/office/powerpoint/2010/main" val="26949114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1045B59B-615E-4718-A150-42DE5D03E1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Rectangle 36">
            <a:extLst>
              <a:ext uri="{FF2B5EF4-FFF2-40B4-BE49-F238E27FC236}">
                <a16:creationId xmlns:a16="http://schemas.microsoft.com/office/drawing/2014/main" id="{D6CF29CD-38B8-4924-BA11-6D6051748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42816"/>
            <a:ext cx="12192000" cy="261518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1EF647-491F-41E0-AC6C-4CE0ADAE5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011" y="4502330"/>
            <a:ext cx="10765410" cy="12072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zh-CN" sz="6000" kern="1200" dirty="0">
                <a:solidFill>
                  <a:srgbClr val="FFFFFF"/>
                </a:solidFill>
                <a:latin typeface="Palatino Linotype" panose="02040502050505030304" pitchFamily="18" charset="0"/>
              </a:rPr>
              <a:t>Introduction</a:t>
            </a:r>
            <a:endParaRPr lang="en-US" sz="6000" kern="1200" dirty="0">
              <a:solidFill>
                <a:srgbClr val="FFFFFF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C170F4D6-C7EA-4D96-BDE6-BB46E37A3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6313" y="5665510"/>
            <a:ext cx="9426806" cy="719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dirty="0">
                <a:solidFill>
                  <a:srgbClr val="E7E6E6"/>
                </a:solidFill>
                <a:latin typeface="Palatino Linotype" panose="02040502050505030304" pitchFamily="18" charset="0"/>
              </a:rPr>
              <a:t>Work in Paper</a:t>
            </a:r>
            <a:endParaRPr lang="en-US" sz="2400" kern="1200" dirty="0">
              <a:solidFill>
                <a:srgbClr val="E7E6E6"/>
              </a:solidFill>
              <a:latin typeface="Palatino Linotype" panose="02040502050505030304" pitchFamily="18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4823CEE-D5E7-4140-B189-96AAF29EA3BA}"/>
              </a:ext>
            </a:extLst>
          </p:cNvPr>
          <p:cNvGrpSpPr/>
          <p:nvPr/>
        </p:nvGrpSpPr>
        <p:grpSpPr>
          <a:xfrm>
            <a:off x="6009160" y="367268"/>
            <a:ext cx="80556" cy="3448594"/>
            <a:chOff x="9437914" y="457200"/>
            <a:chExt cx="80556" cy="3448594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7A23FD2-88DC-454B-A8BE-CEAD4856099B}"/>
                </a:ext>
              </a:extLst>
            </p:cNvPr>
            <p:cNvCxnSpPr/>
            <p:nvPr/>
          </p:nvCxnSpPr>
          <p:spPr>
            <a:xfrm>
              <a:off x="9437914" y="457200"/>
              <a:ext cx="0" cy="3448594"/>
            </a:xfrm>
            <a:prstGeom prst="line">
              <a:avLst/>
            </a:prstGeom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0ECDA67-B837-4995-B4F7-3B0A8CDFD37E}"/>
                </a:ext>
              </a:extLst>
            </p:cNvPr>
            <p:cNvCxnSpPr/>
            <p:nvPr/>
          </p:nvCxnSpPr>
          <p:spPr>
            <a:xfrm>
              <a:off x="9518470" y="457200"/>
              <a:ext cx="0" cy="3448594"/>
            </a:xfrm>
            <a:prstGeom prst="line">
              <a:avLst/>
            </a:prstGeom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DB616DC-8F28-4F57-BB48-F72FA3876E1D}"/>
              </a:ext>
            </a:extLst>
          </p:cNvPr>
          <p:cNvGrpSpPr/>
          <p:nvPr/>
        </p:nvGrpSpPr>
        <p:grpSpPr>
          <a:xfrm>
            <a:off x="6444469" y="230687"/>
            <a:ext cx="5231666" cy="2955632"/>
            <a:chOff x="6374674" y="473368"/>
            <a:chExt cx="5231666" cy="2955632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9D184C1C-BB34-4757-99C0-16801E3399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6426318" y="849350"/>
              <a:ext cx="4476235" cy="2412607"/>
            </a:xfrm>
            <a:prstGeom prst="rect">
              <a:avLst/>
            </a:prstGeom>
            <a:ln>
              <a:noFill/>
            </a:ln>
          </p:spPr>
        </p:pic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39B4F72-6AB0-409D-9341-BCF78302EFED}"/>
                </a:ext>
              </a:extLst>
            </p:cNvPr>
            <p:cNvCxnSpPr>
              <a:cxnSpLocks/>
            </p:cNvCxnSpPr>
            <p:nvPr/>
          </p:nvCxnSpPr>
          <p:spPr>
            <a:xfrm>
              <a:off x="9432499" y="1543448"/>
              <a:ext cx="919635" cy="447003"/>
            </a:xfrm>
            <a:prstGeom prst="line">
              <a:avLst/>
            </a:prstGeom>
            <a:ln w="635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DE6F5B2D-3ACD-443E-939B-7CBE246F860C}"/>
                </a:ext>
              </a:extLst>
            </p:cNvPr>
            <p:cNvSpPr/>
            <p:nvPr/>
          </p:nvSpPr>
          <p:spPr>
            <a:xfrm>
              <a:off x="6374674" y="473368"/>
              <a:ext cx="5231666" cy="2955632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7BC5B2BA-8132-4832-975A-FC54A0BCFB5B}"/>
                </a:ext>
              </a:extLst>
            </p:cNvPr>
            <p:cNvSpPr/>
            <p:nvPr/>
          </p:nvSpPr>
          <p:spPr>
            <a:xfrm rot="3660095">
              <a:off x="9072738" y="1274453"/>
              <a:ext cx="964785" cy="186842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  <a:alpha val="3411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00643C6F-414A-4910-BF99-8CF932C127A8}"/>
                </a:ext>
              </a:extLst>
            </p:cNvPr>
            <p:cNvSpPr/>
            <p:nvPr/>
          </p:nvSpPr>
          <p:spPr>
            <a:xfrm rot="5400000">
              <a:off x="7256054" y="2250035"/>
              <a:ext cx="770449" cy="149206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  <a:alpha val="3411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24F86EDB-B60F-4742-9D6A-E8E64520AF51}"/>
                </a:ext>
              </a:extLst>
            </p:cNvPr>
            <p:cNvSpPr/>
            <p:nvPr/>
          </p:nvSpPr>
          <p:spPr>
            <a:xfrm rot="5654135">
              <a:off x="9640435" y="290526"/>
              <a:ext cx="335802" cy="1963314"/>
            </a:xfrm>
            <a:prstGeom prst="ellipse">
              <a:avLst/>
            </a:prstGeom>
            <a:solidFill>
              <a:schemeClr val="accent6">
                <a:lumMod val="20000"/>
                <a:lumOff val="80000"/>
                <a:alpha val="3411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2" name="Oval 41">
            <a:extLst>
              <a:ext uri="{FF2B5EF4-FFF2-40B4-BE49-F238E27FC236}">
                <a16:creationId xmlns:a16="http://schemas.microsoft.com/office/drawing/2014/main" id="{E9034EAF-6738-48A9-BFA0-BD5CEB6A3918}"/>
              </a:ext>
            </a:extLst>
          </p:cNvPr>
          <p:cNvSpPr/>
          <p:nvPr/>
        </p:nvSpPr>
        <p:spPr>
          <a:xfrm>
            <a:off x="2473926" y="690182"/>
            <a:ext cx="260804" cy="2608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4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DABF699-6680-494F-AEED-685CA591AA51}"/>
              </a:ext>
            </a:extLst>
          </p:cNvPr>
          <p:cNvSpPr/>
          <p:nvPr/>
        </p:nvSpPr>
        <p:spPr>
          <a:xfrm>
            <a:off x="10170585" y="66319"/>
            <a:ext cx="1944037" cy="830997"/>
          </a:xfrm>
          <a:prstGeom prst="rect">
            <a:avLst/>
          </a:prstGeom>
          <a:solidFill>
            <a:schemeClr val="bg1">
              <a:lumMod val="85000"/>
              <a:alpha val="63922"/>
            </a:schemeClr>
          </a:solidFill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Palatino Linotype" panose="02040502050505030304" pitchFamily="18" charset="0"/>
              <a:ea typeface="等线" panose="03000509000000000000" pitchFamily="65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Palatino Linotype" panose="02040502050505030304" pitchFamily="18" charset="0"/>
                <a:ea typeface="等线" panose="03000509000000000000" pitchFamily="65" charset="-122"/>
                <a:cs typeface="+mn-cs"/>
              </a:rPr>
              <a:t>COMPENSATION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Palatino Linotype" panose="02040502050505030304" pitchFamily="18" charset="0"/>
              <a:ea typeface="等线" panose="03000509000000000000" pitchFamily="65" charset="-122"/>
              <a:cs typeface="+mn-cs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B2295E5-9630-4765-8171-35AEA12907C8}"/>
              </a:ext>
            </a:extLst>
          </p:cNvPr>
          <p:cNvSpPr/>
          <p:nvPr/>
        </p:nvSpPr>
        <p:spPr>
          <a:xfrm>
            <a:off x="6580724" y="731982"/>
            <a:ext cx="4960309" cy="2773203"/>
          </a:xfrm>
          <a:prstGeom prst="ellipse">
            <a:avLst/>
          </a:prstGeom>
          <a:solidFill>
            <a:srgbClr val="FF0000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5FA1834-ED4F-48DB-AB6C-2B49DD5D2001}"/>
              </a:ext>
            </a:extLst>
          </p:cNvPr>
          <p:cNvSpPr/>
          <p:nvPr/>
        </p:nvSpPr>
        <p:spPr>
          <a:xfrm>
            <a:off x="7182598" y="3562807"/>
            <a:ext cx="391652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C00000"/>
                </a:solidFill>
                <a:latin typeface="Palatino Linotype" panose="02040502050505030304" pitchFamily="18" charset="0"/>
              </a:rPr>
              <a:t>b</a:t>
            </a:r>
            <a:r>
              <a:rPr kumimoji="0" lang="en-US" sz="180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o</a:t>
            </a:r>
            <a:r>
              <a:rPr lang="en-US" dirty="0" err="1">
                <a:solidFill>
                  <a:srgbClr val="C00000"/>
                </a:solidFill>
                <a:latin typeface="Palatino Linotype" panose="02040502050505030304" pitchFamily="18" charset="0"/>
              </a:rPr>
              <a:t>dy</a:t>
            </a:r>
            <a:r>
              <a:rPr lang="en-US" dirty="0">
                <a:solidFill>
                  <a:srgbClr val="C00000"/>
                </a:solidFill>
                <a:latin typeface="Palatino Linotype" panose="02040502050505030304" pitchFamily="18" charset="0"/>
              </a:rPr>
              <a:t> &amp; env. in single entity =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space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407A440-2C4A-4BCC-9E8F-108C880D0251}"/>
              </a:ext>
            </a:extLst>
          </p:cNvPr>
          <p:cNvSpPr/>
          <p:nvPr/>
        </p:nvSpPr>
        <p:spPr>
          <a:xfrm>
            <a:off x="523620" y="374939"/>
            <a:ext cx="540498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 pitchFamily="18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Results</a:t>
            </a:r>
            <a:endParaRPr kumimoji="0" lang="en-US" altLang="zh-CN" sz="18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 pitchFamily="18" charset="0"/>
              <a:ea typeface="等线" panose="03000509000000000000" pitchFamily="65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 pitchFamily="18" charset="0"/>
              <a:ea typeface="+mn-ea"/>
              <a:cs typeface="+mn-cs"/>
            </a:endParaRPr>
          </a:p>
          <a:p>
            <a:pPr marL="285750" marR="0" lvl="0" indent="-2857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 pitchFamily="18" charset="0"/>
              <a:ea typeface="+mn-ea"/>
              <a:cs typeface="+mn-cs"/>
            </a:endParaRPr>
          </a:p>
          <a:p>
            <a:pPr lvl="0"/>
            <a:r>
              <a:rPr lang="en-US" altLang="zh-CN" dirty="0">
                <a:latin typeface="Palatino Linotype" panose="02040502050505030304" pitchFamily="18" charset="0"/>
              </a:rPr>
              <a:t>Organisms can deduce: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Palatino Linotype" panose="02040502050505030304" pitchFamily="18" charset="0"/>
              </a:rPr>
              <a:t>limits of organism body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C00000"/>
                </a:solidFill>
                <a:latin typeface="Palatino Linotype" panose="02040502050505030304" pitchFamily="18" charset="0"/>
              </a:rPr>
              <a:t>geometry &amp; dimensionality of space outside organism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bg1">
                  <a:lumMod val="75000"/>
                </a:schemeClr>
              </a:solidFill>
              <a:latin typeface="Palatino Linotype" panose="02040502050505030304" pitchFamily="18" charset="0"/>
            </a:endParaRPr>
          </a:p>
          <a:p>
            <a:pPr lvl="0"/>
            <a:r>
              <a:rPr lang="en-US" altLang="zh-CN" dirty="0">
                <a:latin typeface="Palatino Linotype" panose="02040502050505030304" pitchFamily="18" charset="0"/>
              </a:rPr>
              <a:t>w/t priori knowledge, from the laws linking the brain’s inputs and outputs.</a:t>
            </a:r>
          </a:p>
        </p:txBody>
      </p:sp>
    </p:spTree>
    <p:extLst>
      <p:ext uri="{BB962C8B-B14F-4D97-AF65-F5344CB8AC3E}">
        <p14:creationId xmlns:p14="http://schemas.microsoft.com/office/powerpoint/2010/main" val="8220827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1045B59B-615E-4718-A150-42DE5D03E1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Rectangle 36">
            <a:extLst>
              <a:ext uri="{FF2B5EF4-FFF2-40B4-BE49-F238E27FC236}">
                <a16:creationId xmlns:a16="http://schemas.microsoft.com/office/drawing/2014/main" id="{D6CF29CD-38B8-4924-BA11-6D6051748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42816"/>
            <a:ext cx="12192000" cy="261518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1EF647-491F-41E0-AC6C-4CE0ADAE5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011" y="4502330"/>
            <a:ext cx="10765410" cy="12072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zh-CN" sz="6000" kern="1200" dirty="0">
                <a:solidFill>
                  <a:srgbClr val="FFFFFF"/>
                </a:solidFill>
                <a:latin typeface="Palatino Linotype" panose="02040502050505030304" pitchFamily="18" charset="0"/>
              </a:rPr>
              <a:t>Introduction</a:t>
            </a:r>
            <a:endParaRPr lang="en-US" sz="6000" kern="1200" dirty="0">
              <a:solidFill>
                <a:srgbClr val="FFFFFF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C170F4D6-C7EA-4D96-BDE6-BB46E37A3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6313" y="5665510"/>
            <a:ext cx="9426806" cy="719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dirty="0">
                <a:solidFill>
                  <a:srgbClr val="E7E6E6"/>
                </a:solidFill>
                <a:latin typeface="Palatino Linotype" panose="02040502050505030304" pitchFamily="18" charset="0"/>
              </a:rPr>
              <a:t>Work in Paper</a:t>
            </a:r>
            <a:endParaRPr lang="en-US" sz="2400" kern="1200" dirty="0">
              <a:solidFill>
                <a:srgbClr val="E7E6E6"/>
              </a:solidFill>
              <a:latin typeface="Palatino Linotype" panose="02040502050505030304" pitchFamily="18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4823CEE-D5E7-4140-B189-96AAF29EA3BA}"/>
              </a:ext>
            </a:extLst>
          </p:cNvPr>
          <p:cNvGrpSpPr/>
          <p:nvPr/>
        </p:nvGrpSpPr>
        <p:grpSpPr>
          <a:xfrm>
            <a:off x="6009160" y="367268"/>
            <a:ext cx="80556" cy="3448594"/>
            <a:chOff x="9437914" y="457200"/>
            <a:chExt cx="80556" cy="3448594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7A23FD2-88DC-454B-A8BE-CEAD4856099B}"/>
                </a:ext>
              </a:extLst>
            </p:cNvPr>
            <p:cNvCxnSpPr/>
            <p:nvPr/>
          </p:nvCxnSpPr>
          <p:spPr>
            <a:xfrm>
              <a:off x="9437914" y="457200"/>
              <a:ext cx="0" cy="3448594"/>
            </a:xfrm>
            <a:prstGeom prst="line">
              <a:avLst/>
            </a:prstGeom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0ECDA67-B837-4995-B4F7-3B0A8CDFD37E}"/>
                </a:ext>
              </a:extLst>
            </p:cNvPr>
            <p:cNvCxnSpPr/>
            <p:nvPr/>
          </p:nvCxnSpPr>
          <p:spPr>
            <a:xfrm>
              <a:off x="9518470" y="457200"/>
              <a:ext cx="0" cy="3448594"/>
            </a:xfrm>
            <a:prstGeom prst="line">
              <a:avLst/>
            </a:prstGeom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DB616DC-8F28-4F57-BB48-F72FA3876E1D}"/>
              </a:ext>
            </a:extLst>
          </p:cNvPr>
          <p:cNvGrpSpPr/>
          <p:nvPr/>
        </p:nvGrpSpPr>
        <p:grpSpPr>
          <a:xfrm>
            <a:off x="6444469" y="230687"/>
            <a:ext cx="5231666" cy="2955632"/>
            <a:chOff x="6374674" y="473368"/>
            <a:chExt cx="5231666" cy="2955632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9D184C1C-BB34-4757-99C0-16801E3399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6426318" y="849350"/>
              <a:ext cx="4476235" cy="2412607"/>
            </a:xfrm>
            <a:prstGeom prst="rect">
              <a:avLst/>
            </a:prstGeom>
            <a:ln>
              <a:noFill/>
            </a:ln>
          </p:spPr>
        </p:pic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39B4F72-6AB0-409D-9341-BCF78302EFED}"/>
                </a:ext>
              </a:extLst>
            </p:cNvPr>
            <p:cNvCxnSpPr>
              <a:cxnSpLocks/>
            </p:cNvCxnSpPr>
            <p:nvPr/>
          </p:nvCxnSpPr>
          <p:spPr>
            <a:xfrm>
              <a:off x="9432499" y="1543448"/>
              <a:ext cx="919635" cy="447003"/>
            </a:xfrm>
            <a:prstGeom prst="line">
              <a:avLst/>
            </a:prstGeom>
            <a:ln w="635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DE6F5B2D-3ACD-443E-939B-7CBE246F860C}"/>
                </a:ext>
              </a:extLst>
            </p:cNvPr>
            <p:cNvSpPr/>
            <p:nvPr/>
          </p:nvSpPr>
          <p:spPr>
            <a:xfrm>
              <a:off x="6374674" y="473368"/>
              <a:ext cx="5231666" cy="2955632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7BC5B2BA-8132-4832-975A-FC54A0BCFB5B}"/>
                </a:ext>
              </a:extLst>
            </p:cNvPr>
            <p:cNvSpPr/>
            <p:nvPr/>
          </p:nvSpPr>
          <p:spPr>
            <a:xfrm rot="3660095">
              <a:off x="9072738" y="1274453"/>
              <a:ext cx="964785" cy="186842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  <a:alpha val="3411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00643C6F-414A-4910-BF99-8CF932C127A8}"/>
                </a:ext>
              </a:extLst>
            </p:cNvPr>
            <p:cNvSpPr/>
            <p:nvPr/>
          </p:nvSpPr>
          <p:spPr>
            <a:xfrm rot="5400000">
              <a:off x="7256054" y="2250035"/>
              <a:ext cx="770449" cy="149206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  <a:alpha val="3411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24F86EDB-B60F-4742-9D6A-E8E64520AF51}"/>
                </a:ext>
              </a:extLst>
            </p:cNvPr>
            <p:cNvSpPr/>
            <p:nvPr/>
          </p:nvSpPr>
          <p:spPr>
            <a:xfrm rot="5654135">
              <a:off x="9640435" y="290526"/>
              <a:ext cx="335802" cy="1963314"/>
            </a:xfrm>
            <a:prstGeom prst="ellipse">
              <a:avLst/>
            </a:prstGeom>
            <a:solidFill>
              <a:schemeClr val="accent6">
                <a:lumMod val="20000"/>
                <a:lumOff val="80000"/>
                <a:alpha val="3411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2" name="Oval 41">
            <a:extLst>
              <a:ext uri="{FF2B5EF4-FFF2-40B4-BE49-F238E27FC236}">
                <a16:creationId xmlns:a16="http://schemas.microsoft.com/office/drawing/2014/main" id="{E9034EAF-6738-48A9-BFA0-BD5CEB6A3918}"/>
              </a:ext>
            </a:extLst>
          </p:cNvPr>
          <p:cNvSpPr/>
          <p:nvPr/>
        </p:nvSpPr>
        <p:spPr>
          <a:xfrm>
            <a:off x="2473926" y="690182"/>
            <a:ext cx="260804" cy="2608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4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DABF699-6680-494F-AEED-685CA591AA51}"/>
              </a:ext>
            </a:extLst>
          </p:cNvPr>
          <p:cNvSpPr/>
          <p:nvPr/>
        </p:nvSpPr>
        <p:spPr>
          <a:xfrm>
            <a:off x="10170585" y="66319"/>
            <a:ext cx="1944037" cy="830997"/>
          </a:xfrm>
          <a:prstGeom prst="rect">
            <a:avLst/>
          </a:prstGeom>
          <a:solidFill>
            <a:schemeClr val="bg1">
              <a:lumMod val="85000"/>
              <a:alpha val="63922"/>
            </a:schemeClr>
          </a:solidFill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Palatino Linotype" panose="02040502050505030304" pitchFamily="18" charset="0"/>
              <a:ea typeface="等线" panose="03000509000000000000" pitchFamily="65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Palatino Linotype" panose="02040502050505030304" pitchFamily="18" charset="0"/>
                <a:ea typeface="等线" panose="03000509000000000000" pitchFamily="65" charset="-122"/>
                <a:cs typeface="+mn-cs"/>
              </a:rPr>
              <a:t>COMPENSATION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Palatino Linotype" panose="02040502050505030304" pitchFamily="18" charset="0"/>
              <a:ea typeface="等线" panose="03000509000000000000" pitchFamily="65" charset="-122"/>
              <a:cs typeface="+mn-cs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B2295E5-9630-4765-8171-35AEA12907C8}"/>
              </a:ext>
            </a:extLst>
          </p:cNvPr>
          <p:cNvSpPr/>
          <p:nvPr/>
        </p:nvSpPr>
        <p:spPr>
          <a:xfrm>
            <a:off x="6580724" y="731982"/>
            <a:ext cx="4960309" cy="2773203"/>
          </a:xfrm>
          <a:prstGeom prst="ellipse">
            <a:avLst/>
          </a:prstGeom>
          <a:solidFill>
            <a:srgbClr val="FF0000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0B46562-9303-44FE-A4A4-FF09E5132D5E}"/>
              </a:ext>
            </a:extLst>
          </p:cNvPr>
          <p:cNvSpPr/>
          <p:nvPr/>
        </p:nvSpPr>
        <p:spPr>
          <a:xfrm>
            <a:off x="6272263" y="3548777"/>
            <a:ext cx="57371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</a:rPr>
              <a:t>Compensated transformations of body-env system 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sym typeface="Wingdings" panose="05000000000000000000" pitchFamily="2" charset="2"/>
              </a:rPr>
              <a:t>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</a:rPr>
              <a:t>Geometry info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56D43A2-9B59-4D53-80AA-D7647466A444}"/>
              </a:ext>
            </a:extLst>
          </p:cNvPr>
          <p:cNvSpPr/>
          <p:nvPr/>
        </p:nvSpPr>
        <p:spPr>
          <a:xfrm>
            <a:off x="523620" y="374939"/>
            <a:ext cx="540498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 pitchFamily="18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Results</a:t>
            </a:r>
            <a:endParaRPr kumimoji="0" lang="en-US" altLang="zh-CN" sz="18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 pitchFamily="18" charset="0"/>
              <a:ea typeface="等线" panose="03000509000000000000" pitchFamily="65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 pitchFamily="18" charset="0"/>
              <a:ea typeface="+mn-ea"/>
              <a:cs typeface="+mn-cs"/>
            </a:endParaRPr>
          </a:p>
          <a:p>
            <a:pPr marL="285750" marR="0" lvl="0" indent="-2857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 pitchFamily="18" charset="0"/>
              <a:ea typeface="+mn-ea"/>
              <a:cs typeface="+mn-cs"/>
            </a:endParaRPr>
          </a:p>
          <a:p>
            <a:pPr lvl="0"/>
            <a:r>
              <a:rPr lang="en-US" altLang="zh-CN" dirty="0">
                <a:latin typeface="Palatino Linotype" panose="02040502050505030304" pitchFamily="18" charset="0"/>
              </a:rPr>
              <a:t>Organisms can deduce: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Palatino Linotype" panose="02040502050505030304" pitchFamily="18" charset="0"/>
              </a:rPr>
              <a:t>limits of organism body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C00000"/>
                </a:solidFill>
                <a:latin typeface="Palatino Linotype" panose="02040502050505030304" pitchFamily="18" charset="0"/>
              </a:rPr>
              <a:t>geometry &amp; dimensionality of space outside organism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bg1">
                  <a:lumMod val="75000"/>
                </a:schemeClr>
              </a:solidFill>
              <a:latin typeface="Palatino Linotype" panose="02040502050505030304" pitchFamily="18" charset="0"/>
            </a:endParaRPr>
          </a:p>
          <a:p>
            <a:pPr lvl="0"/>
            <a:r>
              <a:rPr lang="en-US" altLang="zh-CN" dirty="0">
                <a:latin typeface="Palatino Linotype" panose="02040502050505030304" pitchFamily="18" charset="0"/>
              </a:rPr>
              <a:t>w/t priori knowledge, from the laws linking the brain’s inputs and outputs.</a:t>
            </a:r>
          </a:p>
        </p:txBody>
      </p:sp>
    </p:spTree>
    <p:extLst>
      <p:ext uri="{BB962C8B-B14F-4D97-AF65-F5344CB8AC3E}">
        <p14:creationId xmlns:p14="http://schemas.microsoft.com/office/powerpoint/2010/main" val="37850032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F9EB9F2-07E2-4D64-BBD8-BB5B217F1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482D69-9862-45F0-A389-5FF2F64C5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8662" y="965198"/>
            <a:ext cx="2777228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Palatino Linotype" panose="02040502050505030304" pitchFamily="18" charset="0"/>
              </a:rPr>
              <a:t>Content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0C57C7C-DFE9-4A1E-B7A9-DF40E633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C001D6B6-2E0B-4BA8-8DA3-1B1E80AA5A37}"/>
              </a:ext>
            </a:extLst>
          </p:cNvPr>
          <p:cNvSpPr/>
          <p:nvPr/>
        </p:nvSpPr>
        <p:spPr>
          <a:xfrm>
            <a:off x="4701911" y="1307977"/>
            <a:ext cx="5223479" cy="93550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E0E0E0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Introduction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729883-AC38-4DA6-8070-47ECE33EF9C9}"/>
              </a:ext>
            </a:extLst>
          </p:cNvPr>
          <p:cNvSpPr/>
          <p:nvPr/>
        </p:nvSpPr>
        <p:spPr>
          <a:xfrm>
            <a:off x="4701911" y="2432218"/>
            <a:ext cx="5223479" cy="93550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E0E0E0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Reproduction Of Paper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A4CD047-4495-40D1-BE48-DB358586CF08}"/>
              </a:ext>
            </a:extLst>
          </p:cNvPr>
          <p:cNvSpPr/>
          <p:nvPr/>
        </p:nvSpPr>
        <p:spPr>
          <a:xfrm>
            <a:off x="4701911" y="3556459"/>
            <a:ext cx="5223479" cy="93550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E0E0E0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Go Beyond Paper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05079D-814A-40B3-9ED3-1AF747FFAEBE}"/>
              </a:ext>
            </a:extLst>
          </p:cNvPr>
          <p:cNvSpPr/>
          <p:nvPr/>
        </p:nvSpPr>
        <p:spPr>
          <a:xfrm>
            <a:off x="4701911" y="4680700"/>
            <a:ext cx="5223479" cy="93550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E0E0E0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Conclusion &amp; Discussion</a:t>
            </a:r>
          </a:p>
        </p:txBody>
      </p:sp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6" name="Slide Zoom 5">
                <a:extLst>
                  <a:ext uri="{FF2B5EF4-FFF2-40B4-BE49-F238E27FC236}">
                    <a16:creationId xmlns:a16="http://schemas.microsoft.com/office/drawing/2014/main" id="{AD25FB75-B92D-425B-A74F-A2EEE69F18D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876296653"/>
                  </p:ext>
                </p:extLst>
              </p:nvPr>
            </p:nvGraphicFramePr>
            <p:xfrm>
              <a:off x="7447360" y="2968228"/>
              <a:ext cx="81279" cy="45719"/>
            </p:xfrm>
            <a:graphic>
              <a:graphicData uri="http://schemas.microsoft.com/office/powerpoint/2016/slidezoom">
                <pslz:sldZm>
                  <pslz:sldZmObj sldId="294" cId="610144378">
                    <pslz:zmPr id="{08CF6DD4-4D28-46AC-998B-D843E1CD6E2D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81279" cy="45719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6" name="Slide Zoom 5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AD25FB75-B92D-425B-A74F-A2EEE69F18D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447360" y="2968228"/>
                <a:ext cx="81279" cy="45719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433501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5B336162-B533-4EFE-8BB3-8EBB4A5E32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314384" cy="6858000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53058D-4284-49C2-92D9-EAAF9E9A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rgbClr val="FFFFFF"/>
          </a:solidFill>
          <a:ln w="25400" cap="sq">
            <a:solidFill>
              <a:srgbClr val="404040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sz="3200">
                <a:solidFill>
                  <a:srgbClr val="262626"/>
                </a:solidFill>
                <a:latin typeface="Palatino Linotype" panose="02040502050505030304" pitchFamily="18" charset="0"/>
              </a:rPr>
              <a:t>Reproduction of paper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E87721-6289-4CF9-B459-BF838908C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Algorithms</a:t>
            </a:r>
          </a:p>
          <a:p>
            <a:r>
              <a:rPr lang="en-US" sz="2400" dirty="0">
                <a:latin typeface="Palatino Linotype" panose="02040502050505030304" pitchFamily="18" charset="0"/>
              </a:rPr>
              <a:t>Implementations</a:t>
            </a:r>
          </a:p>
        </p:txBody>
      </p:sp>
    </p:spTree>
    <p:extLst>
      <p:ext uri="{BB962C8B-B14F-4D97-AF65-F5344CB8AC3E}">
        <p14:creationId xmlns:p14="http://schemas.microsoft.com/office/powerpoint/2010/main" val="6101443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EF647-491F-41E0-AC6C-4CE0ADAE5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(just materials)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A492D78-D3BA-45A9-84E3-7A68FBBBB51A}"/>
              </a:ext>
            </a:extLst>
          </p:cNvPr>
          <p:cNvGrpSpPr/>
          <p:nvPr/>
        </p:nvGrpSpPr>
        <p:grpSpPr>
          <a:xfrm>
            <a:off x="6249253" y="1896955"/>
            <a:ext cx="5432774" cy="3064089"/>
            <a:chOff x="2879036" y="2349436"/>
            <a:chExt cx="5432774" cy="3064089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C2D93004-8554-41E6-BA0E-91E80D1DFBE9}"/>
                </a:ext>
              </a:extLst>
            </p:cNvPr>
            <p:cNvGrpSpPr/>
            <p:nvPr/>
          </p:nvGrpSpPr>
          <p:grpSpPr>
            <a:xfrm>
              <a:off x="2879036" y="2349436"/>
              <a:ext cx="5432774" cy="3064089"/>
              <a:chOff x="2879036" y="2349436"/>
              <a:chExt cx="5432774" cy="3064089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DA9DB009-1FFB-4AA8-B247-B3D85F8563AC}"/>
                  </a:ext>
                </a:extLst>
              </p:cNvPr>
              <p:cNvGrpSpPr/>
              <p:nvPr/>
            </p:nvGrpSpPr>
            <p:grpSpPr>
              <a:xfrm>
                <a:off x="3290716" y="3165554"/>
                <a:ext cx="1015312" cy="1275395"/>
                <a:chOff x="3992912" y="2996802"/>
                <a:chExt cx="1015312" cy="1275395"/>
              </a:xfrm>
            </p:grpSpPr>
            <p:sp>
              <p:nvSpPr>
                <p:cNvPr id="6" name="Thought Bubble: Cloud 5">
                  <a:extLst>
                    <a:ext uri="{FF2B5EF4-FFF2-40B4-BE49-F238E27FC236}">
                      <a16:creationId xmlns:a16="http://schemas.microsoft.com/office/drawing/2014/main" id="{B62B8ACA-6CC0-4950-B503-5E2B18E07E8D}"/>
                    </a:ext>
                  </a:extLst>
                </p:cNvPr>
                <p:cNvSpPr/>
                <p:nvPr/>
              </p:nvSpPr>
              <p:spPr>
                <a:xfrm rot="18052358">
                  <a:off x="3862870" y="3126844"/>
                  <a:ext cx="1275395" cy="1015312"/>
                </a:xfrm>
                <a:prstGeom prst="cloudCallout">
                  <a:avLst/>
                </a:prstGeom>
                <a:solidFill>
                  <a:schemeClr val="bg1"/>
                </a:solidFill>
                <a:ln w="3175">
                  <a:solidFill>
                    <a:srgbClr val="F1696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/>
                </a:p>
              </p:txBody>
            </p:sp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F6ABA99D-2C81-4FAA-8714-ADE8A48E040B}"/>
                    </a:ext>
                  </a:extLst>
                </p:cNvPr>
                <p:cNvSpPr/>
                <p:nvPr/>
              </p:nvSpPr>
              <p:spPr>
                <a:xfrm>
                  <a:off x="4192341" y="3466086"/>
                  <a:ext cx="652743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600" b="1" dirty="0">
                      <a:solidFill>
                        <a:srgbClr val="F1696B"/>
                      </a:solidFill>
                      <a:latin typeface="Palatino-Roman"/>
                    </a:rPr>
                    <a:t>Self?</a:t>
                  </a:r>
                  <a:endParaRPr lang="en-US" sz="1600" b="1" dirty="0">
                    <a:solidFill>
                      <a:srgbClr val="F1696B"/>
                    </a:solidFill>
                  </a:endParaRPr>
                </a:p>
              </p:txBody>
            </p: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E365BCB9-DDE1-4358-8EC0-817C17664275}"/>
                  </a:ext>
                </a:extLst>
              </p:cNvPr>
              <p:cNvGrpSpPr/>
              <p:nvPr/>
            </p:nvGrpSpPr>
            <p:grpSpPr>
              <a:xfrm>
                <a:off x="4305285" y="2349436"/>
                <a:ext cx="1275395" cy="1015312"/>
                <a:chOff x="3862870" y="3126844"/>
                <a:chExt cx="1275395" cy="1015312"/>
              </a:xfrm>
            </p:grpSpPr>
            <p:sp>
              <p:nvSpPr>
                <p:cNvPr id="10" name="Thought Bubble: Cloud 9">
                  <a:extLst>
                    <a:ext uri="{FF2B5EF4-FFF2-40B4-BE49-F238E27FC236}">
                      <a16:creationId xmlns:a16="http://schemas.microsoft.com/office/drawing/2014/main" id="{1F39D59E-57BD-4BD2-81C4-0DB9AA6E20F1}"/>
                    </a:ext>
                  </a:extLst>
                </p:cNvPr>
                <p:cNvSpPr/>
                <p:nvPr/>
              </p:nvSpPr>
              <p:spPr>
                <a:xfrm rot="20233923">
                  <a:off x="3862870" y="3126844"/>
                  <a:ext cx="1275395" cy="1015312"/>
                </a:xfrm>
                <a:prstGeom prst="cloudCallout">
                  <a:avLst/>
                </a:prstGeom>
                <a:solidFill>
                  <a:schemeClr val="bg1"/>
                </a:solidFill>
                <a:ln w="3175">
                  <a:solidFill>
                    <a:srgbClr val="F1696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A1498D7F-4168-49F9-84DF-EBD464264066}"/>
                    </a:ext>
                  </a:extLst>
                </p:cNvPr>
                <p:cNvSpPr/>
                <p:nvPr/>
              </p:nvSpPr>
              <p:spPr>
                <a:xfrm>
                  <a:off x="4006681" y="3351161"/>
                  <a:ext cx="938078" cy="5847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altLang="zh-CN" sz="1600" b="1" dirty="0">
                      <a:solidFill>
                        <a:srgbClr val="F1696B"/>
                      </a:solidFill>
                      <a:latin typeface="Palatino-Roman"/>
                    </a:rPr>
                    <a:t>Outside</a:t>
                  </a:r>
                </a:p>
                <a:p>
                  <a:pPr algn="ctr"/>
                  <a:r>
                    <a:rPr lang="en-US" sz="1600" b="1" dirty="0">
                      <a:solidFill>
                        <a:srgbClr val="F1696B"/>
                      </a:solidFill>
                      <a:latin typeface="Palatino-Roman"/>
                    </a:rPr>
                    <a:t>World?</a:t>
                  </a:r>
                  <a:endParaRPr lang="en-US" sz="1600" b="1" dirty="0">
                    <a:solidFill>
                      <a:srgbClr val="F1696B"/>
                    </a:solidFill>
                  </a:endParaRPr>
                </a:p>
              </p:txBody>
            </p: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82F1F59F-0FF8-41F2-BB25-F1E3EB967C8E}"/>
                  </a:ext>
                </a:extLst>
              </p:cNvPr>
              <p:cNvGrpSpPr/>
              <p:nvPr/>
            </p:nvGrpSpPr>
            <p:grpSpPr>
              <a:xfrm>
                <a:off x="5775913" y="2390236"/>
                <a:ext cx="1275395" cy="1015312"/>
                <a:chOff x="3862870" y="3126844"/>
                <a:chExt cx="1275395" cy="1015312"/>
              </a:xfrm>
            </p:grpSpPr>
            <p:sp>
              <p:nvSpPr>
                <p:cNvPr id="13" name="Thought Bubble: Cloud 12">
                  <a:extLst>
                    <a:ext uri="{FF2B5EF4-FFF2-40B4-BE49-F238E27FC236}">
                      <a16:creationId xmlns:a16="http://schemas.microsoft.com/office/drawing/2014/main" id="{C2D2107F-7ABB-4754-AA3A-ED4E218BCBCF}"/>
                    </a:ext>
                  </a:extLst>
                </p:cNvPr>
                <p:cNvSpPr/>
                <p:nvPr/>
              </p:nvSpPr>
              <p:spPr>
                <a:xfrm rot="1113259">
                  <a:off x="3862870" y="3126844"/>
                  <a:ext cx="1275395" cy="1015312"/>
                </a:xfrm>
                <a:prstGeom prst="cloudCallout">
                  <a:avLst/>
                </a:prstGeom>
                <a:solidFill>
                  <a:schemeClr val="bg1"/>
                </a:solidFill>
                <a:ln w="3175">
                  <a:solidFill>
                    <a:srgbClr val="F1696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CF218FF1-DF82-43D6-8DA9-FB9A566F0150}"/>
                    </a:ext>
                  </a:extLst>
                </p:cNvPr>
                <p:cNvSpPr/>
                <p:nvPr/>
              </p:nvSpPr>
              <p:spPr>
                <a:xfrm>
                  <a:off x="4090788" y="3431299"/>
                  <a:ext cx="995785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600" b="1" dirty="0">
                      <a:solidFill>
                        <a:srgbClr val="F1696B"/>
                      </a:solidFill>
                      <a:latin typeface="Palatino-Roman"/>
                    </a:rPr>
                    <a:t>Objects?</a:t>
                  </a:r>
                  <a:endParaRPr lang="en-US" sz="1600" b="1" dirty="0">
                    <a:solidFill>
                      <a:srgbClr val="F1696B"/>
                    </a:solidFill>
                  </a:endParaRPr>
                </a:p>
              </p:txBody>
            </p: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18B00697-4B21-49AE-88BB-5A256D22C8EA}"/>
                  </a:ext>
                </a:extLst>
              </p:cNvPr>
              <p:cNvGrpSpPr/>
              <p:nvPr/>
            </p:nvGrpSpPr>
            <p:grpSpPr>
              <a:xfrm>
                <a:off x="6956671" y="3335694"/>
                <a:ext cx="1015312" cy="1275395"/>
                <a:chOff x="4026701" y="2956252"/>
                <a:chExt cx="1015312" cy="1275395"/>
              </a:xfrm>
            </p:grpSpPr>
            <p:sp>
              <p:nvSpPr>
                <p:cNvPr id="16" name="Thought Bubble: Cloud 15">
                  <a:extLst>
                    <a:ext uri="{FF2B5EF4-FFF2-40B4-BE49-F238E27FC236}">
                      <a16:creationId xmlns:a16="http://schemas.microsoft.com/office/drawing/2014/main" id="{439B5609-35CC-445C-AB91-FC6C28209E3D}"/>
                    </a:ext>
                  </a:extLst>
                </p:cNvPr>
                <p:cNvSpPr/>
                <p:nvPr/>
              </p:nvSpPr>
              <p:spPr>
                <a:xfrm rot="3007525">
                  <a:off x="3896659" y="3086294"/>
                  <a:ext cx="1275395" cy="1015312"/>
                </a:xfrm>
                <a:prstGeom prst="cloudCallout">
                  <a:avLst/>
                </a:prstGeom>
                <a:solidFill>
                  <a:schemeClr val="bg1"/>
                </a:solidFill>
                <a:ln w="3175">
                  <a:solidFill>
                    <a:srgbClr val="F1696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E05065BA-8A57-47A5-93A9-7887E68A9A76}"/>
                    </a:ext>
                  </a:extLst>
                </p:cNvPr>
                <p:cNvSpPr/>
                <p:nvPr/>
              </p:nvSpPr>
              <p:spPr>
                <a:xfrm>
                  <a:off x="4043923" y="3251173"/>
                  <a:ext cx="904415" cy="5847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600" b="1" dirty="0">
                      <a:solidFill>
                        <a:srgbClr val="F1696B"/>
                      </a:solidFill>
                      <a:latin typeface="Palatino-Roman"/>
                    </a:rPr>
                    <a:t>Objects</a:t>
                  </a:r>
                </a:p>
                <a:p>
                  <a:pPr algn="ctr"/>
                  <a:r>
                    <a:rPr lang="en-US" sz="1600" b="1" dirty="0" err="1">
                      <a:solidFill>
                        <a:srgbClr val="F1696B"/>
                      </a:solidFill>
                      <a:latin typeface="Palatino-Roman"/>
                    </a:rPr>
                    <a:t>Attr</a:t>
                  </a:r>
                  <a:r>
                    <a:rPr lang="en-US" sz="1600" b="1" dirty="0">
                      <a:solidFill>
                        <a:srgbClr val="F1696B"/>
                      </a:solidFill>
                      <a:latin typeface="Palatino-Roman"/>
                    </a:rPr>
                    <a:t>?</a:t>
                  </a:r>
                </a:p>
              </p:txBody>
            </p:sp>
          </p:grp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410A90C3-BC88-47E3-BA07-23CEBC0051E4}"/>
                  </a:ext>
                </a:extLst>
              </p:cNvPr>
              <p:cNvCxnSpPr/>
              <p:nvPr/>
            </p:nvCxnSpPr>
            <p:spPr>
              <a:xfrm>
                <a:off x="2940693" y="5051157"/>
                <a:ext cx="130434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DEAE3C99-3DE9-4E0E-8603-D31462C90482}"/>
                  </a:ext>
                </a:extLst>
              </p:cNvPr>
              <p:cNvCxnSpPr/>
              <p:nvPr/>
            </p:nvCxnSpPr>
            <p:spPr>
              <a:xfrm>
                <a:off x="6932915" y="5051157"/>
                <a:ext cx="130434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8D183B5C-E100-40F1-B5B3-AF9D7F6E4CEC}"/>
                  </a:ext>
                </a:extLst>
              </p:cNvPr>
              <p:cNvSpPr/>
              <p:nvPr/>
            </p:nvSpPr>
            <p:spPr>
              <a:xfrm>
                <a:off x="2879036" y="5105748"/>
                <a:ext cx="133722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Palatino-Roman"/>
                  </a:rPr>
                  <a:t>neural signals </a:t>
                </a:r>
                <a:endPara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32B0F0C7-9CF1-4195-86DD-BCC2E87C03DB}"/>
                  </a:ext>
                </a:extLst>
              </p:cNvPr>
              <p:cNvSpPr/>
              <p:nvPr/>
            </p:nvSpPr>
            <p:spPr>
              <a:xfrm>
                <a:off x="6974584" y="5105747"/>
                <a:ext cx="133722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Palatino-Roman"/>
                  </a:rPr>
                  <a:t>neural signals </a:t>
                </a:r>
                <a:endPara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68247B7B-E8F5-4767-9C9E-E5C1FC1BBB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44959" y="3480842"/>
              <a:ext cx="3162300" cy="1778793"/>
            </a:xfrm>
            <a:prstGeom prst="rect">
              <a:avLst/>
            </a:prstGeom>
          </p:spPr>
        </p:pic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90B6A11A-4A0A-4BF0-8BFD-48DC2F146A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036" y="2732249"/>
            <a:ext cx="4907832" cy="3275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796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F9EB9F2-07E2-4D64-BBD8-BB5B217F1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482D69-9862-45F0-A389-5FF2F64C5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8662" y="965198"/>
            <a:ext cx="2777228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Palatino Linotype" panose="02040502050505030304" pitchFamily="18" charset="0"/>
              </a:rPr>
              <a:t>Content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0C57C7C-DFE9-4A1E-B7A9-DF40E633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C001D6B6-2E0B-4BA8-8DA3-1B1E80AA5A37}"/>
              </a:ext>
            </a:extLst>
          </p:cNvPr>
          <p:cNvSpPr/>
          <p:nvPr/>
        </p:nvSpPr>
        <p:spPr>
          <a:xfrm>
            <a:off x="4701911" y="1307977"/>
            <a:ext cx="5223479" cy="93550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E0E0E0"/>
                </a:solidFill>
                <a:effectLst/>
                <a:uLnTx/>
                <a:uFillTx/>
                <a:latin typeface="Palatino Linotype" panose="02040502050505030304" pitchFamily="18" charset="0"/>
              </a:rPr>
              <a:t>Introduction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729883-AC38-4DA6-8070-47ECE33EF9C9}"/>
              </a:ext>
            </a:extLst>
          </p:cNvPr>
          <p:cNvSpPr/>
          <p:nvPr/>
        </p:nvSpPr>
        <p:spPr>
          <a:xfrm>
            <a:off x="4701911" y="2432218"/>
            <a:ext cx="5223479" cy="93550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>
                <a:solidFill>
                  <a:srgbClr val="E0E0E0"/>
                </a:solidFill>
                <a:latin typeface="Palatino Linotype" panose="02040502050505030304" pitchFamily="18" charset="0"/>
              </a:rPr>
              <a:t>Reproduction Of Paper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E0E0E0"/>
              </a:solidFill>
              <a:effectLst/>
              <a:uLnTx/>
              <a:uFillTx/>
              <a:latin typeface="Palatino Linotype" panose="0204050205050503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A4CD047-4495-40D1-BE48-DB358586CF08}"/>
              </a:ext>
            </a:extLst>
          </p:cNvPr>
          <p:cNvSpPr/>
          <p:nvPr/>
        </p:nvSpPr>
        <p:spPr>
          <a:xfrm>
            <a:off x="4701911" y="3556459"/>
            <a:ext cx="5223479" cy="93550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E0E0E0"/>
                </a:solidFill>
                <a:effectLst/>
                <a:uLnTx/>
                <a:uFillTx/>
                <a:latin typeface="Palatino Linotype" panose="02040502050505030304" pitchFamily="18" charset="0"/>
              </a:rPr>
              <a:t>Go Beyond Paper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05079D-814A-40B3-9ED3-1AF747FFAEBE}"/>
              </a:ext>
            </a:extLst>
          </p:cNvPr>
          <p:cNvSpPr/>
          <p:nvPr/>
        </p:nvSpPr>
        <p:spPr>
          <a:xfrm>
            <a:off x="4701911" y="4680700"/>
            <a:ext cx="5223479" cy="93550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800" b="1" dirty="0">
                <a:solidFill>
                  <a:srgbClr val="E0E0E0"/>
                </a:solidFill>
                <a:latin typeface="Palatino Linotype" panose="02040502050505030304" pitchFamily="18" charset="0"/>
              </a:rPr>
              <a:t>Conclusion &amp; Discussion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E0E0E0"/>
              </a:solidFill>
              <a:effectLst/>
              <a:uLnTx/>
              <a:uFillTx/>
              <a:latin typeface="Palatino Linotype" panose="02040502050505030304" pitchFamily="18" charset="0"/>
            </a:endParaRP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" name="Slide Zoom 4">
                <a:extLst>
                  <a:ext uri="{FF2B5EF4-FFF2-40B4-BE49-F238E27FC236}">
                    <a16:creationId xmlns:a16="http://schemas.microsoft.com/office/drawing/2014/main" id="{34CECA84-C064-4AAC-8033-B4FDA22C05E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562699207"/>
                  </p:ext>
                </p:extLst>
              </p:nvPr>
            </p:nvGraphicFramePr>
            <p:xfrm>
              <a:off x="7238246" y="1866900"/>
              <a:ext cx="81278" cy="45719"/>
            </p:xfrm>
            <a:graphic>
              <a:graphicData uri="http://schemas.microsoft.com/office/powerpoint/2016/slidezoom">
                <pslz:sldZm>
                  <pslz:sldZmObj sldId="259" cId="462011498">
                    <pslz:zmPr id="{3B4C5FCB-C74F-4F97-97F2-E36AA3047EC2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81278" cy="45719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" name="Slide Zoom 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34CECA84-C064-4AAC-8033-B4FDA22C05E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38246" y="1866900"/>
                <a:ext cx="81278" cy="45719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12126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1045B59B-615E-4718-A150-42DE5D03E1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Rectangle 36">
            <a:extLst>
              <a:ext uri="{FF2B5EF4-FFF2-40B4-BE49-F238E27FC236}">
                <a16:creationId xmlns:a16="http://schemas.microsoft.com/office/drawing/2014/main" id="{D6CF29CD-38B8-4924-BA11-6D6051748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42816"/>
            <a:ext cx="12192000" cy="261518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1EF647-491F-41E0-AC6C-4CE0ADAE5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011" y="4502330"/>
            <a:ext cx="10765410" cy="12072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zh-CN" sz="6000" kern="1200" dirty="0">
                <a:solidFill>
                  <a:srgbClr val="FFFFFF"/>
                </a:solidFill>
                <a:latin typeface="Palatino Linotype" panose="02040502050505030304" pitchFamily="18" charset="0"/>
              </a:rPr>
              <a:t>Introduction</a:t>
            </a:r>
            <a:endParaRPr lang="en-US" sz="6000" kern="1200" dirty="0">
              <a:solidFill>
                <a:srgbClr val="FFFFFF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C170F4D6-C7EA-4D96-BDE6-BB46E37A3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6313" y="5665510"/>
            <a:ext cx="9426806" cy="719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kern="1200">
                <a:solidFill>
                  <a:srgbClr val="E7E6E6"/>
                </a:solidFill>
                <a:latin typeface="Palatino Linotype" panose="02040502050505030304" pitchFamily="18" charset="0"/>
              </a:rPr>
              <a:t>Algorithms inside biological brains?</a:t>
            </a:r>
          </a:p>
        </p:txBody>
      </p:sp>
      <p:pic>
        <p:nvPicPr>
          <p:cNvPr id="29" name="Picture 28" descr="A close up of a flower&#10;&#10;Description generated with high confidence">
            <a:extLst>
              <a:ext uri="{FF2B5EF4-FFF2-40B4-BE49-F238E27FC236}">
                <a16:creationId xmlns:a16="http://schemas.microsoft.com/office/drawing/2014/main" id="{0D5684C8-30A3-46D9-878A-B65D925CA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6646" y="643464"/>
            <a:ext cx="5529076" cy="3275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160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1045B59B-615E-4718-A150-42DE5D03E1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36">
            <a:extLst>
              <a:ext uri="{FF2B5EF4-FFF2-40B4-BE49-F238E27FC236}">
                <a16:creationId xmlns:a16="http://schemas.microsoft.com/office/drawing/2014/main" id="{D6CF29CD-38B8-4924-BA11-6D6051748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42816"/>
            <a:ext cx="12192000" cy="261518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1EF647-491F-41E0-AC6C-4CE0ADAE5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011" y="4502330"/>
            <a:ext cx="10765410" cy="12072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zh-CN" sz="6000" kern="1200" dirty="0">
                <a:solidFill>
                  <a:srgbClr val="FFFFFF"/>
                </a:solidFill>
                <a:latin typeface="Palatino Linotype" panose="02040502050505030304" pitchFamily="18" charset="0"/>
              </a:rPr>
              <a:t>Introduction</a:t>
            </a:r>
            <a:endParaRPr lang="en-US" sz="6000" kern="1200" dirty="0">
              <a:solidFill>
                <a:srgbClr val="FFFFFF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C170F4D6-C7EA-4D96-BDE6-BB46E37A3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6313" y="5665510"/>
            <a:ext cx="9426806" cy="719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kern="1200">
                <a:solidFill>
                  <a:srgbClr val="E7E6E6"/>
                </a:solidFill>
                <a:latin typeface="Palatino Linotype" panose="02040502050505030304" pitchFamily="18" charset="0"/>
              </a:rPr>
              <a:t>Algorithms inside biological brains?</a:t>
            </a:r>
          </a:p>
        </p:txBody>
      </p:sp>
      <p:pic>
        <p:nvPicPr>
          <p:cNvPr id="29" name="Picture 28" descr="A close up of a flower&#10;&#10;Description generated with high confidence">
            <a:extLst>
              <a:ext uri="{FF2B5EF4-FFF2-40B4-BE49-F238E27FC236}">
                <a16:creationId xmlns:a16="http://schemas.microsoft.com/office/drawing/2014/main" id="{0D5684C8-30A3-46D9-878A-B65D925CA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6646" y="643464"/>
            <a:ext cx="5529076" cy="3275978"/>
          </a:xfrm>
          <a:prstGeom prst="rect">
            <a:avLst/>
          </a:prstGeom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E098A362-E81C-4B6A-B43A-758624B2EA43}"/>
              </a:ext>
            </a:extLst>
          </p:cNvPr>
          <p:cNvSpPr/>
          <p:nvPr/>
        </p:nvSpPr>
        <p:spPr>
          <a:xfrm>
            <a:off x="5762963" y="2132512"/>
            <a:ext cx="450086" cy="8439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  <a:latin typeface="Palatino Linotype" panose="02040502050505030304" pitchFamily="18" charset="0"/>
                <a:cs typeface="Times New Roman" panose="02020603050405020304" pitchFamily="18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62011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1045B59B-615E-4718-A150-42DE5D03E1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Rectangle 36">
            <a:extLst>
              <a:ext uri="{FF2B5EF4-FFF2-40B4-BE49-F238E27FC236}">
                <a16:creationId xmlns:a16="http://schemas.microsoft.com/office/drawing/2014/main" id="{D6CF29CD-38B8-4924-BA11-6D6051748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42816"/>
            <a:ext cx="12192000" cy="261518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1EF647-491F-41E0-AC6C-4CE0ADAE5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011" y="4502330"/>
            <a:ext cx="10765410" cy="12072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zh-CN" sz="6000" kern="1200" dirty="0">
                <a:solidFill>
                  <a:srgbClr val="FFFFFF"/>
                </a:solidFill>
                <a:latin typeface="Palatino Linotype" panose="02040502050505030304" pitchFamily="18" charset="0"/>
              </a:rPr>
              <a:t>Introduction</a:t>
            </a:r>
            <a:endParaRPr lang="en-US" sz="6000" kern="1200" dirty="0">
              <a:solidFill>
                <a:srgbClr val="FFFFFF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C170F4D6-C7EA-4D96-BDE6-BB46E37A3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6313" y="5665510"/>
            <a:ext cx="9426806" cy="719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dirty="0">
                <a:solidFill>
                  <a:srgbClr val="E7E6E6"/>
                </a:solidFill>
                <a:latin typeface="Palatino Linotype" panose="02040502050505030304" pitchFamily="18" charset="0"/>
              </a:rPr>
              <a:t>Work in Paper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903317-E2CD-4ABF-A30D-38D97F895420}"/>
              </a:ext>
            </a:extLst>
          </p:cNvPr>
          <p:cNvSpPr/>
          <p:nvPr/>
        </p:nvSpPr>
        <p:spPr>
          <a:xfrm>
            <a:off x="795868" y="673555"/>
            <a:ext cx="470480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u="sng" dirty="0">
                <a:latin typeface="Palatino Linotype" panose="02040502050505030304" pitchFamily="18" charset="0"/>
              </a:rPr>
              <a:t>Hypothesis</a:t>
            </a:r>
          </a:p>
          <a:p>
            <a:pPr algn="ctr"/>
            <a:endParaRPr lang="en-US" b="1" dirty="0">
              <a:latin typeface="Palatino Linotype" panose="02040502050505030304" pitchFamily="18" charset="0"/>
            </a:endParaRPr>
          </a:p>
          <a:p>
            <a:pPr algn="ctr"/>
            <a:endParaRPr lang="en-US" b="1" dirty="0">
              <a:latin typeface="Palatino Linotype" panose="02040502050505030304" pitchFamily="18" charset="0"/>
            </a:endParaRPr>
          </a:p>
          <a:p>
            <a:r>
              <a:rPr lang="en-US" dirty="0">
                <a:latin typeface="Palatino Linotype" panose="02040502050505030304" pitchFamily="18" charset="0"/>
              </a:rPr>
              <a:t>Brains continuously calculate </a:t>
            </a:r>
            <a:r>
              <a:rPr lang="en-US" b="1" dirty="0">
                <a:latin typeface="Palatino Linotype" panose="02040502050505030304" pitchFamily="18" charset="0"/>
              </a:rPr>
              <a:t>neural activity stat </a:t>
            </a:r>
            <a:r>
              <a:rPr lang="en-US" dirty="0">
                <a:latin typeface="Palatino Linotype" panose="02040502050505030304" pitchFamily="18" charset="0"/>
              </a:rPr>
              <a:t>in attempt to characterize it using a </a:t>
            </a:r>
            <a:r>
              <a:rPr lang="en-US" b="1" dirty="0">
                <a:latin typeface="Palatino Linotype" panose="02040502050505030304" pitchFamily="18" charset="0"/>
              </a:rPr>
              <a:t>small number of parameters</a:t>
            </a:r>
            <a:r>
              <a:rPr lang="en-US" dirty="0">
                <a:latin typeface="Palatino Linotype" panose="02040502050505030304" pitchFamily="18" charset="0"/>
              </a:rPr>
              <a:t>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8BFE291-D5CE-4B85-B0C1-E63625CF6EDE}"/>
              </a:ext>
            </a:extLst>
          </p:cNvPr>
          <p:cNvSpPr/>
          <p:nvPr/>
        </p:nvSpPr>
        <p:spPr>
          <a:xfrm>
            <a:off x="6787010" y="333389"/>
            <a:ext cx="501020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latin typeface="Palatino Linotype" panose="02040502050505030304" pitchFamily="18" charset="0"/>
            </a:endParaRPr>
          </a:p>
          <a:p>
            <a:pPr algn="ctr"/>
            <a:r>
              <a:rPr lang="en-US" b="1" u="sng" dirty="0">
                <a:latin typeface="Palatino Linotype" panose="02040502050505030304" pitchFamily="18" charset="0"/>
              </a:rPr>
              <a:t>Assumption </a:t>
            </a:r>
          </a:p>
          <a:p>
            <a:pPr algn="ctr"/>
            <a:r>
              <a:rPr lang="en-US" altLang="zh-CN" dirty="0">
                <a:latin typeface="Palatino Linotype" panose="02040502050505030304" pitchFamily="18" charset="0"/>
              </a:rPr>
              <a:t>Naïve</a:t>
            </a:r>
            <a:r>
              <a:rPr lang="zh-CN" altLang="en-US" dirty="0">
                <a:latin typeface="Palatino Linotype" panose="02040502050505030304" pitchFamily="18" charset="0"/>
              </a:rPr>
              <a:t> </a:t>
            </a:r>
            <a:r>
              <a:rPr lang="en-US" altLang="zh-CN" dirty="0">
                <a:latin typeface="Palatino Linotype" panose="02040502050505030304" pitchFamily="18" charset="0"/>
              </a:rPr>
              <a:t>Brain </a:t>
            </a:r>
            <a:endParaRPr lang="en-US" altLang="zh-CN" b="1" u="sng" dirty="0">
              <a:latin typeface="Palatino Linotype" panose="02040502050505030304" pitchFamily="18" charset="0"/>
            </a:endParaRPr>
          </a:p>
          <a:p>
            <a:pPr algn="ctr"/>
            <a:endParaRPr lang="en-US" dirty="0">
              <a:latin typeface="Palatino Linotype" panose="02040502050505030304" pitchFamily="18" charset="0"/>
            </a:endParaRPr>
          </a:p>
          <a:p>
            <a:r>
              <a:rPr lang="en-US" altLang="zh-CN" dirty="0">
                <a:latin typeface="Palatino Linotype" panose="02040502050505030304" pitchFamily="18" charset="0"/>
              </a:rPr>
              <a:t>Brain has </a:t>
            </a:r>
            <a:r>
              <a:rPr lang="en-US" altLang="zh-CN" b="1" dirty="0">
                <a:latin typeface="Palatino Linotype" panose="02040502050505030304" pitchFamily="18" charset="0"/>
              </a:rPr>
              <a:t>no info </a:t>
            </a:r>
            <a:r>
              <a:rPr lang="en-US" altLang="zh-CN" dirty="0">
                <a:latin typeface="Palatino Linotype" panose="02040502050505030304" pitchFamily="18" charset="0"/>
              </a:rPr>
              <a:t>about </a:t>
            </a:r>
            <a:endParaRPr lang="en-US" dirty="0">
              <a:latin typeface="Palatino Linotype" panose="0204050205050503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Palatino Linotype" panose="02040502050505030304" pitchFamily="18" charset="0"/>
              </a:rPr>
              <a:t>outside physical space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Palatino Linotype" panose="02040502050505030304" pitchFamily="18" charset="0"/>
              </a:rPr>
              <a:t>linkage btw. motor </a:t>
            </a:r>
            <a:r>
              <a:rPr lang="en-US" dirty="0" err="1">
                <a:latin typeface="Palatino Linotype" panose="02040502050505030304" pitchFamily="18" charset="0"/>
              </a:rPr>
              <a:t>cmd</a:t>
            </a:r>
            <a:r>
              <a:rPr lang="en-US" dirty="0">
                <a:latin typeface="Palatino Linotype" panose="02040502050505030304" pitchFamily="18" charset="0"/>
              </a:rPr>
              <a:t> &amp; resultant motions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Palatino Linotype" panose="02040502050505030304" pitchFamily="18" charset="0"/>
              </a:rPr>
              <a:t>nerve pathways of sensors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4823CEE-D5E7-4140-B189-96AAF29EA3BA}"/>
              </a:ext>
            </a:extLst>
          </p:cNvPr>
          <p:cNvGrpSpPr/>
          <p:nvPr/>
        </p:nvGrpSpPr>
        <p:grpSpPr>
          <a:xfrm>
            <a:off x="6009160" y="367268"/>
            <a:ext cx="80556" cy="3448594"/>
            <a:chOff x="9437914" y="457200"/>
            <a:chExt cx="80556" cy="3448594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7A23FD2-88DC-454B-A8BE-CEAD4856099B}"/>
                </a:ext>
              </a:extLst>
            </p:cNvPr>
            <p:cNvCxnSpPr/>
            <p:nvPr/>
          </p:nvCxnSpPr>
          <p:spPr>
            <a:xfrm>
              <a:off x="9437914" y="457200"/>
              <a:ext cx="0" cy="3448594"/>
            </a:xfrm>
            <a:prstGeom prst="line">
              <a:avLst/>
            </a:prstGeom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0ECDA67-B837-4995-B4F7-3B0A8CDFD37E}"/>
                </a:ext>
              </a:extLst>
            </p:cNvPr>
            <p:cNvCxnSpPr/>
            <p:nvPr/>
          </p:nvCxnSpPr>
          <p:spPr>
            <a:xfrm>
              <a:off x="9518470" y="457200"/>
              <a:ext cx="0" cy="3448594"/>
            </a:xfrm>
            <a:prstGeom prst="line">
              <a:avLst/>
            </a:prstGeom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9483F6B9-7DAF-48E6-8EDC-FDD6251148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9512" y="2615184"/>
            <a:ext cx="1514726" cy="1380536"/>
          </a:xfrm>
          <a:prstGeom prst="flowChartConnector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B6478B61-3BCA-4604-99C7-3A4109CC9083}"/>
              </a:ext>
            </a:extLst>
          </p:cNvPr>
          <p:cNvGrpSpPr/>
          <p:nvPr/>
        </p:nvGrpSpPr>
        <p:grpSpPr>
          <a:xfrm>
            <a:off x="8407290" y="2619314"/>
            <a:ext cx="1467133" cy="1372276"/>
            <a:chOff x="8565141" y="2652571"/>
            <a:chExt cx="1605202" cy="1501418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BBB161E0-FF83-4BB7-AD63-3C0E55AB4D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65141" y="2652571"/>
              <a:ext cx="1605202" cy="1501418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2B6DACA-6109-4F62-BF3D-75C9D8BE4FC4}"/>
                </a:ext>
              </a:extLst>
            </p:cNvPr>
            <p:cNvSpPr/>
            <p:nvPr/>
          </p:nvSpPr>
          <p:spPr>
            <a:xfrm>
              <a:off x="9011340" y="2771555"/>
              <a:ext cx="857987" cy="101022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5400" b="1" dirty="0">
                  <a:solidFill>
                    <a:schemeClr val="bg1"/>
                  </a:solidFill>
                  <a:latin typeface="Palatino Linotype" panose="02040502050505030304" pitchFamily="18" charset="0"/>
                  <a:cs typeface="Times New Roman" panose="02020603050405020304" pitchFamily="18" charset="0"/>
                </a:rPr>
                <a:t>∅ </a:t>
              </a:r>
            </a:p>
          </p:txBody>
        </p:sp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49B8F313-0634-498E-B5A1-31572AE8C97A}"/>
              </a:ext>
            </a:extLst>
          </p:cNvPr>
          <p:cNvSpPr/>
          <p:nvPr/>
        </p:nvSpPr>
        <p:spPr>
          <a:xfrm>
            <a:off x="2224449" y="728792"/>
            <a:ext cx="260804" cy="2608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ysClr val="windowText" lastClr="000000"/>
                </a:solidFill>
                <a:latin typeface="Palatino Linotype" panose="02040502050505030304" pitchFamily="18" charset="0"/>
              </a:rPr>
              <a:t>1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9E1F668-CA87-4896-BF56-546A11AF0EEF}"/>
              </a:ext>
            </a:extLst>
          </p:cNvPr>
          <p:cNvSpPr/>
          <p:nvPr/>
        </p:nvSpPr>
        <p:spPr>
          <a:xfrm>
            <a:off x="8276890" y="653083"/>
            <a:ext cx="260804" cy="2608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ysClr val="windowText" lastClr="000000"/>
                </a:solidFill>
                <a:latin typeface="Palatino Linotype" panose="02040502050505030304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300024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1045B59B-615E-4718-A150-42DE5D03E1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Rectangle 36">
            <a:extLst>
              <a:ext uri="{FF2B5EF4-FFF2-40B4-BE49-F238E27FC236}">
                <a16:creationId xmlns:a16="http://schemas.microsoft.com/office/drawing/2014/main" id="{D6CF29CD-38B8-4924-BA11-6D6051748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42816"/>
            <a:ext cx="12192000" cy="261518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1EF647-491F-41E0-AC6C-4CE0ADAE5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011" y="4502330"/>
            <a:ext cx="10765410" cy="12072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zh-CN" sz="6000" kern="1200" dirty="0">
                <a:solidFill>
                  <a:srgbClr val="FFFFFF"/>
                </a:solidFill>
                <a:latin typeface="Palatino Linotype" panose="02040502050505030304" pitchFamily="18" charset="0"/>
              </a:rPr>
              <a:t>Introduction</a:t>
            </a:r>
            <a:endParaRPr lang="en-US" sz="6000" kern="1200" dirty="0">
              <a:solidFill>
                <a:srgbClr val="FFFFFF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C170F4D6-C7EA-4D96-BDE6-BB46E37A3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6313" y="5665510"/>
            <a:ext cx="9426806" cy="719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dirty="0">
                <a:solidFill>
                  <a:srgbClr val="E7E6E6"/>
                </a:solidFill>
                <a:latin typeface="Palatino Linotype" panose="02040502050505030304" pitchFamily="18" charset="0"/>
              </a:rPr>
              <a:t>Work in Paper</a:t>
            </a:r>
            <a:endParaRPr lang="en-US" sz="2400" kern="1200" dirty="0">
              <a:solidFill>
                <a:srgbClr val="E7E6E6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903317-E2CD-4ABF-A30D-38D97F895420}"/>
              </a:ext>
            </a:extLst>
          </p:cNvPr>
          <p:cNvSpPr/>
          <p:nvPr/>
        </p:nvSpPr>
        <p:spPr>
          <a:xfrm>
            <a:off x="795868" y="673555"/>
            <a:ext cx="470480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Approach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 pitchFamily="18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Basic idea: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等线" panose="03000509000000000000" pitchFamily="65" charset="-122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the basis of sensory experience consists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extracting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 and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exercising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 laws of sensorimotor dependencies 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4823CEE-D5E7-4140-B189-96AAF29EA3BA}"/>
              </a:ext>
            </a:extLst>
          </p:cNvPr>
          <p:cNvGrpSpPr/>
          <p:nvPr/>
        </p:nvGrpSpPr>
        <p:grpSpPr>
          <a:xfrm>
            <a:off x="6009160" y="367268"/>
            <a:ext cx="80556" cy="3448594"/>
            <a:chOff x="9437914" y="457200"/>
            <a:chExt cx="80556" cy="3448594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7A23FD2-88DC-454B-A8BE-CEAD4856099B}"/>
                </a:ext>
              </a:extLst>
            </p:cNvPr>
            <p:cNvCxnSpPr/>
            <p:nvPr/>
          </p:nvCxnSpPr>
          <p:spPr>
            <a:xfrm>
              <a:off x="9437914" y="457200"/>
              <a:ext cx="0" cy="3448594"/>
            </a:xfrm>
            <a:prstGeom prst="line">
              <a:avLst/>
            </a:prstGeom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0ECDA67-B837-4995-B4F7-3B0A8CDFD37E}"/>
                </a:ext>
              </a:extLst>
            </p:cNvPr>
            <p:cNvCxnSpPr/>
            <p:nvPr/>
          </p:nvCxnSpPr>
          <p:spPr>
            <a:xfrm>
              <a:off x="9518470" y="457200"/>
              <a:ext cx="0" cy="3448594"/>
            </a:xfrm>
            <a:prstGeom prst="line">
              <a:avLst/>
            </a:prstGeom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49B8F313-0634-498E-B5A1-31572AE8C97A}"/>
              </a:ext>
            </a:extLst>
          </p:cNvPr>
          <p:cNvSpPr/>
          <p:nvPr/>
        </p:nvSpPr>
        <p:spPr>
          <a:xfrm>
            <a:off x="2249110" y="735324"/>
            <a:ext cx="260804" cy="2608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3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4B0A6A2-9837-4ECF-B9E5-F16828887661}"/>
              </a:ext>
            </a:extLst>
          </p:cNvPr>
          <p:cNvSpPr/>
          <p:nvPr/>
        </p:nvSpPr>
        <p:spPr>
          <a:xfrm>
            <a:off x="8236715" y="3270911"/>
            <a:ext cx="218521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prstClr val="black"/>
                </a:solidFill>
                <a:latin typeface="Palatino Linotype" panose="02040502050505030304" pitchFamily="18" charset="0"/>
              </a:rPr>
              <a:t>A simple organism</a:t>
            </a:r>
            <a:endParaRPr lang="en-US" b="1" dirty="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DB616DC-8F28-4F57-BB48-F72FA3876E1D}"/>
              </a:ext>
            </a:extLst>
          </p:cNvPr>
          <p:cNvGrpSpPr/>
          <p:nvPr/>
        </p:nvGrpSpPr>
        <p:grpSpPr>
          <a:xfrm>
            <a:off x="6444469" y="230687"/>
            <a:ext cx="5231666" cy="2955632"/>
            <a:chOff x="6374674" y="473368"/>
            <a:chExt cx="5231666" cy="2955632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9D184C1C-BB34-4757-99C0-16801E3399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6426318" y="849350"/>
              <a:ext cx="4476235" cy="2412607"/>
            </a:xfrm>
            <a:prstGeom prst="rect">
              <a:avLst/>
            </a:prstGeom>
            <a:ln>
              <a:noFill/>
            </a:ln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10614D2-12B3-4904-85A1-F93E085C206F}"/>
                </a:ext>
              </a:extLst>
            </p:cNvPr>
            <p:cNvSpPr/>
            <p:nvPr/>
          </p:nvSpPr>
          <p:spPr>
            <a:xfrm>
              <a:off x="7960566" y="1292153"/>
              <a:ext cx="1584088" cy="615732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sz="1600" b="1" dirty="0">
                  <a:solidFill>
                    <a:schemeClr val="accent4">
                      <a:lumMod val="75000"/>
                    </a:schemeClr>
                  </a:solidFill>
                  <a:latin typeface="Palatino Linotype" panose="02040502050505030304" pitchFamily="18" charset="0"/>
                </a:rPr>
                <a:t>light-sensitive </a:t>
              </a:r>
            </a:p>
            <a:p>
              <a:pPr algn="ctr"/>
              <a:r>
                <a:rPr lang="en-US" sz="1600" b="1" dirty="0">
                  <a:solidFill>
                    <a:schemeClr val="accent4">
                      <a:lumMod val="75000"/>
                    </a:schemeClr>
                  </a:solidFill>
                  <a:latin typeface="Palatino Linotype" panose="02040502050505030304" pitchFamily="18" charset="0"/>
                </a:rPr>
                <a:t>sensors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933603F-B398-4179-BC53-69D14376EA6C}"/>
                </a:ext>
              </a:extLst>
            </p:cNvPr>
            <p:cNvSpPr/>
            <p:nvPr/>
          </p:nvSpPr>
          <p:spPr>
            <a:xfrm>
              <a:off x="10352134" y="2330227"/>
              <a:ext cx="595035" cy="356477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4">
                      <a:lumMod val="75000"/>
                    </a:schemeClr>
                  </a:solidFill>
                  <a:effectLst/>
                  <a:uLnTx/>
                  <a:uFillTx/>
                  <a:latin typeface="Palatino Linotype" panose="02040502050505030304" pitchFamily="18" charset="0"/>
                  <a:ea typeface="+mn-ea"/>
                  <a:cs typeface="+mn-cs"/>
                </a:rPr>
                <a:t>eyes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2112099-D896-45A4-A5A4-5794948860ED}"/>
                </a:ext>
              </a:extLst>
            </p:cNvPr>
            <p:cNvSpPr/>
            <p:nvPr/>
          </p:nvSpPr>
          <p:spPr>
            <a:xfrm>
              <a:off x="9186072" y="2727181"/>
              <a:ext cx="550151" cy="356477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4">
                      <a:lumMod val="75000"/>
                    </a:schemeClr>
                  </a:solidFill>
                  <a:effectLst/>
                  <a:uLnTx/>
                  <a:uFillTx/>
                  <a:latin typeface="Palatino Linotype" panose="02040502050505030304" pitchFamily="18" charset="0"/>
                  <a:ea typeface="+mn-ea"/>
                  <a:cs typeface="+mn-cs"/>
                </a:rPr>
                <a:t>arm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D3DD3C8-6CF6-4794-88CC-1407C8C221B7}"/>
                </a:ext>
              </a:extLst>
            </p:cNvPr>
            <p:cNvSpPr/>
            <p:nvPr/>
          </p:nvSpPr>
          <p:spPr>
            <a:xfrm>
              <a:off x="6692427" y="2138789"/>
              <a:ext cx="2204450" cy="356477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4">
                      <a:lumMod val="75000"/>
                    </a:schemeClr>
                  </a:solidFill>
                  <a:effectLst/>
                  <a:uLnTx/>
                  <a:uFillTx/>
                  <a:latin typeface="Palatino Linotype" panose="02040502050505030304" pitchFamily="18" charset="0"/>
                  <a:ea typeface="+mn-ea"/>
                  <a:cs typeface="+mn-cs"/>
                </a:rPr>
                <a:t>joint position sensors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8077DA2-8CE1-496A-B241-6627305FE01A}"/>
                </a:ext>
              </a:extLst>
            </p:cNvPr>
            <p:cNvSpPr/>
            <p:nvPr/>
          </p:nvSpPr>
          <p:spPr>
            <a:xfrm>
              <a:off x="10081447" y="766784"/>
              <a:ext cx="721672" cy="356477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sz="1600" b="1" dirty="0">
                  <a:solidFill>
                    <a:srgbClr val="00B050"/>
                  </a:solidFill>
                  <a:latin typeface="Palatino Linotype" panose="02040502050505030304" pitchFamily="18" charset="0"/>
                </a:rPr>
                <a:t>lights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C5345E4-9A8E-4E52-B1B7-3CA2BEA2C29E}"/>
                </a:ext>
              </a:extLst>
            </p:cNvPr>
            <p:cNvCxnSpPr>
              <a:cxnSpLocks/>
            </p:cNvCxnSpPr>
            <p:nvPr/>
          </p:nvCxnSpPr>
          <p:spPr>
            <a:xfrm>
              <a:off x="9326878" y="1594349"/>
              <a:ext cx="224309" cy="207669"/>
            </a:xfrm>
            <a:prstGeom prst="line">
              <a:avLst/>
            </a:prstGeom>
            <a:ln w="6350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7C80268-E094-47F8-88AD-BB7421E2F01C}"/>
                </a:ext>
              </a:extLst>
            </p:cNvPr>
            <p:cNvCxnSpPr>
              <a:cxnSpLocks/>
            </p:cNvCxnSpPr>
            <p:nvPr/>
          </p:nvCxnSpPr>
          <p:spPr>
            <a:xfrm>
              <a:off x="10352134" y="2165392"/>
              <a:ext cx="224309" cy="207669"/>
            </a:xfrm>
            <a:prstGeom prst="line">
              <a:avLst/>
            </a:prstGeom>
            <a:ln w="6350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8C6845B-2DC0-4C7B-989D-9CF215861A1E}"/>
                </a:ext>
              </a:extLst>
            </p:cNvPr>
            <p:cNvCxnSpPr>
              <a:cxnSpLocks/>
            </p:cNvCxnSpPr>
            <p:nvPr/>
          </p:nvCxnSpPr>
          <p:spPr>
            <a:xfrm>
              <a:off x="9062687" y="2642589"/>
              <a:ext cx="224309" cy="207669"/>
            </a:xfrm>
            <a:prstGeom prst="line">
              <a:avLst/>
            </a:prstGeom>
            <a:ln w="6350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39B4F72-6AB0-409D-9341-BCF78302EFED}"/>
                </a:ext>
              </a:extLst>
            </p:cNvPr>
            <p:cNvCxnSpPr>
              <a:cxnSpLocks/>
            </p:cNvCxnSpPr>
            <p:nvPr/>
          </p:nvCxnSpPr>
          <p:spPr>
            <a:xfrm>
              <a:off x="9432499" y="1543448"/>
              <a:ext cx="919635" cy="447003"/>
            </a:xfrm>
            <a:prstGeom prst="line">
              <a:avLst/>
            </a:prstGeom>
            <a:ln w="635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DE6F5B2D-3ACD-443E-939B-7CBE246F860C}"/>
                </a:ext>
              </a:extLst>
            </p:cNvPr>
            <p:cNvSpPr/>
            <p:nvPr/>
          </p:nvSpPr>
          <p:spPr>
            <a:xfrm>
              <a:off x="6374674" y="473368"/>
              <a:ext cx="5231666" cy="2955632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17796DE-7DBC-4A46-B013-5CE37D2F41C1}"/>
                </a:ext>
              </a:extLst>
            </p:cNvPr>
            <p:cNvCxnSpPr>
              <a:cxnSpLocks/>
            </p:cNvCxnSpPr>
            <p:nvPr/>
          </p:nvCxnSpPr>
          <p:spPr>
            <a:xfrm>
              <a:off x="8827178" y="2328287"/>
              <a:ext cx="280125" cy="80903"/>
            </a:xfrm>
            <a:prstGeom prst="line">
              <a:avLst/>
            </a:prstGeom>
            <a:ln w="6350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7BC5B2BA-8132-4832-975A-FC54A0BCFB5B}"/>
                </a:ext>
              </a:extLst>
            </p:cNvPr>
            <p:cNvSpPr/>
            <p:nvPr/>
          </p:nvSpPr>
          <p:spPr>
            <a:xfrm rot="3660095">
              <a:off x="9158685" y="1341026"/>
              <a:ext cx="964785" cy="186842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  <a:alpha val="3411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00643C6F-414A-4910-BF99-8CF932C127A8}"/>
                </a:ext>
              </a:extLst>
            </p:cNvPr>
            <p:cNvSpPr/>
            <p:nvPr/>
          </p:nvSpPr>
          <p:spPr>
            <a:xfrm rot="5400000">
              <a:off x="7256054" y="2250035"/>
              <a:ext cx="770449" cy="149206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  <a:alpha val="3411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24F86EDB-B60F-4742-9D6A-E8E64520AF51}"/>
                </a:ext>
              </a:extLst>
            </p:cNvPr>
            <p:cNvSpPr/>
            <p:nvPr/>
          </p:nvSpPr>
          <p:spPr>
            <a:xfrm rot="5654135">
              <a:off x="9542467" y="250870"/>
              <a:ext cx="335802" cy="1963314"/>
            </a:xfrm>
            <a:prstGeom prst="ellipse">
              <a:avLst/>
            </a:prstGeom>
            <a:solidFill>
              <a:schemeClr val="accent6">
                <a:lumMod val="20000"/>
                <a:lumOff val="80000"/>
                <a:alpha val="3411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22480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1045B59B-615E-4718-A150-42DE5D03E1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Rectangle 36">
            <a:extLst>
              <a:ext uri="{FF2B5EF4-FFF2-40B4-BE49-F238E27FC236}">
                <a16:creationId xmlns:a16="http://schemas.microsoft.com/office/drawing/2014/main" id="{D6CF29CD-38B8-4924-BA11-6D6051748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42816"/>
            <a:ext cx="12192000" cy="261518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1EF647-491F-41E0-AC6C-4CE0ADAE5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011" y="4502330"/>
            <a:ext cx="10765410" cy="12072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zh-CN" sz="6000" kern="1200" dirty="0">
                <a:solidFill>
                  <a:srgbClr val="FFFFFF"/>
                </a:solidFill>
                <a:latin typeface="Palatino Linotype" panose="02040502050505030304" pitchFamily="18" charset="0"/>
              </a:rPr>
              <a:t>Introduction</a:t>
            </a:r>
            <a:endParaRPr lang="en-US" sz="6000" kern="1200" dirty="0">
              <a:solidFill>
                <a:srgbClr val="FFFFFF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C170F4D6-C7EA-4D96-BDE6-BB46E37A3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6313" y="5665510"/>
            <a:ext cx="9426806" cy="719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dirty="0">
                <a:solidFill>
                  <a:srgbClr val="E7E6E6"/>
                </a:solidFill>
                <a:latin typeface="Palatino Linotype" panose="02040502050505030304" pitchFamily="18" charset="0"/>
              </a:rPr>
              <a:t>Work in Paper</a:t>
            </a:r>
            <a:endParaRPr lang="en-US" sz="2400" kern="1200" dirty="0">
              <a:solidFill>
                <a:srgbClr val="E7E6E6"/>
              </a:solidFill>
              <a:latin typeface="Palatino Linotype" panose="02040502050505030304" pitchFamily="18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4823CEE-D5E7-4140-B189-96AAF29EA3BA}"/>
              </a:ext>
            </a:extLst>
          </p:cNvPr>
          <p:cNvGrpSpPr/>
          <p:nvPr/>
        </p:nvGrpSpPr>
        <p:grpSpPr>
          <a:xfrm>
            <a:off x="6009160" y="367268"/>
            <a:ext cx="80556" cy="3448594"/>
            <a:chOff x="9437914" y="457200"/>
            <a:chExt cx="80556" cy="3448594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7A23FD2-88DC-454B-A8BE-CEAD4856099B}"/>
                </a:ext>
              </a:extLst>
            </p:cNvPr>
            <p:cNvCxnSpPr/>
            <p:nvPr/>
          </p:nvCxnSpPr>
          <p:spPr>
            <a:xfrm>
              <a:off x="9437914" y="457200"/>
              <a:ext cx="0" cy="3448594"/>
            </a:xfrm>
            <a:prstGeom prst="line">
              <a:avLst/>
            </a:prstGeom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0ECDA67-B837-4995-B4F7-3B0A8CDFD37E}"/>
                </a:ext>
              </a:extLst>
            </p:cNvPr>
            <p:cNvCxnSpPr/>
            <p:nvPr/>
          </p:nvCxnSpPr>
          <p:spPr>
            <a:xfrm>
              <a:off x="9518470" y="457200"/>
              <a:ext cx="0" cy="3448594"/>
            </a:xfrm>
            <a:prstGeom prst="line">
              <a:avLst/>
            </a:prstGeom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44B0A6A2-9837-4ECF-B9E5-F16828887661}"/>
              </a:ext>
            </a:extLst>
          </p:cNvPr>
          <p:cNvSpPr/>
          <p:nvPr/>
        </p:nvSpPr>
        <p:spPr>
          <a:xfrm>
            <a:off x="6601295" y="3400116"/>
            <a:ext cx="219803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random motor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cmd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DB616DC-8F28-4F57-BB48-F72FA3876E1D}"/>
              </a:ext>
            </a:extLst>
          </p:cNvPr>
          <p:cNvGrpSpPr/>
          <p:nvPr/>
        </p:nvGrpSpPr>
        <p:grpSpPr>
          <a:xfrm>
            <a:off x="6444469" y="230687"/>
            <a:ext cx="5231666" cy="2955632"/>
            <a:chOff x="6374674" y="473368"/>
            <a:chExt cx="5231666" cy="2955632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9D184C1C-BB34-4757-99C0-16801E3399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6426318" y="849350"/>
              <a:ext cx="4476235" cy="2412607"/>
            </a:xfrm>
            <a:prstGeom prst="rect">
              <a:avLst/>
            </a:prstGeom>
            <a:ln>
              <a:noFill/>
            </a:ln>
          </p:spPr>
        </p:pic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39B4F72-6AB0-409D-9341-BCF78302EFED}"/>
                </a:ext>
              </a:extLst>
            </p:cNvPr>
            <p:cNvCxnSpPr>
              <a:cxnSpLocks/>
            </p:cNvCxnSpPr>
            <p:nvPr/>
          </p:nvCxnSpPr>
          <p:spPr>
            <a:xfrm>
              <a:off x="9432499" y="1543448"/>
              <a:ext cx="919635" cy="447003"/>
            </a:xfrm>
            <a:prstGeom prst="line">
              <a:avLst/>
            </a:prstGeom>
            <a:ln w="635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DE6F5B2D-3ACD-443E-939B-7CBE246F860C}"/>
                </a:ext>
              </a:extLst>
            </p:cNvPr>
            <p:cNvSpPr/>
            <p:nvPr/>
          </p:nvSpPr>
          <p:spPr>
            <a:xfrm>
              <a:off x="6374674" y="473368"/>
              <a:ext cx="5231666" cy="2955632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7BC5B2BA-8132-4832-975A-FC54A0BCFB5B}"/>
                </a:ext>
              </a:extLst>
            </p:cNvPr>
            <p:cNvSpPr/>
            <p:nvPr/>
          </p:nvSpPr>
          <p:spPr>
            <a:xfrm rot="3660095">
              <a:off x="9072738" y="1274453"/>
              <a:ext cx="964785" cy="186842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  <a:alpha val="3411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00643C6F-414A-4910-BF99-8CF932C127A8}"/>
                </a:ext>
              </a:extLst>
            </p:cNvPr>
            <p:cNvSpPr/>
            <p:nvPr/>
          </p:nvSpPr>
          <p:spPr>
            <a:xfrm rot="5400000">
              <a:off x="7256054" y="2250035"/>
              <a:ext cx="770449" cy="149206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  <a:alpha val="3411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24F86EDB-B60F-4742-9D6A-E8E64520AF51}"/>
                </a:ext>
              </a:extLst>
            </p:cNvPr>
            <p:cNvSpPr/>
            <p:nvPr/>
          </p:nvSpPr>
          <p:spPr>
            <a:xfrm rot="5654135">
              <a:off x="9542467" y="250870"/>
              <a:ext cx="335802" cy="1963314"/>
            </a:xfrm>
            <a:prstGeom prst="ellipse">
              <a:avLst/>
            </a:prstGeom>
            <a:solidFill>
              <a:schemeClr val="accent6">
                <a:lumMod val="20000"/>
                <a:lumOff val="80000"/>
                <a:alpha val="3411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" name="Arrow: Down 3">
            <a:extLst>
              <a:ext uri="{FF2B5EF4-FFF2-40B4-BE49-F238E27FC236}">
                <a16:creationId xmlns:a16="http://schemas.microsoft.com/office/drawing/2014/main" id="{434BCCAA-453B-4466-9331-D79DB8633051}"/>
              </a:ext>
            </a:extLst>
          </p:cNvPr>
          <p:cNvSpPr/>
          <p:nvPr/>
        </p:nvSpPr>
        <p:spPr>
          <a:xfrm>
            <a:off x="7577065" y="3056969"/>
            <a:ext cx="287382" cy="278380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3BB4698-E61D-423E-9596-B8927E42B073}"/>
              </a:ext>
            </a:extLst>
          </p:cNvPr>
          <p:cNvSpPr/>
          <p:nvPr/>
        </p:nvSpPr>
        <p:spPr>
          <a:xfrm>
            <a:off x="8977678" y="3033559"/>
            <a:ext cx="1819729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completely ctrl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Arrow: Down 32">
            <a:extLst>
              <a:ext uri="{FF2B5EF4-FFF2-40B4-BE49-F238E27FC236}">
                <a16:creationId xmlns:a16="http://schemas.microsoft.com/office/drawing/2014/main" id="{F1BC1625-673B-4F86-8D2F-38137D22094E}"/>
              </a:ext>
            </a:extLst>
          </p:cNvPr>
          <p:cNvSpPr/>
          <p:nvPr/>
        </p:nvSpPr>
        <p:spPr>
          <a:xfrm>
            <a:off x="9780163" y="2680892"/>
            <a:ext cx="287382" cy="278380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7CD3586-1336-43C7-A855-A82204311AD1}"/>
              </a:ext>
            </a:extLst>
          </p:cNvPr>
          <p:cNvSpPr/>
          <p:nvPr/>
        </p:nvSpPr>
        <p:spPr>
          <a:xfrm>
            <a:off x="8704303" y="191473"/>
            <a:ext cx="148630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partially ctrl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Arrow: Down 36">
            <a:extLst>
              <a:ext uri="{FF2B5EF4-FFF2-40B4-BE49-F238E27FC236}">
                <a16:creationId xmlns:a16="http://schemas.microsoft.com/office/drawing/2014/main" id="{7EB0F200-DAE2-452E-8020-DF6C80F209A5}"/>
              </a:ext>
            </a:extLst>
          </p:cNvPr>
          <p:cNvSpPr/>
          <p:nvPr/>
        </p:nvSpPr>
        <p:spPr>
          <a:xfrm rot="10800000">
            <a:off x="9303764" y="610710"/>
            <a:ext cx="287382" cy="278380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D6E8394-0133-425D-845C-07E935A33ED5}"/>
              </a:ext>
            </a:extLst>
          </p:cNvPr>
          <p:cNvSpPr/>
          <p:nvPr/>
        </p:nvSpPr>
        <p:spPr>
          <a:xfrm>
            <a:off x="523620" y="374939"/>
            <a:ext cx="540498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 pitchFamily="18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Results</a:t>
            </a:r>
            <a:endParaRPr kumimoji="0" lang="en-US" altLang="zh-CN" sz="18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 pitchFamily="18" charset="0"/>
              <a:ea typeface="等线" panose="03000509000000000000" pitchFamily="65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 pitchFamily="18" charset="0"/>
              <a:ea typeface="+mn-ea"/>
              <a:cs typeface="+mn-cs"/>
            </a:endParaRPr>
          </a:p>
          <a:p>
            <a:pPr marL="285750" marR="0" lvl="0" indent="-2857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 pitchFamily="18" charset="0"/>
              <a:ea typeface="+mn-ea"/>
              <a:cs typeface="+mn-cs"/>
            </a:endParaRPr>
          </a:p>
          <a:p>
            <a:pPr lvl="0"/>
            <a:r>
              <a:rPr lang="en-US" altLang="zh-CN" dirty="0">
                <a:latin typeface="Palatino Linotype" panose="02040502050505030304" pitchFamily="18" charset="0"/>
              </a:rPr>
              <a:t>Organisms can deduce: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C00000"/>
                </a:solidFill>
                <a:latin typeface="Palatino Linotype" panose="02040502050505030304" pitchFamily="18" charset="0"/>
              </a:rPr>
              <a:t>limits of organism body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Palatino Linotype" panose="02040502050505030304" pitchFamily="18" charset="0"/>
              </a:rPr>
              <a:t>geometry &amp; dimensionality of space outside organism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Palatino Linotype" panose="02040502050505030304" pitchFamily="18" charset="0"/>
            </a:endParaRPr>
          </a:p>
          <a:p>
            <a:pPr lvl="0"/>
            <a:r>
              <a:rPr lang="en-US" altLang="zh-CN" dirty="0">
                <a:latin typeface="Palatino Linotype" panose="02040502050505030304" pitchFamily="18" charset="0"/>
              </a:rPr>
              <a:t>w/t priori knowledge, from the laws linking the brain’s inputs and outputs.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9034EAF-6738-48A9-BFA0-BD5CEB6A3918}"/>
              </a:ext>
            </a:extLst>
          </p:cNvPr>
          <p:cNvSpPr/>
          <p:nvPr/>
        </p:nvSpPr>
        <p:spPr>
          <a:xfrm>
            <a:off x="2473926" y="690182"/>
            <a:ext cx="260804" cy="2608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962379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1045B59B-615E-4718-A150-42DE5D03E1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Rectangle 36">
            <a:extLst>
              <a:ext uri="{FF2B5EF4-FFF2-40B4-BE49-F238E27FC236}">
                <a16:creationId xmlns:a16="http://schemas.microsoft.com/office/drawing/2014/main" id="{D6CF29CD-38B8-4924-BA11-6D6051748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42816"/>
            <a:ext cx="12192000" cy="261518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1EF647-491F-41E0-AC6C-4CE0ADAE5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011" y="4502330"/>
            <a:ext cx="10765410" cy="12072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zh-CN" sz="6000" kern="1200" dirty="0">
                <a:solidFill>
                  <a:srgbClr val="FFFFFF"/>
                </a:solidFill>
                <a:latin typeface="Palatino Linotype" panose="02040502050505030304" pitchFamily="18" charset="0"/>
              </a:rPr>
              <a:t>Introduction</a:t>
            </a:r>
            <a:endParaRPr lang="en-US" sz="6000" kern="1200" dirty="0">
              <a:solidFill>
                <a:srgbClr val="FFFFFF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C170F4D6-C7EA-4D96-BDE6-BB46E37A3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6313" y="5665510"/>
            <a:ext cx="9426806" cy="719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dirty="0">
                <a:solidFill>
                  <a:srgbClr val="E7E6E6"/>
                </a:solidFill>
                <a:latin typeface="Palatino Linotype" panose="02040502050505030304" pitchFamily="18" charset="0"/>
              </a:rPr>
              <a:t>Work in Paper</a:t>
            </a:r>
            <a:endParaRPr lang="en-US" sz="2400" kern="1200" dirty="0">
              <a:solidFill>
                <a:srgbClr val="E7E6E6"/>
              </a:solidFill>
              <a:latin typeface="Palatino Linotype" panose="02040502050505030304" pitchFamily="18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4823CEE-D5E7-4140-B189-96AAF29EA3BA}"/>
              </a:ext>
            </a:extLst>
          </p:cNvPr>
          <p:cNvGrpSpPr/>
          <p:nvPr/>
        </p:nvGrpSpPr>
        <p:grpSpPr>
          <a:xfrm>
            <a:off x="6009160" y="367268"/>
            <a:ext cx="80556" cy="3448594"/>
            <a:chOff x="9437914" y="457200"/>
            <a:chExt cx="80556" cy="3448594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7A23FD2-88DC-454B-A8BE-CEAD4856099B}"/>
                </a:ext>
              </a:extLst>
            </p:cNvPr>
            <p:cNvCxnSpPr/>
            <p:nvPr/>
          </p:nvCxnSpPr>
          <p:spPr>
            <a:xfrm>
              <a:off x="9437914" y="457200"/>
              <a:ext cx="0" cy="3448594"/>
            </a:xfrm>
            <a:prstGeom prst="line">
              <a:avLst/>
            </a:prstGeom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0ECDA67-B837-4995-B4F7-3B0A8CDFD37E}"/>
                </a:ext>
              </a:extLst>
            </p:cNvPr>
            <p:cNvCxnSpPr/>
            <p:nvPr/>
          </p:nvCxnSpPr>
          <p:spPr>
            <a:xfrm>
              <a:off x="9518470" y="457200"/>
              <a:ext cx="0" cy="3448594"/>
            </a:xfrm>
            <a:prstGeom prst="line">
              <a:avLst/>
            </a:prstGeom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44B0A6A2-9837-4ECF-B9E5-F16828887661}"/>
              </a:ext>
            </a:extLst>
          </p:cNvPr>
          <p:cNvSpPr/>
          <p:nvPr/>
        </p:nvSpPr>
        <p:spPr>
          <a:xfrm>
            <a:off x="6601295" y="3400116"/>
            <a:ext cx="219803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random motor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cmd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DB616DC-8F28-4F57-BB48-F72FA3876E1D}"/>
              </a:ext>
            </a:extLst>
          </p:cNvPr>
          <p:cNvGrpSpPr/>
          <p:nvPr/>
        </p:nvGrpSpPr>
        <p:grpSpPr>
          <a:xfrm>
            <a:off x="6444469" y="230687"/>
            <a:ext cx="5231666" cy="2955632"/>
            <a:chOff x="6374674" y="473368"/>
            <a:chExt cx="5231666" cy="2955632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9D184C1C-BB34-4757-99C0-16801E3399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6426318" y="849350"/>
              <a:ext cx="4476235" cy="2412607"/>
            </a:xfrm>
            <a:prstGeom prst="rect">
              <a:avLst/>
            </a:prstGeom>
            <a:ln>
              <a:noFill/>
            </a:ln>
          </p:spPr>
        </p:pic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39B4F72-6AB0-409D-9341-BCF78302EFED}"/>
                </a:ext>
              </a:extLst>
            </p:cNvPr>
            <p:cNvCxnSpPr>
              <a:cxnSpLocks/>
            </p:cNvCxnSpPr>
            <p:nvPr/>
          </p:nvCxnSpPr>
          <p:spPr>
            <a:xfrm>
              <a:off x="9432499" y="1543448"/>
              <a:ext cx="919635" cy="447003"/>
            </a:xfrm>
            <a:prstGeom prst="line">
              <a:avLst/>
            </a:prstGeom>
            <a:ln w="635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DE6F5B2D-3ACD-443E-939B-7CBE246F860C}"/>
                </a:ext>
              </a:extLst>
            </p:cNvPr>
            <p:cNvSpPr/>
            <p:nvPr/>
          </p:nvSpPr>
          <p:spPr>
            <a:xfrm>
              <a:off x="6374674" y="473368"/>
              <a:ext cx="5231666" cy="2955632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7BC5B2BA-8132-4832-975A-FC54A0BCFB5B}"/>
                </a:ext>
              </a:extLst>
            </p:cNvPr>
            <p:cNvSpPr/>
            <p:nvPr/>
          </p:nvSpPr>
          <p:spPr>
            <a:xfrm rot="3660095">
              <a:off x="9072738" y="1274453"/>
              <a:ext cx="964785" cy="186842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  <a:alpha val="3411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00643C6F-414A-4910-BF99-8CF932C127A8}"/>
                </a:ext>
              </a:extLst>
            </p:cNvPr>
            <p:cNvSpPr/>
            <p:nvPr/>
          </p:nvSpPr>
          <p:spPr>
            <a:xfrm rot="5400000">
              <a:off x="7256054" y="2250035"/>
              <a:ext cx="770449" cy="149206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  <a:alpha val="3411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24F86EDB-B60F-4742-9D6A-E8E64520AF51}"/>
                </a:ext>
              </a:extLst>
            </p:cNvPr>
            <p:cNvSpPr/>
            <p:nvPr/>
          </p:nvSpPr>
          <p:spPr>
            <a:xfrm rot="5654135">
              <a:off x="9542467" y="250870"/>
              <a:ext cx="335802" cy="1963314"/>
            </a:xfrm>
            <a:prstGeom prst="ellipse">
              <a:avLst/>
            </a:prstGeom>
            <a:solidFill>
              <a:schemeClr val="accent6">
                <a:lumMod val="20000"/>
                <a:lumOff val="80000"/>
                <a:alpha val="3411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" name="Arrow: Down 3">
            <a:extLst>
              <a:ext uri="{FF2B5EF4-FFF2-40B4-BE49-F238E27FC236}">
                <a16:creationId xmlns:a16="http://schemas.microsoft.com/office/drawing/2014/main" id="{434BCCAA-453B-4466-9331-D79DB8633051}"/>
              </a:ext>
            </a:extLst>
          </p:cNvPr>
          <p:cNvSpPr/>
          <p:nvPr/>
        </p:nvSpPr>
        <p:spPr>
          <a:xfrm>
            <a:off x="7577065" y="3056969"/>
            <a:ext cx="287382" cy="278380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3BB4698-E61D-423E-9596-B8927E42B073}"/>
              </a:ext>
            </a:extLst>
          </p:cNvPr>
          <p:cNvSpPr/>
          <p:nvPr/>
        </p:nvSpPr>
        <p:spPr>
          <a:xfrm>
            <a:off x="9496186" y="3047674"/>
            <a:ext cx="72327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body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Arrow: Down 32">
            <a:extLst>
              <a:ext uri="{FF2B5EF4-FFF2-40B4-BE49-F238E27FC236}">
                <a16:creationId xmlns:a16="http://schemas.microsoft.com/office/drawing/2014/main" id="{F1BC1625-673B-4F86-8D2F-38137D22094E}"/>
              </a:ext>
            </a:extLst>
          </p:cNvPr>
          <p:cNvSpPr/>
          <p:nvPr/>
        </p:nvSpPr>
        <p:spPr>
          <a:xfrm>
            <a:off x="9780163" y="2680892"/>
            <a:ext cx="287382" cy="278380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7CD3586-1336-43C7-A855-A82204311AD1}"/>
              </a:ext>
            </a:extLst>
          </p:cNvPr>
          <p:cNvSpPr/>
          <p:nvPr/>
        </p:nvSpPr>
        <p:spPr>
          <a:xfrm>
            <a:off x="8675449" y="177333"/>
            <a:ext cx="1544012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environment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Arrow: Down 36">
            <a:extLst>
              <a:ext uri="{FF2B5EF4-FFF2-40B4-BE49-F238E27FC236}">
                <a16:creationId xmlns:a16="http://schemas.microsoft.com/office/drawing/2014/main" id="{7EB0F200-DAE2-452E-8020-DF6C80F209A5}"/>
              </a:ext>
            </a:extLst>
          </p:cNvPr>
          <p:cNvSpPr/>
          <p:nvPr/>
        </p:nvSpPr>
        <p:spPr>
          <a:xfrm rot="10800000">
            <a:off x="9303764" y="610710"/>
            <a:ext cx="287382" cy="278380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9034EAF-6738-48A9-BFA0-BD5CEB6A3918}"/>
              </a:ext>
            </a:extLst>
          </p:cNvPr>
          <p:cNvSpPr/>
          <p:nvPr/>
        </p:nvSpPr>
        <p:spPr>
          <a:xfrm>
            <a:off x="2473926" y="690182"/>
            <a:ext cx="260804" cy="2608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4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B411FAD-3D42-4F53-ADA5-707129B98120}"/>
              </a:ext>
            </a:extLst>
          </p:cNvPr>
          <p:cNvSpPr/>
          <p:nvPr/>
        </p:nvSpPr>
        <p:spPr>
          <a:xfrm>
            <a:off x="523620" y="374939"/>
            <a:ext cx="540498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 pitchFamily="18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Results</a:t>
            </a:r>
            <a:endParaRPr kumimoji="0" lang="en-US" altLang="zh-CN" sz="18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 pitchFamily="18" charset="0"/>
              <a:ea typeface="等线" panose="03000509000000000000" pitchFamily="65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 pitchFamily="18" charset="0"/>
              <a:ea typeface="+mn-ea"/>
              <a:cs typeface="+mn-cs"/>
            </a:endParaRPr>
          </a:p>
          <a:p>
            <a:pPr marL="285750" marR="0" lvl="0" indent="-2857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 pitchFamily="18" charset="0"/>
              <a:ea typeface="+mn-ea"/>
              <a:cs typeface="+mn-cs"/>
            </a:endParaRPr>
          </a:p>
          <a:p>
            <a:pPr lvl="0"/>
            <a:r>
              <a:rPr lang="en-US" altLang="zh-CN" dirty="0">
                <a:latin typeface="Palatino Linotype" panose="02040502050505030304" pitchFamily="18" charset="0"/>
              </a:rPr>
              <a:t>Organisms can deduce: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C00000"/>
                </a:solidFill>
                <a:latin typeface="Palatino Linotype" panose="02040502050505030304" pitchFamily="18" charset="0"/>
              </a:rPr>
              <a:t>limits of organism body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Palatino Linotype" panose="02040502050505030304" pitchFamily="18" charset="0"/>
              </a:rPr>
              <a:t>geometry &amp; dimensionality of space outside organism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Palatino Linotype" panose="02040502050505030304" pitchFamily="18" charset="0"/>
            </a:endParaRPr>
          </a:p>
          <a:p>
            <a:pPr lvl="0"/>
            <a:r>
              <a:rPr lang="en-US" altLang="zh-CN" dirty="0">
                <a:latin typeface="Palatino Linotype" panose="02040502050505030304" pitchFamily="18" charset="0"/>
              </a:rPr>
              <a:t>w/t priori knowledge, from the laws linking the brain’s inputs and outputs.</a:t>
            </a:r>
          </a:p>
        </p:txBody>
      </p:sp>
    </p:spTree>
    <p:extLst>
      <p:ext uri="{BB962C8B-B14F-4D97-AF65-F5344CB8AC3E}">
        <p14:creationId xmlns:p14="http://schemas.microsoft.com/office/powerpoint/2010/main" val="3331384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1045B59B-615E-4718-A150-42DE5D03E1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Rectangle 36">
            <a:extLst>
              <a:ext uri="{FF2B5EF4-FFF2-40B4-BE49-F238E27FC236}">
                <a16:creationId xmlns:a16="http://schemas.microsoft.com/office/drawing/2014/main" id="{D6CF29CD-38B8-4924-BA11-6D6051748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42816"/>
            <a:ext cx="12192000" cy="261518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1EF647-491F-41E0-AC6C-4CE0ADAE5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011" y="4502330"/>
            <a:ext cx="10765410" cy="12072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zh-CN" sz="6000" kern="1200" dirty="0">
                <a:solidFill>
                  <a:srgbClr val="FFFFFF"/>
                </a:solidFill>
                <a:latin typeface="Palatino Linotype" panose="02040502050505030304" pitchFamily="18" charset="0"/>
              </a:rPr>
              <a:t>Introduction</a:t>
            </a:r>
            <a:endParaRPr lang="en-US" sz="6000" kern="1200" dirty="0">
              <a:solidFill>
                <a:srgbClr val="FFFFFF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C170F4D6-C7EA-4D96-BDE6-BB46E37A3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6313" y="5665510"/>
            <a:ext cx="9426806" cy="719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dirty="0">
                <a:solidFill>
                  <a:srgbClr val="E7E6E6"/>
                </a:solidFill>
                <a:latin typeface="Palatino Linotype" panose="02040502050505030304" pitchFamily="18" charset="0"/>
              </a:rPr>
              <a:t>Work in Paper</a:t>
            </a:r>
            <a:endParaRPr lang="en-US" sz="2400" kern="1200" dirty="0">
              <a:solidFill>
                <a:srgbClr val="E7E6E6"/>
              </a:solidFill>
              <a:latin typeface="Palatino Linotype" panose="02040502050505030304" pitchFamily="18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4823CEE-D5E7-4140-B189-96AAF29EA3BA}"/>
              </a:ext>
            </a:extLst>
          </p:cNvPr>
          <p:cNvGrpSpPr/>
          <p:nvPr/>
        </p:nvGrpSpPr>
        <p:grpSpPr>
          <a:xfrm>
            <a:off x="6009160" y="367268"/>
            <a:ext cx="80556" cy="3448594"/>
            <a:chOff x="9437914" y="457200"/>
            <a:chExt cx="80556" cy="3448594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7A23FD2-88DC-454B-A8BE-CEAD4856099B}"/>
                </a:ext>
              </a:extLst>
            </p:cNvPr>
            <p:cNvCxnSpPr/>
            <p:nvPr/>
          </p:nvCxnSpPr>
          <p:spPr>
            <a:xfrm>
              <a:off x="9437914" y="457200"/>
              <a:ext cx="0" cy="3448594"/>
            </a:xfrm>
            <a:prstGeom prst="line">
              <a:avLst/>
            </a:prstGeom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0ECDA67-B837-4995-B4F7-3B0A8CDFD37E}"/>
                </a:ext>
              </a:extLst>
            </p:cNvPr>
            <p:cNvCxnSpPr/>
            <p:nvPr/>
          </p:nvCxnSpPr>
          <p:spPr>
            <a:xfrm>
              <a:off x="9518470" y="457200"/>
              <a:ext cx="0" cy="3448594"/>
            </a:xfrm>
            <a:prstGeom prst="line">
              <a:avLst/>
            </a:prstGeom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44B0A6A2-9837-4ECF-B9E5-F16828887661}"/>
              </a:ext>
            </a:extLst>
          </p:cNvPr>
          <p:cNvSpPr/>
          <p:nvPr/>
        </p:nvSpPr>
        <p:spPr>
          <a:xfrm>
            <a:off x="6601295" y="3400116"/>
            <a:ext cx="219803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random motor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cmd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DB616DC-8F28-4F57-BB48-F72FA3876E1D}"/>
              </a:ext>
            </a:extLst>
          </p:cNvPr>
          <p:cNvGrpSpPr/>
          <p:nvPr/>
        </p:nvGrpSpPr>
        <p:grpSpPr>
          <a:xfrm>
            <a:off x="6444469" y="230687"/>
            <a:ext cx="5231666" cy="2955632"/>
            <a:chOff x="6374674" y="473368"/>
            <a:chExt cx="5231666" cy="2955632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9D184C1C-BB34-4757-99C0-16801E3399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6426318" y="849350"/>
              <a:ext cx="4476235" cy="2412607"/>
            </a:xfrm>
            <a:prstGeom prst="rect">
              <a:avLst/>
            </a:prstGeom>
            <a:ln>
              <a:noFill/>
            </a:ln>
          </p:spPr>
        </p:pic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39B4F72-6AB0-409D-9341-BCF78302EFED}"/>
                </a:ext>
              </a:extLst>
            </p:cNvPr>
            <p:cNvCxnSpPr>
              <a:cxnSpLocks/>
            </p:cNvCxnSpPr>
            <p:nvPr/>
          </p:nvCxnSpPr>
          <p:spPr>
            <a:xfrm>
              <a:off x="9432499" y="1543448"/>
              <a:ext cx="919635" cy="447003"/>
            </a:xfrm>
            <a:prstGeom prst="line">
              <a:avLst/>
            </a:prstGeom>
            <a:ln w="635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DE6F5B2D-3ACD-443E-939B-7CBE246F860C}"/>
                </a:ext>
              </a:extLst>
            </p:cNvPr>
            <p:cNvSpPr/>
            <p:nvPr/>
          </p:nvSpPr>
          <p:spPr>
            <a:xfrm>
              <a:off x="6374674" y="473368"/>
              <a:ext cx="5231666" cy="2955632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7BC5B2BA-8132-4832-975A-FC54A0BCFB5B}"/>
                </a:ext>
              </a:extLst>
            </p:cNvPr>
            <p:cNvSpPr/>
            <p:nvPr/>
          </p:nvSpPr>
          <p:spPr>
            <a:xfrm rot="3660095">
              <a:off x="9072738" y="1274453"/>
              <a:ext cx="964785" cy="186842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  <a:alpha val="3411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00643C6F-414A-4910-BF99-8CF932C127A8}"/>
                </a:ext>
              </a:extLst>
            </p:cNvPr>
            <p:cNvSpPr/>
            <p:nvPr/>
          </p:nvSpPr>
          <p:spPr>
            <a:xfrm rot="5400000">
              <a:off x="7256054" y="2250035"/>
              <a:ext cx="770449" cy="149206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  <a:alpha val="3411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24F86EDB-B60F-4742-9D6A-E8E64520AF51}"/>
                </a:ext>
              </a:extLst>
            </p:cNvPr>
            <p:cNvSpPr/>
            <p:nvPr/>
          </p:nvSpPr>
          <p:spPr>
            <a:xfrm rot="5654135">
              <a:off x="9542467" y="250870"/>
              <a:ext cx="335802" cy="1963314"/>
            </a:xfrm>
            <a:prstGeom prst="ellipse">
              <a:avLst/>
            </a:prstGeom>
            <a:solidFill>
              <a:schemeClr val="accent6">
                <a:lumMod val="20000"/>
                <a:lumOff val="80000"/>
                <a:alpha val="3411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" name="Arrow: Down 3">
            <a:extLst>
              <a:ext uri="{FF2B5EF4-FFF2-40B4-BE49-F238E27FC236}">
                <a16:creationId xmlns:a16="http://schemas.microsoft.com/office/drawing/2014/main" id="{434BCCAA-453B-4466-9331-D79DB8633051}"/>
              </a:ext>
            </a:extLst>
          </p:cNvPr>
          <p:cNvSpPr/>
          <p:nvPr/>
        </p:nvSpPr>
        <p:spPr>
          <a:xfrm>
            <a:off x="7577065" y="3056969"/>
            <a:ext cx="287382" cy="278380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Arrow: Down 32">
            <a:extLst>
              <a:ext uri="{FF2B5EF4-FFF2-40B4-BE49-F238E27FC236}">
                <a16:creationId xmlns:a16="http://schemas.microsoft.com/office/drawing/2014/main" id="{F1BC1625-673B-4F86-8D2F-38137D22094E}"/>
              </a:ext>
            </a:extLst>
          </p:cNvPr>
          <p:cNvSpPr/>
          <p:nvPr/>
        </p:nvSpPr>
        <p:spPr>
          <a:xfrm>
            <a:off x="9780163" y="2680892"/>
            <a:ext cx="287382" cy="278380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Arrow: Down 36">
            <a:extLst>
              <a:ext uri="{FF2B5EF4-FFF2-40B4-BE49-F238E27FC236}">
                <a16:creationId xmlns:a16="http://schemas.microsoft.com/office/drawing/2014/main" id="{7EB0F200-DAE2-452E-8020-DF6C80F209A5}"/>
              </a:ext>
            </a:extLst>
          </p:cNvPr>
          <p:cNvSpPr/>
          <p:nvPr/>
        </p:nvSpPr>
        <p:spPr>
          <a:xfrm rot="10800000">
            <a:off x="9303764" y="610710"/>
            <a:ext cx="287382" cy="278380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9034EAF-6738-48A9-BFA0-BD5CEB6A3918}"/>
              </a:ext>
            </a:extLst>
          </p:cNvPr>
          <p:cNvSpPr/>
          <p:nvPr/>
        </p:nvSpPr>
        <p:spPr>
          <a:xfrm>
            <a:off x="2473926" y="690182"/>
            <a:ext cx="260804" cy="2608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4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A7A285D-99A8-4542-B323-A9D057DC4368}"/>
              </a:ext>
            </a:extLst>
          </p:cNvPr>
          <p:cNvSpPr/>
          <p:nvPr/>
        </p:nvSpPr>
        <p:spPr>
          <a:xfrm>
            <a:off x="10465453" y="2930519"/>
            <a:ext cx="1742785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/>
            <a:r>
              <a:rPr lang="en-US" b="1" i="1" dirty="0">
                <a:solidFill>
                  <a:schemeClr val="accent4">
                    <a:lumMod val="75000"/>
                  </a:schemeClr>
                </a:solidFill>
                <a:latin typeface="Palatino Linotype" panose="02040502050505030304" pitchFamily="18" charset="0"/>
              </a:rPr>
              <a:t>proprioceptive </a:t>
            </a:r>
          </a:p>
          <a:p>
            <a:pPr lvl="0" algn="ctr"/>
            <a:r>
              <a:rPr lang="en-US" altLang="zh-CN" b="1" i="1" dirty="0">
                <a:solidFill>
                  <a:schemeClr val="accent4">
                    <a:lumMod val="75000"/>
                  </a:schemeClr>
                </a:solidFill>
                <a:latin typeface="Palatino Linotype" panose="02040502050505030304" pitchFamily="18" charset="0"/>
              </a:rPr>
              <a:t>input</a:t>
            </a:r>
            <a:endParaRPr kumimoji="0" lang="en-US" sz="1800" b="1" i="1" u="none" strike="noStrike" kern="1200" cap="none" spc="0" normalizeH="0" baseline="0" noProof="0" dirty="0">
              <a:ln>
                <a:noFill/>
              </a:ln>
              <a:solidFill>
                <a:schemeClr val="accent4">
                  <a:lumMod val="75000"/>
                </a:schemeClr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595590B-CA72-421A-AA9F-947F229DD6CE}"/>
              </a:ext>
            </a:extLst>
          </p:cNvPr>
          <p:cNvSpPr/>
          <p:nvPr/>
        </p:nvSpPr>
        <p:spPr>
          <a:xfrm>
            <a:off x="10190607" y="152484"/>
            <a:ext cx="1582484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/>
            <a:r>
              <a:rPr lang="en-US" b="1" i="1" dirty="0">
                <a:solidFill>
                  <a:schemeClr val="accent4">
                    <a:lumMod val="75000"/>
                  </a:schemeClr>
                </a:solidFill>
                <a:latin typeface="Palatino Linotype" panose="02040502050505030304" pitchFamily="18" charset="0"/>
              </a:rPr>
              <a:t>Exteroceptive</a:t>
            </a:r>
          </a:p>
          <a:p>
            <a:pPr lvl="0" algn="ctr"/>
            <a:r>
              <a:rPr lang="en-US" altLang="zh-CN" b="1" i="1" dirty="0">
                <a:solidFill>
                  <a:schemeClr val="accent4">
                    <a:lumMod val="75000"/>
                  </a:schemeClr>
                </a:solidFill>
                <a:latin typeface="Palatino Linotype" panose="02040502050505030304" pitchFamily="18" charset="0"/>
              </a:rPr>
              <a:t>input</a:t>
            </a:r>
            <a:endParaRPr kumimoji="0" lang="en-US" sz="1800" b="1" i="1" u="none" strike="noStrike" kern="1200" cap="none" spc="0" normalizeH="0" baseline="0" noProof="0" dirty="0">
              <a:ln>
                <a:noFill/>
              </a:ln>
              <a:solidFill>
                <a:schemeClr val="accent4">
                  <a:lumMod val="75000"/>
                </a:schemeClr>
              </a:solidFill>
              <a:effectLst/>
              <a:uLnTx/>
              <a:uFillTx/>
              <a:latin typeface="Calibri" panose="020F0502020204030204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59D3DE0-89F2-4BC0-A7A9-46DBDD924C30}"/>
              </a:ext>
            </a:extLst>
          </p:cNvPr>
          <p:cNvCxnSpPr/>
          <p:nvPr/>
        </p:nvCxnSpPr>
        <p:spPr>
          <a:xfrm flipH="1">
            <a:off x="9679577" y="749900"/>
            <a:ext cx="1292771" cy="817643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7A9F20F-A6EB-4B66-ABD2-8590CA8B2B7D}"/>
              </a:ext>
            </a:extLst>
          </p:cNvPr>
          <p:cNvCxnSpPr>
            <a:cxnSpLocks/>
            <a:stCxn id="30" idx="2"/>
          </p:cNvCxnSpPr>
          <p:nvPr/>
        </p:nvCxnSpPr>
        <p:spPr>
          <a:xfrm flipH="1">
            <a:off x="10384241" y="798815"/>
            <a:ext cx="597608" cy="994027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EC38642-AE58-4020-879F-EE647FA58813}"/>
              </a:ext>
            </a:extLst>
          </p:cNvPr>
          <p:cNvCxnSpPr>
            <a:cxnSpLocks/>
            <a:stCxn id="26" idx="0"/>
          </p:cNvCxnSpPr>
          <p:nvPr/>
        </p:nvCxnSpPr>
        <p:spPr>
          <a:xfrm flipH="1" flipV="1">
            <a:off x="9817960" y="2035387"/>
            <a:ext cx="1518886" cy="895132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2A0F288-2155-411D-9F27-35DDCF886ABA}"/>
              </a:ext>
            </a:extLst>
          </p:cNvPr>
          <p:cNvCxnSpPr>
            <a:cxnSpLocks/>
            <a:stCxn id="26" idx="0"/>
          </p:cNvCxnSpPr>
          <p:nvPr/>
        </p:nvCxnSpPr>
        <p:spPr>
          <a:xfrm flipH="1" flipV="1">
            <a:off x="9629672" y="2455069"/>
            <a:ext cx="1707174" cy="47545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A96E5D5-9CC0-4EF3-9214-BCBC9FEE0C41}"/>
              </a:ext>
            </a:extLst>
          </p:cNvPr>
          <p:cNvCxnSpPr>
            <a:cxnSpLocks/>
            <a:stCxn id="26" idx="0"/>
          </p:cNvCxnSpPr>
          <p:nvPr/>
        </p:nvCxnSpPr>
        <p:spPr>
          <a:xfrm flipH="1" flipV="1">
            <a:off x="9333198" y="1966937"/>
            <a:ext cx="2003648" cy="963582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95942F4-5AC9-45A4-963D-0AFF45B9F43F}"/>
              </a:ext>
            </a:extLst>
          </p:cNvPr>
          <p:cNvCxnSpPr>
            <a:cxnSpLocks/>
            <a:stCxn id="26" idx="0"/>
          </p:cNvCxnSpPr>
          <p:nvPr/>
        </p:nvCxnSpPr>
        <p:spPr>
          <a:xfrm flipH="1" flipV="1">
            <a:off x="9199716" y="2210935"/>
            <a:ext cx="2137130" cy="719584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F7897D4F-B105-4978-8A79-6670D1D5AC06}"/>
              </a:ext>
            </a:extLst>
          </p:cNvPr>
          <p:cNvSpPr/>
          <p:nvPr/>
        </p:nvSpPr>
        <p:spPr>
          <a:xfrm>
            <a:off x="9496186" y="3047674"/>
            <a:ext cx="72327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body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5EB59DF-8E74-4B67-941E-AB0FC35848A2}"/>
              </a:ext>
            </a:extLst>
          </p:cNvPr>
          <p:cNvSpPr/>
          <p:nvPr/>
        </p:nvSpPr>
        <p:spPr>
          <a:xfrm>
            <a:off x="8675449" y="177333"/>
            <a:ext cx="1544012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environment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9A52512-FA12-4CC1-8666-CC1C30662D23}"/>
              </a:ext>
            </a:extLst>
          </p:cNvPr>
          <p:cNvSpPr/>
          <p:nvPr/>
        </p:nvSpPr>
        <p:spPr>
          <a:xfrm>
            <a:off x="523620" y="374939"/>
            <a:ext cx="540498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 pitchFamily="18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Results</a:t>
            </a:r>
            <a:endParaRPr kumimoji="0" lang="en-US" altLang="zh-CN" sz="18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 pitchFamily="18" charset="0"/>
              <a:ea typeface="等线" panose="03000509000000000000" pitchFamily="65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 pitchFamily="18" charset="0"/>
              <a:ea typeface="+mn-ea"/>
              <a:cs typeface="+mn-cs"/>
            </a:endParaRPr>
          </a:p>
          <a:p>
            <a:pPr marL="285750" marR="0" lvl="0" indent="-2857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 pitchFamily="18" charset="0"/>
              <a:ea typeface="+mn-ea"/>
              <a:cs typeface="+mn-cs"/>
            </a:endParaRPr>
          </a:p>
          <a:p>
            <a:pPr lvl="0"/>
            <a:r>
              <a:rPr lang="en-US" altLang="zh-CN" dirty="0">
                <a:latin typeface="Palatino Linotype" panose="02040502050505030304" pitchFamily="18" charset="0"/>
              </a:rPr>
              <a:t>Organisms can deduce: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Palatino Linotype" panose="02040502050505030304" pitchFamily="18" charset="0"/>
              </a:rPr>
              <a:t>limits of organism body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C00000"/>
                </a:solidFill>
                <a:latin typeface="Palatino Linotype" panose="02040502050505030304" pitchFamily="18" charset="0"/>
              </a:rPr>
              <a:t>geometry &amp; dimensionality of space outside organism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bg1">
                  <a:lumMod val="75000"/>
                </a:schemeClr>
              </a:solidFill>
              <a:latin typeface="Palatino Linotype" panose="02040502050505030304" pitchFamily="18" charset="0"/>
            </a:endParaRPr>
          </a:p>
          <a:p>
            <a:pPr lvl="0"/>
            <a:r>
              <a:rPr lang="en-US" altLang="zh-CN" dirty="0">
                <a:latin typeface="Palatino Linotype" panose="02040502050505030304" pitchFamily="18" charset="0"/>
              </a:rPr>
              <a:t>w/t priori knowledge, from the laws linking the brain’s inputs and outputs.</a:t>
            </a:r>
          </a:p>
        </p:txBody>
      </p:sp>
    </p:spTree>
    <p:extLst>
      <p:ext uri="{BB962C8B-B14F-4D97-AF65-F5344CB8AC3E}">
        <p14:creationId xmlns:p14="http://schemas.microsoft.com/office/powerpoint/2010/main" val="3217050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</TotalTime>
  <Words>567</Words>
  <Application>Microsoft Office PowerPoint</Application>
  <PresentationFormat>Widescreen</PresentationFormat>
  <Paragraphs>200</Paragraphs>
  <Slides>17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等线</vt:lpstr>
      <vt:lpstr>等线 Light</vt:lpstr>
      <vt:lpstr>Palatino-Roman</vt:lpstr>
      <vt:lpstr>Arial</vt:lpstr>
      <vt:lpstr>Calibri</vt:lpstr>
      <vt:lpstr>Calibri Light</vt:lpstr>
      <vt:lpstr>Palatino Linotype</vt:lpstr>
      <vt:lpstr>Times New Roman</vt:lpstr>
      <vt:lpstr>Wingdings</vt:lpstr>
      <vt:lpstr>Office Theme</vt:lpstr>
      <vt:lpstr>Is There Something Out There?  Inferring Space from Sensorimotor Dependencies</vt:lpstr>
      <vt:lpstr>Content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Content</vt:lpstr>
      <vt:lpstr>Reproduction of paper</vt:lpstr>
      <vt:lpstr>(just materials)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may ren</dc:creator>
  <cp:lastModifiedBy>may ren</cp:lastModifiedBy>
  <cp:revision>45</cp:revision>
  <dcterms:created xsi:type="dcterms:W3CDTF">2018-06-09T21:44:39Z</dcterms:created>
  <dcterms:modified xsi:type="dcterms:W3CDTF">2018-06-10T18:06:45Z</dcterms:modified>
</cp:coreProperties>
</file>