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2" r:id="rId3"/>
    <p:sldId id="279" r:id="rId4"/>
    <p:sldId id="259" r:id="rId5"/>
    <p:sldId id="264" r:id="rId6"/>
    <p:sldId id="281" r:id="rId7"/>
    <p:sldId id="282" r:id="rId8"/>
    <p:sldId id="283" r:id="rId9"/>
    <p:sldId id="284" r:id="rId10"/>
    <p:sldId id="285" r:id="rId11"/>
    <p:sldId id="280" r:id="rId12"/>
    <p:sldId id="27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8F8F8"/>
    <a:srgbClr val="000000"/>
    <a:srgbClr val="F1696B"/>
    <a:srgbClr val="F86C68"/>
    <a:srgbClr val="EF6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0746" autoAdjust="0"/>
  </p:normalViewPr>
  <p:slideViewPr>
    <p:cSldViewPr snapToGrid="0">
      <p:cViewPr varScale="1">
        <p:scale>
          <a:sx n="73" d="100"/>
          <a:sy n="73" d="100"/>
        </p:scale>
        <p:origin x="5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39B55-E312-4682-9403-CC2DD0A9F0E2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783BC-AF94-4E73-8499-F035313B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83BC-AF94-4E73-8499-F035313BE8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783BC-AF94-4E73-8499-F035313BE8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8C5B-4176-4375-B390-05914F0B0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17308-B9E6-4711-B50C-613DA175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49A3-B182-4172-B38E-195C039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5C17-89F6-48C7-B946-5DB7AD41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E2A5-FBE2-4CB8-9EFA-0874BEEC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139D-B305-4D4F-B85F-0C7583DE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2BB6-EFC8-4DE1-AA9F-6364A8DB4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16C9-5210-43D3-B56A-A8EC24A4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7EDC-9D5B-4CAA-A3BA-0898E239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8D68-16AB-4459-9BE5-A3733250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0CC1-9FF6-4CC2-97BC-06E3AB185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FE6C2-F85E-4E73-9AC0-76D5C05D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E1B5-788B-47F0-8B6B-1B67C4ED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F51A-55D0-4E86-A306-6A2F383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1DEF-3C99-4186-A585-8A5158CB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977-9C7D-45ED-B709-F3D8B69A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E0ED-8BB8-4751-931C-604517C1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3101-8020-4BA9-A3FA-61D7C346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E362-C312-42E4-90C5-B0888379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0B0A-4138-4F6C-AEE4-43068165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A9E4-AB6E-4E9E-9952-2EBC7735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BA82-3F6A-4E5E-B93E-1423A5C9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908E-769E-4D96-8147-A953FB54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FBC6-A6A7-4651-A580-1C193588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7743-F1E1-4F50-B516-455E8AD3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CB82-69AD-45BF-B648-2CACE1E6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3134-930B-4D28-9381-13F53E5F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1D90-E94D-4998-B959-B1808F513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FE60-0CB6-46D8-908D-0B140C97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9075-7D9B-49F0-8C97-A47EF27D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44D3C-D899-470E-8399-B14B9A3D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FFBF-21D2-4C26-A5D2-7A27FF6D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B465-134A-44CA-A8F6-3DC002E7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54E18-7ADA-4803-A245-8BD757D0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1484-879D-489A-87E0-77887B6B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67E6-4A29-44FC-B675-544F57DA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CF7A9-FE0D-420A-A275-FFB67726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90D4E-C49E-4995-A528-B86BB41C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1AB64-329D-45ED-A50E-41E1D3F2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2FF9-6D23-40D2-8597-08DBF2C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5AAEF-4520-4214-835F-7A5B7A4A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658FF-330B-45A5-97CD-7B9BC4D8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8E591-472B-4CC1-BC26-6265A9CB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2A230-20EF-410A-B7BD-F3933CC8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8B6B5-622D-4500-9352-B0611C2C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1809-2AB0-45FB-AF2F-8A75B047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6079-7FCB-4B66-BB61-4BF09FAB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76B1-66AC-4C3D-9C17-6A5E3543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23CC-C1B3-46E8-B517-7EF714C0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1EEF6-AC86-4DC6-A777-303C8982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9B96-7B35-4C54-BF57-06A9C195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C2FB8-8BFD-4D80-A4DD-33F7028C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A287-0A96-4610-B2F8-33857093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BD02-9D40-4641-9B11-145D34A64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252F4-F364-4CDA-B879-878AB5D6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5971-C5A3-4A92-A35D-FC72B003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C8E0C-690D-4B99-8AAC-4F558E1F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5447-97B8-404A-BB63-4D864F4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5B4CA-DFD7-472D-94AD-C2CED24B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B146-64BD-4B54-B78F-1A2C513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7EC6-47BF-4D46-90B6-D72CFEB41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1C75-AA77-491A-A36A-7C452E1B5EC2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E89E-085F-4C30-ACE3-CA4903727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C396-C70C-4C59-BC0E-B276BA48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56E4-692C-40F1-8F13-447B6E46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B0868-D480-4017-AEA6-21E6F73BC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l="14595" r="111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4D9F9-1098-4AB6-91C4-98D00F87C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750" y="6858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Is There Something Out There? </a:t>
            </a:r>
            <a:b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Inferring Space from Sensorimotor Dependencies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CD00-6CD0-499F-B97C-62AA175B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298952"/>
            <a:ext cx="10261600" cy="2082798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latin typeface="Palatino Linotype" panose="02040502050505030304" pitchFamily="18" charset="0"/>
            </a:endParaRPr>
          </a:p>
          <a:p>
            <a:pPr algn="l"/>
            <a:r>
              <a:rPr lang="en-US" sz="3200" dirty="0" err="1">
                <a:latin typeface="Palatino Linotype" panose="02040502050505030304" pitchFamily="18" charset="0"/>
              </a:rPr>
              <a:t>Youness</a:t>
            </a:r>
            <a:r>
              <a:rPr lang="en-US" sz="3200" dirty="0"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</a:rPr>
              <a:t>Kaddar</a:t>
            </a:r>
            <a:r>
              <a:rPr lang="en-US" sz="3200" dirty="0">
                <a:latin typeface="Palatino Linotype" panose="02040502050505030304" pitchFamily="18" charset="0"/>
              </a:rPr>
              <a:t>, </a:t>
            </a:r>
            <a:r>
              <a:rPr lang="en-US" sz="3200" dirty="0" err="1">
                <a:latin typeface="Palatino Linotype" panose="02040502050505030304" pitchFamily="18" charset="0"/>
              </a:rPr>
              <a:t>Kexin</a:t>
            </a:r>
            <a:r>
              <a:rPr lang="en-US" sz="3200" dirty="0">
                <a:latin typeface="Palatino Linotype" panose="02040502050505030304" pitchFamily="18" charset="0"/>
              </a:rPr>
              <a:t> Ren</a:t>
            </a:r>
          </a:p>
          <a:p>
            <a:pPr algn="l"/>
            <a:endParaRPr lang="en-US" sz="1400" dirty="0">
              <a:latin typeface="Palatino Linotype" panose="02040502050505030304" pitchFamily="18" charset="0"/>
            </a:endParaRPr>
          </a:p>
          <a:p>
            <a:pPr algn="l"/>
            <a:r>
              <a:rPr lang="en-US" sz="1050" dirty="0" err="1">
                <a:solidFill>
                  <a:srgbClr val="FFFFFF"/>
                </a:solidFill>
                <a:latin typeface="Palatino Linotype" panose="02040502050505030304" pitchFamily="18" charset="0"/>
              </a:rPr>
              <a:t>Philipona</a:t>
            </a:r>
            <a:r>
              <a:rPr lang="en-US" sz="1050" dirty="0">
                <a:solidFill>
                  <a:srgbClr val="FFFFFF"/>
                </a:solidFill>
                <a:latin typeface="Palatino Linotype" panose="02040502050505030304" pitchFamily="18" charset="0"/>
              </a:rPr>
              <a:t>, D., </a:t>
            </a:r>
            <a:r>
              <a:rPr lang="en-US" sz="1050" dirty="0" err="1">
                <a:solidFill>
                  <a:srgbClr val="FFFFFF"/>
                </a:solidFill>
                <a:latin typeface="Palatino Linotype" panose="02040502050505030304" pitchFamily="18" charset="0"/>
              </a:rPr>
              <a:t>O'Regan</a:t>
            </a:r>
            <a:r>
              <a:rPr lang="en-US" sz="1050" dirty="0">
                <a:solidFill>
                  <a:srgbClr val="FFFFFF"/>
                </a:solidFill>
                <a:latin typeface="Palatino Linotype" panose="02040502050505030304" pitchFamily="18" charset="0"/>
              </a:rPr>
              <a:t>, J. K., &amp; Nadal, J. P. (2003). Is there something out there? Inferring space from sensorimotor dependencies. Neural computation, 15(9), 2029-2049.</a:t>
            </a:r>
          </a:p>
          <a:p>
            <a:pPr algn="l"/>
            <a:endParaRPr lang="en-US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8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E8394-0133-425D-845C-07E935A33ED5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procedure for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distinction btw. body &amp; outside world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algorithm for characterizing #variables necessary to describe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organism’s body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Brain can deduce dim of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outside physical space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and #additional nonspatial parameters needed to describe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attr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. of objects/entities within it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675874" y="556743"/>
            <a:ext cx="13644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osition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3 lights 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4C6550-94B4-425F-9E9B-F9DEBB700FC0}"/>
              </a:ext>
            </a:extLst>
          </p:cNvPr>
          <p:cNvSpPr/>
          <p:nvPr/>
        </p:nvSpPr>
        <p:spPr>
          <a:xfrm>
            <a:off x="10389366" y="1706696"/>
            <a:ext cx="13388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parameters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77729-8E2D-471B-804C-7AD933895530}"/>
              </a:ext>
            </a:extLst>
          </p:cNvPr>
          <p:cNvCxnSpPr>
            <a:cxnSpLocks/>
          </p:cNvCxnSpPr>
          <p:nvPr/>
        </p:nvCxnSpPr>
        <p:spPr>
          <a:xfrm>
            <a:off x="10439232" y="1796143"/>
            <a:ext cx="104428" cy="25817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B5CE7D-C077-4358-AC02-3C69DF1EFD0B}"/>
              </a:ext>
            </a:extLst>
          </p:cNvPr>
          <p:cNvCxnSpPr>
            <a:cxnSpLocks/>
          </p:cNvCxnSpPr>
          <p:nvPr/>
        </p:nvCxnSpPr>
        <p:spPr>
          <a:xfrm flipV="1">
            <a:off x="10439232" y="950986"/>
            <a:ext cx="417670" cy="13206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168A9CE1-740B-4D69-BCE9-0540B0E9D6AB}"/>
              </a:ext>
            </a:extLst>
          </p:cNvPr>
          <p:cNvSpPr/>
          <p:nvPr/>
        </p:nvSpPr>
        <p:spPr>
          <a:xfrm>
            <a:off x="10803119" y="1300767"/>
            <a:ext cx="669302" cy="327972"/>
          </a:xfrm>
          <a:prstGeom prst="mathEqual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0A5858-C6DF-4985-9227-94021A0E1478}"/>
              </a:ext>
            </a:extLst>
          </p:cNvPr>
          <p:cNvSpPr/>
          <p:nvPr/>
        </p:nvSpPr>
        <p:spPr>
          <a:xfrm>
            <a:off x="6751389" y="3418328"/>
            <a:ext cx="492474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only motor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  <a:sym typeface="Wingdings" panose="05000000000000000000" pitchFamily="2" charset="2"/>
              </a:rPr>
              <a:t>rep. of exteroceptive body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02C2B7-951E-45ED-B84F-BCDD120B8999}"/>
              </a:ext>
            </a:extLst>
          </p:cNvPr>
          <p:cNvCxnSpPr>
            <a:cxnSpLocks/>
          </p:cNvCxnSpPr>
          <p:nvPr/>
        </p:nvCxnSpPr>
        <p:spPr>
          <a:xfrm>
            <a:off x="9793111" y="1609141"/>
            <a:ext cx="698335" cy="47990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A8CB50F-D11C-444A-B34B-36882F4B5FD2}"/>
              </a:ext>
            </a:extLst>
          </p:cNvPr>
          <p:cNvSpPr/>
          <p:nvPr/>
        </p:nvSpPr>
        <p:spPr>
          <a:xfrm>
            <a:off x="6231536" y="690182"/>
            <a:ext cx="60410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u="sng" dirty="0">
                <a:solidFill>
                  <a:prstClr val="black"/>
                </a:solidFill>
                <a:latin typeface="Palatino Linotype" panose="02040502050505030304" pitchFamily="18" charset="0"/>
              </a:rPr>
              <a:t>Conclusion</a:t>
            </a:r>
          </a:p>
          <a:p>
            <a:pPr lvl="0" algn="ctr"/>
            <a:endParaRPr lang="en-US" b="1" u="sng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lvl="0" algn="ctr"/>
            <a:endParaRPr lang="en-US" b="1" u="sng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938CFE-1342-4013-A04F-1742C0E4D627}"/>
              </a:ext>
            </a:extLst>
          </p:cNvPr>
          <p:cNvSpPr/>
          <p:nvPr/>
        </p:nvSpPr>
        <p:spPr>
          <a:xfrm>
            <a:off x="8303248" y="75114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848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63211" y="686618"/>
            <a:ext cx="10967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u="sng" dirty="0">
                <a:solidFill>
                  <a:prstClr val="black"/>
                </a:solidFill>
                <a:latin typeface="Palatino Linotype" panose="02040502050505030304" pitchFamily="18" charset="0"/>
              </a:rPr>
              <a:t>Conclusion</a:t>
            </a:r>
          </a:p>
          <a:p>
            <a:pPr lvl="0" algn="ctr"/>
            <a:endParaRPr lang="en-US" b="1" u="sng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lvl="0" algn="ctr"/>
            <a:endParaRPr lang="en-US" b="1" u="sng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Organisms can deduce: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limits of organism body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geometry &amp; dimensionality of space outside organism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w/t priori knowledge, from the laws linking the brain’s inputs and outputs.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EFFAFB-A470-4B03-BCE0-879B9992BDC4}"/>
              </a:ext>
            </a:extLst>
          </p:cNvPr>
          <p:cNvSpPr/>
          <p:nvPr/>
        </p:nvSpPr>
        <p:spPr>
          <a:xfrm>
            <a:off x="5299306" y="755145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281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(just materials)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492D78-D3BA-45A9-84E3-7A68FBBBB51A}"/>
              </a:ext>
            </a:extLst>
          </p:cNvPr>
          <p:cNvGrpSpPr/>
          <p:nvPr/>
        </p:nvGrpSpPr>
        <p:grpSpPr>
          <a:xfrm>
            <a:off x="6249253" y="1896955"/>
            <a:ext cx="5432774" cy="3064089"/>
            <a:chOff x="2879036" y="2349436"/>
            <a:chExt cx="5432774" cy="30640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D93004-8554-41E6-BA0E-91E80D1DFBE9}"/>
                </a:ext>
              </a:extLst>
            </p:cNvPr>
            <p:cNvGrpSpPr/>
            <p:nvPr/>
          </p:nvGrpSpPr>
          <p:grpSpPr>
            <a:xfrm>
              <a:off x="2879036" y="2349436"/>
              <a:ext cx="5432774" cy="3064089"/>
              <a:chOff x="2879036" y="2349436"/>
              <a:chExt cx="5432774" cy="306408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9DB009-1FFB-4AA8-B247-B3D85F8563AC}"/>
                  </a:ext>
                </a:extLst>
              </p:cNvPr>
              <p:cNvGrpSpPr/>
              <p:nvPr/>
            </p:nvGrpSpPr>
            <p:grpSpPr>
              <a:xfrm>
                <a:off x="3290716" y="3165554"/>
                <a:ext cx="1015312" cy="1275395"/>
                <a:chOff x="3992912" y="2996802"/>
                <a:chExt cx="1015312" cy="1275395"/>
              </a:xfrm>
            </p:grpSpPr>
            <p:sp>
              <p:nvSpPr>
                <p:cNvPr id="6" name="Thought Bubble: Cloud 5">
                  <a:extLst>
                    <a:ext uri="{FF2B5EF4-FFF2-40B4-BE49-F238E27FC236}">
                      <a16:creationId xmlns:a16="http://schemas.microsoft.com/office/drawing/2014/main" id="{B62B8ACA-6CC0-4950-B503-5E2B18E07E8D}"/>
                    </a:ext>
                  </a:extLst>
                </p:cNvPr>
                <p:cNvSpPr/>
                <p:nvPr/>
              </p:nvSpPr>
              <p:spPr>
                <a:xfrm rot="18052358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ABA99D-2C81-4FAA-8714-ADE8A48E040B}"/>
                    </a:ext>
                  </a:extLst>
                </p:cNvPr>
                <p:cNvSpPr/>
                <p:nvPr/>
              </p:nvSpPr>
              <p:spPr>
                <a:xfrm>
                  <a:off x="4192341" y="3466086"/>
                  <a:ext cx="65274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Self?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365BCB9-DDE1-4358-8EC0-817C17664275}"/>
                  </a:ext>
                </a:extLst>
              </p:cNvPr>
              <p:cNvGrpSpPr/>
              <p:nvPr/>
            </p:nvGrpSpPr>
            <p:grpSpPr>
              <a:xfrm>
                <a:off x="4305285" y="2349436"/>
                <a:ext cx="1275395" cy="1015312"/>
                <a:chOff x="3862870" y="3126844"/>
                <a:chExt cx="1275395" cy="1015312"/>
              </a:xfrm>
            </p:grpSpPr>
            <p:sp>
              <p:nvSpPr>
                <p:cNvPr id="10" name="Thought Bubble: Cloud 9">
                  <a:extLst>
                    <a:ext uri="{FF2B5EF4-FFF2-40B4-BE49-F238E27FC236}">
                      <a16:creationId xmlns:a16="http://schemas.microsoft.com/office/drawing/2014/main" id="{1F39D59E-57BD-4BD2-81C4-0DB9AA6E20F1}"/>
                    </a:ext>
                  </a:extLst>
                </p:cNvPr>
                <p:cNvSpPr/>
                <p:nvPr/>
              </p:nvSpPr>
              <p:spPr>
                <a:xfrm rot="20233923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498D7F-4168-49F9-84DF-EBD464264066}"/>
                    </a:ext>
                  </a:extLst>
                </p:cNvPr>
                <p:cNvSpPr/>
                <p:nvPr/>
              </p:nvSpPr>
              <p:spPr>
                <a:xfrm>
                  <a:off x="4006681" y="3351161"/>
                  <a:ext cx="93807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1696B"/>
                      </a:solidFill>
                      <a:latin typeface="Palatino-Roman"/>
                    </a:rPr>
                    <a:t>Outside</a:t>
                  </a:r>
                </a:p>
                <a:p>
                  <a:pPr algn="ctr"/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World?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2F1F59F-0FF8-41F2-BB25-F1E3EB967C8E}"/>
                  </a:ext>
                </a:extLst>
              </p:cNvPr>
              <p:cNvGrpSpPr/>
              <p:nvPr/>
            </p:nvGrpSpPr>
            <p:grpSpPr>
              <a:xfrm>
                <a:off x="5775913" y="2390236"/>
                <a:ext cx="1275395" cy="1015312"/>
                <a:chOff x="3862870" y="3126844"/>
                <a:chExt cx="1275395" cy="1015312"/>
              </a:xfrm>
            </p:grpSpPr>
            <p:sp>
              <p:nvSpPr>
                <p:cNvPr id="13" name="Thought Bubble: Cloud 12">
                  <a:extLst>
                    <a:ext uri="{FF2B5EF4-FFF2-40B4-BE49-F238E27FC236}">
                      <a16:creationId xmlns:a16="http://schemas.microsoft.com/office/drawing/2014/main" id="{C2D2107F-7ABB-4754-AA3A-ED4E218BCBCF}"/>
                    </a:ext>
                  </a:extLst>
                </p:cNvPr>
                <p:cNvSpPr/>
                <p:nvPr/>
              </p:nvSpPr>
              <p:spPr>
                <a:xfrm rot="1113259">
                  <a:off x="3862870" y="312684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218FF1-DF82-43D6-8DA9-FB9A566F0150}"/>
                    </a:ext>
                  </a:extLst>
                </p:cNvPr>
                <p:cNvSpPr/>
                <p:nvPr/>
              </p:nvSpPr>
              <p:spPr>
                <a:xfrm>
                  <a:off x="4090788" y="3431299"/>
                  <a:ext cx="9957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Objects?</a:t>
                  </a:r>
                  <a:endParaRPr lang="en-US" sz="1600" b="1" dirty="0">
                    <a:solidFill>
                      <a:srgbClr val="F1696B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8B00697-4B21-49AE-88BB-5A256D22C8EA}"/>
                  </a:ext>
                </a:extLst>
              </p:cNvPr>
              <p:cNvGrpSpPr/>
              <p:nvPr/>
            </p:nvGrpSpPr>
            <p:grpSpPr>
              <a:xfrm>
                <a:off x="6956671" y="3335694"/>
                <a:ext cx="1015312" cy="1275395"/>
                <a:chOff x="4026701" y="2956252"/>
                <a:chExt cx="1015312" cy="1275395"/>
              </a:xfrm>
            </p:grpSpPr>
            <p:sp>
              <p:nvSpPr>
                <p:cNvPr id="16" name="Thought Bubble: Cloud 15">
                  <a:extLst>
                    <a:ext uri="{FF2B5EF4-FFF2-40B4-BE49-F238E27FC236}">
                      <a16:creationId xmlns:a16="http://schemas.microsoft.com/office/drawing/2014/main" id="{439B5609-35CC-445C-AB91-FC6C28209E3D}"/>
                    </a:ext>
                  </a:extLst>
                </p:cNvPr>
                <p:cNvSpPr/>
                <p:nvPr/>
              </p:nvSpPr>
              <p:spPr>
                <a:xfrm rot="3007525">
                  <a:off x="3896659" y="3086294"/>
                  <a:ext cx="1275395" cy="1015312"/>
                </a:xfrm>
                <a:prstGeom prst="cloudCallout">
                  <a:avLst/>
                </a:prstGeom>
                <a:solidFill>
                  <a:schemeClr val="bg1"/>
                </a:solidFill>
                <a:ln w="3175">
                  <a:solidFill>
                    <a:srgbClr val="F169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05065BA-8A57-47A5-93A9-7887E68A9A76}"/>
                    </a:ext>
                  </a:extLst>
                </p:cNvPr>
                <p:cNvSpPr/>
                <p:nvPr/>
              </p:nvSpPr>
              <p:spPr>
                <a:xfrm>
                  <a:off x="4043923" y="3251173"/>
                  <a:ext cx="90441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Objects</a:t>
                  </a:r>
                </a:p>
                <a:p>
                  <a:pPr algn="ctr"/>
                  <a:r>
                    <a:rPr lang="en-US" sz="1600" b="1" dirty="0" err="1">
                      <a:solidFill>
                        <a:srgbClr val="F1696B"/>
                      </a:solidFill>
                      <a:latin typeface="Palatino-Roman"/>
                    </a:rPr>
                    <a:t>Attr</a:t>
                  </a:r>
                  <a:r>
                    <a:rPr lang="en-US" sz="1600" b="1" dirty="0">
                      <a:solidFill>
                        <a:srgbClr val="F1696B"/>
                      </a:solidFill>
                      <a:latin typeface="Palatino-Roman"/>
                    </a:rPr>
                    <a:t>?</a:t>
                  </a: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10A90C3-BC88-47E3-BA07-23CEBC0051E4}"/>
                  </a:ext>
                </a:extLst>
              </p:cNvPr>
              <p:cNvCxnSpPr/>
              <p:nvPr/>
            </p:nvCxnSpPr>
            <p:spPr>
              <a:xfrm>
                <a:off x="2940693" y="5051157"/>
                <a:ext cx="13043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EAE3C99-3DE9-4E0E-8603-D31462C90482}"/>
                  </a:ext>
                </a:extLst>
              </p:cNvPr>
              <p:cNvCxnSpPr/>
              <p:nvPr/>
            </p:nvCxnSpPr>
            <p:spPr>
              <a:xfrm>
                <a:off x="6932915" y="5051157"/>
                <a:ext cx="13043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183B5C-E100-40F1-B5B3-AF9D7F6E4CEC}"/>
                  </a:ext>
                </a:extLst>
              </p:cNvPr>
              <p:cNvSpPr/>
              <p:nvPr/>
            </p:nvSpPr>
            <p:spPr>
              <a:xfrm>
                <a:off x="2879036" y="5105748"/>
                <a:ext cx="13372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alatino-Roman"/>
                  </a:rPr>
                  <a:t>neural signals 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B0F0C7-9CF1-4195-86DD-BCC2E87C03DB}"/>
                  </a:ext>
                </a:extLst>
              </p:cNvPr>
              <p:cNvSpPr/>
              <p:nvPr/>
            </p:nvSpPr>
            <p:spPr>
              <a:xfrm>
                <a:off x="6974584" y="5105747"/>
                <a:ext cx="13372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alatino-Roman"/>
                  </a:rPr>
                  <a:t>neural signals 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8247B7B-E8F5-4767-9C9E-E5C1FC1B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959" y="3480842"/>
              <a:ext cx="3162300" cy="1778793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0B6A11A-4A0A-4BF0-8BFD-48DC2F146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6" y="2732249"/>
            <a:ext cx="4907832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82D69-9862-45F0-A389-5FF2F64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662" y="965198"/>
            <a:ext cx="277722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01D6B6-2E0B-4BA8-8DA3-1B1E80AA5A37}"/>
              </a:ext>
            </a:extLst>
          </p:cNvPr>
          <p:cNvSpPr/>
          <p:nvPr/>
        </p:nvSpPr>
        <p:spPr>
          <a:xfrm>
            <a:off x="4701911" y="1307977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29883-AC38-4DA6-8070-47ECE33EF9C9}"/>
              </a:ext>
            </a:extLst>
          </p:cNvPr>
          <p:cNvSpPr/>
          <p:nvPr/>
        </p:nvSpPr>
        <p:spPr>
          <a:xfrm>
            <a:off x="4701911" y="2432218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E0E0E0"/>
                </a:solidFill>
                <a:latin typeface="Palatino Linotype" panose="02040502050505030304" pitchFamily="18" charset="0"/>
              </a:rPr>
              <a:t>Reproduction Of Paper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CD047-4495-40D1-BE48-DB358586CF08}"/>
              </a:ext>
            </a:extLst>
          </p:cNvPr>
          <p:cNvSpPr/>
          <p:nvPr/>
        </p:nvSpPr>
        <p:spPr>
          <a:xfrm>
            <a:off x="4701911" y="3556459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Go Beyond Paper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079D-814A-40B3-9ED3-1AF747FFAEBE}"/>
              </a:ext>
            </a:extLst>
          </p:cNvPr>
          <p:cNvSpPr/>
          <p:nvPr/>
        </p:nvSpPr>
        <p:spPr>
          <a:xfrm>
            <a:off x="4701911" y="4680700"/>
            <a:ext cx="5223479" cy="935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E0E0E0"/>
                </a:solidFill>
                <a:latin typeface="Palatino Linotype" panose="02040502050505030304" pitchFamily="18" charset="0"/>
              </a:rPr>
              <a:t>Conclusion &amp; Discussion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4CECA84-C064-4AAC-8033-B4FDA22C05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2699207"/>
                  </p:ext>
                </p:extLst>
              </p:nvPr>
            </p:nvGraphicFramePr>
            <p:xfrm>
              <a:off x="7238246" y="1866900"/>
              <a:ext cx="81278" cy="45719"/>
            </p:xfrm>
            <a:graphic>
              <a:graphicData uri="http://schemas.microsoft.com/office/powerpoint/2016/slidezoom">
                <pslz:sldZm>
                  <pslz:sldZmObj sldId="259" cId="462011498">
                    <pslz:zmPr id="{3B4C5FCB-C74F-4F97-97F2-E36AA3047EC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4CECA84-C064-4AAC-8033-B4FDA22C0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8246" y="1866900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1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E7E6E6"/>
                </a:solidFill>
                <a:latin typeface="Palatino Linotype" panose="02040502050505030304" pitchFamily="18" charset="0"/>
              </a:rPr>
              <a:t>Algorithms inside biological brains?</a:t>
            </a:r>
          </a:p>
        </p:txBody>
      </p:sp>
      <p:pic>
        <p:nvPicPr>
          <p:cNvPr id="29" name="Picture 28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D5684C8-30A3-46D9-878A-B65D925C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46" y="643464"/>
            <a:ext cx="5529076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E7E6E6"/>
                </a:solidFill>
                <a:latin typeface="Palatino Linotype" panose="02040502050505030304" pitchFamily="18" charset="0"/>
              </a:rPr>
              <a:t>Algorithms inside biological brains?</a:t>
            </a:r>
          </a:p>
        </p:txBody>
      </p:sp>
      <p:pic>
        <p:nvPicPr>
          <p:cNvPr id="29" name="Picture 28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D5684C8-30A3-46D9-878A-B65D925C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46" y="643464"/>
            <a:ext cx="5529076" cy="327597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098A362-E81C-4B6A-B43A-758624B2EA43}"/>
              </a:ext>
            </a:extLst>
          </p:cNvPr>
          <p:cNvSpPr/>
          <p:nvPr/>
        </p:nvSpPr>
        <p:spPr>
          <a:xfrm>
            <a:off x="5762963" y="2132512"/>
            <a:ext cx="450086" cy="843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201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95868" y="673555"/>
            <a:ext cx="47048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Palatino Linotype" panose="02040502050505030304" pitchFamily="18" charset="0"/>
              </a:rPr>
              <a:t>Hypothesis</a:t>
            </a:r>
          </a:p>
          <a:p>
            <a:pPr algn="ctr"/>
            <a:endParaRPr lang="en-US" b="1" dirty="0">
              <a:latin typeface="Palatino Linotype" panose="02040502050505030304" pitchFamily="18" charset="0"/>
            </a:endParaRPr>
          </a:p>
          <a:p>
            <a:pPr algn="ctr"/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Brains continuously calculate </a:t>
            </a:r>
            <a:r>
              <a:rPr lang="en-US" b="1" dirty="0">
                <a:latin typeface="Palatino Linotype" panose="02040502050505030304" pitchFamily="18" charset="0"/>
              </a:rPr>
              <a:t>neural activity stat </a:t>
            </a:r>
            <a:r>
              <a:rPr lang="en-US" dirty="0">
                <a:latin typeface="Palatino Linotype" panose="02040502050505030304" pitchFamily="18" charset="0"/>
              </a:rPr>
              <a:t>in attempt to characterize it using a </a:t>
            </a:r>
            <a:r>
              <a:rPr lang="en-US" b="1" dirty="0">
                <a:latin typeface="Palatino Linotype" panose="02040502050505030304" pitchFamily="18" charset="0"/>
              </a:rPr>
              <a:t>small number of parameters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FE291-D5CE-4B85-B0C1-E63625CF6EDE}"/>
              </a:ext>
            </a:extLst>
          </p:cNvPr>
          <p:cNvSpPr/>
          <p:nvPr/>
        </p:nvSpPr>
        <p:spPr>
          <a:xfrm>
            <a:off x="6787010" y="333389"/>
            <a:ext cx="5010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algn="ctr"/>
            <a:r>
              <a:rPr lang="en-US" b="1" u="sng" dirty="0">
                <a:latin typeface="Palatino Linotype" panose="02040502050505030304" pitchFamily="18" charset="0"/>
              </a:rPr>
              <a:t>Assumption </a:t>
            </a:r>
          </a:p>
          <a:p>
            <a:pPr algn="ctr"/>
            <a:r>
              <a:rPr lang="en-US" altLang="zh-CN" dirty="0">
                <a:latin typeface="Palatino Linotype" panose="02040502050505030304" pitchFamily="18" charset="0"/>
              </a:rPr>
              <a:t>Naïve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Brain </a:t>
            </a:r>
            <a:endParaRPr lang="en-US" altLang="zh-CN" b="1" u="sng" dirty="0">
              <a:latin typeface="Palatino Linotype" panose="02040502050505030304" pitchFamily="18" charset="0"/>
            </a:endParaRPr>
          </a:p>
          <a:p>
            <a:pPr algn="ctr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Brain has </a:t>
            </a:r>
            <a:r>
              <a:rPr lang="en-US" altLang="zh-CN" b="1" dirty="0">
                <a:latin typeface="Palatino Linotype" panose="02040502050505030304" pitchFamily="18" charset="0"/>
              </a:rPr>
              <a:t>no info </a:t>
            </a:r>
            <a:r>
              <a:rPr lang="en-US" altLang="zh-CN" dirty="0">
                <a:latin typeface="Palatino Linotype" panose="02040502050505030304" pitchFamily="18" charset="0"/>
              </a:rPr>
              <a:t>about </a:t>
            </a: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outside physical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linkage btw. motor </a:t>
            </a:r>
            <a:r>
              <a:rPr lang="en-US" dirty="0" err="1">
                <a:latin typeface="Palatino Linotype" panose="02040502050505030304" pitchFamily="18" charset="0"/>
              </a:rPr>
              <a:t>cmd</a:t>
            </a:r>
            <a:r>
              <a:rPr lang="en-US" dirty="0">
                <a:latin typeface="Palatino Linotype" panose="02040502050505030304" pitchFamily="18" charset="0"/>
              </a:rPr>
              <a:t> &amp; resultant 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nerve pathways of sensors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483F6B9-7DAF-48E6-8EDC-FDD62511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12" y="2615184"/>
            <a:ext cx="1514726" cy="1380536"/>
          </a:xfrm>
          <a:prstGeom prst="flowChartConnector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478B61-3BCA-4604-99C7-3A4109CC9083}"/>
              </a:ext>
            </a:extLst>
          </p:cNvPr>
          <p:cNvGrpSpPr/>
          <p:nvPr/>
        </p:nvGrpSpPr>
        <p:grpSpPr>
          <a:xfrm>
            <a:off x="8407290" y="2619314"/>
            <a:ext cx="1467133" cy="1372276"/>
            <a:chOff x="8565141" y="2652571"/>
            <a:chExt cx="1605202" cy="15014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B161E0-FF83-4BB7-AD63-3C0E55AB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5141" y="2652571"/>
              <a:ext cx="1605202" cy="150141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B6DACA-6109-4F62-BF3D-75C9D8BE4FC4}"/>
                </a:ext>
              </a:extLst>
            </p:cNvPr>
            <p:cNvSpPr/>
            <p:nvPr/>
          </p:nvSpPr>
          <p:spPr>
            <a:xfrm>
              <a:off x="9011340" y="2771555"/>
              <a:ext cx="857987" cy="1010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Times New Roman" panose="02020603050405020304" pitchFamily="18" charset="0"/>
                </a:rPr>
                <a:t>∅ 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9B8F313-0634-498E-B5A1-31572AE8C97A}"/>
              </a:ext>
            </a:extLst>
          </p:cNvPr>
          <p:cNvSpPr/>
          <p:nvPr/>
        </p:nvSpPr>
        <p:spPr>
          <a:xfrm>
            <a:off x="2224449" y="72879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1F668-CA87-4896-BF56-546A11AF0EEF}"/>
              </a:ext>
            </a:extLst>
          </p:cNvPr>
          <p:cNvSpPr/>
          <p:nvPr/>
        </p:nvSpPr>
        <p:spPr>
          <a:xfrm>
            <a:off x="8276890" y="653083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00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03317-E2CD-4ABF-A30D-38D97F895420}"/>
              </a:ext>
            </a:extLst>
          </p:cNvPr>
          <p:cNvSpPr/>
          <p:nvPr/>
        </p:nvSpPr>
        <p:spPr>
          <a:xfrm>
            <a:off x="795868" y="673555"/>
            <a:ext cx="47048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Approach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Basic idea: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the basis of sensory experience consists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extracting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exercising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laws of sensorimotor dependencies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9B8F313-0634-498E-B5A1-31572AE8C97A}"/>
              </a:ext>
            </a:extLst>
          </p:cNvPr>
          <p:cNvSpPr/>
          <p:nvPr/>
        </p:nvSpPr>
        <p:spPr>
          <a:xfrm>
            <a:off x="2249110" y="735324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8236715" y="3270911"/>
            <a:ext cx="218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A simple organism</a:t>
            </a:r>
            <a:endParaRPr lang="en-US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614D2-12B3-4904-85A1-F93E085C206F}"/>
                </a:ext>
              </a:extLst>
            </p:cNvPr>
            <p:cNvSpPr/>
            <p:nvPr/>
          </p:nvSpPr>
          <p:spPr>
            <a:xfrm>
              <a:off x="7960566" y="1292153"/>
              <a:ext cx="1584088" cy="6157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light-sensitive </a:t>
              </a:r>
            </a:p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sensors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3603F-B398-4179-BC53-69D14376EA6C}"/>
                </a:ext>
              </a:extLst>
            </p:cNvPr>
            <p:cNvSpPr/>
            <p:nvPr/>
          </p:nvSpPr>
          <p:spPr>
            <a:xfrm>
              <a:off x="10352134" y="2330227"/>
              <a:ext cx="595035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eyes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112099-D896-45A4-A5A4-5794948860ED}"/>
                </a:ext>
              </a:extLst>
            </p:cNvPr>
            <p:cNvSpPr/>
            <p:nvPr/>
          </p:nvSpPr>
          <p:spPr>
            <a:xfrm>
              <a:off x="9186072" y="2727181"/>
              <a:ext cx="550151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arm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DD3C8-6CF6-4794-88CC-1407C8C221B7}"/>
                </a:ext>
              </a:extLst>
            </p:cNvPr>
            <p:cNvSpPr/>
            <p:nvPr/>
          </p:nvSpPr>
          <p:spPr>
            <a:xfrm>
              <a:off x="6692427" y="2138789"/>
              <a:ext cx="2204450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rPr>
                <a:t>joint position sensors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077DA2-8CE1-496A-B241-6627305FE01A}"/>
                </a:ext>
              </a:extLst>
            </p:cNvPr>
            <p:cNvSpPr/>
            <p:nvPr/>
          </p:nvSpPr>
          <p:spPr>
            <a:xfrm>
              <a:off x="10081447" y="766784"/>
              <a:ext cx="721672" cy="3564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Palatino Linotype" panose="02040502050505030304" pitchFamily="18" charset="0"/>
                </a:rPr>
                <a:t>lights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5345E4-9A8E-4E52-B1B7-3CA2BEA2C29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78" y="1594349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C80268-E094-47F8-88AD-BB7421E2F0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134" y="2165392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C6845B-2DC0-4C7B-989D-9CF215861A1E}"/>
                </a:ext>
              </a:extLst>
            </p:cNvPr>
            <p:cNvCxnSpPr>
              <a:cxnSpLocks/>
            </p:cNvCxnSpPr>
            <p:nvPr/>
          </p:nvCxnSpPr>
          <p:spPr>
            <a:xfrm>
              <a:off x="9062687" y="2642589"/>
              <a:ext cx="224309" cy="20766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7796DE-7DBC-4A46-B013-5CE37D2F41C1}"/>
                </a:ext>
              </a:extLst>
            </p:cNvPr>
            <p:cNvCxnSpPr>
              <a:cxnSpLocks/>
            </p:cNvCxnSpPr>
            <p:nvPr/>
          </p:nvCxnSpPr>
          <p:spPr>
            <a:xfrm>
              <a:off x="8827178" y="2328287"/>
              <a:ext cx="280125" cy="80903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158685" y="1341026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48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B4698-E61D-423E-9596-B8927E42B073}"/>
              </a:ext>
            </a:extLst>
          </p:cNvPr>
          <p:cNvSpPr/>
          <p:nvPr/>
        </p:nvSpPr>
        <p:spPr>
          <a:xfrm>
            <a:off x="8977678" y="3033559"/>
            <a:ext cx="1819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completely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D3586-1336-43C7-A855-A82204311AD1}"/>
              </a:ext>
            </a:extLst>
          </p:cNvPr>
          <p:cNvSpPr/>
          <p:nvPr/>
        </p:nvSpPr>
        <p:spPr>
          <a:xfrm>
            <a:off x="8704303" y="191473"/>
            <a:ext cx="1486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E8394-0133-425D-845C-07E935A33ED5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Palatino Linotype" panose="02040502050505030304" pitchFamily="18" charset="0"/>
              </a:rPr>
              <a:t>A simple procedure for 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distinction btw. body &amp; outside world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A simple algorithm for characterizing #variables necessary to describe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organism’s body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Brain can deduce dim of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outside physical space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and #additional nonspatial parameters needed to describe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attr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. of objects/entities within it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237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0A6A2-9837-4ECF-B9E5-F16828887661}"/>
              </a:ext>
            </a:extLst>
          </p:cNvPr>
          <p:cNvSpPr/>
          <p:nvPr/>
        </p:nvSpPr>
        <p:spPr>
          <a:xfrm>
            <a:off x="6601295" y="3400116"/>
            <a:ext cx="219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random motor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cmd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434BCCAA-453B-4466-9331-D79DB8633051}"/>
              </a:ext>
            </a:extLst>
          </p:cNvPr>
          <p:cNvSpPr/>
          <p:nvPr/>
        </p:nvSpPr>
        <p:spPr>
          <a:xfrm>
            <a:off x="7577065" y="3056969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B4698-E61D-423E-9596-B8927E42B073}"/>
              </a:ext>
            </a:extLst>
          </p:cNvPr>
          <p:cNvSpPr/>
          <p:nvPr/>
        </p:nvSpPr>
        <p:spPr>
          <a:xfrm>
            <a:off x="9118359" y="3034120"/>
            <a:ext cx="18197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completely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1BC1625-673B-4F86-8D2F-38137D22094E}"/>
              </a:ext>
            </a:extLst>
          </p:cNvPr>
          <p:cNvSpPr/>
          <p:nvPr/>
        </p:nvSpPr>
        <p:spPr>
          <a:xfrm>
            <a:off x="9780163" y="2680892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D3586-1336-43C7-A855-A82204311AD1}"/>
              </a:ext>
            </a:extLst>
          </p:cNvPr>
          <p:cNvSpPr/>
          <p:nvPr/>
        </p:nvSpPr>
        <p:spPr>
          <a:xfrm>
            <a:off x="8704303" y="191473"/>
            <a:ext cx="1486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ctrl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B0F200-DAE2-452E-8020-DF6C80F209A5}"/>
              </a:ext>
            </a:extLst>
          </p:cNvPr>
          <p:cNvSpPr/>
          <p:nvPr/>
        </p:nvSpPr>
        <p:spPr>
          <a:xfrm rot="10800000">
            <a:off x="9303764" y="610710"/>
            <a:ext cx="287382" cy="27838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E8394-0133-425D-845C-07E935A33ED5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procedure for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distinction btw. body &amp; outside world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algorithm for characterizing #variables necessary to describe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organism’s body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Brain can deduce dim of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outside physical space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and #additional nonspatial parameters needed to describe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attr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. of objects/entities within it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A285D-99A8-4542-B323-A9D057DC4368}"/>
              </a:ext>
            </a:extLst>
          </p:cNvPr>
          <p:cNvSpPr/>
          <p:nvPr/>
        </p:nvSpPr>
        <p:spPr>
          <a:xfrm>
            <a:off x="9196152" y="3404845"/>
            <a:ext cx="17427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proprioceptive </a:t>
            </a:r>
          </a:p>
          <a:p>
            <a:pPr lvl="0" algn="ctr"/>
            <a:r>
              <a:rPr lang="en-US" altLang="zh-CN" b="1" i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190607" y="152484"/>
            <a:ext cx="15824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Exteroceptive</a:t>
            </a:r>
          </a:p>
          <a:p>
            <a:pPr lvl="0" algn="ctr"/>
            <a:r>
              <a:rPr lang="en-US" altLang="zh-CN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input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705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F647-491F-41E0-AC6C-4CE0ADA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Palatino Linotype" panose="02040502050505030304" pitchFamily="18" charset="0"/>
              </a:rPr>
              <a:t>Introduction</a:t>
            </a:r>
            <a:endParaRPr lang="en-US" sz="6000" kern="1200" dirty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70F4D6-C7EA-4D96-BDE6-BB46E37A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E7E6E6"/>
                </a:solidFill>
                <a:latin typeface="Palatino Linotype" panose="02040502050505030304" pitchFamily="18" charset="0"/>
              </a:rPr>
              <a:t>Work in Paper</a:t>
            </a:r>
            <a:endParaRPr lang="en-US" sz="2400" kern="1200" dirty="0">
              <a:solidFill>
                <a:srgbClr val="E7E6E6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23CEE-D5E7-4140-B189-96AAF29EA3BA}"/>
              </a:ext>
            </a:extLst>
          </p:cNvPr>
          <p:cNvGrpSpPr/>
          <p:nvPr/>
        </p:nvGrpSpPr>
        <p:grpSpPr>
          <a:xfrm>
            <a:off x="6009160" y="367268"/>
            <a:ext cx="80556" cy="3448594"/>
            <a:chOff x="9437914" y="457200"/>
            <a:chExt cx="80556" cy="34485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A23FD2-88DC-454B-A8BE-CEAD4856099B}"/>
                </a:ext>
              </a:extLst>
            </p:cNvPr>
            <p:cNvCxnSpPr/>
            <p:nvPr/>
          </p:nvCxnSpPr>
          <p:spPr>
            <a:xfrm>
              <a:off x="9437914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CDA67-B837-4995-B4F7-3B0A8CDFD37E}"/>
                </a:ext>
              </a:extLst>
            </p:cNvPr>
            <p:cNvCxnSpPr/>
            <p:nvPr/>
          </p:nvCxnSpPr>
          <p:spPr>
            <a:xfrm>
              <a:off x="9518470" y="457200"/>
              <a:ext cx="0" cy="344859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B616DC-8F28-4F57-BB48-F72FA3876E1D}"/>
              </a:ext>
            </a:extLst>
          </p:cNvPr>
          <p:cNvGrpSpPr/>
          <p:nvPr/>
        </p:nvGrpSpPr>
        <p:grpSpPr>
          <a:xfrm>
            <a:off x="6444469" y="230687"/>
            <a:ext cx="5231666" cy="2955632"/>
            <a:chOff x="6374674" y="473368"/>
            <a:chExt cx="5231666" cy="2955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184C1C-BB34-4757-99C0-16801E33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6318" y="849350"/>
              <a:ext cx="4476235" cy="241260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9B4F72-6AB0-409D-9341-BCF78302E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32499" y="1543448"/>
              <a:ext cx="919635" cy="447003"/>
            </a:xfrm>
            <a:prstGeom prst="line">
              <a:avLst/>
            </a:prstGeom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6F5B2D-3ACD-443E-939B-7CBE246F860C}"/>
                </a:ext>
              </a:extLst>
            </p:cNvPr>
            <p:cNvSpPr/>
            <p:nvPr/>
          </p:nvSpPr>
          <p:spPr>
            <a:xfrm>
              <a:off x="6374674" y="473368"/>
              <a:ext cx="5231666" cy="29556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C5B2BA-8132-4832-975A-FC54A0BCFB5B}"/>
                </a:ext>
              </a:extLst>
            </p:cNvPr>
            <p:cNvSpPr/>
            <p:nvPr/>
          </p:nvSpPr>
          <p:spPr>
            <a:xfrm rot="3660095">
              <a:off x="9072738" y="1274453"/>
              <a:ext cx="964785" cy="18684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643C6F-414A-4910-BF99-8CF932C127A8}"/>
                </a:ext>
              </a:extLst>
            </p:cNvPr>
            <p:cNvSpPr/>
            <p:nvPr/>
          </p:nvSpPr>
          <p:spPr>
            <a:xfrm rot="5400000">
              <a:off x="7256054" y="2250035"/>
              <a:ext cx="770449" cy="14920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F86EDB-B60F-4742-9D6A-E8E64520AF51}"/>
                </a:ext>
              </a:extLst>
            </p:cNvPr>
            <p:cNvSpPr/>
            <p:nvPr/>
          </p:nvSpPr>
          <p:spPr>
            <a:xfrm rot="5654135">
              <a:off x="9542467" y="250870"/>
              <a:ext cx="335802" cy="1963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E8394-0133-425D-845C-07E935A33ED5}"/>
              </a:ext>
            </a:extLst>
          </p:cNvPr>
          <p:cNvSpPr/>
          <p:nvPr/>
        </p:nvSpPr>
        <p:spPr>
          <a:xfrm>
            <a:off x="523620" y="374939"/>
            <a:ext cx="5404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Results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等线" panose="03000509000000000000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procedure for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distinction btw. body &amp; outside world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 simple algorithm for characterizing #variables necessary to describe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organism’s body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Brain can deduce dim of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outside physical space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and #additional nonspatial parameters needed to describe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attr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3000509000000000000" pitchFamily="65" charset="-122"/>
                <a:cs typeface="+mn-cs"/>
              </a:rPr>
              <a:t>. of objects/entities within it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034EAF-6738-48A9-BFA0-BD5CEB6A3918}"/>
              </a:ext>
            </a:extLst>
          </p:cNvPr>
          <p:cNvSpPr/>
          <p:nvPr/>
        </p:nvSpPr>
        <p:spPr>
          <a:xfrm>
            <a:off x="2473926" y="690182"/>
            <a:ext cx="260804" cy="260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95590B-CA72-421A-AA9F-947F229DD6CE}"/>
              </a:ext>
            </a:extLst>
          </p:cNvPr>
          <p:cNvSpPr/>
          <p:nvPr/>
        </p:nvSpPr>
        <p:spPr>
          <a:xfrm>
            <a:off x="10675874" y="556743"/>
            <a:ext cx="13644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70AD47">
                    <a:lumMod val="75000"/>
                  </a:srgbClr>
                </a:solidFill>
                <a:latin typeface="Palatino Linotype" panose="02040502050505030304" pitchFamily="18" charset="0"/>
              </a:rPr>
              <a:t>p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osition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3 lights 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4C6550-94B4-425F-9E9B-F9DEBB700FC0}"/>
              </a:ext>
            </a:extLst>
          </p:cNvPr>
          <p:cNvSpPr/>
          <p:nvPr/>
        </p:nvSpPr>
        <p:spPr>
          <a:xfrm>
            <a:off x="10293184" y="1706696"/>
            <a:ext cx="15311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70AD47">
                    <a:lumMod val="75000"/>
                  </a:srgbClr>
                </a:solidFill>
                <a:latin typeface="Palatino Linotype" panose="02040502050505030304" pitchFamily="18" charset="0"/>
              </a:rPr>
              <a:t>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rgbClr val="70AD47">
                    <a:lumMod val="75000"/>
                  </a:srgbClr>
                </a:solidFill>
                <a:latin typeface="Palatino Linotype" panose="02040502050505030304" pitchFamily="18" charset="0"/>
              </a:rPr>
              <a:t>photoceptors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77729-8E2D-471B-804C-7AD933895530}"/>
              </a:ext>
            </a:extLst>
          </p:cNvPr>
          <p:cNvCxnSpPr>
            <a:cxnSpLocks/>
          </p:cNvCxnSpPr>
          <p:nvPr/>
        </p:nvCxnSpPr>
        <p:spPr>
          <a:xfrm>
            <a:off x="10329871" y="1759817"/>
            <a:ext cx="213789" cy="2945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948398-A20D-4572-B62A-36F6EDFDCB7B}"/>
              </a:ext>
            </a:extLst>
          </p:cNvPr>
          <p:cNvCxnSpPr>
            <a:cxnSpLocks/>
          </p:cNvCxnSpPr>
          <p:nvPr/>
        </p:nvCxnSpPr>
        <p:spPr>
          <a:xfrm>
            <a:off x="9670743" y="1559497"/>
            <a:ext cx="751186" cy="5295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B5CE7D-C077-4358-AC02-3C69DF1EFD0B}"/>
              </a:ext>
            </a:extLst>
          </p:cNvPr>
          <p:cNvCxnSpPr>
            <a:cxnSpLocks/>
          </p:cNvCxnSpPr>
          <p:nvPr/>
        </p:nvCxnSpPr>
        <p:spPr>
          <a:xfrm flipV="1">
            <a:off x="10439232" y="950986"/>
            <a:ext cx="417670" cy="1320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168A9CE1-740B-4D69-BCE9-0540B0E9D6AB}"/>
              </a:ext>
            </a:extLst>
          </p:cNvPr>
          <p:cNvSpPr/>
          <p:nvPr/>
        </p:nvSpPr>
        <p:spPr>
          <a:xfrm>
            <a:off x="10803119" y="1300767"/>
            <a:ext cx="669302" cy="327972"/>
          </a:xfrm>
          <a:prstGeom prst="mathEqual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0A5858-C6DF-4985-9227-94021A0E1478}"/>
              </a:ext>
            </a:extLst>
          </p:cNvPr>
          <p:cNvSpPr/>
          <p:nvPr/>
        </p:nvSpPr>
        <p:spPr>
          <a:xfrm>
            <a:off x="7012810" y="3445049"/>
            <a:ext cx="46555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Palatino Linotype" panose="02040502050505030304" pitchFamily="18" charset="0"/>
              </a:rPr>
              <a:t>only env. changes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representation of env.</a:t>
            </a:r>
            <a:endParaRPr kumimoji="0" lang="en-US" sz="1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78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511</Words>
  <Application>Microsoft Office PowerPoint</Application>
  <PresentationFormat>Widescreen</PresentationFormat>
  <Paragraphs>139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DengXian</vt:lpstr>
      <vt:lpstr>DengXian Light</vt:lpstr>
      <vt:lpstr>Palatino-Roman</vt:lpstr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Is There Something Out There?  Inferring Space from Sensorimotor Dependencies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(just materials)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ren</dc:creator>
  <cp:lastModifiedBy>may ren</cp:lastModifiedBy>
  <cp:revision>28</cp:revision>
  <dcterms:created xsi:type="dcterms:W3CDTF">2018-06-09T21:44:39Z</dcterms:created>
  <dcterms:modified xsi:type="dcterms:W3CDTF">2018-06-10T02:09:23Z</dcterms:modified>
</cp:coreProperties>
</file>