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3"/>
    <p:restoredTop sz="86717" autoAdjust="0"/>
  </p:normalViewPr>
  <p:slideViewPr>
    <p:cSldViewPr snapToGrid="0">
      <p:cViewPr varScale="1">
        <p:scale>
          <a:sx n="113" d="100"/>
          <a:sy n="113" d="100"/>
        </p:scale>
        <p:origin x="16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90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476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35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03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2020/11/25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2020/11/25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D1F98-9BFB-3545-AA5B-7CAF0135C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無線通訊網路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BF505-BDDF-8D49-B263-DCD253993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Project2</a:t>
            </a:r>
            <a:r>
              <a:rPr kumimoji="1"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88624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87FA1BD-831A-4896-B353-6459A2A58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" t="29759" r="67091" b="21803"/>
          <a:stretch/>
        </p:blipFill>
        <p:spPr>
          <a:xfrm>
            <a:off x="2850045" y="430696"/>
            <a:ext cx="3443909" cy="39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6CA2C8-E1E6-4CA0-9D71-CF086CAD2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9" t="27054" r="30333" b="21674"/>
          <a:stretch/>
        </p:blipFill>
        <p:spPr>
          <a:xfrm>
            <a:off x="564792" y="448089"/>
            <a:ext cx="8014416" cy="4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CB68BE03-3418-4C42-8344-471CA30A5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12676"/>
              </p:ext>
            </p:extLst>
          </p:nvPr>
        </p:nvGraphicFramePr>
        <p:xfrm>
          <a:off x="729858" y="1473401"/>
          <a:ext cx="3940450" cy="33429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94045">
                  <a:extLst>
                    <a:ext uri="{9D8B030D-6E8A-4147-A177-3AD203B41FA5}">
                      <a16:colId xmlns:a16="http://schemas.microsoft.com/office/drawing/2014/main" val="986353499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1990331708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993032046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844438049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841850373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1929760248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177480663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528028960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3663365124"/>
                    </a:ext>
                  </a:extLst>
                </a:gridCol>
                <a:gridCol w="394045">
                  <a:extLst>
                    <a:ext uri="{9D8B030D-6E8A-4147-A177-3AD203B41FA5}">
                      <a16:colId xmlns:a16="http://schemas.microsoft.com/office/drawing/2014/main" val="1031789785"/>
                    </a:ext>
                  </a:extLst>
                </a:gridCol>
              </a:tblGrid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453783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71722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406970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71139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274680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893405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86591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18045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947064"/>
                  </a:ext>
                </a:extLst>
              </a:tr>
              <a:tr h="3342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9460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C449380-FC3F-9D41-BFA2-CFDA1467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9756"/>
            <a:ext cx="7886700" cy="994172"/>
          </a:xfrm>
        </p:spPr>
        <p:txBody>
          <a:bodyPr/>
          <a:lstStyle/>
          <a:p>
            <a:r>
              <a:rPr kumimoji="1" lang="zh-TW" altLang="en-US" dirty="0"/>
              <a:t>參數與架構圖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22D1FA-57B4-6B41-8FF1-F6BA31840E01}"/>
              </a:ext>
            </a:extLst>
          </p:cNvPr>
          <p:cNvSpPr txBox="1"/>
          <p:nvPr/>
        </p:nvSpPr>
        <p:spPr>
          <a:xfrm>
            <a:off x="2336803" y="10283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1000 m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3F3B2A-F5C6-564C-A068-741CC0A09DA4}"/>
              </a:ext>
            </a:extLst>
          </p:cNvPr>
          <p:cNvSpPr txBox="1"/>
          <p:nvPr/>
        </p:nvSpPr>
        <p:spPr>
          <a:xfrm>
            <a:off x="5185376" y="1087727"/>
            <a:ext cx="385437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基地台</a:t>
            </a:r>
            <a:r>
              <a:rPr kumimoji="1" lang="zh-TW" altLang="en-US" sz="1400" dirty="0">
                <a:latin typeface="Kaiti TC" panose="02010600040101010101" pitchFamily="2" charset="-120"/>
                <a:ea typeface="Kaiti TC" panose="02010600040101010101" pitchFamily="2" charset="-120"/>
              </a:rPr>
              <a:t>參數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Pt = 100dBm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1400" dirty="0" err="1">
                <a:latin typeface="Kaiti TC" panose="02010600040101010101" pitchFamily="2" charset="-120"/>
                <a:ea typeface="Kaiti TC" panose="02010600040101010101" pitchFamily="2" charset="-120"/>
              </a:rPr>
              <a:t>Pmin</a:t>
            </a:r>
            <a:r>
              <a:rPr kumimoji="1" lang="en-US" altLang="zh-TW" sz="1400" dirty="0">
                <a:latin typeface="Kaiti TC" panose="02010600040101010101" pitchFamily="2" charset="-120"/>
                <a:ea typeface="Kaiti TC" panose="02010600040101010101" pitchFamily="2" charset="-120"/>
              </a:rPr>
              <a:t> = -10dBm</a:t>
            </a:r>
          </a:p>
        </p:txBody>
      </p:sp>
      <p:pic>
        <p:nvPicPr>
          <p:cNvPr id="13" name="圖形 12" descr="行動通信基地台">
            <a:extLst>
              <a:ext uri="{FF2B5EF4-FFF2-40B4-BE49-F238E27FC236}">
                <a16:creationId xmlns:a16="http://schemas.microsoft.com/office/drawing/2014/main" id="{A96BC0DD-E966-B541-AA80-14005BF4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1634" y="2115039"/>
            <a:ext cx="338658" cy="338658"/>
          </a:xfrm>
          <a:prstGeom prst="rect">
            <a:avLst/>
          </a:prstGeom>
        </p:spPr>
      </p:pic>
      <p:pic>
        <p:nvPicPr>
          <p:cNvPr id="14" name="圖形 13" descr="行動通信基地台">
            <a:extLst>
              <a:ext uri="{FF2B5EF4-FFF2-40B4-BE49-F238E27FC236}">
                <a16:creationId xmlns:a16="http://schemas.microsoft.com/office/drawing/2014/main" id="{38A49165-D161-B743-8ECC-8536C78EA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061" y="2119790"/>
            <a:ext cx="338658" cy="338658"/>
          </a:xfrm>
          <a:prstGeom prst="rect">
            <a:avLst/>
          </a:prstGeom>
        </p:spPr>
      </p:pic>
      <p:pic>
        <p:nvPicPr>
          <p:cNvPr id="15" name="圖形 14" descr="行動通信基地台">
            <a:extLst>
              <a:ext uri="{FF2B5EF4-FFF2-40B4-BE49-F238E27FC236}">
                <a16:creationId xmlns:a16="http://schemas.microsoft.com/office/drawing/2014/main" id="{211161B1-8B7E-224A-868F-6767D381F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2089" y="3792941"/>
            <a:ext cx="338658" cy="338658"/>
          </a:xfrm>
          <a:prstGeom prst="rect">
            <a:avLst/>
          </a:prstGeom>
        </p:spPr>
      </p:pic>
      <p:pic>
        <p:nvPicPr>
          <p:cNvPr id="16" name="圖形 15" descr="行動通信基地台">
            <a:extLst>
              <a:ext uri="{FF2B5EF4-FFF2-40B4-BE49-F238E27FC236}">
                <a16:creationId xmlns:a16="http://schemas.microsoft.com/office/drawing/2014/main" id="{990DE8C1-3693-7B41-90F7-84FCA4E37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754" y="3792941"/>
            <a:ext cx="338658" cy="338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/>
              <p:nvPr/>
            </p:nvSpPr>
            <p:spPr>
              <a:xfrm>
                <a:off x="5185376" y="2126928"/>
                <a:ext cx="3863526" cy="21634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TW" altLang="en-US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車子參數：</a:t>
                </a:r>
                <a:endParaRPr kumimoji="1" lang="en-US" altLang="zh-TW" sz="16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⋋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car/sec ,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car/sec,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fPr>
                      <m:num>
                        <m:r>
                          <a:rPr kumimoji="1" lang="en-US" altLang="zh-TW" sz="1400" i="1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car/sec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[ P(t) =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140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TW" sz="1400" b="0" i="0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e</m:t>
                        </m:r>
                      </m:e>
                      <m:sup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  <a:ea typeface="Kaiti TC" panose="02010600040101010101" pitchFamily="2" charset="-12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kumimoji="1" lang="en-US" altLang="zh-TW" sz="1400" dirty="0">
                            <a:latin typeface="Kaiti TC" panose="02010600040101010101" pitchFamily="2" charset="-120"/>
                            <a:ea typeface="Kaiti TC" panose="02010600040101010101" pitchFamily="2" charset="-120"/>
                          </a:rPr>
                          <m:t>⋋</m:t>
                        </m:r>
                        <m:r>
                          <m:rPr>
                            <m:nor/>
                          </m:rPr>
                          <a:rPr kumimoji="1" lang="en-US" altLang="zh-TW" sz="1400" b="0" i="0" dirty="0" smtClean="0">
                            <a:latin typeface="Kaiti TC" panose="02010600040101010101" pitchFamily="2" charset="-120"/>
                            <a:ea typeface="Kaiti TC" panose="02010600040101010101" pitchFamily="2" charset="-120"/>
                          </a:rPr>
                          <m:t>t</m:t>
                        </m:r>
                      </m:sup>
                    </m:sSup>
                  </m:oMath>
                </a14:m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 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Velocity = 10m/s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Direction prob: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Straight  : </a:t>
                </a:r>
                <a:r>
                  <a:rPr kumimoji="1" lang="en-US" altLang="zh-TW" sz="1400" dirty="0">
                    <a:solidFill>
                      <a:srgbClr val="FF0000"/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60%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Right : </a:t>
                </a:r>
                <a:r>
                  <a:rPr kumimoji="1" lang="en-US" altLang="zh-TW" sz="1400" dirty="0">
                    <a:solidFill>
                      <a:srgbClr val="FF0000"/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20%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Left : </a:t>
                </a:r>
                <a:r>
                  <a:rPr kumimoji="1" lang="en-US" altLang="zh-TW" sz="1400" dirty="0">
                    <a:solidFill>
                      <a:srgbClr val="FF0000"/>
                    </a:solidFill>
                    <a:latin typeface="Kaiti TC" panose="02010600040101010101" pitchFamily="2" charset="-120"/>
                    <a:ea typeface="Kaiti TC" panose="02010600040101010101" pitchFamily="2" charset="-120"/>
                  </a:rPr>
                  <a:t>20%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TW" altLang="en-US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892D889-5DBA-D148-9F8C-B4C6380C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76" y="2126928"/>
                <a:ext cx="3863526" cy="2163413"/>
              </a:xfrm>
              <a:prstGeom prst="rect">
                <a:avLst/>
              </a:prstGeom>
              <a:blipFill>
                <a:blip r:embed="rId4"/>
                <a:stretch>
                  <a:fillRect l="-316" t="-8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7FF12B70-84FC-6542-B7CF-BABEAAC6D79F}"/>
              </a:ext>
            </a:extLst>
          </p:cNvPr>
          <p:cNvSpPr/>
          <p:nvPr/>
        </p:nvSpPr>
        <p:spPr>
          <a:xfrm>
            <a:off x="3399186" y="1328528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8B833CFD-B5CA-804A-B1A8-9B363D7ECDFD}"/>
              </a:ext>
            </a:extLst>
          </p:cNvPr>
          <p:cNvSpPr/>
          <p:nvPr/>
        </p:nvSpPr>
        <p:spPr>
          <a:xfrm>
            <a:off x="3780589" y="133462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734247D-E77E-0449-863E-0325D8A6E866}"/>
              </a:ext>
            </a:extLst>
          </p:cNvPr>
          <p:cNvSpPr/>
          <p:nvPr/>
        </p:nvSpPr>
        <p:spPr>
          <a:xfrm>
            <a:off x="4164606" y="133462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39B9B33-A40A-BE49-A6DC-2F46544E3A8C}"/>
              </a:ext>
            </a:extLst>
          </p:cNvPr>
          <p:cNvSpPr/>
          <p:nvPr/>
        </p:nvSpPr>
        <p:spPr>
          <a:xfrm>
            <a:off x="625361" y="168830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A479A79-A6CB-324A-9339-23288656FA36}"/>
              </a:ext>
            </a:extLst>
          </p:cNvPr>
          <p:cNvSpPr/>
          <p:nvPr/>
        </p:nvSpPr>
        <p:spPr>
          <a:xfrm>
            <a:off x="628650" y="203209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427ACAC-7BE8-5741-A0CB-087883460BD3}"/>
              </a:ext>
            </a:extLst>
          </p:cNvPr>
          <p:cNvSpPr/>
          <p:nvPr/>
        </p:nvSpPr>
        <p:spPr>
          <a:xfrm>
            <a:off x="625361" y="237109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3AB700E-0B54-6848-8D9B-F549DB41E46E}"/>
              </a:ext>
            </a:extLst>
          </p:cNvPr>
          <p:cNvSpPr/>
          <p:nvPr/>
        </p:nvSpPr>
        <p:spPr>
          <a:xfrm>
            <a:off x="707269" y="964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37BC29-ADA4-3747-8A96-9C564A272451}"/>
              </a:ext>
            </a:extLst>
          </p:cNvPr>
          <p:cNvSpPr txBox="1"/>
          <p:nvPr/>
        </p:nvSpPr>
        <p:spPr>
          <a:xfrm>
            <a:off x="805779" y="905246"/>
            <a:ext cx="1205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: Car Entrance</a:t>
            </a:r>
            <a:endParaRPr kumimoji="1" lang="zh-TW" altLang="en-US" sz="1400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BEF9255-1D3C-B44F-8BA4-189E6EC528DC}"/>
              </a:ext>
            </a:extLst>
          </p:cNvPr>
          <p:cNvSpPr/>
          <p:nvPr/>
        </p:nvSpPr>
        <p:spPr>
          <a:xfrm>
            <a:off x="2230217" y="1322432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02C9628-B94B-294A-9A2B-249FADB37EF7}"/>
              </a:ext>
            </a:extLst>
          </p:cNvPr>
          <p:cNvSpPr/>
          <p:nvPr/>
        </p:nvSpPr>
        <p:spPr>
          <a:xfrm>
            <a:off x="2611620" y="1328528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DF89AF7B-6246-FD42-A74E-86319FE038CE}"/>
              </a:ext>
            </a:extLst>
          </p:cNvPr>
          <p:cNvSpPr/>
          <p:nvPr/>
        </p:nvSpPr>
        <p:spPr>
          <a:xfrm>
            <a:off x="2995637" y="1328528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003753B-2BC2-054D-AB85-2B9ABB395D45}"/>
              </a:ext>
            </a:extLst>
          </p:cNvPr>
          <p:cNvSpPr/>
          <p:nvPr/>
        </p:nvSpPr>
        <p:spPr>
          <a:xfrm>
            <a:off x="1049037" y="131935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75646CAB-4388-9247-AED8-1901E4467025}"/>
              </a:ext>
            </a:extLst>
          </p:cNvPr>
          <p:cNvSpPr/>
          <p:nvPr/>
        </p:nvSpPr>
        <p:spPr>
          <a:xfrm>
            <a:off x="1430440" y="132544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C520C8C-18F1-674D-8EEE-68011083D5CA}"/>
              </a:ext>
            </a:extLst>
          </p:cNvPr>
          <p:cNvSpPr/>
          <p:nvPr/>
        </p:nvSpPr>
        <p:spPr>
          <a:xfrm>
            <a:off x="1814457" y="132544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EC318FE-4858-454F-85D5-BDC9A79CE369}"/>
              </a:ext>
            </a:extLst>
          </p:cNvPr>
          <p:cNvSpPr/>
          <p:nvPr/>
        </p:nvSpPr>
        <p:spPr>
          <a:xfrm>
            <a:off x="629209" y="272631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66C5720-0789-134B-B6E6-CAC08933E04D}"/>
              </a:ext>
            </a:extLst>
          </p:cNvPr>
          <p:cNvSpPr/>
          <p:nvPr/>
        </p:nvSpPr>
        <p:spPr>
          <a:xfrm>
            <a:off x="632498" y="307009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4F841BC2-2C34-FF4D-942D-E3CEFE639C89}"/>
              </a:ext>
            </a:extLst>
          </p:cNvPr>
          <p:cNvSpPr/>
          <p:nvPr/>
        </p:nvSpPr>
        <p:spPr>
          <a:xfrm>
            <a:off x="629209" y="34091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C837955-F132-8041-BC37-8053255DAFE1}"/>
              </a:ext>
            </a:extLst>
          </p:cNvPr>
          <p:cNvSpPr/>
          <p:nvPr/>
        </p:nvSpPr>
        <p:spPr>
          <a:xfrm>
            <a:off x="625361" y="372794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8A5C134-1CA5-974B-A63C-EC0BED5CF871}"/>
              </a:ext>
            </a:extLst>
          </p:cNvPr>
          <p:cNvSpPr/>
          <p:nvPr/>
        </p:nvSpPr>
        <p:spPr>
          <a:xfrm>
            <a:off x="628650" y="407173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68BD015-BDA9-CD4B-A582-DCB819D7144F}"/>
              </a:ext>
            </a:extLst>
          </p:cNvPr>
          <p:cNvSpPr/>
          <p:nvPr/>
        </p:nvSpPr>
        <p:spPr>
          <a:xfrm>
            <a:off x="625361" y="441073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1AE5CBD-6E3E-A044-A05A-C086711E785B}"/>
              </a:ext>
            </a:extLst>
          </p:cNvPr>
          <p:cNvSpPr/>
          <p:nvPr/>
        </p:nvSpPr>
        <p:spPr>
          <a:xfrm>
            <a:off x="4585304" y="168883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140D584D-6A55-214B-A905-BD65EF4B6AEC}"/>
              </a:ext>
            </a:extLst>
          </p:cNvPr>
          <p:cNvSpPr/>
          <p:nvPr/>
        </p:nvSpPr>
        <p:spPr>
          <a:xfrm>
            <a:off x="4588593" y="203262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2742214-FDC8-CA46-9A95-E10C5415FCA9}"/>
              </a:ext>
            </a:extLst>
          </p:cNvPr>
          <p:cNvSpPr/>
          <p:nvPr/>
        </p:nvSpPr>
        <p:spPr>
          <a:xfrm>
            <a:off x="4585304" y="237162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64A4C7D3-38B9-6E4F-9CD0-748CC35BEFCF}"/>
              </a:ext>
            </a:extLst>
          </p:cNvPr>
          <p:cNvSpPr/>
          <p:nvPr/>
        </p:nvSpPr>
        <p:spPr>
          <a:xfrm>
            <a:off x="4589152" y="272684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6FE2E35-AB2D-DB44-A097-ADB96B6A13DF}"/>
              </a:ext>
            </a:extLst>
          </p:cNvPr>
          <p:cNvSpPr/>
          <p:nvPr/>
        </p:nvSpPr>
        <p:spPr>
          <a:xfrm>
            <a:off x="4592441" y="3070626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064E768-02D8-F94D-812D-E8E1D3F06588}"/>
              </a:ext>
            </a:extLst>
          </p:cNvPr>
          <p:cNvSpPr/>
          <p:nvPr/>
        </p:nvSpPr>
        <p:spPr>
          <a:xfrm>
            <a:off x="4589152" y="340963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2886F92-B89F-C648-BF57-B270CF0DF958}"/>
              </a:ext>
            </a:extLst>
          </p:cNvPr>
          <p:cNvSpPr/>
          <p:nvPr/>
        </p:nvSpPr>
        <p:spPr>
          <a:xfrm>
            <a:off x="4585304" y="372847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BE93B551-03CF-594B-937B-7B1C1BDB5F2A}"/>
              </a:ext>
            </a:extLst>
          </p:cNvPr>
          <p:cNvSpPr/>
          <p:nvPr/>
        </p:nvSpPr>
        <p:spPr>
          <a:xfrm>
            <a:off x="4588593" y="407226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EABB2E2C-A2AF-C249-AD7C-0D7FA226E4C2}"/>
              </a:ext>
            </a:extLst>
          </p:cNvPr>
          <p:cNvSpPr/>
          <p:nvPr/>
        </p:nvSpPr>
        <p:spPr>
          <a:xfrm>
            <a:off x="4585304" y="4411269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46487492-E659-7340-A9DB-A2548F6E3750}"/>
              </a:ext>
            </a:extLst>
          </p:cNvPr>
          <p:cNvSpPr/>
          <p:nvPr/>
        </p:nvSpPr>
        <p:spPr>
          <a:xfrm>
            <a:off x="3399186" y="471538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391487A-45F8-6E4C-A2D0-0E685202F7D1}"/>
              </a:ext>
            </a:extLst>
          </p:cNvPr>
          <p:cNvSpPr/>
          <p:nvPr/>
        </p:nvSpPr>
        <p:spPr>
          <a:xfrm>
            <a:off x="3780589" y="472147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EDDF5117-9BA8-E84E-88D1-625DA6B2A6D5}"/>
              </a:ext>
            </a:extLst>
          </p:cNvPr>
          <p:cNvSpPr/>
          <p:nvPr/>
        </p:nvSpPr>
        <p:spPr>
          <a:xfrm>
            <a:off x="4164606" y="4721477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66F7D09-CE01-1F41-83F9-9D833AA415E2}"/>
              </a:ext>
            </a:extLst>
          </p:cNvPr>
          <p:cNvSpPr/>
          <p:nvPr/>
        </p:nvSpPr>
        <p:spPr>
          <a:xfrm>
            <a:off x="2230217" y="4709285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8684E754-9E93-7349-A67F-37F476D78089}"/>
              </a:ext>
            </a:extLst>
          </p:cNvPr>
          <p:cNvSpPr/>
          <p:nvPr/>
        </p:nvSpPr>
        <p:spPr>
          <a:xfrm>
            <a:off x="2611620" y="471538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C44F9D4-F9BF-D14E-B696-A4C6B707AA7C}"/>
              </a:ext>
            </a:extLst>
          </p:cNvPr>
          <p:cNvSpPr/>
          <p:nvPr/>
        </p:nvSpPr>
        <p:spPr>
          <a:xfrm>
            <a:off x="2995637" y="4715381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19B85136-B5F3-4D47-8964-CCBDF4C0269C}"/>
              </a:ext>
            </a:extLst>
          </p:cNvPr>
          <p:cNvSpPr/>
          <p:nvPr/>
        </p:nvSpPr>
        <p:spPr>
          <a:xfrm>
            <a:off x="1049037" y="4706204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AE2A6487-4696-1A4E-A740-36A36E14BB4E}"/>
              </a:ext>
            </a:extLst>
          </p:cNvPr>
          <p:cNvSpPr/>
          <p:nvPr/>
        </p:nvSpPr>
        <p:spPr>
          <a:xfrm>
            <a:off x="1430440" y="4712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21F53039-009B-614C-9CE8-0E8176D5A731}"/>
              </a:ext>
            </a:extLst>
          </p:cNvPr>
          <p:cNvSpPr/>
          <p:nvPr/>
        </p:nvSpPr>
        <p:spPr>
          <a:xfrm>
            <a:off x="1814457" y="4712300"/>
            <a:ext cx="170007" cy="1896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D8339C-439B-E545-8756-8190D32C1557}"/>
              </a:ext>
            </a:extLst>
          </p:cNvPr>
          <p:cNvSpPr txBox="1"/>
          <p:nvPr/>
        </p:nvSpPr>
        <p:spPr>
          <a:xfrm>
            <a:off x="-97715" y="29778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1000 m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CE8D2A-B2DA-C54B-8DA3-47B0CE07CCCB}"/>
              </a:ext>
            </a:extLst>
          </p:cNvPr>
          <p:cNvSpPr txBox="1"/>
          <p:nvPr/>
        </p:nvSpPr>
        <p:spPr>
          <a:xfrm>
            <a:off x="1730131" y="4074534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(330,350)</a:t>
            </a:r>
            <a:endParaRPr kumimoji="1" lang="zh-TW" altLang="en-US" sz="12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6163C8-8AC5-274F-B93C-A35FAF421335}"/>
              </a:ext>
            </a:extLst>
          </p:cNvPr>
          <p:cNvSpPr txBox="1"/>
          <p:nvPr/>
        </p:nvSpPr>
        <p:spPr>
          <a:xfrm>
            <a:off x="2916576" y="4131876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(640,310)</a:t>
            </a:r>
            <a:endParaRPr kumimoji="1" lang="zh-TW" altLang="en-US" sz="12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F689111-0050-734C-BB88-49B4D0BD151D}"/>
              </a:ext>
            </a:extLst>
          </p:cNvPr>
          <p:cNvSpPr txBox="1"/>
          <p:nvPr/>
        </p:nvSpPr>
        <p:spPr>
          <a:xfrm>
            <a:off x="1730131" y="2449597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(360,680)</a:t>
            </a:r>
            <a:endParaRPr kumimoji="1" lang="zh-TW" altLang="en-US" sz="12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2666C5F-C50C-144D-8FBD-8597DFBF50F8}"/>
              </a:ext>
            </a:extLst>
          </p:cNvPr>
          <p:cNvSpPr txBox="1"/>
          <p:nvPr/>
        </p:nvSpPr>
        <p:spPr>
          <a:xfrm>
            <a:off x="2931134" y="2449311"/>
            <a:ext cx="75051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(660,658)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57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5DF55-23FC-BC45-BE1E-9B52B2B8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程式要求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02F55-70D2-5744-BDF5-333B02378D73}"/>
              </a:ext>
            </a:extLst>
          </p:cNvPr>
          <p:cNvSpPr txBox="1"/>
          <p:nvPr/>
        </p:nvSpPr>
        <p:spPr>
          <a:xfrm>
            <a:off x="262408" y="1268016"/>
            <a:ext cx="4252441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highlight>
                  <a:srgbClr val="FFFF00"/>
                </a:highlight>
              </a:rPr>
              <a:t>Handoff 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Best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Threshold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&lt;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Entropy : </a:t>
            </a:r>
            <a:r>
              <a:rPr kumimoji="1" lang="en-US" altLang="zh-TW" dirty="0" err="1"/>
              <a:t>Pnew</a:t>
            </a:r>
            <a:r>
              <a:rPr kumimoji="1" lang="en-US" altLang="zh-TW" dirty="0"/>
              <a:t> &gt; </a:t>
            </a:r>
            <a:r>
              <a:rPr kumimoji="1" lang="en-US" altLang="zh-TW" dirty="0" err="1"/>
              <a:t>Pold</a:t>
            </a:r>
            <a:r>
              <a:rPr kumimoji="1" lang="en-US" altLang="zh-TW" dirty="0"/>
              <a:t> +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dirty="0"/>
              <a:t>Your Policy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17FF2-CF56-CE4D-9FC7-263E6F13A9A4}"/>
              </a:ext>
            </a:extLst>
          </p:cNvPr>
          <p:cNvSpPr txBox="1"/>
          <p:nvPr/>
        </p:nvSpPr>
        <p:spPr>
          <a:xfrm>
            <a:off x="4572000" y="1268016"/>
            <a:ext cx="4030675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根據架構圖與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Handoff 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去模擬一整天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(86400sec)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各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Handoff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的次數。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在不同的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⋋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下，找出最佳的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E 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與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T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繪出各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Policy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下不同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⋋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的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圖表，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X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軸為時間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(sec)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Y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軸為每秒</a:t>
            </a:r>
            <a:r>
              <a:rPr kumimoji="1" lang="en-US" altLang="zh-CN" dirty="0">
                <a:latin typeface="Kaiti TC" panose="02010600040101010101" pitchFamily="2" charset="-120"/>
                <a:ea typeface="Kaiti TC" panose="02010600040101010101" pitchFamily="2" charset="-120"/>
              </a:rPr>
              <a:t>Handoff</a:t>
            </a:r>
            <a:r>
              <a:rPr kumimoji="1" lang="zh-CN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次數。</a:t>
            </a:r>
            <a:endParaRPr kumimoji="1" lang="en-US" altLang="zh-CN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6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F693-C126-4E16-AFF2-F9BA7A10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C50D-B4D5-4090-8F63-0C27C80C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r>
              <a:rPr lang="en-US" altLang="zh-TW" dirty="0"/>
              <a:t>(12</a:t>
            </a:r>
            <a:r>
              <a:rPr lang="zh-TW" altLang="en-US" dirty="0"/>
              <a:t>張</a:t>
            </a:r>
            <a:r>
              <a:rPr lang="en-US" altLang="zh-TW" dirty="0"/>
              <a:t> )			40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				10</a:t>
            </a:r>
          </a:p>
          <a:p>
            <a:r>
              <a:rPr lang="en-US" altLang="zh-TW" dirty="0"/>
              <a:t>Best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Threshold Policy</a:t>
            </a:r>
            <a:r>
              <a:rPr lang="zh-TW" altLang="en-US" dirty="0"/>
              <a:t>正確性</a:t>
            </a:r>
            <a:r>
              <a:rPr lang="en-US" altLang="zh-TW" dirty="0"/>
              <a:t>	10</a:t>
            </a:r>
          </a:p>
          <a:p>
            <a:r>
              <a:rPr lang="en-US" altLang="zh-TW" dirty="0"/>
              <a:t>Entropy Policy</a:t>
            </a:r>
            <a:r>
              <a:rPr lang="zh-TW" altLang="en-US" dirty="0"/>
              <a:t>正確性</a:t>
            </a:r>
            <a:r>
              <a:rPr lang="en-US" altLang="zh-TW" dirty="0"/>
              <a:t>		10</a:t>
            </a:r>
          </a:p>
          <a:p>
            <a:r>
              <a:rPr lang="en-US" altLang="zh-TW" dirty="0"/>
              <a:t>Your Policy</a:t>
            </a:r>
          </a:p>
          <a:p>
            <a:pPr lvl="1"/>
            <a:r>
              <a:rPr lang="zh-TW" altLang="en-US" dirty="0"/>
              <a:t>正確性</a:t>
            </a:r>
            <a:r>
              <a:rPr lang="en-US" altLang="zh-TW" dirty="0"/>
              <a:t>				10</a:t>
            </a:r>
          </a:p>
          <a:p>
            <a:pPr lvl="1"/>
            <a:r>
              <a:rPr lang="zh-TW" altLang="en-US" dirty="0"/>
              <a:t>特點</a:t>
            </a:r>
            <a:r>
              <a:rPr lang="en-US" altLang="zh-TW" dirty="0"/>
              <a:t>				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65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報告格式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圖表</a:t>
            </a:r>
            <a:r>
              <a:rPr lang="en-US" altLang="zh-TW" dirty="0"/>
              <a:t>(12</a:t>
            </a:r>
            <a:r>
              <a:rPr lang="zh-TW" altLang="en-US" dirty="0"/>
              <a:t>張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Introduction to your policy</a:t>
            </a:r>
          </a:p>
          <a:p>
            <a:pPr lvl="1"/>
            <a:r>
              <a:rPr lang="zh-TW" altLang="en-US" dirty="0"/>
              <a:t>說明你的</a:t>
            </a:r>
            <a:r>
              <a:rPr lang="en-US" altLang="zh-TW" dirty="0"/>
              <a:t>policy</a:t>
            </a:r>
            <a:r>
              <a:rPr lang="zh-TW" altLang="en-US" dirty="0"/>
              <a:t>與其他三個</a:t>
            </a:r>
            <a:r>
              <a:rPr lang="en-US" altLang="zh-TW" dirty="0"/>
              <a:t>policy</a:t>
            </a:r>
            <a:r>
              <a:rPr lang="zh-TW" altLang="en-US" dirty="0"/>
              <a:t>之間的好壞優劣</a:t>
            </a:r>
            <a:endParaRPr lang="en-US" altLang="zh-TW" dirty="0"/>
          </a:p>
          <a:p>
            <a:pPr lvl="1"/>
            <a:r>
              <a:rPr lang="zh-TW" altLang="en-US" dirty="0"/>
              <a:t>只要能說出特點就可以拿到</a:t>
            </a:r>
            <a:r>
              <a:rPr lang="en-US" altLang="zh-TW" dirty="0"/>
              <a:t>10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簡單說明即可，字數不用太多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17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Due Date : 11/17(Tue)</a:t>
            </a:r>
            <a:r>
              <a:rPr kumimoji="1" lang="zh-TW" altLang="en-US" dirty="0"/>
              <a:t> </a:t>
            </a:r>
            <a:r>
              <a:rPr lang="en" altLang="zh-TW" dirty="0"/>
              <a:t> 15:10 before class</a:t>
            </a:r>
          </a:p>
          <a:p>
            <a:endParaRPr kumimoji="1" lang="en" altLang="zh-TW" dirty="0"/>
          </a:p>
          <a:p>
            <a:r>
              <a:rPr kumimoji="1" lang="zh-TW" altLang="en-US" dirty="0"/>
              <a:t>繳交方式：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Moodle</a:t>
            </a:r>
            <a:r>
              <a:rPr kumimoji="1" lang="zh-TW" altLang="en-US" dirty="0"/>
              <a:t>上需繳交含有程式與報告的</a:t>
            </a:r>
            <a:r>
              <a:rPr kumimoji="1" lang="en-US" altLang="zh-TW" dirty="0"/>
              <a:t>zip</a:t>
            </a:r>
            <a:r>
              <a:rPr kumimoji="1" lang="zh-TW" altLang="en-US" dirty="0"/>
              <a:t>檔</a:t>
            </a:r>
            <a:r>
              <a:rPr kumimoji="1" lang="en-US" altLang="zh-TW" dirty="0"/>
              <a:t>(</a:t>
            </a:r>
            <a:r>
              <a:rPr kumimoji="1" lang="zh-TW" altLang="en-US" dirty="0"/>
              <a:t>格式如右圖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11/17</a:t>
            </a:r>
            <a:r>
              <a:rPr kumimoji="1" lang="zh-TW" altLang="en-US" dirty="0"/>
              <a:t>上課需繳交書面報告</a:t>
            </a:r>
            <a:endParaRPr kumimoji="1" lang="en-US" altLang="zh-TW" dirty="0"/>
          </a:p>
          <a:p>
            <a:pPr lvl="1"/>
            <a:endParaRPr kumimoji="1" lang="en" altLang="zh-TW" dirty="0"/>
          </a:p>
          <a:p>
            <a:r>
              <a:rPr kumimoji="1" lang="en-US" altLang="zh-CN" dirty="0"/>
              <a:t>Demo</a:t>
            </a:r>
            <a:r>
              <a:rPr kumimoji="1" lang="zh-CN" altLang="en-US" dirty="0"/>
              <a:t>方式</a:t>
            </a:r>
            <a:r>
              <a:rPr kumimoji="1" lang="zh-TW" altLang="en-US" dirty="0"/>
              <a:t> ：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每週五（</a:t>
            </a:r>
            <a:r>
              <a:rPr kumimoji="1" lang="en-US" altLang="zh-CN" dirty="0"/>
              <a:t>10:00~14:00</a:t>
            </a:r>
            <a:r>
              <a:rPr kumimoji="1" lang="zh-CN" altLang="en-US" dirty="0"/>
              <a:t>）至</a:t>
            </a:r>
            <a:r>
              <a:rPr kumimoji="1" lang="en-US" altLang="zh-CN" dirty="0"/>
              <a:t>65067</a:t>
            </a:r>
            <a:r>
              <a:rPr kumimoji="1" lang="zh-CN" altLang="en-US" dirty="0"/>
              <a:t>找助教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TW" altLang="en-US" dirty="0"/>
              <a:t>詳情會再公布</a:t>
            </a:r>
            <a:endParaRPr kumimoji="1" lang="en-US" altLang="zh-CN" dirty="0"/>
          </a:p>
          <a:p>
            <a:pPr marL="342900" lvl="1" indent="0">
              <a:buNone/>
            </a:pPr>
            <a:endParaRPr kumimoji="1"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102" y="2110085"/>
            <a:ext cx="2020901" cy="92333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F70000000_report.pdf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├── SRC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latin typeface="Arial" panose="020B0604020202020204" pitchFamily="34" charset="0"/>
              </a:rPr>
              <a:t> │         ├── …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4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25E5DE9-8C7E-4230-B509-F1489D550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" t="38906" r="59104" b="33784"/>
          <a:stretch/>
        </p:blipFill>
        <p:spPr>
          <a:xfrm>
            <a:off x="957469" y="772969"/>
            <a:ext cx="7229061" cy="35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46F9D2-DB5A-4D03-B085-EE183EE1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9" t="32850" r="40725" b="30950"/>
          <a:stretch/>
        </p:blipFill>
        <p:spPr>
          <a:xfrm>
            <a:off x="533824" y="784777"/>
            <a:ext cx="8076352" cy="35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A45E031-0AD6-4286-A463-88410537D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7" t="45732" r="68379" b="34815"/>
          <a:stretch/>
        </p:blipFill>
        <p:spPr>
          <a:xfrm>
            <a:off x="1422856" y="1037811"/>
            <a:ext cx="6298287" cy="30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4118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3166</TotalTime>
  <Words>340</Words>
  <Application>Microsoft Office PowerPoint</Application>
  <PresentationFormat>如螢幕大小 (16:9)</PresentationFormat>
  <Paragraphs>65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Kaiti TC</vt:lpstr>
      <vt:lpstr>標楷體</vt:lpstr>
      <vt:lpstr>Arial</vt:lpstr>
      <vt:lpstr>Calibri</vt:lpstr>
      <vt:lpstr>Cambria Math</vt:lpstr>
      <vt:lpstr>Times New Roman</vt:lpstr>
      <vt:lpstr>國立成功大學(寬)</vt:lpstr>
      <vt:lpstr>無線通訊網路</vt:lpstr>
      <vt:lpstr>參數與架構圖</vt:lpstr>
      <vt:lpstr>程式要求</vt:lpstr>
      <vt:lpstr>評分方式</vt:lpstr>
      <vt:lpstr>報告格式</vt:lpstr>
      <vt:lpstr>程式繳交方式與期限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dc:creator>田亦心</dc:creator>
  <cp:lastModifiedBy>Quinn Hsueh</cp:lastModifiedBy>
  <cp:revision>224</cp:revision>
  <dcterms:modified xsi:type="dcterms:W3CDTF">2020-11-25T07:17:20Z</dcterms:modified>
</cp:coreProperties>
</file>