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12192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20496" y="1347216"/>
            <a:ext cx="10222992" cy="80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20496" y="4299203"/>
            <a:ext cx="10222992" cy="807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20496" y="1484375"/>
            <a:ext cx="10222992" cy="36652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757410" y="4178046"/>
            <a:ext cx="866140" cy="864235"/>
          </a:xfrm>
          <a:custGeom>
            <a:avLst/>
            <a:gdLst/>
            <a:ahLst/>
            <a:cxnLst/>
            <a:rect l="l" t="t" r="r" b="b"/>
            <a:pathLst>
              <a:path w="866140" h="864235">
                <a:moveTo>
                  <a:pt x="0" y="432053"/>
                </a:moveTo>
                <a:lnTo>
                  <a:pt x="2540" y="384974"/>
                </a:lnTo>
                <a:lnTo>
                  <a:pt x="9983" y="339363"/>
                </a:lnTo>
                <a:lnTo>
                  <a:pt x="22067" y="295485"/>
                </a:lnTo>
                <a:lnTo>
                  <a:pt x="38526" y="253603"/>
                </a:lnTo>
                <a:lnTo>
                  <a:pt x="59097" y="213980"/>
                </a:lnTo>
                <a:lnTo>
                  <a:pt x="83515" y="176881"/>
                </a:lnTo>
                <a:lnTo>
                  <a:pt x="111516" y="142568"/>
                </a:lnTo>
                <a:lnTo>
                  <a:pt x="142836" y="111305"/>
                </a:lnTo>
                <a:lnTo>
                  <a:pt x="177210" y="83356"/>
                </a:lnTo>
                <a:lnTo>
                  <a:pt x="214376" y="58984"/>
                </a:lnTo>
                <a:lnTo>
                  <a:pt x="254067" y="38452"/>
                </a:lnTo>
                <a:lnTo>
                  <a:pt x="296021" y="22024"/>
                </a:lnTo>
                <a:lnTo>
                  <a:pt x="339973" y="9964"/>
                </a:lnTo>
                <a:lnTo>
                  <a:pt x="385660" y="2535"/>
                </a:lnTo>
                <a:lnTo>
                  <a:pt x="432816" y="0"/>
                </a:lnTo>
                <a:lnTo>
                  <a:pt x="479971" y="2535"/>
                </a:lnTo>
                <a:lnTo>
                  <a:pt x="525658" y="9964"/>
                </a:lnTo>
                <a:lnTo>
                  <a:pt x="569610" y="22024"/>
                </a:lnTo>
                <a:lnTo>
                  <a:pt x="611564" y="38452"/>
                </a:lnTo>
                <a:lnTo>
                  <a:pt x="651255" y="58984"/>
                </a:lnTo>
                <a:lnTo>
                  <a:pt x="688421" y="83356"/>
                </a:lnTo>
                <a:lnTo>
                  <a:pt x="722795" y="111305"/>
                </a:lnTo>
                <a:lnTo>
                  <a:pt x="754115" y="142568"/>
                </a:lnTo>
                <a:lnTo>
                  <a:pt x="782116" y="176881"/>
                </a:lnTo>
                <a:lnTo>
                  <a:pt x="806534" y="213980"/>
                </a:lnTo>
                <a:lnTo>
                  <a:pt x="827105" y="253603"/>
                </a:lnTo>
                <a:lnTo>
                  <a:pt x="843564" y="295485"/>
                </a:lnTo>
                <a:lnTo>
                  <a:pt x="855648" y="339363"/>
                </a:lnTo>
                <a:lnTo>
                  <a:pt x="863092" y="384974"/>
                </a:lnTo>
                <a:lnTo>
                  <a:pt x="865632" y="432053"/>
                </a:lnTo>
                <a:lnTo>
                  <a:pt x="863092" y="479133"/>
                </a:lnTo>
                <a:lnTo>
                  <a:pt x="855648" y="524744"/>
                </a:lnTo>
                <a:lnTo>
                  <a:pt x="843564" y="568622"/>
                </a:lnTo>
                <a:lnTo>
                  <a:pt x="827105" y="610504"/>
                </a:lnTo>
                <a:lnTo>
                  <a:pt x="806534" y="650127"/>
                </a:lnTo>
                <a:lnTo>
                  <a:pt x="782116" y="687226"/>
                </a:lnTo>
                <a:lnTo>
                  <a:pt x="754115" y="721539"/>
                </a:lnTo>
                <a:lnTo>
                  <a:pt x="722795" y="752802"/>
                </a:lnTo>
                <a:lnTo>
                  <a:pt x="688421" y="780751"/>
                </a:lnTo>
                <a:lnTo>
                  <a:pt x="651255" y="805123"/>
                </a:lnTo>
                <a:lnTo>
                  <a:pt x="611564" y="825655"/>
                </a:lnTo>
                <a:lnTo>
                  <a:pt x="569610" y="842083"/>
                </a:lnTo>
                <a:lnTo>
                  <a:pt x="525658" y="854143"/>
                </a:lnTo>
                <a:lnTo>
                  <a:pt x="479971" y="861572"/>
                </a:lnTo>
                <a:lnTo>
                  <a:pt x="432816" y="864107"/>
                </a:lnTo>
                <a:lnTo>
                  <a:pt x="385660" y="861572"/>
                </a:lnTo>
                <a:lnTo>
                  <a:pt x="339973" y="854143"/>
                </a:lnTo>
                <a:lnTo>
                  <a:pt x="296021" y="842083"/>
                </a:lnTo>
                <a:lnTo>
                  <a:pt x="254067" y="825655"/>
                </a:lnTo>
                <a:lnTo>
                  <a:pt x="214376" y="805123"/>
                </a:lnTo>
                <a:lnTo>
                  <a:pt x="177210" y="780751"/>
                </a:lnTo>
                <a:lnTo>
                  <a:pt x="142836" y="752802"/>
                </a:lnTo>
                <a:lnTo>
                  <a:pt x="111516" y="721539"/>
                </a:lnTo>
                <a:lnTo>
                  <a:pt x="83515" y="687226"/>
                </a:lnTo>
                <a:lnTo>
                  <a:pt x="59097" y="650127"/>
                </a:lnTo>
                <a:lnTo>
                  <a:pt x="38526" y="610504"/>
                </a:lnTo>
                <a:lnTo>
                  <a:pt x="22067" y="568622"/>
                </a:lnTo>
                <a:lnTo>
                  <a:pt x="9983" y="524744"/>
                </a:lnTo>
                <a:lnTo>
                  <a:pt x="2539" y="479133"/>
                </a:lnTo>
                <a:lnTo>
                  <a:pt x="0" y="432053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0" i="0">
                <a:solidFill>
                  <a:srgbClr val="242424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0" i="0">
                <a:solidFill>
                  <a:srgbClr val="242424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0" i="0">
                <a:solidFill>
                  <a:srgbClr val="242424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401043" y="6230111"/>
            <a:ext cx="457200" cy="457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431523" y="6259067"/>
            <a:ext cx="398145" cy="399415"/>
          </a:xfrm>
          <a:custGeom>
            <a:avLst/>
            <a:gdLst/>
            <a:ahLst/>
            <a:cxnLst/>
            <a:rect l="l" t="t" r="r" b="b"/>
            <a:pathLst>
              <a:path w="398145" h="399415">
                <a:moveTo>
                  <a:pt x="0" y="199643"/>
                </a:moveTo>
                <a:lnTo>
                  <a:pt x="5251" y="153867"/>
                </a:lnTo>
                <a:lnTo>
                  <a:pt x="20211" y="111845"/>
                </a:lnTo>
                <a:lnTo>
                  <a:pt x="43687" y="74776"/>
                </a:lnTo>
                <a:lnTo>
                  <a:pt x="74484" y="43859"/>
                </a:lnTo>
                <a:lnTo>
                  <a:pt x="111411" y="20291"/>
                </a:lnTo>
                <a:lnTo>
                  <a:pt x="153275" y="5272"/>
                </a:lnTo>
                <a:lnTo>
                  <a:pt x="198881" y="0"/>
                </a:lnTo>
                <a:lnTo>
                  <a:pt x="244488" y="5272"/>
                </a:lnTo>
                <a:lnTo>
                  <a:pt x="286352" y="20291"/>
                </a:lnTo>
                <a:lnTo>
                  <a:pt x="323279" y="43859"/>
                </a:lnTo>
                <a:lnTo>
                  <a:pt x="354076" y="74776"/>
                </a:lnTo>
                <a:lnTo>
                  <a:pt x="377552" y="111845"/>
                </a:lnTo>
                <a:lnTo>
                  <a:pt x="392512" y="153867"/>
                </a:lnTo>
                <a:lnTo>
                  <a:pt x="397764" y="199643"/>
                </a:lnTo>
                <a:lnTo>
                  <a:pt x="392512" y="245420"/>
                </a:lnTo>
                <a:lnTo>
                  <a:pt x="377552" y="287442"/>
                </a:lnTo>
                <a:lnTo>
                  <a:pt x="354076" y="324511"/>
                </a:lnTo>
                <a:lnTo>
                  <a:pt x="323279" y="355428"/>
                </a:lnTo>
                <a:lnTo>
                  <a:pt x="286352" y="378996"/>
                </a:lnTo>
                <a:lnTo>
                  <a:pt x="244488" y="394015"/>
                </a:lnTo>
                <a:lnTo>
                  <a:pt x="198881" y="399287"/>
                </a:lnTo>
                <a:lnTo>
                  <a:pt x="153275" y="394015"/>
                </a:lnTo>
                <a:lnTo>
                  <a:pt x="111411" y="378996"/>
                </a:lnTo>
                <a:lnTo>
                  <a:pt x="74484" y="355428"/>
                </a:lnTo>
                <a:lnTo>
                  <a:pt x="43687" y="324511"/>
                </a:lnTo>
                <a:lnTo>
                  <a:pt x="20211" y="287442"/>
                </a:lnTo>
                <a:lnTo>
                  <a:pt x="5251" y="245420"/>
                </a:lnTo>
                <a:lnTo>
                  <a:pt x="0" y="199643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0604" y="1998675"/>
            <a:ext cx="9930790" cy="148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600" b="0" i="0">
                <a:solidFill>
                  <a:srgbClr val="242424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30604" y="1998675"/>
            <a:ext cx="9930790" cy="148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6" Type="http://schemas.openxmlformats.org/officeDocument/2006/relationships/image" Target="../media/image19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5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24.png"/><Relationship Id="rId2" Type="http://schemas.openxmlformats.org/officeDocument/2006/relationships/image" Target="../media/image6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11" Type="http://schemas.openxmlformats.org/officeDocument/2006/relationships/image" Target="../media/image23.png"/><Relationship Id="rId5" Type="http://schemas.openxmlformats.org/officeDocument/2006/relationships/image" Target="../media/image9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8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11" Type="http://schemas.openxmlformats.org/officeDocument/2006/relationships/hyperlink" Target="https://github.com/torvalds/linux" TargetMode="External"/><Relationship Id="rId5" Type="http://schemas.openxmlformats.org/officeDocument/2006/relationships/image" Target="../media/image31.png"/><Relationship Id="rId10" Type="http://schemas.openxmlformats.org/officeDocument/2006/relationships/hyperlink" Target="https://github.com/torvalds/linux/blob/master/lib/rbtree.c" TargetMode="External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0604" y="1998675"/>
            <a:ext cx="754380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35" dirty="0"/>
              <a:t>HOMEWORK_1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1084" y="4345304"/>
            <a:ext cx="4209415" cy="1037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630"/>
              </a:lnSpc>
              <a:spcBef>
                <a:spcPts val="95"/>
              </a:spcBef>
            </a:pPr>
            <a:r>
              <a:rPr sz="2200" spc="-180" dirty="0">
                <a:solidFill>
                  <a:srgbClr val="575757"/>
                </a:solidFill>
                <a:latin typeface="Verdana"/>
                <a:cs typeface="Verdana"/>
              </a:rPr>
              <a:t>Ubuntu</a:t>
            </a:r>
            <a:r>
              <a:rPr sz="2200" spc="-330" dirty="0">
                <a:solidFill>
                  <a:srgbClr val="575757"/>
                </a:solidFill>
                <a:latin typeface="Verdana"/>
                <a:cs typeface="Verdana"/>
              </a:rPr>
              <a:t> </a:t>
            </a:r>
            <a:r>
              <a:rPr sz="2200" spc="180" dirty="0">
                <a:solidFill>
                  <a:srgbClr val="575757"/>
                </a:solidFill>
                <a:latin typeface="cwTeXHeiBold"/>
                <a:cs typeface="cwTeXHeiBold"/>
              </a:rPr>
              <a:t>操作練習</a:t>
            </a:r>
            <a:endParaRPr sz="2200">
              <a:latin typeface="cwTeXHeiBold"/>
              <a:cs typeface="cwTeXHeiBold"/>
            </a:endParaRPr>
          </a:p>
          <a:p>
            <a:pPr marL="12700">
              <a:lnSpc>
                <a:spcPts val="2630"/>
              </a:lnSpc>
            </a:pPr>
            <a:r>
              <a:rPr sz="2200" spc="-265" dirty="0">
                <a:solidFill>
                  <a:srgbClr val="575757"/>
                </a:solidFill>
                <a:latin typeface="Verdana"/>
                <a:cs typeface="Verdana"/>
              </a:rPr>
              <a:t>&amp;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200" spc="170" dirty="0">
                <a:solidFill>
                  <a:srgbClr val="575757"/>
                </a:solidFill>
                <a:latin typeface="cwTeXHeiBold"/>
                <a:cs typeface="cwTeXHeiBold"/>
              </a:rPr>
              <a:t>了解</a:t>
            </a:r>
            <a:r>
              <a:rPr sz="2200" spc="165" dirty="0">
                <a:solidFill>
                  <a:srgbClr val="575757"/>
                </a:solidFill>
                <a:latin typeface="cwTeXHeiBold"/>
                <a:cs typeface="cwTeXHeiBold"/>
              </a:rPr>
              <a:t>資</a:t>
            </a:r>
            <a:r>
              <a:rPr sz="2200" spc="170" dirty="0">
                <a:solidFill>
                  <a:srgbClr val="575757"/>
                </a:solidFill>
                <a:latin typeface="cwTeXHeiBold"/>
                <a:cs typeface="cwTeXHeiBold"/>
              </a:rPr>
              <a:t>料結構在作業系統上的應用</a:t>
            </a:r>
            <a:endParaRPr sz="2200">
              <a:latin typeface="cwTeXHeiBold"/>
              <a:cs typeface="cwTeXHe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01043" y="6230111"/>
            <a:ext cx="457200" cy="457200"/>
            <a:chOff x="11401043" y="6230111"/>
            <a:chExt cx="457200" cy="457200"/>
          </a:xfrm>
        </p:grpSpPr>
        <p:sp>
          <p:nvSpPr>
            <p:cNvPr id="3" name="object 3"/>
            <p:cNvSpPr/>
            <p:nvPr/>
          </p:nvSpPr>
          <p:spPr>
            <a:xfrm>
              <a:off x="11401043" y="6230111"/>
              <a:ext cx="457200" cy="457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431523" y="6259067"/>
              <a:ext cx="398145" cy="399415"/>
            </a:xfrm>
            <a:custGeom>
              <a:avLst/>
              <a:gdLst/>
              <a:ahLst/>
              <a:cxnLst/>
              <a:rect l="l" t="t" r="r" b="b"/>
              <a:pathLst>
                <a:path w="398145" h="399415">
                  <a:moveTo>
                    <a:pt x="0" y="199643"/>
                  </a:moveTo>
                  <a:lnTo>
                    <a:pt x="5251" y="153867"/>
                  </a:lnTo>
                  <a:lnTo>
                    <a:pt x="20211" y="111845"/>
                  </a:lnTo>
                  <a:lnTo>
                    <a:pt x="43687" y="74776"/>
                  </a:lnTo>
                  <a:lnTo>
                    <a:pt x="74484" y="43859"/>
                  </a:lnTo>
                  <a:lnTo>
                    <a:pt x="111411" y="20291"/>
                  </a:lnTo>
                  <a:lnTo>
                    <a:pt x="153275" y="5272"/>
                  </a:lnTo>
                  <a:lnTo>
                    <a:pt x="198881" y="0"/>
                  </a:lnTo>
                  <a:lnTo>
                    <a:pt x="244488" y="5272"/>
                  </a:lnTo>
                  <a:lnTo>
                    <a:pt x="286352" y="20291"/>
                  </a:lnTo>
                  <a:lnTo>
                    <a:pt x="323279" y="43859"/>
                  </a:lnTo>
                  <a:lnTo>
                    <a:pt x="354076" y="74776"/>
                  </a:lnTo>
                  <a:lnTo>
                    <a:pt x="377552" y="111845"/>
                  </a:lnTo>
                  <a:lnTo>
                    <a:pt x="392512" y="153867"/>
                  </a:lnTo>
                  <a:lnTo>
                    <a:pt x="397764" y="199643"/>
                  </a:lnTo>
                  <a:lnTo>
                    <a:pt x="392512" y="245420"/>
                  </a:lnTo>
                  <a:lnTo>
                    <a:pt x="377552" y="287442"/>
                  </a:lnTo>
                  <a:lnTo>
                    <a:pt x="354076" y="324511"/>
                  </a:lnTo>
                  <a:lnTo>
                    <a:pt x="323279" y="355428"/>
                  </a:lnTo>
                  <a:lnTo>
                    <a:pt x="286352" y="378996"/>
                  </a:lnTo>
                  <a:lnTo>
                    <a:pt x="244488" y="394015"/>
                  </a:lnTo>
                  <a:lnTo>
                    <a:pt x="198881" y="399287"/>
                  </a:lnTo>
                  <a:lnTo>
                    <a:pt x="153275" y="394015"/>
                  </a:lnTo>
                  <a:lnTo>
                    <a:pt x="111411" y="378996"/>
                  </a:lnTo>
                  <a:lnTo>
                    <a:pt x="74484" y="355428"/>
                  </a:lnTo>
                  <a:lnTo>
                    <a:pt x="43687" y="324511"/>
                  </a:lnTo>
                  <a:lnTo>
                    <a:pt x="20211" y="287442"/>
                  </a:lnTo>
                  <a:lnTo>
                    <a:pt x="5251" y="245420"/>
                  </a:lnTo>
                  <a:lnTo>
                    <a:pt x="0" y="199643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17523" y="982344"/>
            <a:ext cx="472719" cy="622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40154" y="1038605"/>
            <a:ext cx="280415" cy="4540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73782" y="1026286"/>
            <a:ext cx="517779" cy="4663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2641219" y="982344"/>
            <a:ext cx="1678939" cy="622935"/>
            <a:chOff x="2641219" y="982344"/>
            <a:chExt cx="1678939" cy="622935"/>
          </a:xfrm>
        </p:grpSpPr>
        <p:sp>
          <p:nvSpPr>
            <p:cNvPr id="9" name="object 9"/>
            <p:cNvSpPr/>
            <p:nvPr/>
          </p:nvSpPr>
          <p:spPr>
            <a:xfrm>
              <a:off x="2641219" y="982344"/>
              <a:ext cx="538353" cy="62268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10052" y="1034541"/>
              <a:ext cx="1109852" cy="44983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4476496" y="1034541"/>
            <a:ext cx="368934" cy="44983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08498" y="1292377"/>
            <a:ext cx="272948" cy="39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05678" y="975994"/>
            <a:ext cx="1213230" cy="60210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98690" y="1034541"/>
            <a:ext cx="322960" cy="4580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42681" y="1034541"/>
            <a:ext cx="314071" cy="44983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42985" y="1034541"/>
            <a:ext cx="322961" cy="4580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86978" y="1034541"/>
            <a:ext cx="728599" cy="44983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92666" y="1034541"/>
            <a:ext cx="322960" cy="45808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123492" y="2052048"/>
            <a:ext cx="10031095" cy="153733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20345" indent="-182880">
              <a:lnSpc>
                <a:spcPct val="100000"/>
              </a:lnSpc>
              <a:spcBef>
                <a:spcPts val="340"/>
              </a:spcBef>
              <a:buClr>
                <a:srgbClr val="9E3611"/>
              </a:buClr>
              <a:buSzPct val="85000"/>
              <a:buFont typeface="Wingdings"/>
              <a:buChar char=""/>
              <a:tabLst>
                <a:tab pos="220979" algn="l"/>
              </a:tabLst>
            </a:pPr>
            <a:r>
              <a:rPr sz="2000" spc="170" dirty="0">
                <a:latin typeface="cwTeXHeiBold"/>
                <a:cs typeface="cwTeXHeiBold"/>
              </a:rPr>
              <a:t>安</a:t>
            </a:r>
            <a:r>
              <a:rPr sz="2000" spc="540" dirty="0">
                <a:latin typeface="cwTeXHeiBold"/>
                <a:cs typeface="cwTeXHeiBold"/>
              </a:rPr>
              <a:t>裝</a:t>
            </a:r>
            <a:r>
              <a:rPr sz="3000" spc="-240" baseline="-9722" dirty="0">
                <a:latin typeface="Verdana"/>
                <a:cs typeface="Verdana"/>
              </a:rPr>
              <a:t>Ubuntu</a:t>
            </a:r>
            <a:r>
              <a:rPr sz="3000" spc="-457" baseline="-9722" dirty="0">
                <a:latin typeface="Verdana"/>
                <a:cs typeface="Verdana"/>
              </a:rPr>
              <a:t> </a:t>
            </a:r>
            <a:r>
              <a:rPr sz="3000" spc="-412" baseline="-9722" dirty="0">
                <a:latin typeface="Verdana"/>
                <a:cs typeface="Verdana"/>
              </a:rPr>
              <a:t>16.04(</a:t>
            </a:r>
            <a:r>
              <a:rPr sz="2000" spc="170" dirty="0">
                <a:latin typeface="cwTeXHeiBold"/>
                <a:cs typeface="cwTeXHeiBold"/>
              </a:rPr>
              <a:t>或</a:t>
            </a:r>
            <a:r>
              <a:rPr sz="3000" spc="-315" baseline="-9722" dirty="0">
                <a:latin typeface="Verdana"/>
                <a:cs typeface="Verdana"/>
              </a:rPr>
              <a:t>18.04)</a:t>
            </a:r>
            <a:r>
              <a:rPr sz="2000" spc="-210" dirty="0">
                <a:latin typeface="cwTeXHeiBold"/>
                <a:cs typeface="cwTeXHeiBold"/>
              </a:rPr>
              <a:t>，</a:t>
            </a:r>
            <a:r>
              <a:rPr sz="2000" spc="160" dirty="0">
                <a:latin typeface="cwTeXHeiBold"/>
                <a:cs typeface="cwTeXHeiBold"/>
              </a:rPr>
              <a:t>安裝</a:t>
            </a:r>
            <a:r>
              <a:rPr sz="2000" spc="545" dirty="0">
                <a:latin typeface="cwTeXHeiBold"/>
                <a:cs typeface="cwTeXHeiBold"/>
              </a:rPr>
              <a:t>於</a:t>
            </a:r>
            <a:r>
              <a:rPr sz="3000" spc="-427" baseline="-9722" dirty="0">
                <a:latin typeface="Verdana"/>
                <a:cs typeface="Verdana"/>
              </a:rPr>
              <a:t>VM</a:t>
            </a:r>
            <a:r>
              <a:rPr sz="3000" spc="-494" baseline="-9722" dirty="0">
                <a:latin typeface="Verdana"/>
                <a:cs typeface="Verdana"/>
              </a:rPr>
              <a:t> </a:t>
            </a:r>
            <a:r>
              <a:rPr sz="2000" spc="555" dirty="0">
                <a:latin typeface="cwTeXHeiBold"/>
                <a:cs typeface="cwTeXHeiBold"/>
              </a:rPr>
              <a:t>或</a:t>
            </a:r>
            <a:r>
              <a:rPr sz="3000" spc="-240" baseline="-9722" dirty="0">
                <a:latin typeface="Verdana"/>
                <a:cs typeface="Verdana"/>
              </a:rPr>
              <a:t>PC</a:t>
            </a:r>
            <a:r>
              <a:rPr sz="3000" spc="-450" baseline="-9722" dirty="0">
                <a:latin typeface="Verdana"/>
                <a:cs typeface="Verdana"/>
              </a:rPr>
              <a:t> </a:t>
            </a:r>
            <a:r>
              <a:rPr sz="2000" spc="170" dirty="0">
                <a:latin typeface="cwTeXHeiBold"/>
                <a:cs typeface="cwTeXHeiBold"/>
              </a:rPr>
              <a:t>上</a:t>
            </a:r>
            <a:r>
              <a:rPr sz="3000" spc="-457" baseline="-9722" dirty="0">
                <a:latin typeface="Verdana"/>
                <a:cs typeface="Verdana"/>
              </a:rPr>
              <a:t>(</a:t>
            </a:r>
            <a:r>
              <a:rPr sz="2000" spc="160" dirty="0">
                <a:latin typeface="cwTeXHeiBold"/>
                <a:cs typeface="cwTeXHeiBold"/>
              </a:rPr>
              <a:t>雙系統加</a:t>
            </a:r>
            <a:r>
              <a:rPr sz="2000" spc="145" dirty="0">
                <a:latin typeface="cwTeXHeiBold"/>
                <a:cs typeface="cwTeXHeiBold"/>
              </a:rPr>
              <a:t>分</a:t>
            </a:r>
            <a:r>
              <a:rPr sz="2000" spc="160" dirty="0">
                <a:latin typeface="cwTeXHeiBold"/>
                <a:cs typeface="cwTeXHeiBold"/>
              </a:rPr>
              <a:t>，雙</a:t>
            </a:r>
            <a:r>
              <a:rPr sz="2000" spc="145" dirty="0">
                <a:latin typeface="cwTeXHeiBold"/>
                <a:cs typeface="cwTeXHeiBold"/>
              </a:rPr>
              <a:t>系</a:t>
            </a:r>
            <a:r>
              <a:rPr sz="2000" spc="160" dirty="0">
                <a:latin typeface="cwTeXHeiBold"/>
                <a:cs typeface="cwTeXHeiBold"/>
              </a:rPr>
              <a:t>統截</a:t>
            </a:r>
            <a:r>
              <a:rPr sz="2000" spc="145" dirty="0">
                <a:latin typeface="cwTeXHeiBold"/>
                <a:cs typeface="cwTeXHeiBold"/>
              </a:rPr>
              <a:t>開</a:t>
            </a:r>
            <a:r>
              <a:rPr sz="2000" spc="160" dirty="0">
                <a:latin typeface="cwTeXHeiBold"/>
                <a:cs typeface="cwTeXHeiBold"/>
              </a:rPr>
              <a:t>機選</a:t>
            </a:r>
            <a:r>
              <a:rPr sz="2000" spc="150" dirty="0">
                <a:latin typeface="cwTeXHeiBold"/>
                <a:cs typeface="cwTeXHeiBold"/>
              </a:rPr>
              <a:t>單</a:t>
            </a:r>
            <a:r>
              <a:rPr sz="2000" spc="160" dirty="0">
                <a:latin typeface="cwTeXHeiBold"/>
                <a:cs typeface="cwTeXHeiBold"/>
              </a:rPr>
              <a:t>畫面</a:t>
            </a:r>
            <a:r>
              <a:rPr sz="3000" spc="-472" baseline="-9722" dirty="0">
                <a:latin typeface="Verdana"/>
                <a:cs typeface="Verdana"/>
              </a:rPr>
              <a:t>)</a:t>
            </a:r>
            <a:r>
              <a:rPr sz="2000" spc="160" dirty="0">
                <a:latin typeface="cwTeXHeiBold"/>
                <a:cs typeface="cwTeXHeiBold"/>
              </a:rPr>
              <a:t>。</a:t>
            </a:r>
            <a:endParaRPr sz="2000">
              <a:latin typeface="cwTeXHeiBold"/>
              <a:cs typeface="cwTeXHeiBold"/>
            </a:endParaRPr>
          </a:p>
          <a:p>
            <a:pPr marL="494665" lvl="1" indent="-183515">
              <a:lnSpc>
                <a:spcPct val="100000"/>
              </a:lnSpc>
              <a:spcBef>
                <a:spcPts val="210"/>
              </a:spcBef>
              <a:buClr>
                <a:srgbClr val="9E3611"/>
              </a:buClr>
              <a:buSzPct val="83333"/>
              <a:buFont typeface="Wingdings"/>
              <a:buChar char=""/>
              <a:tabLst>
                <a:tab pos="495300" algn="l"/>
              </a:tabLst>
            </a:pPr>
            <a:r>
              <a:rPr sz="1800" spc="140" dirty="0">
                <a:latin typeface="cwTeXHeiBold"/>
                <a:cs typeface="cwTeXHeiBold"/>
              </a:rPr>
              <a:t>雙系統不限制是哪兩個系統，但是一定要有</a:t>
            </a:r>
            <a:r>
              <a:rPr sz="1800" spc="-175" dirty="0">
                <a:latin typeface="cwTeXHeiBold"/>
                <a:cs typeface="cwTeXHeiBold"/>
              </a:rPr>
              <a:t> </a:t>
            </a:r>
            <a:r>
              <a:rPr sz="2700" spc="-217" baseline="-10802" dirty="0">
                <a:latin typeface="Verdana"/>
                <a:cs typeface="Verdana"/>
              </a:rPr>
              <a:t>Ubuntu</a:t>
            </a:r>
            <a:r>
              <a:rPr sz="1800" spc="140" dirty="0">
                <a:latin typeface="cwTeXHeiBold"/>
                <a:cs typeface="cwTeXHeiBold"/>
              </a:rPr>
              <a:t>。</a:t>
            </a:r>
            <a:endParaRPr sz="1800">
              <a:latin typeface="cwTeXHeiBold"/>
              <a:cs typeface="cwTeXHeiBold"/>
            </a:endParaRPr>
          </a:p>
          <a:p>
            <a:pPr marL="220345" indent="-182880">
              <a:lnSpc>
                <a:spcPct val="100000"/>
              </a:lnSpc>
              <a:spcBef>
                <a:spcPts val="1130"/>
              </a:spcBef>
              <a:buClr>
                <a:srgbClr val="9E3611"/>
              </a:buClr>
              <a:buSzPct val="85000"/>
              <a:buFont typeface="Wingdings"/>
              <a:buChar char=""/>
              <a:tabLst>
                <a:tab pos="220979" algn="l"/>
              </a:tabLst>
            </a:pPr>
            <a:r>
              <a:rPr sz="2000" spc="160" dirty="0">
                <a:latin typeface="cwTeXHeiBold"/>
                <a:cs typeface="cwTeXHeiBold"/>
              </a:rPr>
              <a:t>使用學</a:t>
            </a:r>
            <a:r>
              <a:rPr sz="2000" spc="145" dirty="0">
                <a:latin typeface="cwTeXHeiBold"/>
                <a:cs typeface="cwTeXHeiBold"/>
              </a:rPr>
              <a:t>號</a:t>
            </a:r>
            <a:r>
              <a:rPr sz="2000" spc="160" dirty="0">
                <a:latin typeface="cwTeXHeiBold"/>
                <a:cs typeface="cwTeXHeiBold"/>
              </a:rPr>
              <a:t>做</a:t>
            </a:r>
            <a:r>
              <a:rPr sz="2000" spc="145" dirty="0">
                <a:latin typeface="cwTeXHeiBold"/>
                <a:cs typeface="cwTeXHeiBold"/>
              </a:rPr>
              <a:t>為</a:t>
            </a:r>
            <a:r>
              <a:rPr sz="2000" spc="160" dirty="0">
                <a:latin typeface="cwTeXHeiBold"/>
                <a:cs typeface="cwTeXHeiBold"/>
              </a:rPr>
              <a:t>系統使</a:t>
            </a:r>
            <a:r>
              <a:rPr sz="2000" spc="145" dirty="0">
                <a:latin typeface="cwTeXHeiBold"/>
                <a:cs typeface="cwTeXHeiBold"/>
              </a:rPr>
              <a:t>用</a:t>
            </a:r>
            <a:r>
              <a:rPr sz="2000" spc="160" dirty="0">
                <a:latin typeface="cwTeXHeiBold"/>
                <a:cs typeface="cwTeXHeiBold"/>
              </a:rPr>
              <a:t>者</a:t>
            </a:r>
            <a:r>
              <a:rPr sz="2000" spc="145" dirty="0">
                <a:latin typeface="cwTeXHeiBold"/>
                <a:cs typeface="cwTeXHeiBold"/>
              </a:rPr>
              <a:t>名</a:t>
            </a:r>
            <a:r>
              <a:rPr sz="2000" spc="160" dirty="0">
                <a:latin typeface="cwTeXHeiBold"/>
                <a:cs typeface="cwTeXHeiBold"/>
              </a:rPr>
              <a:t>稱。</a:t>
            </a:r>
            <a:endParaRPr sz="2000">
              <a:latin typeface="cwTeXHeiBold"/>
              <a:cs typeface="cwTeXHeiBold"/>
            </a:endParaRPr>
          </a:p>
          <a:p>
            <a:pPr marL="220345" indent="-182880">
              <a:lnSpc>
                <a:spcPct val="100000"/>
              </a:lnSpc>
              <a:spcBef>
                <a:spcPts val="960"/>
              </a:spcBef>
              <a:buClr>
                <a:srgbClr val="9E3611"/>
              </a:buClr>
              <a:buSzPct val="85000"/>
              <a:buFont typeface="Wingdings"/>
              <a:buChar char=""/>
              <a:tabLst>
                <a:tab pos="220979" algn="l"/>
              </a:tabLst>
            </a:pPr>
            <a:r>
              <a:rPr sz="2000" spc="170" dirty="0">
                <a:latin typeface="cwTeXHeiBold"/>
                <a:cs typeface="cwTeXHeiBold"/>
              </a:rPr>
              <a:t>撰</a:t>
            </a:r>
            <a:r>
              <a:rPr sz="2000" spc="545" dirty="0">
                <a:latin typeface="cwTeXHeiBold"/>
                <a:cs typeface="cwTeXHeiBold"/>
              </a:rPr>
              <a:t>寫</a:t>
            </a:r>
            <a:r>
              <a:rPr sz="3000" spc="-172" baseline="-9722" dirty="0">
                <a:latin typeface="Verdana"/>
                <a:cs typeface="Verdana"/>
              </a:rPr>
              <a:t>hello</a:t>
            </a:r>
            <a:r>
              <a:rPr sz="3000" spc="-494" baseline="-9722" dirty="0">
                <a:latin typeface="Verdana"/>
                <a:cs typeface="Verdana"/>
              </a:rPr>
              <a:t> </a:t>
            </a:r>
            <a:r>
              <a:rPr sz="3000" spc="-195" baseline="-9722" dirty="0">
                <a:latin typeface="Verdana"/>
                <a:cs typeface="Verdana"/>
              </a:rPr>
              <a:t>world</a:t>
            </a:r>
            <a:r>
              <a:rPr sz="3000" spc="-472" baseline="-9722" dirty="0">
                <a:latin typeface="Verdana"/>
                <a:cs typeface="Verdana"/>
              </a:rPr>
              <a:t> </a:t>
            </a:r>
            <a:r>
              <a:rPr sz="2000" spc="170" dirty="0">
                <a:latin typeface="cwTeXHeiBold"/>
                <a:cs typeface="cwTeXHeiBold"/>
              </a:rPr>
              <a:t>程式</a:t>
            </a:r>
            <a:r>
              <a:rPr sz="2000" spc="165" dirty="0">
                <a:latin typeface="cwTeXHeiBold"/>
                <a:cs typeface="cwTeXHeiBold"/>
              </a:rPr>
              <a:t>進行</a:t>
            </a:r>
            <a:r>
              <a:rPr sz="2000" spc="155" dirty="0">
                <a:latin typeface="cwTeXHeiBold"/>
                <a:cs typeface="cwTeXHeiBold"/>
              </a:rPr>
              <a:t>編</a:t>
            </a:r>
            <a:r>
              <a:rPr sz="2000" spc="150" dirty="0">
                <a:latin typeface="cwTeXHeiBold"/>
                <a:cs typeface="cwTeXHeiBold"/>
              </a:rPr>
              <a:t>譯</a:t>
            </a:r>
            <a:r>
              <a:rPr sz="2000" spc="165" dirty="0">
                <a:latin typeface="cwTeXHeiBold"/>
                <a:cs typeface="cwTeXHeiBold"/>
              </a:rPr>
              <a:t>並在</a:t>
            </a:r>
            <a:r>
              <a:rPr sz="2000" spc="140" dirty="0">
                <a:latin typeface="cwTeXHeiBold"/>
                <a:cs typeface="cwTeXHeiBold"/>
              </a:rPr>
              <a:t>終</a:t>
            </a:r>
            <a:r>
              <a:rPr sz="2000" spc="165" dirty="0">
                <a:latin typeface="cwTeXHeiBold"/>
                <a:cs typeface="cwTeXHeiBold"/>
              </a:rPr>
              <a:t>端機</a:t>
            </a:r>
            <a:r>
              <a:rPr sz="2000" spc="140" dirty="0">
                <a:latin typeface="cwTeXHeiBold"/>
                <a:cs typeface="cwTeXHeiBold"/>
              </a:rPr>
              <a:t>上</a:t>
            </a:r>
            <a:r>
              <a:rPr sz="2000" spc="165" dirty="0">
                <a:latin typeface="cwTeXHeiBold"/>
                <a:cs typeface="cwTeXHeiBold"/>
              </a:rPr>
              <a:t>執行</a:t>
            </a:r>
            <a:r>
              <a:rPr sz="2000" spc="140" dirty="0">
                <a:latin typeface="cwTeXHeiBold"/>
                <a:cs typeface="cwTeXHeiBold"/>
              </a:rPr>
              <a:t>，</a:t>
            </a:r>
            <a:r>
              <a:rPr sz="2000" spc="165" dirty="0">
                <a:latin typeface="cwTeXHeiBold"/>
                <a:cs typeface="cwTeXHeiBold"/>
              </a:rPr>
              <a:t>如下</a:t>
            </a:r>
            <a:r>
              <a:rPr sz="2000" spc="140" dirty="0">
                <a:latin typeface="cwTeXHeiBold"/>
                <a:cs typeface="cwTeXHeiBold"/>
              </a:rPr>
              <a:t>圖</a:t>
            </a:r>
            <a:r>
              <a:rPr sz="2000" spc="165" dirty="0">
                <a:latin typeface="cwTeXHeiBold"/>
                <a:cs typeface="cwTeXHeiBold"/>
              </a:rPr>
              <a:t>。</a:t>
            </a:r>
            <a:endParaRPr sz="2000">
              <a:latin typeface="cwTeXHeiBold"/>
              <a:cs typeface="cwTeXHeiBold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23492" y="4965953"/>
            <a:ext cx="91846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345" indent="-182880">
              <a:lnSpc>
                <a:spcPct val="100000"/>
              </a:lnSpc>
              <a:spcBef>
                <a:spcPts val="100"/>
              </a:spcBef>
              <a:buClr>
                <a:srgbClr val="9E3611"/>
              </a:buClr>
              <a:buSzPct val="85000"/>
              <a:buFont typeface="Wingdings"/>
              <a:buChar char=""/>
              <a:tabLst>
                <a:tab pos="220979" algn="l"/>
              </a:tabLst>
            </a:pPr>
            <a:r>
              <a:rPr sz="2000" spc="170" dirty="0">
                <a:latin typeface="cwTeXHeiBold"/>
                <a:cs typeface="cwTeXHeiBold"/>
              </a:rPr>
              <a:t>紀錄</a:t>
            </a:r>
            <a:r>
              <a:rPr sz="2000" spc="160" dirty="0">
                <a:latin typeface="cwTeXHeiBold"/>
                <a:cs typeface="cwTeXHeiBold"/>
              </a:rPr>
              <a:t>安裝</a:t>
            </a:r>
            <a:r>
              <a:rPr sz="2000" spc="145" dirty="0">
                <a:latin typeface="cwTeXHeiBold"/>
                <a:cs typeface="cwTeXHeiBold"/>
              </a:rPr>
              <a:t>過</a:t>
            </a:r>
            <a:r>
              <a:rPr sz="2000" spc="160" dirty="0">
                <a:latin typeface="cwTeXHeiBold"/>
                <a:cs typeface="cwTeXHeiBold"/>
              </a:rPr>
              <a:t>程與</a:t>
            </a:r>
            <a:r>
              <a:rPr sz="2000" spc="145" dirty="0">
                <a:latin typeface="cwTeXHeiBold"/>
                <a:cs typeface="cwTeXHeiBold"/>
              </a:rPr>
              <a:t>編</a:t>
            </a:r>
            <a:r>
              <a:rPr sz="2000" spc="160" dirty="0">
                <a:latin typeface="cwTeXHeiBold"/>
                <a:cs typeface="cwTeXHeiBold"/>
              </a:rPr>
              <a:t>譯執</a:t>
            </a:r>
            <a:r>
              <a:rPr sz="2000" spc="145" dirty="0">
                <a:latin typeface="cwTeXHeiBold"/>
                <a:cs typeface="cwTeXHeiBold"/>
              </a:rPr>
              <a:t>行</a:t>
            </a:r>
            <a:r>
              <a:rPr sz="2000" spc="160" dirty="0">
                <a:latin typeface="cwTeXHeiBold"/>
                <a:cs typeface="cwTeXHeiBold"/>
              </a:rPr>
              <a:t>的過</a:t>
            </a:r>
            <a:r>
              <a:rPr sz="2000" spc="145" dirty="0">
                <a:latin typeface="cwTeXHeiBold"/>
                <a:cs typeface="cwTeXHeiBold"/>
              </a:rPr>
              <a:t>程</a:t>
            </a:r>
            <a:r>
              <a:rPr sz="2000" spc="160" dirty="0">
                <a:latin typeface="cwTeXHeiBold"/>
                <a:cs typeface="cwTeXHeiBold"/>
              </a:rPr>
              <a:t>，以</a:t>
            </a:r>
            <a:r>
              <a:rPr sz="2000" spc="145" dirty="0">
                <a:latin typeface="cwTeXHeiBold"/>
                <a:cs typeface="cwTeXHeiBold"/>
              </a:rPr>
              <a:t>及</a:t>
            </a:r>
            <a:r>
              <a:rPr sz="2000" spc="160" dirty="0">
                <a:latin typeface="cwTeXHeiBold"/>
                <a:cs typeface="cwTeXHeiBold"/>
              </a:rPr>
              <a:t>遇到</a:t>
            </a:r>
            <a:r>
              <a:rPr sz="2000" spc="145" dirty="0">
                <a:latin typeface="cwTeXHeiBold"/>
                <a:cs typeface="cwTeXHeiBold"/>
              </a:rPr>
              <a:t>的</a:t>
            </a:r>
            <a:r>
              <a:rPr sz="2000" spc="160" dirty="0">
                <a:latin typeface="cwTeXHeiBold"/>
                <a:cs typeface="cwTeXHeiBold"/>
              </a:rPr>
              <a:t>問題</a:t>
            </a:r>
            <a:r>
              <a:rPr sz="2000" spc="145" dirty="0">
                <a:latin typeface="cwTeXHeiBold"/>
                <a:cs typeface="cwTeXHeiBold"/>
              </a:rPr>
              <a:t>，</a:t>
            </a:r>
            <a:r>
              <a:rPr sz="2000" spc="160" dirty="0">
                <a:latin typeface="cwTeXHeiBold"/>
                <a:cs typeface="cwTeXHeiBold"/>
              </a:rPr>
              <a:t>並附上</a:t>
            </a:r>
            <a:r>
              <a:rPr sz="2000" spc="-190" dirty="0">
                <a:latin typeface="cwTeXHeiBold"/>
                <a:cs typeface="cwTeXHeiBold"/>
              </a:rPr>
              <a:t> </a:t>
            </a:r>
            <a:r>
              <a:rPr sz="3000" spc="-179" baseline="-9722" dirty="0">
                <a:latin typeface="Verdana"/>
                <a:cs typeface="Verdana"/>
              </a:rPr>
              <a:t>hello</a:t>
            </a:r>
            <a:r>
              <a:rPr sz="3000" spc="-487" baseline="-9722" dirty="0">
                <a:latin typeface="Verdana"/>
                <a:cs typeface="Verdana"/>
              </a:rPr>
              <a:t> </a:t>
            </a:r>
            <a:r>
              <a:rPr sz="3000" spc="-202" baseline="-9722" dirty="0">
                <a:latin typeface="Verdana"/>
                <a:cs typeface="Verdana"/>
              </a:rPr>
              <a:t>world</a:t>
            </a:r>
            <a:r>
              <a:rPr sz="3000" spc="-442" baseline="-9722" dirty="0">
                <a:latin typeface="Verdana"/>
                <a:cs typeface="Verdana"/>
              </a:rPr>
              <a:t> </a:t>
            </a:r>
            <a:r>
              <a:rPr sz="2000" spc="170" dirty="0">
                <a:latin typeface="cwTeXHeiBold"/>
                <a:cs typeface="cwTeXHeiBold"/>
              </a:rPr>
              <a:t>的截</a:t>
            </a:r>
            <a:r>
              <a:rPr sz="2000" spc="160" dirty="0">
                <a:latin typeface="cwTeXHeiBold"/>
                <a:cs typeface="cwTeXHeiBold"/>
              </a:rPr>
              <a:t>圖。</a:t>
            </a:r>
            <a:endParaRPr sz="2000">
              <a:latin typeface="cwTeXHeiBold"/>
              <a:cs typeface="cwTeXHeiBold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420367" y="3974591"/>
            <a:ext cx="8074152" cy="93268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7523" y="982344"/>
            <a:ext cx="472719" cy="622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0154" y="1038605"/>
            <a:ext cx="280415" cy="454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73782" y="1026286"/>
            <a:ext cx="517779" cy="4663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641219" y="982344"/>
            <a:ext cx="1678939" cy="622935"/>
            <a:chOff x="2641219" y="982344"/>
            <a:chExt cx="1678939" cy="622935"/>
          </a:xfrm>
        </p:grpSpPr>
        <p:sp>
          <p:nvSpPr>
            <p:cNvPr id="6" name="object 6"/>
            <p:cNvSpPr/>
            <p:nvPr/>
          </p:nvSpPr>
          <p:spPr>
            <a:xfrm>
              <a:off x="2641219" y="982344"/>
              <a:ext cx="538353" cy="6226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10052" y="1034541"/>
              <a:ext cx="1109852" cy="44983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4476496" y="1034541"/>
            <a:ext cx="368934" cy="4498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08498" y="1292377"/>
            <a:ext cx="272948" cy="390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05678" y="1005332"/>
            <a:ext cx="554482" cy="57277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12179" y="975994"/>
            <a:ext cx="506729" cy="5967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64578" y="1034541"/>
            <a:ext cx="322961" cy="4580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08569" y="1034541"/>
            <a:ext cx="314071" cy="44983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008873" y="1034541"/>
            <a:ext cx="322960" cy="4580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452866" y="1034541"/>
            <a:ext cx="728599" cy="44983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58554" y="1034541"/>
            <a:ext cx="322961" cy="45808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815194" y="1026286"/>
            <a:ext cx="1208531" cy="57124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110792" y="1960600"/>
            <a:ext cx="10228580" cy="429323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60"/>
              </a:spcBef>
            </a:pPr>
            <a:r>
              <a:rPr sz="3000" b="1" spc="-142" baseline="-9722" dirty="0">
                <a:latin typeface="Trebuchet MS"/>
                <a:cs typeface="Trebuchet MS"/>
              </a:rPr>
              <a:t>Q:</a:t>
            </a:r>
            <a:r>
              <a:rPr sz="3000" b="1" spc="-330" baseline="-9722" dirty="0">
                <a:latin typeface="Trebuchet MS"/>
                <a:cs typeface="Trebuchet MS"/>
              </a:rPr>
              <a:t> </a:t>
            </a:r>
            <a:r>
              <a:rPr sz="2000" b="0" spc="170" dirty="0">
                <a:latin typeface="cwTeXFangSong"/>
                <a:cs typeface="cwTeXFangSong"/>
              </a:rPr>
              <a:t>電腦</a:t>
            </a:r>
            <a:r>
              <a:rPr sz="2000" b="0" spc="160" dirty="0">
                <a:latin typeface="cwTeXFangSong"/>
                <a:cs typeface="cwTeXFangSong"/>
              </a:rPr>
              <a:t>已經是</a:t>
            </a:r>
            <a:r>
              <a:rPr sz="2000" b="0" spc="-170" dirty="0">
                <a:latin typeface="cwTeXFangSong"/>
                <a:cs typeface="cwTeXFangSong"/>
              </a:rPr>
              <a:t> </a:t>
            </a:r>
            <a:r>
              <a:rPr sz="3000" b="1" spc="-52" baseline="-9722" dirty="0">
                <a:latin typeface="Trebuchet MS"/>
                <a:cs typeface="Trebuchet MS"/>
              </a:rPr>
              <a:t>Ubuntu</a:t>
            </a:r>
            <a:r>
              <a:rPr sz="3000" b="1" spc="-359" baseline="-9722" dirty="0">
                <a:latin typeface="Trebuchet MS"/>
                <a:cs typeface="Trebuchet MS"/>
              </a:rPr>
              <a:t> </a:t>
            </a:r>
            <a:r>
              <a:rPr sz="2000" b="0" spc="170" dirty="0">
                <a:latin typeface="cwTeXFangSong"/>
                <a:cs typeface="cwTeXFangSong"/>
              </a:rPr>
              <a:t>系統</a:t>
            </a:r>
            <a:r>
              <a:rPr sz="2000" b="0" spc="160" dirty="0">
                <a:latin typeface="cwTeXFangSong"/>
                <a:cs typeface="cwTeXFangSong"/>
              </a:rPr>
              <a:t>了怎</a:t>
            </a:r>
            <a:r>
              <a:rPr sz="2000" b="0" spc="145" dirty="0">
                <a:latin typeface="cwTeXFangSong"/>
                <a:cs typeface="cwTeXFangSong"/>
              </a:rPr>
              <a:t>麼</a:t>
            </a:r>
            <a:r>
              <a:rPr sz="2000" b="0" spc="160" dirty="0">
                <a:latin typeface="cwTeXFangSong"/>
                <a:cs typeface="cwTeXFangSong"/>
              </a:rPr>
              <a:t>辦</a:t>
            </a:r>
            <a:r>
              <a:rPr sz="3000" b="1" spc="75" baseline="-9722" dirty="0">
                <a:latin typeface="Trebuchet MS"/>
                <a:cs typeface="Trebuchet MS"/>
              </a:rPr>
              <a:t>?</a:t>
            </a:r>
            <a:endParaRPr sz="3000" baseline="-9722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  <a:spcBef>
                <a:spcPts val="960"/>
              </a:spcBef>
            </a:pPr>
            <a:r>
              <a:rPr sz="3000" spc="-517" baseline="-9722" dirty="0">
                <a:latin typeface="Verdana"/>
                <a:cs typeface="Verdana"/>
              </a:rPr>
              <a:t>A:</a:t>
            </a:r>
            <a:r>
              <a:rPr sz="3000" spc="-419" baseline="-9722" dirty="0">
                <a:latin typeface="Verdana"/>
                <a:cs typeface="Verdana"/>
              </a:rPr>
              <a:t> </a:t>
            </a:r>
            <a:r>
              <a:rPr sz="2000" spc="170" dirty="0">
                <a:latin typeface="cwTeXHeiBold"/>
                <a:cs typeface="cwTeXHeiBold"/>
              </a:rPr>
              <a:t>可以</a:t>
            </a:r>
            <a:r>
              <a:rPr sz="2000" spc="160" dirty="0">
                <a:latin typeface="cwTeXHeiBold"/>
                <a:cs typeface="cwTeXHeiBold"/>
              </a:rPr>
              <a:t>增</a:t>
            </a:r>
            <a:r>
              <a:rPr sz="2000" spc="145" dirty="0">
                <a:latin typeface="cwTeXHeiBold"/>
                <a:cs typeface="cwTeXHeiBold"/>
              </a:rPr>
              <a:t>加</a:t>
            </a:r>
            <a:r>
              <a:rPr sz="2000" spc="160" dirty="0">
                <a:latin typeface="cwTeXHeiBold"/>
                <a:cs typeface="cwTeXHeiBold"/>
              </a:rPr>
              <a:t>一個</a:t>
            </a:r>
            <a:r>
              <a:rPr sz="2000" spc="145" dirty="0">
                <a:latin typeface="cwTeXHeiBold"/>
                <a:cs typeface="cwTeXHeiBold"/>
              </a:rPr>
              <a:t>系</a:t>
            </a:r>
            <a:r>
              <a:rPr sz="2000" spc="160" dirty="0">
                <a:latin typeface="cwTeXHeiBold"/>
                <a:cs typeface="cwTeXHeiBold"/>
              </a:rPr>
              <a:t>統使</a:t>
            </a:r>
            <a:r>
              <a:rPr sz="2000" spc="145" dirty="0">
                <a:latin typeface="cwTeXHeiBold"/>
                <a:cs typeface="cwTeXHeiBold"/>
              </a:rPr>
              <a:t>用</a:t>
            </a:r>
            <a:r>
              <a:rPr sz="2000" spc="160" dirty="0">
                <a:latin typeface="cwTeXHeiBold"/>
                <a:cs typeface="cwTeXHeiBold"/>
              </a:rPr>
              <a:t>者是</a:t>
            </a:r>
            <a:r>
              <a:rPr sz="2000" spc="145" dirty="0">
                <a:latin typeface="cwTeXHeiBold"/>
                <a:cs typeface="cwTeXHeiBold"/>
              </a:rPr>
              <a:t>學</a:t>
            </a:r>
            <a:r>
              <a:rPr sz="2000" spc="160" dirty="0">
                <a:latin typeface="cwTeXHeiBold"/>
                <a:cs typeface="cwTeXHeiBold"/>
              </a:rPr>
              <a:t>號的</a:t>
            </a:r>
            <a:r>
              <a:rPr sz="2000" spc="145" dirty="0">
                <a:latin typeface="cwTeXHeiBold"/>
                <a:cs typeface="cwTeXHeiBold"/>
              </a:rPr>
              <a:t>，</a:t>
            </a:r>
            <a:r>
              <a:rPr sz="2000" spc="160" dirty="0">
                <a:latin typeface="cwTeXHeiBold"/>
                <a:cs typeface="cwTeXHeiBold"/>
              </a:rPr>
              <a:t>以完</a:t>
            </a:r>
            <a:r>
              <a:rPr sz="2000" spc="155" dirty="0">
                <a:latin typeface="cwTeXHeiBold"/>
                <a:cs typeface="cwTeXHeiBold"/>
              </a:rPr>
              <a:t>成</a:t>
            </a:r>
            <a:r>
              <a:rPr sz="3000" spc="-104" baseline="-9722" dirty="0">
                <a:latin typeface="Verdana"/>
                <a:cs typeface="Verdana"/>
              </a:rPr>
              <a:t>”</a:t>
            </a:r>
            <a:r>
              <a:rPr sz="2000" spc="160" dirty="0">
                <a:latin typeface="cwTeXHeiBold"/>
                <a:cs typeface="cwTeXHeiBold"/>
              </a:rPr>
              <a:t>使</a:t>
            </a:r>
            <a:r>
              <a:rPr sz="2000" spc="145" dirty="0">
                <a:latin typeface="cwTeXHeiBold"/>
                <a:cs typeface="cwTeXHeiBold"/>
              </a:rPr>
              <a:t>用</a:t>
            </a:r>
            <a:r>
              <a:rPr sz="2000" spc="160" dirty="0">
                <a:latin typeface="cwTeXHeiBold"/>
                <a:cs typeface="cwTeXHeiBold"/>
              </a:rPr>
              <a:t>學號</a:t>
            </a:r>
            <a:r>
              <a:rPr sz="2000" spc="145" dirty="0">
                <a:latin typeface="cwTeXHeiBold"/>
                <a:cs typeface="cwTeXHeiBold"/>
              </a:rPr>
              <a:t>做</a:t>
            </a:r>
            <a:r>
              <a:rPr sz="2000" spc="160" dirty="0">
                <a:latin typeface="cwTeXHeiBold"/>
                <a:cs typeface="cwTeXHeiBold"/>
              </a:rPr>
              <a:t>為系</a:t>
            </a:r>
            <a:r>
              <a:rPr sz="2000" spc="145" dirty="0">
                <a:latin typeface="cwTeXHeiBold"/>
                <a:cs typeface="cwTeXHeiBold"/>
              </a:rPr>
              <a:t>統</a:t>
            </a:r>
            <a:r>
              <a:rPr sz="2000" spc="160" dirty="0">
                <a:latin typeface="cwTeXHeiBold"/>
                <a:cs typeface="cwTeXHeiBold"/>
              </a:rPr>
              <a:t>使用</a:t>
            </a:r>
            <a:r>
              <a:rPr sz="2000" spc="145" dirty="0">
                <a:latin typeface="cwTeXHeiBold"/>
                <a:cs typeface="cwTeXHeiBold"/>
              </a:rPr>
              <a:t>者</a:t>
            </a:r>
            <a:r>
              <a:rPr sz="2000" spc="160" dirty="0">
                <a:latin typeface="cwTeXHeiBold"/>
                <a:cs typeface="cwTeXHeiBold"/>
              </a:rPr>
              <a:t>名稱</a:t>
            </a:r>
            <a:r>
              <a:rPr sz="3000" spc="-127" baseline="-9722" dirty="0">
                <a:latin typeface="Verdana"/>
                <a:cs typeface="Verdana"/>
              </a:rPr>
              <a:t>”</a:t>
            </a:r>
            <a:r>
              <a:rPr sz="2000" spc="160" dirty="0">
                <a:latin typeface="cwTeXHeiBold"/>
                <a:cs typeface="cwTeXHeiBold"/>
              </a:rPr>
              <a:t>的作業</a:t>
            </a:r>
            <a:r>
              <a:rPr sz="2000" spc="145" dirty="0">
                <a:latin typeface="cwTeXHeiBold"/>
                <a:cs typeface="cwTeXHeiBold"/>
              </a:rPr>
              <a:t>要</a:t>
            </a:r>
            <a:r>
              <a:rPr sz="2000" spc="160" dirty="0">
                <a:latin typeface="cwTeXHeiBold"/>
                <a:cs typeface="cwTeXHeiBold"/>
              </a:rPr>
              <a:t>求。</a:t>
            </a:r>
            <a:endParaRPr sz="2000">
              <a:latin typeface="cwTeXHeiBold"/>
              <a:cs typeface="cwTeXHeiBold"/>
            </a:endParaRPr>
          </a:p>
          <a:p>
            <a:pPr marL="50800">
              <a:lnSpc>
                <a:spcPct val="100000"/>
              </a:lnSpc>
              <a:spcBef>
                <a:spcPts val="960"/>
              </a:spcBef>
            </a:pPr>
            <a:r>
              <a:rPr sz="3000" b="1" spc="-142" baseline="-9722" dirty="0">
                <a:latin typeface="Trebuchet MS"/>
                <a:cs typeface="Trebuchet MS"/>
              </a:rPr>
              <a:t>Q:</a:t>
            </a:r>
            <a:r>
              <a:rPr sz="3000" b="1" spc="-322" baseline="-9722" dirty="0">
                <a:latin typeface="Trebuchet MS"/>
                <a:cs typeface="Trebuchet MS"/>
              </a:rPr>
              <a:t> </a:t>
            </a:r>
            <a:r>
              <a:rPr sz="2000" b="0" spc="170" dirty="0">
                <a:latin typeface="cwTeXFangSong"/>
                <a:cs typeface="cwTeXFangSong"/>
              </a:rPr>
              <a:t>做加</a:t>
            </a:r>
            <a:r>
              <a:rPr sz="2000" b="0" spc="160" dirty="0">
                <a:latin typeface="cwTeXFangSong"/>
                <a:cs typeface="cwTeXFangSong"/>
              </a:rPr>
              <a:t>分作</a:t>
            </a:r>
            <a:r>
              <a:rPr sz="2000" b="0" spc="145" dirty="0">
                <a:latin typeface="cwTeXFangSong"/>
                <a:cs typeface="cwTeXFangSong"/>
              </a:rPr>
              <a:t>業</a:t>
            </a:r>
            <a:r>
              <a:rPr sz="2000" b="0" spc="160" dirty="0">
                <a:latin typeface="cwTeXFangSong"/>
                <a:cs typeface="cwTeXFangSong"/>
              </a:rPr>
              <a:t>可以</a:t>
            </a:r>
            <a:r>
              <a:rPr sz="2000" b="0" spc="145" dirty="0">
                <a:latin typeface="cwTeXFangSong"/>
                <a:cs typeface="cwTeXFangSong"/>
              </a:rPr>
              <a:t>兩</a:t>
            </a:r>
            <a:r>
              <a:rPr sz="2000" b="0" spc="160" dirty="0">
                <a:latin typeface="cwTeXFangSong"/>
                <a:cs typeface="cwTeXFangSong"/>
              </a:rPr>
              <a:t>個都是</a:t>
            </a:r>
            <a:r>
              <a:rPr sz="2000" b="0" spc="-165" dirty="0">
                <a:latin typeface="cwTeXFangSong"/>
                <a:cs typeface="cwTeXFangSong"/>
              </a:rPr>
              <a:t> </a:t>
            </a:r>
            <a:r>
              <a:rPr sz="3000" b="1" spc="-52" baseline="-9722" dirty="0">
                <a:latin typeface="Trebuchet MS"/>
                <a:cs typeface="Trebuchet MS"/>
              </a:rPr>
              <a:t>Ubuntu</a:t>
            </a:r>
            <a:r>
              <a:rPr sz="3000" b="1" spc="-367" baseline="-9722" dirty="0">
                <a:latin typeface="Trebuchet MS"/>
                <a:cs typeface="Trebuchet MS"/>
              </a:rPr>
              <a:t> </a:t>
            </a:r>
            <a:r>
              <a:rPr sz="2000" b="0" spc="180" dirty="0">
                <a:latin typeface="cwTeXFangSong"/>
                <a:cs typeface="cwTeXFangSong"/>
              </a:rPr>
              <a:t>嗎</a:t>
            </a:r>
            <a:r>
              <a:rPr sz="3000" b="1" spc="75" baseline="-9722" dirty="0">
                <a:latin typeface="Trebuchet MS"/>
                <a:cs typeface="Trebuchet MS"/>
              </a:rPr>
              <a:t>?</a:t>
            </a:r>
            <a:endParaRPr sz="3000" baseline="-9722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  <a:spcBef>
                <a:spcPts val="960"/>
              </a:spcBef>
            </a:pPr>
            <a:r>
              <a:rPr sz="3000" spc="-517" baseline="-9722" dirty="0">
                <a:latin typeface="Verdana"/>
                <a:cs typeface="Verdana"/>
              </a:rPr>
              <a:t>A:</a:t>
            </a:r>
            <a:r>
              <a:rPr sz="3000" spc="-465" baseline="-9722" dirty="0">
                <a:latin typeface="Verdana"/>
                <a:cs typeface="Verdana"/>
              </a:rPr>
              <a:t> </a:t>
            </a:r>
            <a:r>
              <a:rPr sz="2000" spc="170" dirty="0">
                <a:latin typeface="cwTeXHeiBold"/>
                <a:cs typeface="cwTeXHeiBold"/>
              </a:rPr>
              <a:t>可以</a:t>
            </a:r>
            <a:r>
              <a:rPr sz="2000" spc="165" dirty="0">
                <a:latin typeface="cwTeXHeiBold"/>
                <a:cs typeface="cwTeXHeiBold"/>
              </a:rPr>
              <a:t>，</a:t>
            </a:r>
            <a:r>
              <a:rPr sz="2000" spc="145" dirty="0">
                <a:latin typeface="cwTeXHeiBold"/>
                <a:cs typeface="cwTeXHeiBold"/>
              </a:rPr>
              <a:t>但</a:t>
            </a:r>
            <a:r>
              <a:rPr sz="2000" spc="165" dirty="0">
                <a:latin typeface="cwTeXHeiBold"/>
                <a:cs typeface="cwTeXHeiBold"/>
              </a:rPr>
              <a:t>是兩</a:t>
            </a:r>
            <a:r>
              <a:rPr sz="2000" spc="540" dirty="0">
                <a:latin typeface="cwTeXHeiBold"/>
                <a:cs typeface="cwTeXHeiBold"/>
              </a:rPr>
              <a:t>個</a:t>
            </a:r>
            <a:r>
              <a:rPr sz="3000" spc="-247" baseline="-9722" dirty="0">
                <a:latin typeface="Verdana"/>
                <a:cs typeface="Verdana"/>
              </a:rPr>
              <a:t>Ubuntu</a:t>
            </a:r>
            <a:r>
              <a:rPr sz="3000" spc="-502" baseline="-9722" dirty="0">
                <a:latin typeface="Verdana"/>
                <a:cs typeface="Verdana"/>
              </a:rPr>
              <a:t> </a:t>
            </a:r>
            <a:r>
              <a:rPr sz="2000" spc="170" dirty="0">
                <a:latin typeface="cwTeXHeiBold"/>
                <a:cs typeface="cwTeXHeiBold"/>
              </a:rPr>
              <a:t>的版</a:t>
            </a:r>
            <a:r>
              <a:rPr sz="2000" spc="165" dirty="0">
                <a:latin typeface="cwTeXHeiBold"/>
                <a:cs typeface="cwTeXHeiBold"/>
              </a:rPr>
              <a:t>本需</a:t>
            </a:r>
            <a:r>
              <a:rPr sz="2000" spc="140" dirty="0">
                <a:latin typeface="cwTeXHeiBold"/>
                <a:cs typeface="cwTeXHeiBold"/>
              </a:rPr>
              <a:t>不</a:t>
            </a:r>
            <a:r>
              <a:rPr sz="2000" spc="165" dirty="0">
                <a:latin typeface="cwTeXHeiBold"/>
                <a:cs typeface="cwTeXHeiBold"/>
              </a:rPr>
              <a:t>同，</a:t>
            </a:r>
            <a:r>
              <a:rPr sz="2000" spc="140" dirty="0">
                <a:latin typeface="cwTeXHeiBold"/>
                <a:cs typeface="cwTeXHeiBold"/>
              </a:rPr>
              <a:t>以</a:t>
            </a:r>
            <a:r>
              <a:rPr sz="2000" spc="165" dirty="0">
                <a:latin typeface="cwTeXHeiBold"/>
                <a:cs typeface="cwTeXHeiBold"/>
              </a:rPr>
              <a:t>方便</a:t>
            </a:r>
            <a:r>
              <a:rPr sz="2000" spc="140" dirty="0">
                <a:latin typeface="cwTeXHeiBold"/>
                <a:cs typeface="cwTeXHeiBold"/>
              </a:rPr>
              <a:t>辨</a:t>
            </a:r>
            <a:r>
              <a:rPr sz="2000" spc="165" dirty="0">
                <a:latin typeface="cwTeXHeiBold"/>
                <a:cs typeface="cwTeXHeiBold"/>
              </a:rPr>
              <a:t>識。</a:t>
            </a:r>
            <a:endParaRPr sz="2000">
              <a:latin typeface="cwTeXHeiBold"/>
              <a:cs typeface="cwTeXHeiBold"/>
            </a:endParaRPr>
          </a:p>
          <a:p>
            <a:pPr marL="50800">
              <a:lnSpc>
                <a:spcPct val="100000"/>
              </a:lnSpc>
              <a:spcBef>
                <a:spcPts val="960"/>
              </a:spcBef>
            </a:pPr>
            <a:r>
              <a:rPr sz="3000" b="1" spc="-142" baseline="-9722" dirty="0">
                <a:latin typeface="Trebuchet MS"/>
                <a:cs typeface="Trebuchet MS"/>
              </a:rPr>
              <a:t>Q:</a:t>
            </a:r>
            <a:r>
              <a:rPr sz="3000" b="1" spc="-322" baseline="-9722" dirty="0">
                <a:latin typeface="Trebuchet MS"/>
                <a:cs typeface="Trebuchet MS"/>
              </a:rPr>
              <a:t> </a:t>
            </a:r>
            <a:r>
              <a:rPr sz="2000" b="0" spc="170" dirty="0">
                <a:latin typeface="cwTeXFangSong"/>
                <a:cs typeface="cwTeXFangSong"/>
              </a:rPr>
              <a:t>可不</a:t>
            </a:r>
            <a:r>
              <a:rPr sz="2000" b="0" spc="160" dirty="0">
                <a:latin typeface="cwTeXFangSong"/>
                <a:cs typeface="cwTeXFangSong"/>
              </a:rPr>
              <a:t>可以</a:t>
            </a:r>
            <a:r>
              <a:rPr sz="2000" b="0" spc="145" dirty="0">
                <a:latin typeface="cwTeXFangSong"/>
                <a:cs typeface="cwTeXFangSong"/>
              </a:rPr>
              <a:t>在</a:t>
            </a:r>
            <a:r>
              <a:rPr sz="2000" b="0" spc="160" dirty="0">
                <a:latin typeface="cwTeXFangSong"/>
                <a:cs typeface="cwTeXFangSong"/>
              </a:rPr>
              <a:t>虛擬</a:t>
            </a:r>
            <a:r>
              <a:rPr sz="2000" b="0" spc="145" dirty="0">
                <a:latin typeface="cwTeXFangSong"/>
                <a:cs typeface="cwTeXFangSong"/>
              </a:rPr>
              <a:t>機</a:t>
            </a:r>
            <a:r>
              <a:rPr sz="2000" b="0" spc="160" dirty="0">
                <a:latin typeface="cwTeXFangSong"/>
                <a:cs typeface="cwTeXFangSong"/>
              </a:rPr>
              <a:t>上建</a:t>
            </a:r>
            <a:r>
              <a:rPr sz="2000" b="0" spc="145" dirty="0">
                <a:latin typeface="cwTeXFangSong"/>
                <a:cs typeface="cwTeXFangSong"/>
              </a:rPr>
              <a:t>置</a:t>
            </a:r>
            <a:r>
              <a:rPr sz="2000" b="0" spc="160" dirty="0">
                <a:latin typeface="cwTeXFangSong"/>
                <a:cs typeface="cwTeXFangSong"/>
              </a:rPr>
              <a:t>雙系</a:t>
            </a:r>
            <a:r>
              <a:rPr sz="2000" b="0" spc="155" dirty="0">
                <a:latin typeface="cwTeXFangSong"/>
                <a:cs typeface="cwTeXFangSong"/>
              </a:rPr>
              <a:t>統</a:t>
            </a:r>
            <a:r>
              <a:rPr sz="3000" b="1" spc="75" baseline="-9722" dirty="0">
                <a:latin typeface="Trebuchet MS"/>
                <a:cs typeface="Trebuchet MS"/>
              </a:rPr>
              <a:t>?</a:t>
            </a:r>
            <a:endParaRPr sz="3000" baseline="-9722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  <a:spcBef>
                <a:spcPts val="960"/>
              </a:spcBef>
            </a:pPr>
            <a:r>
              <a:rPr sz="3000" spc="-517" baseline="-9722" dirty="0">
                <a:latin typeface="Verdana"/>
                <a:cs typeface="Verdana"/>
              </a:rPr>
              <a:t>A:</a:t>
            </a:r>
            <a:r>
              <a:rPr sz="3000" spc="-465" baseline="-9722" dirty="0">
                <a:latin typeface="Verdana"/>
                <a:cs typeface="Verdana"/>
              </a:rPr>
              <a:t> </a:t>
            </a:r>
            <a:r>
              <a:rPr sz="2000" spc="170" dirty="0">
                <a:latin typeface="cwTeXHeiBold"/>
                <a:cs typeface="cwTeXHeiBold"/>
              </a:rPr>
              <a:t>可以。</a:t>
            </a:r>
            <a:endParaRPr sz="2000">
              <a:latin typeface="cwTeXHeiBold"/>
              <a:cs typeface="cwTeXHeiBold"/>
            </a:endParaRPr>
          </a:p>
          <a:p>
            <a:pPr marL="50800">
              <a:lnSpc>
                <a:spcPct val="100000"/>
              </a:lnSpc>
              <a:spcBef>
                <a:spcPts val="960"/>
              </a:spcBef>
            </a:pPr>
            <a:r>
              <a:rPr sz="3000" b="1" spc="-142" baseline="-9722" dirty="0">
                <a:latin typeface="Trebuchet MS"/>
                <a:cs typeface="Trebuchet MS"/>
              </a:rPr>
              <a:t>Q:</a:t>
            </a:r>
            <a:r>
              <a:rPr sz="3000" b="1" spc="-322" baseline="-9722" dirty="0">
                <a:latin typeface="Trebuchet MS"/>
                <a:cs typeface="Trebuchet MS"/>
              </a:rPr>
              <a:t> </a:t>
            </a:r>
            <a:r>
              <a:rPr sz="2000" b="0" spc="170" dirty="0">
                <a:latin typeface="cwTeXFangSong"/>
                <a:cs typeface="cwTeXFangSong"/>
              </a:rPr>
              <a:t>可不</a:t>
            </a:r>
            <a:r>
              <a:rPr sz="2000" b="0" spc="160" dirty="0">
                <a:latin typeface="cwTeXFangSong"/>
                <a:cs typeface="cwTeXFangSong"/>
              </a:rPr>
              <a:t>可以</a:t>
            </a:r>
            <a:r>
              <a:rPr sz="2000" b="0" spc="145" dirty="0">
                <a:latin typeface="cwTeXFangSong"/>
                <a:cs typeface="cwTeXFangSong"/>
              </a:rPr>
              <a:t>不</a:t>
            </a:r>
            <a:r>
              <a:rPr sz="2000" b="0" spc="160" dirty="0">
                <a:latin typeface="cwTeXFangSong"/>
                <a:cs typeface="cwTeXFangSong"/>
              </a:rPr>
              <a:t>使</a:t>
            </a:r>
            <a:r>
              <a:rPr sz="2000" b="0" spc="520" dirty="0">
                <a:latin typeface="cwTeXFangSong"/>
                <a:cs typeface="cwTeXFangSong"/>
              </a:rPr>
              <a:t>用</a:t>
            </a:r>
            <a:r>
              <a:rPr sz="3000" b="1" spc="-7" baseline="-9722" dirty="0">
                <a:latin typeface="Trebuchet MS"/>
                <a:cs typeface="Trebuchet MS"/>
              </a:rPr>
              <a:t>Ubuntu</a:t>
            </a:r>
            <a:r>
              <a:rPr sz="2000" b="0" spc="-5" dirty="0">
                <a:latin typeface="cwTeXFangSong"/>
                <a:cs typeface="cwTeXFangSong"/>
              </a:rPr>
              <a:t>，</a:t>
            </a:r>
            <a:r>
              <a:rPr sz="2000" b="0" spc="160" dirty="0">
                <a:latin typeface="cwTeXFangSong"/>
                <a:cs typeface="cwTeXFangSong"/>
              </a:rPr>
              <a:t>改用其</a:t>
            </a:r>
            <a:r>
              <a:rPr sz="2000" b="0" spc="145" dirty="0">
                <a:latin typeface="cwTeXFangSong"/>
                <a:cs typeface="cwTeXFangSong"/>
              </a:rPr>
              <a:t>他</a:t>
            </a:r>
            <a:r>
              <a:rPr sz="2000" b="0" spc="160" dirty="0">
                <a:latin typeface="cwTeXFangSong"/>
                <a:cs typeface="cwTeXFangSong"/>
              </a:rPr>
              <a:t>的作</a:t>
            </a:r>
            <a:r>
              <a:rPr sz="2000" b="0" spc="145" dirty="0">
                <a:latin typeface="cwTeXFangSong"/>
                <a:cs typeface="cwTeXFangSong"/>
              </a:rPr>
              <a:t>業</a:t>
            </a:r>
            <a:r>
              <a:rPr sz="2000" b="0" spc="160" dirty="0">
                <a:latin typeface="cwTeXFangSong"/>
                <a:cs typeface="cwTeXFangSong"/>
              </a:rPr>
              <a:t>系統</a:t>
            </a:r>
            <a:r>
              <a:rPr sz="3000" b="1" spc="75" baseline="-9722" dirty="0">
                <a:latin typeface="Trebuchet MS"/>
                <a:cs typeface="Trebuchet MS"/>
              </a:rPr>
              <a:t>?</a:t>
            </a:r>
            <a:endParaRPr sz="3000" baseline="-9722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  <a:spcBef>
                <a:spcPts val="965"/>
              </a:spcBef>
            </a:pPr>
            <a:r>
              <a:rPr sz="3000" spc="-517" baseline="-9722" dirty="0">
                <a:latin typeface="Verdana"/>
                <a:cs typeface="Verdana"/>
              </a:rPr>
              <a:t>A:</a:t>
            </a:r>
            <a:r>
              <a:rPr sz="3000" spc="-457" baseline="-9722" dirty="0">
                <a:latin typeface="Verdana"/>
                <a:cs typeface="Verdana"/>
              </a:rPr>
              <a:t> </a:t>
            </a:r>
            <a:r>
              <a:rPr sz="2000" spc="170" dirty="0">
                <a:latin typeface="cwTeXHeiBold"/>
                <a:cs typeface="cwTeXHeiBold"/>
              </a:rPr>
              <a:t>不可</a:t>
            </a:r>
            <a:r>
              <a:rPr sz="2000" spc="160" dirty="0">
                <a:latin typeface="cwTeXHeiBold"/>
                <a:cs typeface="cwTeXHeiBold"/>
              </a:rPr>
              <a:t>以</a:t>
            </a:r>
            <a:r>
              <a:rPr sz="2000" spc="145" dirty="0">
                <a:latin typeface="cwTeXHeiBold"/>
                <a:cs typeface="cwTeXHeiBold"/>
              </a:rPr>
              <a:t>，</a:t>
            </a:r>
            <a:r>
              <a:rPr sz="2000" spc="160" dirty="0">
                <a:latin typeface="cwTeXHeiBold"/>
                <a:cs typeface="cwTeXHeiBold"/>
              </a:rPr>
              <a:t>統一</a:t>
            </a:r>
            <a:r>
              <a:rPr sz="2000" spc="145" dirty="0">
                <a:latin typeface="cwTeXHeiBold"/>
                <a:cs typeface="cwTeXHeiBold"/>
              </a:rPr>
              <a:t>使</a:t>
            </a:r>
            <a:r>
              <a:rPr sz="2000" spc="525" dirty="0">
                <a:latin typeface="cwTeXHeiBold"/>
                <a:cs typeface="cwTeXHeiBold"/>
              </a:rPr>
              <a:t>用</a:t>
            </a:r>
            <a:r>
              <a:rPr sz="3000" spc="-240" baseline="-9722" dirty="0">
                <a:latin typeface="Verdana"/>
                <a:cs typeface="Verdana"/>
              </a:rPr>
              <a:t>Ubuntu</a:t>
            </a:r>
            <a:r>
              <a:rPr sz="3000" spc="-465" baseline="-9722" dirty="0">
                <a:latin typeface="Verdana"/>
                <a:cs typeface="Verdana"/>
              </a:rPr>
              <a:t> </a:t>
            </a:r>
            <a:r>
              <a:rPr sz="2000" spc="170" dirty="0">
                <a:latin typeface="cwTeXHeiBold"/>
                <a:cs typeface="cwTeXHeiBold"/>
              </a:rPr>
              <a:t>是為</a:t>
            </a:r>
            <a:r>
              <a:rPr sz="2000" spc="160" dirty="0">
                <a:latin typeface="cwTeXHeiBold"/>
                <a:cs typeface="cwTeXHeiBold"/>
              </a:rPr>
              <a:t>了</a:t>
            </a:r>
            <a:r>
              <a:rPr sz="2000" spc="145" dirty="0">
                <a:latin typeface="cwTeXHeiBold"/>
                <a:cs typeface="cwTeXHeiBold"/>
              </a:rPr>
              <a:t>大</a:t>
            </a:r>
            <a:r>
              <a:rPr sz="2000" spc="160" dirty="0">
                <a:latin typeface="cwTeXHeiBold"/>
                <a:cs typeface="cwTeXHeiBold"/>
              </a:rPr>
              <a:t>家有</a:t>
            </a:r>
            <a:r>
              <a:rPr sz="2000" spc="145" dirty="0">
                <a:latin typeface="cwTeXHeiBold"/>
                <a:cs typeface="cwTeXHeiBold"/>
              </a:rPr>
              <a:t>一</a:t>
            </a:r>
            <a:r>
              <a:rPr sz="2000" spc="160" dirty="0">
                <a:latin typeface="cwTeXHeiBold"/>
                <a:cs typeface="cwTeXHeiBold"/>
              </a:rPr>
              <a:t>致的</a:t>
            </a:r>
            <a:r>
              <a:rPr sz="2000" spc="145" dirty="0">
                <a:latin typeface="cwTeXHeiBold"/>
                <a:cs typeface="cwTeXHeiBold"/>
              </a:rPr>
              <a:t>評</a:t>
            </a:r>
            <a:r>
              <a:rPr sz="2000" spc="160" dirty="0">
                <a:latin typeface="cwTeXHeiBold"/>
                <a:cs typeface="cwTeXHeiBold"/>
              </a:rPr>
              <a:t>分標</a:t>
            </a:r>
            <a:r>
              <a:rPr sz="2000" spc="145" dirty="0">
                <a:latin typeface="cwTeXHeiBold"/>
                <a:cs typeface="cwTeXHeiBold"/>
              </a:rPr>
              <a:t>準</a:t>
            </a:r>
            <a:r>
              <a:rPr sz="2000" spc="160" dirty="0">
                <a:latin typeface="cwTeXHeiBold"/>
                <a:cs typeface="cwTeXHeiBold"/>
              </a:rPr>
              <a:t>，所</a:t>
            </a:r>
            <a:r>
              <a:rPr sz="2000" spc="145" dirty="0">
                <a:latin typeface="cwTeXHeiBold"/>
                <a:cs typeface="cwTeXHeiBold"/>
              </a:rPr>
              <a:t>以</a:t>
            </a:r>
            <a:r>
              <a:rPr sz="2000" spc="160" dirty="0">
                <a:latin typeface="cwTeXHeiBold"/>
                <a:cs typeface="cwTeXHeiBold"/>
              </a:rPr>
              <a:t>麻煩</a:t>
            </a:r>
            <a:r>
              <a:rPr sz="2000" spc="145" dirty="0">
                <a:latin typeface="cwTeXHeiBold"/>
                <a:cs typeface="cwTeXHeiBold"/>
              </a:rPr>
              <a:t>各</a:t>
            </a:r>
            <a:r>
              <a:rPr sz="2000" spc="160" dirty="0">
                <a:latin typeface="cwTeXHeiBold"/>
                <a:cs typeface="cwTeXHeiBold"/>
              </a:rPr>
              <a:t>位配</a:t>
            </a:r>
            <a:r>
              <a:rPr sz="2000" spc="145" dirty="0">
                <a:latin typeface="cwTeXHeiBold"/>
                <a:cs typeface="cwTeXHeiBold"/>
              </a:rPr>
              <a:t>合</a:t>
            </a:r>
            <a:r>
              <a:rPr sz="2000" spc="160" dirty="0">
                <a:latin typeface="cwTeXHeiBold"/>
                <a:cs typeface="cwTeXHeiBold"/>
              </a:rPr>
              <a:t>。</a:t>
            </a:r>
            <a:endParaRPr sz="2000">
              <a:latin typeface="cwTeXHeiBold"/>
              <a:cs typeface="cwTeXHeiBold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cwTeXHeiBold"/>
              <a:cs typeface="cwTeXHeiBold"/>
            </a:endParaRPr>
          </a:p>
          <a:p>
            <a:pPr marL="50800">
              <a:lnSpc>
                <a:spcPct val="100000"/>
              </a:lnSpc>
            </a:pPr>
            <a:r>
              <a:rPr sz="2000" spc="160" dirty="0">
                <a:latin typeface="cwTeXHeiBold"/>
                <a:cs typeface="cwTeXHeiBold"/>
              </a:rPr>
              <a:t>還有其</a:t>
            </a:r>
            <a:r>
              <a:rPr sz="2000" spc="145" dirty="0">
                <a:latin typeface="cwTeXHeiBold"/>
                <a:cs typeface="cwTeXHeiBold"/>
              </a:rPr>
              <a:t>他</a:t>
            </a:r>
            <a:r>
              <a:rPr sz="2000" spc="160" dirty="0">
                <a:latin typeface="cwTeXHeiBold"/>
                <a:cs typeface="cwTeXHeiBold"/>
              </a:rPr>
              <a:t>問</a:t>
            </a:r>
            <a:r>
              <a:rPr sz="2000" spc="145" dirty="0">
                <a:latin typeface="cwTeXHeiBold"/>
                <a:cs typeface="cwTeXHeiBold"/>
              </a:rPr>
              <a:t>題</a:t>
            </a:r>
            <a:r>
              <a:rPr sz="2000" spc="160" dirty="0">
                <a:latin typeface="cwTeXHeiBold"/>
                <a:cs typeface="cwTeXHeiBold"/>
              </a:rPr>
              <a:t>可以聯</a:t>
            </a:r>
            <a:r>
              <a:rPr sz="2000" spc="145" dirty="0">
                <a:latin typeface="cwTeXHeiBold"/>
                <a:cs typeface="cwTeXHeiBold"/>
              </a:rPr>
              <a:t>繫</a:t>
            </a:r>
            <a:r>
              <a:rPr sz="2000" spc="160" dirty="0">
                <a:latin typeface="cwTeXHeiBold"/>
                <a:cs typeface="cwTeXHeiBold"/>
              </a:rPr>
              <a:t>助</a:t>
            </a:r>
            <a:r>
              <a:rPr sz="2000" spc="145" dirty="0">
                <a:latin typeface="cwTeXHeiBold"/>
                <a:cs typeface="cwTeXHeiBold"/>
              </a:rPr>
              <a:t>教</a:t>
            </a:r>
            <a:r>
              <a:rPr sz="2000" spc="160" dirty="0">
                <a:latin typeface="cwTeXHeiBold"/>
                <a:cs typeface="cwTeXHeiBold"/>
              </a:rPr>
              <a:t>。</a:t>
            </a:r>
            <a:endParaRPr sz="2000">
              <a:latin typeface="cwTeXHeiBold"/>
              <a:cs typeface="cwTeXHe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01043" y="6230111"/>
            <a:ext cx="457200" cy="457200"/>
            <a:chOff x="11401043" y="6230111"/>
            <a:chExt cx="457200" cy="457200"/>
          </a:xfrm>
        </p:grpSpPr>
        <p:sp>
          <p:nvSpPr>
            <p:cNvPr id="3" name="object 3"/>
            <p:cNvSpPr/>
            <p:nvPr/>
          </p:nvSpPr>
          <p:spPr>
            <a:xfrm>
              <a:off x="11401043" y="6230111"/>
              <a:ext cx="457200" cy="457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431523" y="6259067"/>
              <a:ext cx="398145" cy="399415"/>
            </a:xfrm>
            <a:custGeom>
              <a:avLst/>
              <a:gdLst/>
              <a:ahLst/>
              <a:cxnLst/>
              <a:rect l="l" t="t" r="r" b="b"/>
              <a:pathLst>
                <a:path w="398145" h="399415">
                  <a:moveTo>
                    <a:pt x="0" y="199643"/>
                  </a:moveTo>
                  <a:lnTo>
                    <a:pt x="5251" y="153867"/>
                  </a:lnTo>
                  <a:lnTo>
                    <a:pt x="20211" y="111845"/>
                  </a:lnTo>
                  <a:lnTo>
                    <a:pt x="43687" y="74776"/>
                  </a:lnTo>
                  <a:lnTo>
                    <a:pt x="74484" y="43859"/>
                  </a:lnTo>
                  <a:lnTo>
                    <a:pt x="111411" y="20291"/>
                  </a:lnTo>
                  <a:lnTo>
                    <a:pt x="153275" y="5272"/>
                  </a:lnTo>
                  <a:lnTo>
                    <a:pt x="198881" y="0"/>
                  </a:lnTo>
                  <a:lnTo>
                    <a:pt x="244488" y="5272"/>
                  </a:lnTo>
                  <a:lnTo>
                    <a:pt x="286352" y="20291"/>
                  </a:lnTo>
                  <a:lnTo>
                    <a:pt x="323279" y="43859"/>
                  </a:lnTo>
                  <a:lnTo>
                    <a:pt x="354076" y="74776"/>
                  </a:lnTo>
                  <a:lnTo>
                    <a:pt x="377552" y="111845"/>
                  </a:lnTo>
                  <a:lnTo>
                    <a:pt x="392512" y="153867"/>
                  </a:lnTo>
                  <a:lnTo>
                    <a:pt x="397764" y="199643"/>
                  </a:lnTo>
                  <a:lnTo>
                    <a:pt x="392512" y="245420"/>
                  </a:lnTo>
                  <a:lnTo>
                    <a:pt x="377552" y="287442"/>
                  </a:lnTo>
                  <a:lnTo>
                    <a:pt x="354076" y="324511"/>
                  </a:lnTo>
                  <a:lnTo>
                    <a:pt x="323279" y="355428"/>
                  </a:lnTo>
                  <a:lnTo>
                    <a:pt x="286352" y="378996"/>
                  </a:lnTo>
                  <a:lnTo>
                    <a:pt x="244488" y="394015"/>
                  </a:lnTo>
                  <a:lnTo>
                    <a:pt x="198881" y="399287"/>
                  </a:lnTo>
                  <a:lnTo>
                    <a:pt x="153275" y="394015"/>
                  </a:lnTo>
                  <a:lnTo>
                    <a:pt x="111411" y="378996"/>
                  </a:lnTo>
                  <a:lnTo>
                    <a:pt x="74484" y="355428"/>
                  </a:lnTo>
                  <a:lnTo>
                    <a:pt x="43687" y="324511"/>
                  </a:lnTo>
                  <a:lnTo>
                    <a:pt x="20211" y="287442"/>
                  </a:lnTo>
                  <a:lnTo>
                    <a:pt x="5251" y="245420"/>
                  </a:lnTo>
                  <a:lnTo>
                    <a:pt x="0" y="199643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17523" y="979297"/>
            <a:ext cx="3106953" cy="622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36185" y="1031494"/>
            <a:ext cx="314071" cy="4498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40503" y="1289329"/>
            <a:ext cx="272948" cy="390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95009" y="1031494"/>
            <a:ext cx="1073404" cy="44983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30263" y="1287881"/>
            <a:ext cx="157733" cy="4320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75754" y="1023238"/>
            <a:ext cx="1829180" cy="466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154032" y="1031494"/>
            <a:ext cx="1427226" cy="44983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61084" y="1996280"/>
            <a:ext cx="9872980" cy="3234055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235"/>
              </a:spcBef>
              <a:buClr>
                <a:srgbClr val="A32E0E"/>
              </a:buClr>
              <a:buSzPct val="85000"/>
              <a:buFont typeface="Wingdings"/>
              <a:buChar char=""/>
              <a:tabLst>
                <a:tab pos="354965" algn="l"/>
                <a:tab pos="355600" algn="l"/>
                <a:tab pos="1004569" algn="l"/>
              </a:tabLst>
            </a:pPr>
            <a:r>
              <a:rPr sz="2000" spc="160" dirty="0">
                <a:solidFill>
                  <a:srgbClr val="0D0D0D"/>
                </a:solidFill>
                <a:latin typeface="cwTeXHeiBold"/>
                <a:cs typeface="cwTeXHeiBold"/>
              </a:rPr>
              <a:t>介紹	</a:t>
            </a:r>
            <a:r>
              <a:rPr sz="2000" spc="-165" dirty="0">
                <a:solidFill>
                  <a:srgbClr val="0D0D0D"/>
                </a:solidFill>
                <a:latin typeface="Verdana"/>
                <a:cs typeface="Verdana"/>
              </a:rPr>
              <a:t>red-black </a:t>
            </a:r>
            <a:r>
              <a:rPr sz="2000" spc="-170" dirty="0">
                <a:solidFill>
                  <a:srgbClr val="0D0D0D"/>
                </a:solidFill>
                <a:latin typeface="Verdana"/>
                <a:cs typeface="Verdana"/>
              </a:rPr>
              <a:t>tree</a:t>
            </a:r>
            <a:r>
              <a:rPr sz="2000" spc="-540" dirty="0">
                <a:solidFill>
                  <a:srgbClr val="0D0D0D"/>
                </a:solidFill>
                <a:latin typeface="Verdana"/>
                <a:cs typeface="Verdana"/>
              </a:rPr>
              <a:t> </a:t>
            </a:r>
            <a:r>
              <a:rPr sz="2000" spc="-200" dirty="0">
                <a:solidFill>
                  <a:srgbClr val="0D0D0D"/>
                </a:solidFill>
                <a:latin typeface="Verdana"/>
                <a:cs typeface="Verdana"/>
              </a:rPr>
              <a:t>(rbtree.c)</a:t>
            </a:r>
            <a:endParaRPr sz="2000" dirty="0">
              <a:latin typeface="Verdana"/>
              <a:cs typeface="Verdana"/>
            </a:endParaRPr>
          </a:p>
          <a:p>
            <a:pPr marL="756285" lvl="1" indent="-287655">
              <a:lnSpc>
                <a:spcPct val="100000"/>
              </a:lnSpc>
              <a:spcBef>
                <a:spcPts val="1015"/>
              </a:spcBef>
              <a:buClr>
                <a:srgbClr val="A32E0E"/>
              </a:buClr>
              <a:buSzPct val="83333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140" dirty="0">
                <a:solidFill>
                  <a:srgbClr val="0D0D0D"/>
                </a:solidFill>
                <a:latin typeface="cwTeXHeiBold"/>
                <a:cs typeface="cwTeXHeiBold"/>
              </a:rPr>
              <a:t>解釋演算法</a:t>
            </a:r>
            <a:r>
              <a:rPr sz="1800" spc="-295" dirty="0">
                <a:solidFill>
                  <a:srgbClr val="0D0D0D"/>
                </a:solidFill>
                <a:latin typeface="Verdana"/>
                <a:cs typeface="Verdana"/>
              </a:rPr>
              <a:t>(</a:t>
            </a:r>
            <a:r>
              <a:rPr sz="1800" spc="140" dirty="0">
                <a:solidFill>
                  <a:srgbClr val="0D0D0D"/>
                </a:solidFill>
                <a:latin typeface="cwTeXHeiBold"/>
                <a:cs typeface="cwTeXHeiBold"/>
              </a:rPr>
              <a:t>搜尋、插入、刪除等</a:t>
            </a:r>
            <a:r>
              <a:rPr sz="1800" spc="-275" dirty="0">
                <a:solidFill>
                  <a:srgbClr val="0D0D0D"/>
                </a:solidFill>
                <a:latin typeface="Verdana"/>
                <a:cs typeface="Verdana"/>
              </a:rPr>
              <a:t>)</a:t>
            </a:r>
            <a:endParaRPr sz="1800" dirty="0">
              <a:latin typeface="Verdana"/>
              <a:cs typeface="Verdana"/>
            </a:endParaRPr>
          </a:p>
          <a:p>
            <a:pPr marL="756285" lvl="1" indent="-287655">
              <a:lnSpc>
                <a:spcPct val="100000"/>
              </a:lnSpc>
              <a:spcBef>
                <a:spcPts val="1200"/>
              </a:spcBef>
              <a:buClr>
                <a:srgbClr val="A32E0E"/>
              </a:buClr>
              <a:buSzPct val="83333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140" dirty="0">
                <a:solidFill>
                  <a:srgbClr val="0D0D0D"/>
                </a:solidFill>
                <a:latin typeface="cwTeXHeiBold"/>
                <a:cs typeface="cwTeXHeiBold"/>
              </a:rPr>
              <a:t>與其他資料結構比較優缺點</a:t>
            </a:r>
            <a:r>
              <a:rPr sz="1800" spc="-250" dirty="0">
                <a:solidFill>
                  <a:srgbClr val="0D0D0D"/>
                </a:solidFill>
                <a:latin typeface="Verdana"/>
                <a:cs typeface="Verdana"/>
              </a:rPr>
              <a:t>(AVL</a:t>
            </a:r>
            <a:r>
              <a:rPr sz="1800" spc="-290" dirty="0">
                <a:solidFill>
                  <a:srgbClr val="0D0D0D"/>
                </a:solidFill>
                <a:latin typeface="Verdana"/>
                <a:cs typeface="Verdana"/>
              </a:rPr>
              <a:t> </a:t>
            </a:r>
            <a:r>
              <a:rPr sz="1800" spc="-155" dirty="0">
                <a:solidFill>
                  <a:srgbClr val="0D0D0D"/>
                </a:solidFill>
                <a:latin typeface="Verdana"/>
                <a:cs typeface="Verdana"/>
              </a:rPr>
              <a:t>tree</a:t>
            </a:r>
            <a:r>
              <a:rPr sz="1800" spc="150" dirty="0">
                <a:solidFill>
                  <a:srgbClr val="0D0D0D"/>
                </a:solidFill>
                <a:latin typeface="cwTeXHeiBold"/>
                <a:cs typeface="cwTeXHeiBold"/>
              </a:rPr>
              <a:t>等</a:t>
            </a:r>
            <a:r>
              <a:rPr sz="1800" spc="-275" dirty="0">
                <a:solidFill>
                  <a:srgbClr val="0D0D0D"/>
                </a:solidFill>
                <a:latin typeface="Verdana"/>
                <a:cs typeface="Verdana"/>
              </a:rPr>
              <a:t>)</a:t>
            </a:r>
            <a:endParaRPr sz="1800" dirty="0">
              <a:latin typeface="Verdana"/>
              <a:cs typeface="Verdana"/>
            </a:endParaRPr>
          </a:p>
          <a:p>
            <a:pPr marL="354965" marR="183515" indent="-342900">
              <a:lnSpc>
                <a:spcPct val="100000"/>
              </a:lnSpc>
              <a:spcBef>
                <a:spcPts val="1195"/>
              </a:spcBef>
              <a:buClr>
                <a:srgbClr val="A32E0E"/>
              </a:buClr>
              <a:buSzPct val="8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170" dirty="0">
                <a:solidFill>
                  <a:srgbClr val="0D0D0D"/>
                </a:solidFill>
                <a:latin typeface="cwTeXHeiBold"/>
                <a:cs typeface="cwTeXHeiBold"/>
              </a:rPr>
              <a:t>解</a:t>
            </a:r>
            <a:r>
              <a:rPr sz="2000" spc="540" dirty="0">
                <a:solidFill>
                  <a:srgbClr val="0D0D0D"/>
                </a:solidFill>
                <a:latin typeface="cwTeXHeiBold"/>
                <a:cs typeface="cwTeXHeiBold"/>
              </a:rPr>
              <a:t>釋</a:t>
            </a:r>
            <a:r>
              <a:rPr sz="2000" spc="-170" dirty="0">
                <a:solidFill>
                  <a:srgbClr val="0D0D0D"/>
                </a:solidFill>
                <a:latin typeface="Verdana"/>
                <a:cs typeface="Verdana"/>
              </a:rPr>
              <a:t>rbtree.c</a:t>
            </a:r>
            <a:r>
              <a:rPr sz="2000" spc="-229" dirty="0">
                <a:solidFill>
                  <a:srgbClr val="0D0D0D"/>
                </a:solidFill>
                <a:latin typeface="Verdana"/>
                <a:cs typeface="Verdana"/>
              </a:rPr>
              <a:t> </a:t>
            </a:r>
            <a:r>
              <a:rPr sz="2000" spc="-180" dirty="0">
                <a:solidFill>
                  <a:srgbClr val="0D0D0D"/>
                </a:solidFill>
                <a:latin typeface="Verdana"/>
                <a:cs typeface="Verdana"/>
              </a:rPr>
              <a:t>(</a:t>
            </a:r>
            <a:r>
              <a:rPr sz="2000" u="sng" spc="-180" dirty="0">
                <a:solidFill>
                  <a:srgbClr val="0D0D0D"/>
                </a:solidFill>
                <a:uFill>
                  <a:solidFill>
                    <a:srgbClr val="F94817"/>
                  </a:solidFill>
                </a:uFill>
                <a:latin typeface="Verdana"/>
                <a:cs typeface="Verdana"/>
                <a:hlinkClick r:id="rId10"/>
              </a:rPr>
              <a:t>torvalds/linux/rbtree.c</a:t>
            </a:r>
            <a:r>
              <a:rPr sz="2000" spc="-180" dirty="0">
                <a:solidFill>
                  <a:srgbClr val="0D0D0D"/>
                </a:solidFill>
                <a:latin typeface="Verdana"/>
                <a:cs typeface="Verdana"/>
              </a:rPr>
              <a:t>)</a:t>
            </a:r>
            <a:r>
              <a:rPr sz="2000" spc="160" dirty="0">
                <a:solidFill>
                  <a:srgbClr val="0D0D0D"/>
                </a:solidFill>
                <a:latin typeface="cwTeXHeiBold"/>
                <a:cs typeface="cwTeXHeiBold"/>
              </a:rPr>
              <a:t>的</a:t>
            </a:r>
            <a:r>
              <a:rPr sz="2000" spc="135" dirty="0">
                <a:solidFill>
                  <a:srgbClr val="0D0D0D"/>
                </a:solidFill>
                <a:latin typeface="cwTeXHeiBold"/>
                <a:cs typeface="cwTeXHeiBold"/>
              </a:rPr>
              <a:t>程</a:t>
            </a:r>
            <a:r>
              <a:rPr sz="2000" spc="160" dirty="0">
                <a:solidFill>
                  <a:srgbClr val="0D0D0D"/>
                </a:solidFill>
                <a:latin typeface="cwTeXHeiBold"/>
                <a:cs typeface="cwTeXHeiBold"/>
              </a:rPr>
              <a:t>式碼</a:t>
            </a:r>
            <a:r>
              <a:rPr sz="2000" spc="145" dirty="0">
                <a:solidFill>
                  <a:srgbClr val="0D0D0D"/>
                </a:solidFill>
                <a:latin typeface="cwTeXHeiBold"/>
                <a:cs typeface="cwTeXHeiBold"/>
              </a:rPr>
              <a:t>、寫</a:t>
            </a:r>
            <a:r>
              <a:rPr sz="2000" spc="160" dirty="0">
                <a:solidFill>
                  <a:srgbClr val="0D0D0D"/>
                </a:solidFill>
                <a:latin typeface="cwTeXHeiBold"/>
                <a:cs typeface="cwTeXHeiBold"/>
              </a:rPr>
              <a:t>註</a:t>
            </a:r>
            <a:r>
              <a:rPr sz="2000" spc="145" dirty="0">
                <a:solidFill>
                  <a:srgbClr val="0D0D0D"/>
                </a:solidFill>
                <a:latin typeface="cwTeXHeiBold"/>
                <a:cs typeface="cwTeXHeiBold"/>
              </a:rPr>
              <a:t>解</a:t>
            </a:r>
            <a:r>
              <a:rPr sz="2000" spc="160" dirty="0">
                <a:solidFill>
                  <a:srgbClr val="0D0D0D"/>
                </a:solidFill>
                <a:latin typeface="cwTeXHeiBold"/>
                <a:cs typeface="cwTeXHeiBold"/>
              </a:rPr>
              <a:t>，可以刪除原本的</a:t>
            </a:r>
            <a:r>
              <a:rPr sz="2000" spc="170" dirty="0">
                <a:solidFill>
                  <a:srgbClr val="0D0D0D"/>
                </a:solidFill>
                <a:latin typeface="cwTeXHeiBold"/>
                <a:cs typeface="cwTeXHeiBold"/>
              </a:rPr>
              <a:t>註</a:t>
            </a:r>
            <a:r>
              <a:rPr sz="2000" spc="160" dirty="0">
                <a:solidFill>
                  <a:srgbClr val="0D0D0D"/>
                </a:solidFill>
                <a:latin typeface="cwTeXHeiBold"/>
                <a:cs typeface="cwTeXHeiBold"/>
              </a:rPr>
              <a:t>解，也可 以不刪除。</a:t>
            </a:r>
            <a:endParaRPr sz="2000" dirty="0">
              <a:latin typeface="cwTeXHeiBold"/>
              <a:cs typeface="cwTeXHeiBold"/>
            </a:endParaRPr>
          </a:p>
          <a:p>
            <a:pPr marL="354965" marR="5080" indent="-342900">
              <a:lnSpc>
                <a:spcPct val="100000"/>
              </a:lnSpc>
              <a:spcBef>
                <a:spcPts val="994"/>
              </a:spcBef>
              <a:buClr>
                <a:srgbClr val="A32E0E"/>
              </a:buClr>
              <a:buSzPct val="85000"/>
              <a:buFont typeface="Wingdings"/>
              <a:buChar char=""/>
              <a:tabLst>
                <a:tab pos="354965" algn="l"/>
                <a:tab pos="355600" algn="l"/>
                <a:tab pos="1004569" algn="l"/>
              </a:tabLst>
            </a:pPr>
            <a:r>
              <a:rPr sz="2000" spc="160" dirty="0">
                <a:solidFill>
                  <a:srgbClr val="0D0D0D"/>
                </a:solidFill>
                <a:latin typeface="cwTeXHeiBold"/>
                <a:cs typeface="cwTeXHeiBold"/>
              </a:rPr>
              <a:t>討論	</a:t>
            </a:r>
            <a:r>
              <a:rPr sz="2000" spc="-165" dirty="0">
                <a:solidFill>
                  <a:srgbClr val="0D0D0D"/>
                </a:solidFill>
                <a:latin typeface="Verdana"/>
                <a:cs typeface="Verdana"/>
              </a:rPr>
              <a:t>rbtree</a:t>
            </a:r>
            <a:r>
              <a:rPr sz="2000" spc="-330" dirty="0">
                <a:solidFill>
                  <a:srgbClr val="0D0D0D"/>
                </a:solidFill>
                <a:latin typeface="Verdana"/>
                <a:cs typeface="Verdana"/>
              </a:rPr>
              <a:t> </a:t>
            </a:r>
            <a:r>
              <a:rPr sz="2000" spc="160" dirty="0">
                <a:solidFill>
                  <a:srgbClr val="0D0D0D"/>
                </a:solidFill>
                <a:latin typeface="cwTeXHeiBold"/>
                <a:cs typeface="cwTeXHeiBold"/>
              </a:rPr>
              <a:t>在</a:t>
            </a:r>
            <a:r>
              <a:rPr sz="2000" spc="-190" dirty="0">
                <a:solidFill>
                  <a:srgbClr val="0D0D0D"/>
                </a:solidFill>
                <a:latin typeface="cwTeXHeiBold"/>
                <a:cs typeface="cwTeXHeiBold"/>
              </a:rPr>
              <a:t> </a:t>
            </a:r>
            <a:r>
              <a:rPr sz="2000" spc="-170" dirty="0">
                <a:solidFill>
                  <a:srgbClr val="0D0D0D"/>
                </a:solidFill>
                <a:latin typeface="Verdana"/>
                <a:cs typeface="Verdana"/>
              </a:rPr>
              <a:t>Linux</a:t>
            </a:r>
            <a:r>
              <a:rPr sz="2000" spc="-310" dirty="0">
                <a:solidFill>
                  <a:srgbClr val="0D0D0D"/>
                </a:solidFill>
                <a:latin typeface="Verdana"/>
                <a:cs typeface="Verdana"/>
              </a:rPr>
              <a:t> </a:t>
            </a:r>
            <a:r>
              <a:rPr sz="2000" spc="170" dirty="0">
                <a:solidFill>
                  <a:srgbClr val="0D0D0D"/>
                </a:solidFill>
                <a:latin typeface="cwTeXHeiBold"/>
                <a:cs typeface="cwTeXHeiBold"/>
              </a:rPr>
              <a:t>系統</a:t>
            </a:r>
            <a:r>
              <a:rPr sz="2000" spc="160" dirty="0">
                <a:solidFill>
                  <a:srgbClr val="0D0D0D"/>
                </a:solidFill>
                <a:latin typeface="cwTeXHeiBold"/>
                <a:cs typeface="cwTeXHeiBold"/>
              </a:rPr>
              <a:t>的</a:t>
            </a:r>
            <a:r>
              <a:rPr sz="2000" spc="145" dirty="0">
                <a:solidFill>
                  <a:srgbClr val="0D0D0D"/>
                </a:solidFill>
                <a:latin typeface="cwTeXHeiBold"/>
                <a:cs typeface="cwTeXHeiBold"/>
              </a:rPr>
              <a:t>應用</a:t>
            </a:r>
            <a:r>
              <a:rPr sz="2000" spc="-325" dirty="0">
                <a:solidFill>
                  <a:srgbClr val="0D0D0D"/>
                </a:solidFill>
                <a:latin typeface="Verdana"/>
                <a:cs typeface="Verdana"/>
              </a:rPr>
              <a:t>(</a:t>
            </a:r>
            <a:r>
              <a:rPr sz="2000" spc="160" dirty="0">
                <a:solidFill>
                  <a:srgbClr val="0D0D0D"/>
                </a:solidFill>
                <a:latin typeface="cwTeXHeiBold"/>
                <a:cs typeface="cwTeXHeiBold"/>
              </a:rPr>
              <a:t>參</a:t>
            </a:r>
            <a:r>
              <a:rPr sz="2000" spc="520" dirty="0">
                <a:solidFill>
                  <a:srgbClr val="0D0D0D"/>
                </a:solidFill>
                <a:latin typeface="cwTeXHeiBold"/>
                <a:cs typeface="cwTeXHeiBold"/>
              </a:rPr>
              <a:t>考</a:t>
            </a:r>
            <a:r>
              <a:rPr sz="2000" u="sng" spc="-160" dirty="0">
                <a:solidFill>
                  <a:srgbClr val="0D0D0D"/>
                </a:solidFill>
                <a:uFill>
                  <a:solidFill>
                    <a:srgbClr val="F99217"/>
                  </a:solidFill>
                </a:uFill>
                <a:latin typeface="Verdana"/>
                <a:cs typeface="Verdana"/>
                <a:hlinkClick r:id="rId11"/>
              </a:rPr>
              <a:t>Torvalds</a:t>
            </a:r>
            <a:r>
              <a:rPr sz="2000" u="sng" spc="-350" dirty="0">
                <a:solidFill>
                  <a:srgbClr val="0D0D0D"/>
                </a:solidFill>
                <a:uFill>
                  <a:solidFill>
                    <a:srgbClr val="F99217"/>
                  </a:solidFill>
                </a:uFill>
                <a:latin typeface="Verdana"/>
                <a:cs typeface="Verdana"/>
                <a:hlinkClick r:id="rId11"/>
              </a:rPr>
              <a:t> </a:t>
            </a:r>
            <a:r>
              <a:rPr sz="2000" u="sng" spc="-155" dirty="0">
                <a:solidFill>
                  <a:srgbClr val="0D0D0D"/>
                </a:solidFill>
                <a:uFill>
                  <a:solidFill>
                    <a:srgbClr val="F99217"/>
                  </a:solidFill>
                </a:uFill>
                <a:latin typeface="Verdana"/>
                <a:cs typeface="Verdana"/>
                <a:hlinkClick r:id="rId11"/>
              </a:rPr>
              <a:t>github</a:t>
            </a:r>
            <a:r>
              <a:rPr sz="2000" spc="-350" dirty="0">
                <a:solidFill>
                  <a:srgbClr val="0D0D0D"/>
                </a:solidFill>
                <a:latin typeface="Verdana"/>
                <a:cs typeface="Verdana"/>
                <a:hlinkClick r:id="rId11"/>
              </a:rPr>
              <a:t> </a:t>
            </a:r>
            <a:r>
              <a:rPr sz="2000" spc="-70" dirty="0">
                <a:solidFill>
                  <a:srgbClr val="0D0D0D"/>
                </a:solidFill>
                <a:latin typeface="Verdana"/>
                <a:cs typeface="Verdana"/>
              </a:rPr>
              <a:t>)</a:t>
            </a:r>
            <a:r>
              <a:rPr sz="2000" spc="-70" dirty="0">
                <a:solidFill>
                  <a:srgbClr val="0D0D0D"/>
                </a:solidFill>
                <a:latin typeface="cwTeXHeiBold"/>
                <a:cs typeface="cwTeXHeiBold"/>
              </a:rPr>
              <a:t>，</a:t>
            </a:r>
            <a:r>
              <a:rPr sz="2000" spc="160" dirty="0">
                <a:solidFill>
                  <a:srgbClr val="0D0D0D"/>
                </a:solidFill>
                <a:latin typeface="cwTeXHeiBold"/>
                <a:cs typeface="cwTeXHeiBold"/>
              </a:rPr>
              <a:t>試著</a:t>
            </a:r>
            <a:r>
              <a:rPr sz="2000" spc="145" dirty="0">
                <a:solidFill>
                  <a:srgbClr val="0D0D0D"/>
                </a:solidFill>
                <a:latin typeface="cwTeXHeiBold"/>
                <a:cs typeface="cwTeXHeiBold"/>
              </a:rPr>
              <a:t>解</a:t>
            </a:r>
            <a:r>
              <a:rPr sz="2000" spc="509" dirty="0">
                <a:solidFill>
                  <a:srgbClr val="0D0D0D"/>
                </a:solidFill>
                <a:latin typeface="cwTeXHeiBold"/>
                <a:cs typeface="cwTeXHeiBold"/>
              </a:rPr>
              <a:t>釋</a:t>
            </a:r>
            <a:r>
              <a:rPr sz="2000" spc="-165" dirty="0">
                <a:solidFill>
                  <a:srgbClr val="0D0D0D"/>
                </a:solidFill>
                <a:latin typeface="Verdana"/>
                <a:cs typeface="Verdana"/>
              </a:rPr>
              <a:t>rbtree</a:t>
            </a:r>
            <a:r>
              <a:rPr sz="2000" spc="-330" dirty="0">
                <a:solidFill>
                  <a:srgbClr val="0D0D0D"/>
                </a:solidFill>
                <a:latin typeface="Verdana"/>
                <a:cs typeface="Verdana"/>
              </a:rPr>
              <a:t> </a:t>
            </a:r>
            <a:r>
              <a:rPr sz="2000" spc="170" dirty="0">
                <a:solidFill>
                  <a:srgbClr val="0D0D0D"/>
                </a:solidFill>
                <a:latin typeface="cwTeXHeiBold"/>
                <a:cs typeface="cwTeXHeiBold"/>
              </a:rPr>
              <a:t>的</a:t>
            </a:r>
            <a:r>
              <a:rPr sz="2000" spc="160" dirty="0">
                <a:solidFill>
                  <a:srgbClr val="0D0D0D"/>
                </a:solidFill>
                <a:latin typeface="cwTeXHeiBold"/>
                <a:cs typeface="cwTeXHeiBold"/>
              </a:rPr>
              <a:t>特</a:t>
            </a:r>
            <a:r>
              <a:rPr sz="2000" spc="145" dirty="0">
                <a:solidFill>
                  <a:srgbClr val="0D0D0D"/>
                </a:solidFill>
                <a:latin typeface="cwTeXHeiBold"/>
                <a:cs typeface="cwTeXHeiBold"/>
              </a:rPr>
              <a:t>性</a:t>
            </a:r>
            <a:r>
              <a:rPr sz="2000" spc="160" dirty="0">
                <a:solidFill>
                  <a:srgbClr val="0D0D0D"/>
                </a:solidFill>
                <a:latin typeface="cwTeXHeiBold"/>
                <a:cs typeface="cwTeXHeiBold"/>
              </a:rPr>
              <a:t>所</a:t>
            </a:r>
            <a:r>
              <a:rPr sz="2000" spc="145" dirty="0">
                <a:solidFill>
                  <a:srgbClr val="0D0D0D"/>
                </a:solidFill>
                <a:latin typeface="cwTeXHeiBold"/>
                <a:cs typeface="cwTeXHeiBold"/>
              </a:rPr>
              <a:t>造</a:t>
            </a:r>
            <a:r>
              <a:rPr sz="2000" spc="160" dirty="0">
                <a:solidFill>
                  <a:srgbClr val="0D0D0D"/>
                </a:solidFill>
                <a:latin typeface="cwTeXHeiBold"/>
                <a:cs typeface="cwTeXHeiBold"/>
              </a:rPr>
              <a:t>成 </a:t>
            </a:r>
            <a:r>
              <a:rPr sz="2000" spc="145" dirty="0">
                <a:solidFill>
                  <a:srgbClr val="0D0D0D"/>
                </a:solidFill>
                <a:latin typeface="cwTeXHeiBold"/>
                <a:cs typeface="cwTeXHeiBold"/>
              </a:rPr>
              <a:t>的</a:t>
            </a:r>
            <a:r>
              <a:rPr sz="2000" spc="160" dirty="0">
                <a:solidFill>
                  <a:srgbClr val="0D0D0D"/>
                </a:solidFill>
                <a:latin typeface="cwTeXHeiBold"/>
                <a:cs typeface="cwTeXHeiBold"/>
              </a:rPr>
              <a:t>影</a:t>
            </a:r>
            <a:r>
              <a:rPr sz="2000" spc="145" dirty="0">
                <a:solidFill>
                  <a:srgbClr val="0D0D0D"/>
                </a:solidFill>
                <a:latin typeface="cwTeXHeiBold"/>
                <a:cs typeface="cwTeXHeiBold"/>
              </a:rPr>
              <a:t>響</a:t>
            </a:r>
            <a:r>
              <a:rPr sz="2000" spc="160" dirty="0">
                <a:solidFill>
                  <a:srgbClr val="0D0D0D"/>
                </a:solidFill>
                <a:latin typeface="cwTeXHeiBold"/>
                <a:cs typeface="cwTeXHeiBold"/>
              </a:rPr>
              <a:t>。</a:t>
            </a:r>
            <a:endParaRPr sz="2000" dirty="0">
              <a:latin typeface="cwTeXHeiBold"/>
              <a:cs typeface="cwTeXHeiBold"/>
            </a:endParaRPr>
          </a:p>
          <a:p>
            <a:pPr marL="354965" indent="-342900">
              <a:lnSpc>
                <a:spcPct val="100000"/>
              </a:lnSpc>
              <a:spcBef>
                <a:spcPts val="1000"/>
              </a:spcBef>
              <a:buClr>
                <a:srgbClr val="A32E0E"/>
              </a:buClr>
              <a:buSzPct val="8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160" dirty="0">
                <a:solidFill>
                  <a:srgbClr val="0D0D0D"/>
                </a:solidFill>
                <a:latin typeface="cwTeXHeiBold"/>
                <a:cs typeface="cwTeXHeiBold"/>
              </a:rPr>
              <a:t>嚴禁</a:t>
            </a:r>
            <a:r>
              <a:rPr sz="2000" spc="145" dirty="0">
                <a:solidFill>
                  <a:srgbClr val="0D0D0D"/>
                </a:solidFill>
                <a:latin typeface="cwTeXHeiBold"/>
                <a:cs typeface="cwTeXHeiBold"/>
              </a:rPr>
              <a:t>抄襲，</a:t>
            </a:r>
            <a:r>
              <a:rPr sz="2000" spc="135" dirty="0">
                <a:solidFill>
                  <a:srgbClr val="0D0D0D"/>
                </a:solidFill>
                <a:latin typeface="cwTeXHeiBold"/>
                <a:cs typeface="cwTeXHeiBold"/>
              </a:rPr>
              <a:t>並</a:t>
            </a:r>
            <a:r>
              <a:rPr sz="2000" spc="160" dirty="0">
                <a:solidFill>
                  <a:srgbClr val="0D0D0D"/>
                </a:solidFill>
                <a:latin typeface="cwTeXHeiBold"/>
                <a:cs typeface="cwTeXHeiBold"/>
              </a:rPr>
              <a:t>在報</a:t>
            </a:r>
            <a:r>
              <a:rPr sz="2000" spc="150" dirty="0">
                <a:solidFill>
                  <a:srgbClr val="0D0D0D"/>
                </a:solidFill>
                <a:latin typeface="cwTeXHeiBold"/>
                <a:cs typeface="cwTeXHeiBold"/>
              </a:rPr>
              <a:t>告</a:t>
            </a:r>
            <a:r>
              <a:rPr sz="2000" spc="145" dirty="0">
                <a:solidFill>
                  <a:srgbClr val="0D0D0D"/>
                </a:solidFill>
                <a:latin typeface="cwTeXHeiBold"/>
                <a:cs typeface="cwTeXHeiBold"/>
              </a:rPr>
              <a:t>中附</a:t>
            </a:r>
            <a:r>
              <a:rPr sz="2000" spc="135" dirty="0">
                <a:solidFill>
                  <a:srgbClr val="0D0D0D"/>
                </a:solidFill>
                <a:latin typeface="cwTeXHeiBold"/>
                <a:cs typeface="cwTeXHeiBold"/>
              </a:rPr>
              <a:t>上</a:t>
            </a:r>
            <a:r>
              <a:rPr sz="2000" spc="160" dirty="0">
                <a:solidFill>
                  <a:srgbClr val="0D0D0D"/>
                </a:solidFill>
                <a:latin typeface="cwTeXHeiBold"/>
                <a:cs typeface="cwTeXHeiBold"/>
              </a:rPr>
              <a:t>參考</a:t>
            </a:r>
            <a:r>
              <a:rPr sz="2000" spc="145" dirty="0">
                <a:solidFill>
                  <a:srgbClr val="0D0D0D"/>
                </a:solidFill>
                <a:latin typeface="cwTeXHeiBold"/>
                <a:cs typeface="cwTeXHeiBold"/>
              </a:rPr>
              <a:t>資料</a:t>
            </a:r>
            <a:r>
              <a:rPr sz="2000" spc="160" dirty="0">
                <a:solidFill>
                  <a:srgbClr val="0D0D0D"/>
                </a:solidFill>
                <a:latin typeface="cwTeXHeiBold"/>
                <a:cs typeface="cwTeXHeiBold"/>
              </a:rPr>
              <a:t>。</a:t>
            </a:r>
            <a:endParaRPr sz="2000" dirty="0">
              <a:latin typeface="cwTeXHeiBold"/>
              <a:cs typeface="cwTeXHe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0139" y="978916"/>
            <a:ext cx="2625420" cy="604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48892" y="1988032"/>
            <a:ext cx="9887585" cy="228155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94945" indent="-182880">
              <a:lnSpc>
                <a:spcPct val="100000"/>
              </a:lnSpc>
              <a:spcBef>
                <a:spcPts val="1060"/>
              </a:spcBef>
              <a:buClr>
                <a:srgbClr val="9E3611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spc="170" dirty="0">
                <a:latin typeface="cwTeXHeiBold"/>
                <a:cs typeface="cwTeXHeiBold"/>
              </a:rPr>
              <a:t>本次</a:t>
            </a:r>
            <a:r>
              <a:rPr sz="2000" spc="160" dirty="0">
                <a:latin typeface="cwTeXHeiBold"/>
                <a:cs typeface="cwTeXHeiBold"/>
              </a:rPr>
              <a:t>為</a:t>
            </a:r>
            <a:r>
              <a:rPr sz="2000" spc="160" dirty="0">
                <a:solidFill>
                  <a:srgbClr val="FF0000"/>
                </a:solidFill>
                <a:latin typeface="cwTeXHeiBold"/>
                <a:cs typeface="cwTeXHeiBold"/>
              </a:rPr>
              <a:t>個</a:t>
            </a:r>
            <a:r>
              <a:rPr sz="2000" spc="145" dirty="0">
                <a:solidFill>
                  <a:srgbClr val="FF0000"/>
                </a:solidFill>
                <a:latin typeface="cwTeXHeiBold"/>
                <a:cs typeface="cwTeXHeiBold"/>
              </a:rPr>
              <a:t>人</a:t>
            </a:r>
            <a:r>
              <a:rPr sz="2000" spc="160" dirty="0">
                <a:solidFill>
                  <a:srgbClr val="FF0000"/>
                </a:solidFill>
                <a:latin typeface="cwTeXHeiBold"/>
                <a:cs typeface="cwTeXHeiBold"/>
              </a:rPr>
              <a:t>作業</a:t>
            </a:r>
            <a:r>
              <a:rPr sz="2000" spc="145" dirty="0">
                <a:latin typeface="cwTeXHeiBold"/>
                <a:cs typeface="cwTeXHeiBold"/>
              </a:rPr>
              <a:t>，</a:t>
            </a:r>
            <a:r>
              <a:rPr sz="2000" spc="160" dirty="0">
                <a:latin typeface="cwTeXHeiBold"/>
                <a:cs typeface="cwTeXHeiBold"/>
              </a:rPr>
              <a:t>「每</a:t>
            </a:r>
            <a:r>
              <a:rPr sz="2000" spc="145" dirty="0">
                <a:latin typeface="cwTeXHeiBold"/>
                <a:cs typeface="cwTeXHeiBold"/>
              </a:rPr>
              <a:t>人</a:t>
            </a:r>
            <a:r>
              <a:rPr sz="2000" spc="160" dirty="0">
                <a:latin typeface="cwTeXHeiBold"/>
                <a:cs typeface="cwTeXHeiBold"/>
              </a:rPr>
              <a:t>」繳</a:t>
            </a:r>
            <a:r>
              <a:rPr sz="2000" spc="145" dirty="0">
                <a:latin typeface="cwTeXHeiBold"/>
                <a:cs typeface="cwTeXHeiBold"/>
              </a:rPr>
              <a:t>交</a:t>
            </a:r>
            <a:r>
              <a:rPr sz="2000" spc="160" dirty="0">
                <a:latin typeface="cwTeXHeiBold"/>
                <a:cs typeface="cwTeXHeiBold"/>
              </a:rPr>
              <a:t>一份</a:t>
            </a:r>
            <a:r>
              <a:rPr sz="2000" spc="145" dirty="0">
                <a:latin typeface="cwTeXHeiBold"/>
                <a:cs typeface="cwTeXHeiBold"/>
              </a:rPr>
              <a:t>報</a:t>
            </a:r>
            <a:r>
              <a:rPr sz="2000" spc="165" dirty="0">
                <a:latin typeface="cwTeXHeiBold"/>
                <a:cs typeface="cwTeXHeiBold"/>
              </a:rPr>
              <a:t>告</a:t>
            </a:r>
            <a:r>
              <a:rPr sz="2000" spc="-155" dirty="0">
                <a:latin typeface="Verdana"/>
                <a:cs typeface="Verdana"/>
              </a:rPr>
              <a:t>(.pdf)</a:t>
            </a:r>
            <a:r>
              <a:rPr sz="2000" spc="-155" dirty="0">
                <a:latin typeface="cwTeXHeiBold"/>
                <a:cs typeface="cwTeXHeiBold"/>
              </a:rPr>
              <a:t>，</a:t>
            </a:r>
            <a:r>
              <a:rPr sz="2000" spc="145" dirty="0">
                <a:latin typeface="cwTeXHeiBold"/>
                <a:cs typeface="cwTeXHeiBold"/>
              </a:rPr>
              <a:t>頁</a:t>
            </a:r>
            <a:r>
              <a:rPr sz="2000" spc="160" dirty="0">
                <a:latin typeface="cwTeXHeiBold"/>
                <a:cs typeface="cwTeXHeiBold"/>
              </a:rPr>
              <a:t>數不</a:t>
            </a:r>
            <a:r>
              <a:rPr sz="2000" spc="145" dirty="0">
                <a:latin typeface="cwTeXHeiBold"/>
                <a:cs typeface="cwTeXHeiBold"/>
              </a:rPr>
              <a:t>限</a:t>
            </a:r>
            <a:r>
              <a:rPr sz="2000" spc="160" dirty="0">
                <a:latin typeface="cwTeXHeiBold"/>
                <a:cs typeface="cwTeXHeiBold"/>
              </a:rPr>
              <a:t>，誠</a:t>
            </a:r>
            <a:r>
              <a:rPr sz="2000" spc="145" dirty="0">
                <a:latin typeface="cwTeXHeiBold"/>
                <a:cs typeface="cwTeXHeiBold"/>
              </a:rPr>
              <a:t>意</a:t>
            </a:r>
            <a:r>
              <a:rPr sz="2000" spc="160" dirty="0">
                <a:latin typeface="cwTeXHeiBold"/>
                <a:cs typeface="cwTeXHeiBold"/>
              </a:rPr>
              <a:t>至上。</a:t>
            </a:r>
            <a:endParaRPr sz="2000" dirty="0">
              <a:latin typeface="cwTeXHeiBold"/>
              <a:cs typeface="cwTeXHeiBold"/>
            </a:endParaRPr>
          </a:p>
          <a:p>
            <a:pPr marL="194945" marR="5080" indent="-182880" algn="just">
              <a:lnSpc>
                <a:spcPts val="2160"/>
              </a:lnSpc>
              <a:spcBef>
                <a:spcPts val="1230"/>
              </a:spcBef>
              <a:buClr>
                <a:srgbClr val="9E3611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spc="170" dirty="0">
                <a:latin typeface="cwTeXHeiBold"/>
                <a:cs typeface="cwTeXHeiBold"/>
              </a:rPr>
              <a:t>繳交</a:t>
            </a:r>
            <a:r>
              <a:rPr sz="2000" spc="160" dirty="0">
                <a:latin typeface="cwTeXHeiBold"/>
                <a:cs typeface="cwTeXHeiBold"/>
              </a:rPr>
              <a:t>之檔</a:t>
            </a:r>
            <a:r>
              <a:rPr sz="2000" spc="145" dirty="0">
                <a:latin typeface="cwTeXHeiBold"/>
                <a:cs typeface="cwTeXHeiBold"/>
              </a:rPr>
              <a:t>案</a:t>
            </a:r>
            <a:r>
              <a:rPr sz="2000" spc="160" dirty="0">
                <a:latin typeface="cwTeXHeiBold"/>
                <a:cs typeface="cwTeXHeiBold"/>
              </a:rPr>
              <a:t>分別</a:t>
            </a:r>
            <a:r>
              <a:rPr sz="2000" spc="145" dirty="0">
                <a:latin typeface="cwTeXHeiBold"/>
                <a:cs typeface="cwTeXHeiBold"/>
              </a:rPr>
              <a:t>命</a:t>
            </a:r>
            <a:r>
              <a:rPr sz="2000" spc="160" dirty="0">
                <a:latin typeface="cwTeXHeiBold"/>
                <a:cs typeface="cwTeXHeiBold"/>
              </a:rPr>
              <a:t>名</a:t>
            </a:r>
            <a:r>
              <a:rPr sz="2000" spc="525" dirty="0">
                <a:latin typeface="cwTeXHeiBold"/>
                <a:cs typeface="cwTeXHeiBold"/>
              </a:rPr>
              <a:t>為</a:t>
            </a:r>
            <a:r>
              <a:rPr sz="2000" spc="-150" dirty="0">
                <a:latin typeface="Verdana"/>
                <a:cs typeface="Verdana"/>
              </a:rPr>
              <a:t>report.pdf</a:t>
            </a:r>
            <a:r>
              <a:rPr sz="2000" spc="-305" dirty="0">
                <a:latin typeface="Verdana"/>
                <a:cs typeface="Verdana"/>
              </a:rPr>
              <a:t> </a:t>
            </a:r>
            <a:r>
              <a:rPr sz="2000" spc="-180" dirty="0">
                <a:latin typeface="Verdana"/>
                <a:cs typeface="Verdana"/>
              </a:rPr>
              <a:t>(part</a:t>
            </a:r>
            <a:r>
              <a:rPr sz="2000" spc="-295" dirty="0">
                <a:latin typeface="Verdana"/>
                <a:cs typeface="Verdana"/>
              </a:rPr>
              <a:t> </a:t>
            </a:r>
            <a:r>
              <a:rPr sz="2000" spc="-280" dirty="0">
                <a:latin typeface="Verdana"/>
                <a:cs typeface="Verdana"/>
              </a:rPr>
              <a:t>A</a:t>
            </a:r>
            <a:r>
              <a:rPr sz="2000" spc="170" dirty="0">
                <a:latin typeface="cwTeXHeiBold"/>
                <a:cs typeface="cwTeXHeiBold"/>
              </a:rPr>
              <a:t>、</a:t>
            </a:r>
            <a:r>
              <a:rPr sz="2000" spc="-195" dirty="0">
                <a:latin typeface="Verdana"/>
                <a:cs typeface="Verdana"/>
              </a:rPr>
              <a:t>B</a:t>
            </a:r>
            <a:r>
              <a:rPr sz="2000" spc="-325" dirty="0">
                <a:latin typeface="Verdana"/>
                <a:cs typeface="Verdana"/>
              </a:rPr>
              <a:t> </a:t>
            </a:r>
            <a:r>
              <a:rPr sz="2000" spc="170" dirty="0">
                <a:latin typeface="cwTeXHeiBold"/>
                <a:cs typeface="cwTeXHeiBold"/>
              </a:rPr>
              <a:t>寫在</a:t>
            </a:r>
            <a:r>
              <a:rPr sz="2000" spc="160" dirty="0">
                <a:latin typeface="cwTeXHeiBold"/>
                <a:cs typeface="cwTeXHeiBold"/>
              </a:rPr>
              <a:t>同一份</a:t>
            </a:r>
            <a:r>
              <a:rPr sz="2000" spc="145" dirty="0">
                <a:latin typeface="cwTeXHeiBold"/>
                <a:cs typeface="cwTeXHeiBold"/>
              </a:rPr>
              <a:t>報</a:t>
            </a:r>
            <a:r>
              <a:rPr sz="2000" spc="160" dirty="0">
                <a:latin typeface="cwTeXHeiBold"/>
                <a:cs typeface="cwTeXHeiBold"/>
              </a:rPr>
              <a:t>告</a:t>
            </a:r>
            <a:r>
              <a:rPr sz="2000" spc="165" dirty="0">
                <a:latin typeface="cwTeXHeiBold"/>
                <a:cs typeface="cwTeXHeiBold"/>
              </a:rPr>
              <a:t>內</a:t>
            </a:r>
            <a:r>
              <a:rPr sz="2000" spc="-315" dirty="0">
                <a:latin typeface="Verdana"/>
                <a:cs typeface="Verdana"/>
              </a:rPr>
              <a:t>)</a:t>
            </a:r>
            <a:r>
              <a:rPr sz="2000" spc="540" dirty="0">
                <a:latin typeface="cwTeXHeiBold"/>
                <a:cs typeface="cwTeXHeiBold"/>
              </a:rPr>
              <a:t>與</a:t>
            </a:r>
            <a:r>
              <a:rPr sz="2000" spc="-170" dirty="0">
                <a:latin typeface="Verdana"/>
                <a:cs typeface="Verdana"/>
              </a:rPr>
              <a:t>rbtree.c</a:t>
            </a:r>
            <a:r>
              <a:rPr sz="2000" spc="-335" dirty="0">
                <a:latin typeface="Verdana"/>
                <a:cs typeface="Verdana"/>
              </a:rPr>
              <a:t> </a:t>
            </a:r>
            <a:r>
              <a:rPr sz="2000" spc="-305" dirty="0">
                <a:latin typeface="Verdana"/>
                <a:cs typeface="Verdana"/>
              </a:rPr>
              <a:t>(</a:t>
            </a:r>
            <a:r>
              <a:rPr sz="2000" spc="170" dirty="0">
                <a:latin typeface="cwTeXHeiBold"/>
                <a:cs typeface="cwTeXHeiBold"/>
              </a:rPr>
              <a:t>加</a:t>
            </a:r>
            <a:r>
              <a:rPr sz="2000" spc="160" dirty="0">
                <a:latin typeface="cwTeXHeiBold"/>
                <a:cs typeface="cwTeXHeiBold"/>
              </a:rPr>
              <a:t>上註解</a:t>
            </a:r>
            <a:r>
              <a:rPr sz="2000" spc="-75" dirty="0">
                <a:latin typeface="Verdana"/>
                <a:cs typeface="Verdana"/>
              </a:rPr>
              <a:t>)</a:t>
            </a:r>
            <a:r>
              <a:rPr sz="2000" spc="-75" dirty="0">
                <a:latin typeface="cwTeXHeiBold"/>
                <a:cs typeface="cwTeXHeiBold"/>
              </a:rPr>
              <a:t>，  </a:t>
            </a:r>
            <a:r>
              <a:rPr sz="2000" spc="170" dirty="0">
                <a:latin typeface="cwTeXHeiBold"/>
                <a:cs typeface="cwTeXHeiBold"/>
              </a:rPr>
              <a:t>放置</a:t>
            </a:r>
            <a:r>
              <a:rPr sz="2000" spc="160" dirty="0">
                <a:latin typeface="cwTeXHeiBold"/>
                <a:cs typeface="cwTeXHeiBold"/>
              </a:rPr>
              <a:t>於</a:t>
            </a:r>
            <a:r>
              <a:rPr sz="2000" spc="-265" dirty="0">
                <a:latin typeface="Verdana"/>
                <a:cs typeface="Verdana"/>
              </a:rPr>
              <a:t>”OS_HW1_</a:t>
            </a:r>
            <a:r>
              <a:rPr sz="2000" spc="160" dirty="0">
                <a:latin typeface="cwTeXHeiBold"/>
                <a:cs typeface="cwTeXHeiBold"/>
              </a:rPr>
              <a:t>學號</a:t>
            </a:r>
            <a:r>
              <a:rPr sz="2000" spc="-290" dirty="0">
                <a:latin typeface="Verdana"/>
                <a:cs typeface="Verdana"/>
              </a:rPr>
              <a:t>_</a:t>
            </a:r>
            <a:r>
              <a:rPr sz="2000" spc="160" dirty="0">
                <a:latin typeface="cwTeXHeiBold"/>
                <a:cs typeface="cwTeXHeiBold"/>
              </a:rPr>
              <a:t>姓名</a:t>
            </a:r>
            <a:r>
              <a:rPr sz="2000" spc="-85" dirty="0">
                <a:latin typeface="Verdana"/>
                <a:cs typeface="Verdana"/>
              </a:rPr>
              <a:t>”</a:t>
            </a:r>
            <a:r>
              <a:rPr sz="2000" spc="160" dirty="0">
                <a:latin typeface="cwTeXHeiBold"/>
                <a:cs typeface="cwTeXHeiBold"/>
              </a:rPr>
              <a:t>的資</a:t>
            </a:r>
            <a:r>
              <a:rPr sz="2000" spc="145" dirty="0">
                <a:latin typeface="cwTeXHeiBold"/>
                <a:cs typeface="cwTeXHeiBold"/>
              </a:rPr>
              <a:t>料</a:t>
            </a:r>
            <a:r>
              <a:rPr sz="2000" spc="160" dirty="0">
                <a:latin typeface="cwTeXHeiBold"/>
                <a:cs typeface="cwTeXHeiBold"/>
              </a:rPr>
              <a:t>夾進</a:t>
            </a:r>
            <a:r>
              <a:rPr sz="2000" spc="145" dirty="0">
                <a:latin typeface="cwTeXHeiBold"/>
                <a:cs typeface="cwTeXHeiBold"/>
              </a:rPr>
              <a:t>行</a:t>
            </a:r>
            <a:r>
              <a:rPr sz="2000" spc="160" dirty="0">
                <a:latin typeface="cwTeXHeiBold"/>
                <a:cs typeface="cwTeXHeiBold"/>
              </a:rPr>
              <a:t>壓縮</a:t>
            </a:r>
            <a:r>
              <a:rPr sz="2000" spc="145" dirty="0">
                <a:latin typeface="cwTeXHeiBold"/>
                <a:cs typeface="cwTeXHeiBold"/>
              </a:rPr>
              <a:t>，</a:t>
            </a:r>
            <a:r>
              <a:rPr sz="2000" spc="520" dirty="0">
                <a:latin typeface="cwTeXHeiBold"/>
                <a:cs typeface="cwTeXHeiBold"/>
              </a:rPr>
              <a:t>以</a:t>
            </a:r>
            <a:r>
              <a:rPr sz="2000" spc="-130" dirty="0">
                <a:latin typeface="Verdana"/>
                <a:cs typeface="Verdana"/>
              </a:rPr>
              <a:t>zip</a:t>
            </a:r>
            <a:r>
              <a:rPr sz="2000" spc="-260" dirty="0">
                <a:latin typeface="Verdana"/>
                <a:cs typeface="Verdana"/>
              </a:rPr>
              <a:t> </a:t>
            </a:r>
            <a:r>
              <a:rPr sz="2000" spc="170" dirty="0" err="1">
                <a:latin typeface="cwTeXHeiBold"/>
                <a:cs typeface="cwTeXHeiBold"/>
              </a:rPr>
              <a:t>格式</a:t>
            </a:r>
            <a:r>
              <a:rPr sz="2000" spc="160" dirty="0" err="1">
                <a:latin typeface="cwTeXHeiBold"/>
                <a:cs typeface="cwTeXHeiBold"/>
              </a:rPr>
              <a:t>寄至</a:t>
            </a:r>
            <a:r>
              <a:rPr sz="2000" spc="145" dirty="0" err="1">
                <a:latin typeface="cwTeXHeiBold"/>
                <a:cs typeface="cwTeXHeiBold"/>
              </a:rPr>
              <a:t>助</a:t>
            </a:r>
            <a:r>
              <a:rPr sz="2000" spc="160" dirty="0" err="1">
                <a:latin typeface="cwTeXHeiBold"/>
                <a:cs typeface="cwTeXHeiBold"/>
              </a:rPr>
              <a:t>教信</a:t>
            </a:r>
            <a:r>
              <a:rPr sz="2000" spc="145" dirty="0" err="1">
                <a:latin typeface="cwTeXHeiBold"/>
                <a:cs typeface="cwTeXHeiBold"/>
              </a:rPr>
              <a:t>箱</a:t>
            </a:r>
            <a:r>
              <a:rPr sz="2000" spc="160" dirty="0" err="1">
                <a:latin typeface="cwTeXHeiBold"/>
                <a:cs typeface="cwTeXHeiBold"/>
              </a:rPr>
              <a:t>，信</a:t>
            </a:r>
            <a:r>
              <a:rPr sz="2000" spc="145" dirty="0" err="1">
                <a:latin typeface="cwTeXHeiBold"/>
                <a:cs typeface="cwTeXHeiBold"/>
              </a:rPr>
              <a:t>件</a:t>
            </a:r>
            <a:r>
              <a:rPr sz="2000" spc="160" dirty="0" err="1">
                <a:latin typeface="cwTeXHeiBold"/>
                <a:cs typeface="cwTeXHeiBold"/>
              </a:rPr>
              <a:t>主旨為</a:t>
            </a:r>
            <a:r>
              <a:rPr sz="2000" spc="160" dirty="0">
                <a:latin typeface="cwTeXHeiBold"/>
                <a:cs typeface="cwTeXHeiBold"/>
              </a:rPr>
              <a:t> </a:t>
            </a:r>
            <a:r>
              <a:rPr sz="2000" spc="-254" dirty="0">
                <a:latin typeface="Verdana"/>
                <a:cs typeface="Verdana"/>
              </a:rPr>
              <a:t>"</a:t>
            </a:r>
            <a:r>
              <a:rPr lang="en-US" altLang="zh-TW" sz="2000" spc="-254">
                <a:solidFill>
                  <a:srgbClr val="FF0000"/>
                </a:solidFill>
                <a:latin typeface="Verdana"/>
                <a:cs typeface="Verdana"/>
              </a:rPr>
              <a:t>[</a:t>
            </a:r>
            <a:r>
              <a:rPr sz="2000" spc="-254">
                <a:solidFill>
                  <a:srgbClr val="FF0000"/>
                </a:solidFill>
                <a:latin typeface="Verdana"/>
                <a:cs typeface="Verdana"/>
              </a:rPr>
              <a:t>OS</a:t>
            </a:r>
            <a:r>
              <a:rPr lang="en-US" altLang="zh-TW" sz="2000" spc="-254">
                <a:solidFill>
                  <a:srgbClr val="FF0000"/>
                </a:solidFill>
                <a:latin typeface="Verdana"/>
                <a:cs typeface="Verdana"/>
              </a:rPr>
              <a:t>109</a:t>
            </a:r>
            <a:r>
              <a:rPr lang="en-US" altLang="zh-TW" sz="2000" spc="-254" dirty="0">
                <a:solidFill>
                  <a:srgbClr val="FF0000"/>
                </a:solidFill>
                <a:latin typeface="Verdana"/>
                <a:cs typeface="Verdana"/>
              </a:rPr>
              <a:t>]</a:t>
            </a:r>
            <a:r>
              <a:rPr sz="2000" spc="-254" dirty="0">
                <a:solidFill>
                  <a:srgbClr val="FF0000"/>
                </a:solidFill>
                <a:latin typeface="Verdana"/>
                <a:cs typeface="Verdana"/>
              </a:rPr>
              <a:t>HW1_</a:t>
            </a:r>
            <a:r>
              <a:rPr sz="2000" spc="160" dirty="0">
                <a:solidFill>
                  <a:srgbClr val="FF0000"/>
                </a:solidFill>
                <a:latin typeface="cwTeXHeiBold"/>
                <a:cs typeface="cwTeXHeiBold"/>
              </a:rPr>
              <a:t>學號</a:t>
            </a:r>
            <a:r>
              <a:rPr sz="2000" spc="-85" dirty="0">
                <a:latin typeface="Verdana"/>
                <a:cs typeface="Verdana"/>
              </a:rPr>
              <a:t>"</a:t>
            </a:r>
            <a:r>
              <a:rPr sz="2000" spc="160" dirty="0">
                <a:latin typeface="cwTeXHeiBold"/>
                <a:cs typeface="cwTeXHeiBold"/>
              </a:rPr>
              <a:t>。</a:t>
            </a:r>
            <a:r>
              <a:rPr lang="en-US" altLang="zh-TW" sz="2000" spc="160" dirty="0">
                <a:solidFill>
                  <a:srgbClr val="FF0000"/>
                </a:solidFill>
                <a:latin typeface="cwTeXHeiBold"/>
                <a:cs typeface="cwTeXHeiBold"/>
              </a:rPr>
              <a:t>(</a:t>
            </a:r>
            <a:r>
              <a:rPr lang="zh-TW" altLang="en-US" sz="2000" spc="160" dirty="0">
                <a:solidFill>
                  <a:srgbClr val="FF0000"/>
                </a:solidFill>
                <a:latin typeface="cwTeXHeiBold"/>
                <a:cs typeface="cwTeXHeiBold"/>
              </a:rPr>
              <a:t>請勿寄到助教個人信箱</a:t>
            </a:r>
            <a:r>
              <a:rPr lang="en-US" altLang="zh-TW" sz="2000" spc="160" dirty="0">
                <a:solidFill>
                  <a:srgbClr val="FF0000"/>
                </a:solidFill>
                <a:latin typeface="cwTeXHeiBold"/>
                <a:cs typeface="cwTeXHeiBold"/>
              </a:rPr>
              <a:t>)</a:t>
            </a:r>
            <a:endParaRPr sz="2000" dirty="0">
              <a:solidFill>
                <a:srgbClr val="FF0000"/>
              </a:solidFill>
              <a:latin typeface="cwTeXHeiBold"/>
              <a:cs typeface="cwTeXHeiBold"/>
            </a:endParaRPr>
          </a:p>
          <a:p>
            <a:pPr marL="194945" indent="-182880">
              <a:lnSpc>
                <a:spcPct val="100000"/>
              </a:lnSpc>
              <a:spcBef>
                <a:spcPts val="930"/>
              </a:spcBef>
              <a:buClr>
                <a:srgbClr val="9E3611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spc="170" dirty="0">
                <a:latin typeface="cwTeXHeiBold"/>
                <a:cs typeface="cwTeXHeiBold"/>
              </a:rPr>
              <a:t>繳交</a:t>
            </a:r>
            <a:r>
              <a:rPr sz="2000" spc="160" dirty="0">
                <a:latin typeface="cwTeXHeiBold"/>
                <a:cs typeface="cwTeXHeiBold"/>
              </a:rPr>
              <a:t>期限</a:t>
            </a:r>
            <a:r>
              <a:rPr sz="2000" spc="-235" dirty="0">
                <a:latin typeface="cwTeXHeiBold"/>
                <a:cs typeface="cwTeXHeiBold"/>
              </a:rPr>
              <a:t>：</a:t>
            </a:r>
            <a:r>
              <a:rPr sz="2000" spc="-235" dirty="0">
                <a:latin typeface="Verdana"/>
                <a:cs typeface="Verdana"/>
              </a:rPr>
              <a:t>20</a:t>
            </a:r>
            <a:r>
              <a:rPr lang="en-US" altLang="zh-TW" sz="2000" spc="-235" dirty="0">
                <a:latin typeface="Verdana"/>
                <a:cs typeface="Verdana"/>
              </a:rPr>
              <a:t>21</a:t>
            </a:r>
            <a:r>
              <a:rPr sz="2000" spc="-235" dirty="0">
                <a:latin typeface="Verdana"/>
                <a:cs typeface="Verdana"/>
              </a:rPr>
              <a:t>/0</a:t>
            </a:r>
            <a:r>
              <a:rPr lang="en-US" altLang="zh-TW" sz="2000" spc="-235" dirty="0">
                <a:latin typeface="Verdana"/>
                <a:cs typeface="Verdana"/>
              </a:rPr>
              <a:t>4</a:t>
            </a:r>
            <a:r>
              <a:rPr sz="2000" spc="-235" dirty="0">
                <a:latin typeface="Verdana"/>
                <a:cs typeface="Verdana"/>
              </a:rPr>
              <a:t>/</a:t>
            </a:r>
            <a:r>
              <a:rPr lang="en-US" altLang="zh-TW" sz="2000" spc="-235" dirty="0">
                <a:latin typeface="Verdana"/>
                <a:cs typeface="Verdana"/>
              </a:rPr>
              <a:t>11</a:t>
            </a:r>
            <a:r>
              <a:rPr sz="2000" spc="-235" dirty="0">
                <a:latin typeface="Verdana"/>
                <a:cs typeface="Verdana"/>
              </a:rPr>
              <a:t>(</a:t>
            </a:r>
            <a:r>
              <a:rPr lang="zh-TW" altLang="en-US" sz="2000" spc="160" dirty="0">
                <a:latin typeface="cwTeXHeiBold"/>
                <a:cs typeface="Verdana"/>
              </a:rPr>
              <a:t>日</a:t>
            </a:r>
            <a:r>
              <a:rPr sz="2000" spc="-305" dirty="0">
                <a:latin typeface="Verdana"/>
                <a:cs typeface="Verdana"/>
              </a:rPr>
              <a:t>)</a:t>
            </a:r>
            <a:r>
              <a:rPr sz="2000" spc="-360" dirty="0">
                <a:latin typeface="Verdana"/>
                <a:cs typeface="Verdana"/>
              </a:rPr>
              <a:t> </a:t>
            </a:r>
            <a:r>
              <a:rPr sz="2000" spc="-225" dirty="0">
                <a:latin typeface="Verdana"/>
                <a:cs typeface="Verdana"/>
              </a:rPr>
              <a:t>23:59</a:t>
            </a:r>
            <a:r>
              <a:rPr sz="2000" spc="-225" dirty="0">
                <a:latin typeface="cwTeXHeiBold"/>
                <a:cs typeface="cwTeXHeiBold"/>
              </a:rPr>
              <a:t>，</a:t>
            </a:r>
            <a:r>
              <a:rPr sz="2000" spc="145" dirty="0">
                <a:latin typeface="cwTeXHeiBold"/>
                <a:cs typeface="cwTeXHeiBold"/>
              </a:rPr>
              <a:t>不</a:t>
            </a:r>
            <a:r>
              <a:rPr sz="2000" spc="160" dirty="0">
                <a:latin typeface="cwTeXHeiBold"/>
                <a:cs typeface="cwTeXHeiBold"/>
              </a:rPr>
              <a:t>接受補</a:t>
            </a:r>
            <a:r>
              <a:rPr sz="2000" spc="135" dirty="0">
                <a:latin typeface="cwTeXHeiBold"/>
                <a:cs typeface="cwTeXHeiBold"/>
              </a:rPr>
              <a:t>交</a:t>
            </a:r>
            <a:r>
              <a:rPr sz="2000" spc="160" dirty="0">
                <a:latin typeface="cwTeXHeiBold"/>
                <a:cs typeface="cwTeXHeiBold"/>
              </a:rPr>
              <a:t>。</a:t>
            </a:r>
            <a:endParaRPr sz="2000" dirty="0">
              <a:latin typeface="cwTeXHeiBold"/>
              <a:cs typeface="cwTeXHeiBold"/>
            </a:endParaRPr>
          </a:p>
          <a:p>
            <a:pPr marL="194945" indent="-182880">
              <a:lnSpc>
                <a:spcPct val="100000"/>
              </a:lnSpc>
              <a:spcBef>
                <a:spcPts val="960"/>
              </a:spcBef>
              <a:buClr>
                <a:srgbClr val="9E3611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spc="160" dirty="0">
                <a:latin typeface="cwTeXHeiBold"/>
                <a:cs typeface="cwTeXHeiBold"/>
              </a:rPr>
              <a:t>未依</a:t>
            </a:r>
            <a:r>
              <a:rPr sz="2000" spc="145" dirty="0">
                <a:latin typeface="cwTeXHeiBold"/>
                <a:cs typeface="cwTeXHeiBold"/>
              </a:rPr>
              <a:t>循上述</a:t>
            </a:r>
            <a:r>
              <a:rPr sz="2000" spc="135" dirty="0">
                <a:latin typeface="cwTeXHeiBold"/>
                <a:cs typeface="cwTeXHeiBold"/>
              </a:rPr>
              <a:t>規</a:t>
            </a:r>
            <a:r>
              <a:rPr sz="2000" spc="160" dirty="0">
                <a:latin typeface="cwTeXHeiBold"/>
                <a:cs typeface="cwTeXHeiBold"/>
              </a:rPr>
              <a:t>則斟</a:t>
            </a:r>
            <a:r>
              <a:rPr sz="2000" spc="150" dirty="0">
                <a:latin typeface="cwTeXHeiBold"/>
                <a:cs typeface="cwTeXHeiBold"/>
              </a:rPr>
              <a:t>酌</a:t>
            </a:r>
            <a:r>
              <a:rPr sz="2000" spc="145" dirty="0">
                <a:latin typeface="cwTeXHeiBold"/>
                <a:cs typeface="cwTeXHeiBold"/>
              </a:rPr>
              <a:t>扣</a:t>
            </a:r>
            <a:r>
              <a:rPr sz="2000" spc="160" dirty="0">
                <a:latin typeface="cwTeXHeiBold"/>
                <a:cs typeface="cwTeXHeiBold"/>
              </a:rPr>
              <a:t>分。</a:t>
            </a:r>
            <a:endParaRPr sz="2000" dirty="0">
              <a:latin typeface="cwTeXHeiBold"/>
              <a:cs typeface="cwTeXHe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D0D0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1471</TotalTime>
  <Words>252</Words>
  <Application>Microsoft Office PowerPoint</Application>
  <PresentationFormat>寬螢幕</PresentationFormat>
  <Paragraphs>29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cwTeXFangSong</vt:lpstr>
      <vt:lpstr>cwTeXHeiBold</vt:lpstr>
      <vt:lpstr>Calibri</vt:lpstr>
      <vt:lpstr>Trebuchet MS</vt:lpstr>
      <vt:lpstr>Verdana</vt:lpstr>
      <vt:lpstr>Wingdings</vt:lpstr>
      <vt:lpstr>Office Theme</vt:lpstr>
      <vt:lpstr>HOMEWORK_1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Homework_1</dc:title>
  <dc:creator>itlab</dc:creator>
  <cp:lastModifiedBy>曾麒銘</cp:lastModifiedBy>
  <cp:revision>4</cp:revision>
  <dcterms:created xsi:type="dcterms:W3CDTF">2020-03-09T09:59:54Z</dcterms:created>
  <dcterms:modified xsi:type="dcterms:W3CDTF">2021-03-24T04:43:36Z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2019-02-25T00:00:00Z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2020-03-09T00:00:00Z</vt:filetime>
  </property>
</Properties>
</file>