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2" r:id="rId4"/>
    <p:sldId id="257" r:id="rId5"/>
    <p:sldId id="274" r:id="rId6"/>
    <p:sldId id="263" r:id="rId7"/>
    <p:sldId id="275" r:id="rId8"/>
    <p:sldId id="278" r:id="rId9"/>
    <p:sldId id="277" r:id="rId10"/>
    <p:sldId id="272" r:id="rId11"/>
    <p:sldId id="259" r:id="rId12"/>
    <p:sldId id="268" r:id="rId13"/>
    <p:sldId id="269" r:id="rId14"/>
    <p:sldId id="270" r:id="rId15"/>
    <p:sldId id="261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6580E4-7F39-4F5D-8525-94959C22A72E}">
          <p14:sldIdLst>
            <p14:sldId id="256"/>
            <p14:sldId id="260"/>
            <p14:sldId id="262"/>
            <p14:sldId id="257"/>
            <p14:sldId id="274"/>
            <p14:sldId id="263"/>
            <p14:sldId id="275"/>
            <p14:sldId id="278"/>
            <p14:sldId id="277"/>
            <p14:sldId id="272"/>
            <p14:sldId id="259"/>
            <p14:sldId id="268"/>
            <p14:sldId id="269"/>
            <p14:sldId id="270"/>
            <p14:sldId id="261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363" autoAdjust="0"/>
  </p:normalViewPr>
  <p:slideViewPr>
    <p:cSldViewPr snapToGrid="0">
      <p:cViewPr varScale="1">
        <p:scale>
          <a:sx n="97" d="100"/>
          <a:sy n="97" d="100"/>
        </p:scale>
        <p:origin x="10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EAD90-4A80-4B89-AD7F-4BDBF11CDDA5}" type="datetimeFigureOut">
              <a:rPr lang="de-DE" smtClean="0"/>
              <a:t>22.03.2018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77962-0B6C-4A60-8A0A-9A64894185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97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Online Wahlsystem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26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elektronische Wahlen </a:t>
            </a:r>
          </a:p>
          <a:p>
            <a:r>
              <a:rPr lang="de-DE" dirty="0"/>
              <a:t>-Fingerabdruck anstatt Briefwahl </a:t>
            </a:r>
          </a:p>
          <a:p>
            <a:r>
              <a:rPr lang="de-DE" dirty="0"/>
              <a:t>-einfache und schnelle Stimmenauswertung </a:t>
            </a:r>
          </a:p>
          <a:p>
            <a:r>
              <a:rPr lang="de-DE" dirty="0"/>
              <a:t>-Wahl von überall auf der Welt möglich </a:t>
            </a:r>
          </a:p>
          <a:p>
            <a:r>
              <a:rPr lang="de-DE" b="1" dirty="0"/>
              <a:t>sicher</a:t>
            </a:r>
            <a:r>
              <a:rPr lang="de-DE" dirty="0"/>
              <a:t> </a:t>
            </a:r>
          </a:p>
          <a:p>
            <a:r>
              <a:rPr lang="de-DE" dirty="0"/>
              <a:t>-Sicherheit ist spielt sehr große Rolle, Wahlen sensibles Thema </a:t>
            </a:r>
          </a:p>
          <a:p>
            <a:r>
              <a:rPr lang="de-DE" dirty="0"/>
              <a:t>-wichtig: Anonymität, Schutz vor Datenverlust und Datenintegrität </a:t>
            </a:r>
          </a:p>
          <a:p>
            <a:r>
              <a:rPr lang="de-DE" dirty="0"/>
              <a:t>-Stimmenabgabe bei Wahl mit doppelter Bestätigung </a:t>
            </a:r>
          </a:p>
          <a:p>
            <a:r>
              <a:rPr lang="de-DE" b="1" dirty="0"/>
              <a:t>Web-App</a:t>
            </a:r>
            <a:r>
              <a:rPr lang="de-DE" dirty="0"/>
              <a:t> </a:t>
            </a:r>
          </a:p>
          <a:p>
            <a:r>
              <a:rPr lang="de-DE" dirty="0"/>
              <a:t>-Startseite mit mehreren Unterseiten </a:t>
            </a:r>
          </a:p>
          <a:p>
            <a:r>
              <a:rPr lang="de-DE" dirty="0"/>
              <a:t>-je nach Rolle andere Instanz der Seite</a:t>
            </a:r>
          </a:p>
          <a:p>
            <a:r>
              <a:rPr lang="de-DE" dirty="0"/>
              <a:t>-Wahlstimme abgeben </a:t>
            </a:r>
          </a:p>
          <a:p>
            <a:r>
              <a:rPr lang="de-DE" dirty="0"/>
              <a:t>-Wahlen anlegen und verwalten</a:t>
            </a:r>
          </a:p>
          <a:p>
            <a:r>
              <a:rPr lang="de-DE" dirty="0"/>
              <a:t>-Wahl auswerten </a:t>
            </a:r>
          </a:p>
          <a:p>
            <a:r>
              <a:rPr lang="de-DE" b="1" dirty="0"/>
              <a:t>DB</a:t>
            </a:r>
            <a:r>
              <a:rPr lang="de-DE" dirty="0"/>
              <a:t> </a:t>
            </a:r>
          </a:p>
          <a:p>
            <a:r>
              <a:rPr lang="de-DE" dirty="0"/>
              <a:t>-userbezogene Daten, mögliche Wahlen und Name mit Fingerabdruck </a:t>
            </a:r>
          </a:p>
          <a:p>
            <a:r>
              <a:rPr lang="de-DE" dirty="0"/>
              <a:t>-Information über Instanzen/Rollen </a:t>
            </a:r>
          </a:p>
          <a:p>
            <a:r>
              <a:rPr lang="de-DE" dirty="0"/>
              <a:t>-aktuelle Wahlen (angelegte und laufende) </a:t>
            </a:r>
          </a:p>
          <a:p>
            <a:r>
              <a:rPr lang="de-DE" b="1" dirty="0"/>
              <a:t>Serverinstanzen</a:t>
            </a:r>
            <a:r>
              <a:rPr lang="de-DE" dirty="0"/>
              <a:t> </a:t>
            </a:r>
          </a:p>
          <a:p>
            <a:r>
              <a:rPr lang="de-DE" dirty="0"/>
              <a:t>-Web-App und DB auf einem Server </a:t>
            </a:r>
          </a:p>
          <a:p>
            <a:r>
              <a:rPr lang="de-DE" dirty="0"/>
              <a:t>-Server synchronisieren sich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94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1" dirty="0"/>
              <a:t>2 Minuten </a:t>
            </a:r>
            <a:r>
              <a:rPr lang="de-DE" dirty="0"/>
              <a:t>nach Ausfall Hauptserver</a:t>
            </a:r>
          </a:p>
          <a:p>
            <a:pPr marL="171450" indent="-171450">
              <a:buFontTx/>
              <a:buChar char="-"/>
            </a:pPr>
            <a:r>
              <a:rPr lang="de-DE" b="1" dirty="0"/>
              <a:t>Direkte Kopie </a:t>
            </a:r>
            <a:r>
              <a:rPr lang="de-DE" dirty="0"/>
              <a:t>des </a:t>
            </a:r>
            <a:r>
              <a:rPr lang="de-DE" dirty="0" err="1"/>
              <a:t>Hauptsevers</a:t>
            </a:r>
            <a:r>
              <a:rPr lang="de-DE" dirty="0"/>
              <a:t>, Hauptserver sendet valide 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Ist Hauptserver nicht mehr erreichbar, übernimmt Nebenserver mit </a:t>
            </a:r>
            <a:r>
              <a:rPr lang="de-DE" b="1" dirty="0"/>
              <a:t>gleicher URL</a:t>
            </a:r>
          </a:p>
          <a:p>
            <a:pPr marL="171450" indent="-171450">
              <a:buFontTx/>
              <a:buChar char="-"/>
            </a:pPr>
            <a:r>
              <a:rPr lang="de-DE" dirty="0"/>
              <a:t>Kunde sieht kleines </a:t>
            </a:r>
            <a:r>
              <a:rPr lang="de-DE" b="1" dirty="0"/>
              <a:t>Pop-Up</a:t>
            </a:r>
            <a:r>
              <a:rPr lang="de-DE" dirty="0"/>
              <a:t>, das ihn darüber informiert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Umweltfreundlich durch enorme </a:t>
            </a:r>
            <a:r>
              <a:rPr lang="de-DE" b="1" dirty="0"/>
              <a:t>Papiereinsparung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Listen an Wahlersteller/ zuständige Stelle </a:t>
            </a:r>
            <a:r>
              <a:rPr lang="de-DE" b="1" dirty="0"/>
              <a:t>senden</a:t>
            </a:r>
            <a:r>
              <a:rPr lang="de-DE" dirty="0"/>
              <a:t>, importieren der Listen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Listen </a:t>
            </a:r>
            <a:r>
              <a:rPr lang="de-DE" b="1" dirty="0"/>
              <a:t>enthalten</a:t>
            </a:r>
            <a:r>
              <a:rPr lang="de-DE" dirty="0"/>
              <a:t>: Wähler, Parteien und Kandidaten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Ersteller der Liste sorgt für </a:t>
            </a:r>
            <a:r>
              <a:rPr lang="de-DE" b="1" dirty="0"/>
              <a:t>Richtigkeit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04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08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77962-0B6C-4A60-8A0A-9A648941852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25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22-Mar-18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ussjonas.github.io/your-choice-prototyp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9D1AFC-7283-44E0-B4C9-F60B80CAA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de-DE">
                <a:solidFill>
                  <a:schemeClr val="tx1"/>
                </a:solidFill>
              </a:rPr>
              <a:t>YourChoice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97114-390D-4A11-A42F-C0A4C7FF0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de-DE" sz="2000"/>
              <a:t>Online Wahlsystem</a:t>
            </a:r>
          </a:p>
        </p:txBody>
      </p:sp>
    </p:spTree>
    <p:extLst>
      <p:ext uri="{BB962C8B-B14F-4D97-AF65-F5344CB8AC3E}">
        <p14:creationId xmlns:p14="http://schemas.microsoft.com/office/powerpoint/2010/main" val="126576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60BBCF-41EE-4613-A99C-81485CFA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75045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70128-7BE6-41A6-9D05-2A75C865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Frontendtools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8DC4-3548-4993-B5C8-4C7F59B0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Node.js</a:t>
            </a:r>
          </a:p>
          <a:p>
            <a:r>
              <a:rPr lang="de-DE" sz="1600" dirty="0">
                <a:solidFill>
                  <a:schemeClr val="tx1"/>
                </a:solidFill>
              </a:rPr>
              <a:t>NPM</a:t>
            </a:r>
          </a:p>
          <a:p>
            <a:r>
              <a:rPr lang="en-GB" sz="1600" dirty="0">
                <a:solidFill>
                  <a:schemeClr val="tx1"/>
                </a:solidFill>
              </a:rPr>
              <a:t>B</a:t>
            </a:r>
            <a:r>
              <a:rPr lang="de-DE" sz="1600" dirty="0" err="1">
                <a:solidFill>
                  <a:schemeClr val="tx1"/>
                </a:solidFill>
              </a:rPr>
              <a:t>abel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L</a:t>
            </a:r>
            <a:r>
              <a:rPr lang="de-DE" sz="1600" dirty="0">
                <a:solidFill>
                  <a:schemeClr val="tx1"/>
                </a:solidFill>
              </a:rPr>
              <a:t>ESS</a:t>
            </a:r>
          </a:p>
          <a:p>
            <a:r>
              <a:rPr lang="en-GB" sz="1600" dirty="0">
                <a:solidFill>
                  <a:schemeClr val="tx1"/>
                </a:solidFill>
              </a:rPr>
              <a:t>W</a:t>
            </a:r>
            <a:r>
              <a:rPr lang="de-DE" sz="1600">
                <a:solidFill>
                  <a:schemeClr val="tx1"/>
                </a:solidFill>
              </a:rPr>
              <a:t>ebpack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2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D413D-229D-4D4A-BF29-17D84289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Frontendtools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128D-C42C-4C7A-AE11-3691CA48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 err="1">
                <a:solidFill>
                  <a:schemeClr val="tx1"/>
                </a:solidFill>
              </a:rPr>
              <a:t>Antd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Chart.js</a:t>
            </a:r>
          </a:p>
          <a:p>
            <a:r>
              <a:rPr lang="de-DE" sz="1600" dirty="0" err="1">
                <a:solidFill>
                  <a:schemeClr val="tx1"/>
                </a:solidFill>
              </a:rPr>
              <a:t>Axios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ESLint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Prettier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V</a:t>
            </a:r>
            <a:r>
              <a:rPr lang="de-DE" sz="1600" dirty="0" err="1">
                <a:solidFill>
                  <a:schemeClr val="tx1"/>
                </a:solidFill>
              </a:rPr>
              <a:t>isual</a:t>
            </a:r>
            <a:r>
              <a:rPr lang="de-DE" sz="1600" dirty="0">
                <a:solidFill>
                  <a:schemeClr val="tx1"/>
                </a:solidFill>
              </a:rPr>
              <a:t> Studio Code (Food Truck Extension)</a:t>
            </a:r>
          </a:p>
        </p:txBody>
      </p:sp>
    </p:spTree>
    <p:extLst>
      <p:ext uri="{BB962C8B-B14F-4D97-AF65-F5344CB8AC3E}">
        <p14:creationId xmlns:p14="http://schemas.microsoft.com/office/powerpoint/2010/main" val="154058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3F62C-12EC-44A5-BDFD-63B37042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Backendtools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125C-1FF0-4EB4-86A9-251CC382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 err="1">
                <a:solidFill>
                  <a:schemeClr val="tx1"/>
                </a:solidFill>
              </a:rPr>
              <a:t>Vagrant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Homestead</a:t>
            </a:r>
            <a:r>
              <a:rPr lang="de-DE" sz="1600" dirty="0">
                <a:solidFill>
                  <a:schemeClr val="tx1"/>
                </a:solidFill>
              </a:rPr>
              <a:t> (</a:t>
            </a:r>
            <a:r>
              <a:rPr lang="de-DE" sz="1600" dirty="0" err="1">
                <a:solidFill>
                  <a:schemeClr val="tx1"/>
                </a:solidFill>
              </a:rPr>
              <a:t>Virtualbox</a:t>
            </a:r>
            <a:r>
              <a:rPr lang="de-DE" sz="1600" dirty="0">
                <a:solidFill>
                  <a:schemeClr val="tx1"/>
                </a:solidFill>
              </a:rPr>
              <a:t> Image)</a:t>
            </a:r>
          </a:p>
          <a:p>
            <a:r>
              <a:rPr lang="de-DE" sz="1600" dirty="0">
                <a:solidFill>
                  <a:schemeClr val="tx1"/>
                </a:solidFill>
              </a:rPr>
              <a:t>PHP</a:t>
            </a:r>
          </a:p>
          <a:p>
            <a:r>
              <a:rPr lang="en-GB" sz="1600" dirty="0">
                <a:solidFill>
                  <a:schemeClr val="tx1"/>
                </a:solidFill>
              </a:rPr>
              <a:t>C</a:t>
            </a:r>
            <a:r>
              <a:rPr lang="de-DE" sz="1600" dirty="0" err="1">
                <a:solidFill>
                  <a:schemeClr val="tx1"/>
                </a:solidFill>
              </a:rPr>
              <a:t>omposer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Laravel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2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74D86-324D-4806-94C5-350E8015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Backendtools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2B74-DAD3-4566-8202-9877138D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Ubuntu</a:t>
            </a:r>
          </a:p>
          <a:p>
            <a:r>
              <a:rPr lang="en-GB" sz="1600" dirty="0">
                <a:solidFill>
                  <a:schemeClr val="tx1"/>
                </a:solidFill>
              </a:rPr>
              <a:t>N</a:t>
            </a:r>
            <a:r>
              <a:rPr lang="de-DE" sz="1600" dirty="0" err="1">
                <a:solidFill>
                  <a:schemeClr val="tx1"/>
                </a:solidFill>
              </a:rPr>
              <a:t>ginx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MySQL</a:t>
            </a:r>
          </a:p>
          <a:p>
            <a:r>
              <a:rPr lang="en-GB" sz="1600" dirty="0">
                <a:solidFill>
                  <a:schemeClr val="tx1"/>
                </a:solidFill>
              </a:rPr>
              <a:t>E</a:t>
            </a:r>
            <a:r>
              <a:rPr lang="de-DE" sz="1600" dirty="0" err="1">
                <a:solidFill>
                  <a:schemeClr val="tx1"/>
                </a:solidFill>
              </a:rPr>
              <a:t>loquent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 err="1">
                <a:solidFill>
                  <a:schemeClr val="tx1"/>
                </a:solidFill>
              </a:rPr>
              <a:t>PHPStorm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0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228E2-4DA2-4A5F-9F1C-425CDF59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852" y="859857"/>
            <a:ext cx="3382297" cy="9660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Architektur</a:t>
            </a:r>
            <a:endParaRPr lang="en-US" sz="4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B60DC2-5B4C-4DAD-80D6-46F6E3E69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8671" y="2001270"/>
            <a:ext cx="10214659" cy="4018530"/>
          </a:xfrm>
        </p:spPr>
      </p:pic>
    </p:spTree>
    <p:extLst>
      <p:ext uri="{BB962C8B-B14F-4D97-AF65-F5344CB8AC3E}">
        <p14:creationId xmlns:p14="http://schemas.microsoft.com/office/powerpoint/2010/main" val="1301506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B22DFF-F812-433E-92E6-C9F00F28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Risiken</a:t>
            </a:r>
          </a:p>
        </p:txBody>
      </p:sp>
    </p:spTree>
    <p:extLst>
      <p:ext uri="{BB962C8B-B14F-4D97-AF65-F5344CB8AC3E}">
        <p14:creationId xmlns:p14="http://schemas.microsoft.com/office/powerpoint/2010/main" val="74476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A25255-1389-4E44-B041-2F6E1A0C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Danke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fürs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Zuhören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4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A0436-809A-4887-8110-5244A5FA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02B3-706F-4C8D-9964-986DF3F6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Elektronische Wahlen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Sicher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Umfang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Webseite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Datenbank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Serverinstanzen</a:t>
            </a:r>
          </a:p>
          <a:p>
            <a:pPr marL="457200" lvl="1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7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8BB8E-4006-4BEA-BDAE-A20A4A9F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Produkt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12F8-1E15-4039-855B-A5096D2D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Backupsystem</a:t>
            </a:r>
          </a:p>
          <a:p>
            <a:r>
              <a:rPr lang="de-DE" sz="1600" dirty="0">
                <a:solidFill>
                  <a:schemeClr val="tx1"/>
                </a:solidFill>
              </a:rPr>
              <a:t>Umweltfreundlich</a:t>
            </a:r>
          </a:p>
          <a:p>
            <a:r>
              <a:rPr lang="de-DE" sz="1600" dirty="0">
                <a:solidFill>
                  <a:schemeClr val="tx1"/>
                </a:solidFill>
              </a:rPr>
              <a:t>Einfacher Import von Wählern/Parteien und Kandidaten</a:t>
            </a:r>
          </a:p>
        </p:txBody>
      </p:sp>
    </p:spTree>
    <p:extLst>
      <p:ext uri="{BB962C8B-B14F-4D97-AF65-F5344CB8AC3E}">
        <p14:creationId xmlns:p14="http://schemas.microsoft.com/office/powerpoint/2010/main" val="2049148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E86D0D-B1DF-4DF2-9538-46DBE38B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hlinkClick r:id="rId3"/>
              </a:rPr>
              <a:t>GUI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9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7F37F9-8A9E-461F-B1BC-BF9CE569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Storyboards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DBEC49-6515-475E-A5F2-38B02152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618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723B02-0AAB-4F6E-BA41-8ED99D559D9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2CE41A4D-CDC1-42CD-BDFA-0D68C335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9813" y="1113063"/>
            <a:ext cx="613080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4E7C4-BCA5-406C-B559-ED7BFAFE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2999994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71188D-ABD1-4C00-8A36-8754DF7B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Systemtest</a:t>
            </a:r>
          </a:p>
        </p:txBody>
      </p:sp>
    </p:spTree>
    <p:extLst>
      <p:ext uri="{BB962C8B-B14F-4D97-AF65-F5344CB8AC3E}">
        <p14:creationId xmlns:p14="http://schemas.microsoft.com/office/powerpoint/2010/main" val="39317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D2F4C-F241-49CF-9DEE-7DE1F0A8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85549"/>
            <a:ext cx="2879999" cy="4686903"/>
          </a:xfrm>
        </p:spPr>
        <p:txBody>
          <a:bodyPr anchor="ctr">
            <a:normAutofit/>
          </a:bodyPr>
          <a:lstStyle/>
          <a:p>
            <a:pPr algn="r"/>
            <a:r>
              <a:rPr lang="de-DE" sz="3100">
                <a:solidFill>
                  <a:schemeClr val="tx1"/>
                </a:solidFill>
              </a:rPr>
              <a:t>Akzeptanztest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927F-CEEC-41F9-8E71-2BD7C5002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38" y="1085549"/>
            <a:ext cx="5289376" cy="4686903"/>
          </a:xfrm>
        </p:spPr>
        <p:txBody>
          <a:bodyPr anchor="ctr">
            <a:normAutofit/>
          </a:bodyPr>
          <a:lstStyle/>
          <a:p>
            <a:r>
              <a:rPr lang="de-DE" sz="1600">
                <a:solidFill>
                  <a:schemeClr val="tx1"/>
                </a:solidFill>
              </a:rPr>
              <a:t>Beispielhafter Test</a:t>
            </a:r>
          </a:p>
          <a:p>
            <a:r>
              <a:rPr lang="de-DE" sz="1600">
                <a:solidFill>
                  <a:schemeClr val="tx1"/>
                </a:solidFill>
              </a:rPr>
              <a:t>Black-Box-Tests</a:t>
            </a:r>
          </a:p>
          <a:p>
            <a:r>
              <a:rPr lang="de-DE" sz="1600">
                <a:solidFill>
                  <a:schemeClr val="tx1"/>
                </a:solidFill>
              </a:rPr>
              <a:t>Testdesign mit Vorbedingungen, Testschritten und erwartetem Resultat</a:t>
            </a:r>
          </a:p>
          <a:p>
            <a:endParaRPr lang="de-DE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0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DECA11-8F23-4BFB-819D-1C5A97840DE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DBF623-F256-43E8-93AC-B5467A91FD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3" name="Freeform 5">
              <a:extLst>
                <a:ext uri="{FF2B5EF4-FFF2-40B4-BE49-F238E27FC236}">
                  <a16:creationId xmlns:a16="http://schemas.microsoft.com/office/drawing/2014/main" id="{B6AB7373-B022-4BA1-B8E7-D2C342475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BFF7C8-A0F2-492C-AD80-E74CED0D1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838669">
            <a:off x="2884218" y="1683278"/>
            <a:ext cx="2934265" cy="437897"/>
          </a:xfrm>
          <a:custGeom>
            <a:avLst/>
            <a:gdLst>
              <a:gd name="connsiteX0" fmla="*/ 2934265 w 2934265"/>
              <a:gd name="connsiteY0" fmla="*/ 0 h 437897"/>
              <a:gd name="connsiteX1" fmla="*/ 2888069 w 2934265"/>
              <a:gd name="connsiteY1" fmla="*/ 437897 h 437897"/>
              <a:gd name="connsiteX2" fmla="*/ 2791337 w 2934265"/>
              <a:gd name="connsiteY2" fmla="*/ 437084 h 437897"/>
              <a:gd name="connsiteX3" fmla="*/ 25070 w 2934265"/>
              <a:gd name="connsiteY3" fmla="*/ 208388 h 437897"/>
              <a:gd name="connsiteX4" fmla="*/ 0 w 2934265"/>
              <a:gd name="connsiteY4" fmla="*/ 141220 h 437897"/>
              <a:gd name="connsiteX5" fmla="*/ 157202 w 2934265"/>
              <a:gd name="connsiteY5" fmla="*/ 150137 h 437897"/>
              <a:gd name="connsiteX6" fmla="*/ 237720 w 2934265"/>
              <a:gd name="connsiteY6" fmla="*/ 153470 h 437897"/>
              <a:gd name="connsiteX7" fmla="*/ 320008 w 2934265"/>
              <a:gd name="connsiteY7" fmla="*/ 156970 h 437897"/>
              <a:gd name="connsiteX8" fmla="*/ 403475 w 2934265"/>
              <a:gd name="connsiteY8" fmla="*/ 160304 h 437897"/>
              <a:gd name="connsiteX9" fmla="*/ 487532 w 2934265"/>
              <a:gd name="connsiteY9" fmla="*/ 162387 h 437897"/>
              <a:gd name="connsiteX10" fmla="*/ 573065 w 2934265"/>
              <a:gd name="connsiteY10" fmla="*/ 164387 h 437897"/>
              <a:gd name="connsiteX11" fmla="*/ 660071 w 2934265"/>
              <a:gd name="connsiteY11" fmla="*/ 166470 h 437897"/>
              <a:gd name="connsiteX12" fmla="*/ 748258 w 2934265"/>
              <a:gd name="connsiteY12" fmla="*/ 167887 h 437897"/>
              <a:gd name="connsiteX13" fmla="*/ 837329 w 2934265"/>
              <a:gd name="connsiteY13" fmla="*/ 167887 h 437897"/>
              <a:gd name="connsiteX14" fmla="*/ 927580 w 2934265"/>
              <a:gd name="connsiteY14" fmla="*/ 168470 h 437897"/>
              <a:gd name="connsiteX15" fmla="*/ 1018716 w 2934265"/>
              <a:gd name="connsiteY15" fmla="*/ 167887 h 437897"/>
              <a:gd name="connsiteX16" fmla="*/ 1110736 w 2934265"/>
              <a:gd name="connsiteY16" fmla="*/ 166470 h 437897"/>
              <a:gd name="connsiteX17" fmla="*/ 1203052 w 2934265"/>
              <a:gd name="connsiteY17" fmla="*/ 165137 h 437897"/>
              <a:gd name="connsiteX18" fmla="*/ 1296547 w 2934265"/>
              <a:gd name="connsiteY18" fmla="*/ 162387 h 437897"/>
              <a:gd name="connsiteX19" fmla="*/ 1391222 w 2934265"/>
              <a:gd name="connsiteY19" fmla="*/ 159720 h 437897"/>
              <a:gd name="connsiteX20" fmla="*/ 1485308 w 2934265"/>
              <a:gd name="connsiteY20" fmla="*/ 156220 h 437897"/>
              <a:gd name="connsiteX21" fmla="*/ 1580573 w 2934265"/>
              <a:gd name="connsiteY21" fmla="*/ 151553 h 437897"/>
              <a:gd name="connsiteX22" fmla="*/ 1677017 w 2934265"/>
              <a:gd name="connsiteY22" fmla="*/ 146053 h 437897"/>
              <a:gd name="connsiteX23" fmla="*/ 1773462 w 2934265"/>
              <a:gd name="connsiteY23" fmla="*/ 140636 h 437897"/>
              <a:gd name="connsiteX24" fmla="*/ 1869907 w 2934265"/>
              <a:gd name="connsiteY24" fmla="*/ 133720 h 437897"/>
              <a:gd name="connsiteX25" fmla="*/ 1968121 w 2934265"/>
              <a:gd name="connsiteY25" fmla="*/ 125553 h 437897"/>
              <a:gd name="connsiteX26" fmla="*/ 2064566 w 2934265"/>
              <a:gd name="connsiteY26" fmla="*/ 117386 h 437897"/>
              <a:gd name="connsiteX27" fmla="*/ 2162780 w 2934265"/>
              <a:gd name="connsiteY27" fmla="*/ 107802 h 437897"/>
              <a:gd name="connsiteX28" fmla="*/ 2261880 w 2934265"/>
              <a:gd name="connsiteY28" fmla="*/ 97552 h 437897"/>
              <a:gd name="connsiteX29" fmla="*/ 2359209 w 2934265"/>
              <a:gd name="connsiteY29" fmla="*/ 86635 h 437897"/>
              <a:gd name="connsiteX30" fmla="*/ 2457718 w 2934265"/>
              <a:gd name="connsiteY30" fmla="*/ 73802 h 437897"/>
              <a:gd name="connsiteX31" fmla="*/ 2556228 w 2934265"/>
              <a:gd name="connsiteY31" fmla="*/ 60135 h 437897"/>
              <a:gd name="connsiteX32" fmla="*/ 2654737 w 2934265"/>
              <a:gd name="connsiteY32" fmla="*/ 46552 h 437897"/>
              <a:gd name="connsiteX33" fmla="*/ 2752951 w 2934265"/>
              <a:gd name="connsiteY33" fmla="*/ 30718 h 437897"/>
              <a:gd name="connsiteX34" fmla="*/ 2851166 w 2934265"/>
              <a:gd name="connsiteY34" fmla="*/ 14384 h 437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34265" h="437897">
                <a:moveTo>
                  <a:pt x="2934265" y="0"/>
                </a:moveTo>
                <a:lnTo>
                  <a:pt x="2888069" y="437897"/>
                </a:lnTo>
                <a:lnTo>
                  <a:pt x="2791337" y="437084"/>
                </a:lnTo>
                <a:cubicBezTo>
                  <a:pt x="2010492" y="424446"/>
                  <a:pt x="481578" y="316124"/>
                  <a:pt x="25070" y="208388"/>
                </a:cubicBezTo>
                <a:cubicBezTo>
                  <a:pt x="16811" y="185970"/>
                  <a:pt x="8258" y="163637"/>
                  <a:pt x="0" y="141220"/>
                </a:cubicBezTo>
                <a:lnTo>
                  <a:pt x="157202" y="150137"/>
                </a:lnTo>
                <a:lnTo>
                  <a:pt x="237720" y="153470"/>
                </a:lnTo>
                <a:lnTo>
                  <a:pt x="320008" y="156970"/>
                </a:lnTo>
                <a:lnTo>
                  <a:pt x="403475" y="160304"/>
                </a:lnTo>
                <a:lnTo>
                  <a:pt x="487532" y="162387"/>
                </a:lnTo>
                <a:lnTo>
                  <a:pt x="573065" y="164387"/>
                </a:lnTo>
                <a:lnTo>
                  <a:pt x="660071" y="166470"/>
                </a:lnTo>
                <a:lnTo>
                  <a:pt x="748258" y="167887"/>
                </a:lnTo>
                <a:lnTo>
                  <a:pt x="837329" y="167887"/>
                </a:lnTo>
                <a:lnTo>
                  <a:pt x="927580" y="168470"/>
                </a:lnTo>
                <a:lnTo>
                  <a:pt x="1018716" y="167887"/>
                </a:lnTo>
                <a:lnTo>
                  <a:pt x="1110736" y="166470"/>
                </a:lnTo>
                <a:lnTo>
                  <a:pt x="1203052" y="165137"/>
                </a:lnTo>
                <a:lnTo>
                  <a:pt x="1296547" y="162387"/>
                </a:lnTo>
                <a:lnTo>
                  <a:pt x="1391222" y="159720"/>
                </a:lnTo>
                <a:lnTo>
                  <a:pt x="1485308" y="156220"/>
                </a:lnTo>
                <a:lnTo>
                  <a:pt x="1580573" y="151553"/>
                </a:lnTo>
                <a:lnTo>
                  <a:pt x="1677017" y="146053"/>
                </a:lnTo>
                <a:lnTo>
                  <a:pt x="1773462" y="140636"/>
                </a:lnTo>
                <a:lnTo>
                  <a:pt x="1869907" y="133720"/>
                </a:lnTo>
                <a:lnTo>
                  <a:pt x="1968121" y="125553"/>
                </a:lnTo>
                <a:lnTo>
                  <a:pt x="2064566" y="117386"/>
                </a:lnTo>
                <a:lnTo>
                  <a:pt x="2162780" y="107802"/>
                </a:lnTo>
                <a:lnTo>
                  <a:pt x="2261880" y="97552"/>
                </a:lnTo>
                <a:lnTo>
                  <a:pt x="2359209" y="86635"/>
                </a:lnTo>
                <a:lnTo>
                  <a:pt x="2457718" y="73802"/>
                </a:lnTo>
                <a:lnTo>
                  <a:pt x="2556228" y="60135"/>
                </a:lnTo>
                <a:lnTo>
                  <a:pt x="2654737" y="46552"/>
                </a:lnTo>
                <a:lnTo>
                  <a:pt x="2752951" y="30718"/>
                </a:lnTo>
                <a:lnTo>
                  <a:pt x="2851166" y="1438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8FA804E-1D25-47B6-B418-617D700B0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973494" y="-361419"/>
            <a:ext cx="5982968" cy="7580834"/>
          </a:xfrm>
          <a:custGeom>
            <a:avLst/>
            <a:gdLst>
              <a:gd name="connsiteX0" fmla="*/ 5982968 w 5982968"/>
              <a:gd name="connsiteY0" fmla="*/ 1177 h 7521140"/>
              <a:gd name="connsiteX1" fmla="*/ 5982968 w 5982968"/>
              <a:gd name="connsiteY1" fmla="*/ 1344715 h 7521140"/>
              <a:gd name="connsiteX2" fmla="*/ 5982967 w 5982968"/>
              <a:gd name="connsiteY2" fmla="*/ 1344715 h 7521140"/>
              <a:gd name="connsiteX3" fmla="*/ 5982967 w 5982968"/>
              <a:gd name="connsiteY3" fmla="*/ 6152387 h 7521140"/>
              <a:gd name="connsiteX4" fmla="*/ 5982968 w 5982968"/>
              <a:gd name="connsiteY4" fmla="*/ 6152387 h 7521140"/>
              <a:gd name="connsiteX5" fmla="*/ 5982968 w 5982968"/>
              <a:gd name="connsiteY5" fmla="*/ 7521140 h 7521140"/>
              <a:gd name="connsiteX6" fmla="*/ 0 w 5982968"/>
              <a:gd name="connsiteY6" fmla="*/ 7521140 h 7521140"/>
              <a:gd name="connsiteX7" fmla="*/ 0 w 5982968"/>
              <a:gd name="connsiteY7" fmla="*/ 6152387 h 7521140"/>
              <a:gd name="connsiteX8" fmla="*/ 2 w 5982968"/>
              <a:gd name="connsiteY8" fmla="*/ 6152387 h 7521140"/>
              <a:gd name="connsiteX9" fmla="*/ 2 w 5982968"/>
              <a:gd name="connsiteY9" fmla="*/ 905354 h 7521140"/>
              <a:gd name="connsiteX10" fmla="*/ 3 w 5982968"/>
              <a:gd name="connsiteY10" fmla="*/ 905354 h 7521140"/>
              <a:gd name="connsiteX11" fmla="*/ 3 w 5982968"/>
              <a:gd name="connsiteY11" fmla="*/ 0 h 7521140"/>
              <a:gd name="connsiteX12" fmla="*/ 35302 w 5982968"/>
              <a:gd name="connsiteY12" fmla="*/ 5883 h 7521140"/>
              <a:gd name="connsiteX13" fmla="*/ 138808 w 5982968"/>
              <a:gd name="connsiteY13" fmla="*/ 23197 h 7521140"/>
              <a:gd name="connsiteX14" fmla="*/ 214194 w 5982968"/>
              <a:gd name="connsiteY14" fmla="*/ 35299 h 7521140"/>
              <a:gd name="connsiteX15" fmla="*/ 303938 w 5982968"/>
              <a:gd name="connsiteY15" fmla="*/ 48074 h 7521140"/>
              <a:gd name="connsiteX16" fmla="*/ 410435 w 5982968"/>
              <a:gd name="connsiteY16" fmla="*/ 63370 h 7521140"/>
              <a:gd name="connsiteX17" fmla="*/ 528299 w 5982968"/>
              <a:gd name="connsiteY17" fmla="*/ 79507 h 7521140"/>
              <a:gd name="connsiteX18" fmla="*/ 661121 w 5982968"/>
              <a:gd name="connsiteY18" fmla="*/ 96484 h 7521140"/>
              <a:gd name="connsiteX19" fmla="*/ 805909 w 5982968"/>
              <a:gd name="connsiteY19" fmla="*/ 114469 h 7521140"/>
              <a:gd name="connsiteX20" fmla="*/ 963260 w 5982968"/>
              <a:gd name="connsiteY20" fmla="*/ 132455 h 7521140"/>
              <a:gd name="connsiteX21" fmla="*/ 1130783 w 5982968"/>
              <a:gd name="connsiteY21" fmla="*/ 150776 h 7521140"/>
              <a:gd name="connsiteX22" fmla="*/ 1311469 w 5982968"/>
              <a:gd name="connsiteY22" fmla="*/ 167753 h 7521140"/>
              <a:gd name="connsiteX23" fmla="*/ 1500531 w 5982968"/>
              <a:gd name="connsiteY23" fmla="*/ 184058 h 7521140"/>
              <a:gd name="connsiteX24" fmla="*/ 1700362 w 5982968"/>
              <a:gd name="connsiteY24" fmla="*/ 198850 h 7521140"/>
              <a:gd name="connsiteX25" fmla="*/ 1908569 w 5982968"/>
              <a:gd name="connsiteY25" fmla="*/ 212969 h 7521140"/>
              <a:gd name="connsiteX26" fmla="*/ 2125751 w 5982968"/>
              <a:gd name="connsiteY26" fmla="*/ 226249 h 7521140"/>
              <a:gd name="connsiteX27" fmla="*/ 2237034 w 5982968"/>
              <a:gd name="connsiteY27" fmla="*/ 230955 h 7521140"/>
              <a:gd name="connsiteX28" fmla="*/ 2350710 w 5982968"/>
              <a:gd name="connsiteY28" fmla="*/ 236166 h 7521140"/>
              <a:gd name="connsiteX29" fmla="*/ 2466181 w 5982968"/>
              <a:gd name="connsiteY29" fmla="*/ 241040 h 7521140"/>
              <a:gd name="connsiteX30" fmla="*/ 2582251 w 5982968"/>
              <a:gd name="connsiteY30" fmla="*/ 244234 h 7521140"/>
              <a:gd name="connsiteX31" fmla="*/ 2700713 w 5982968"/>
              <a:gd name="connsiteY31" fmla="*/ 247092 h 7521140"/>
              <a:gd name="connsiteX32" fmla="*/ 2820373 w 5982968"/>
              <a:gd name="connsiteY32" fmla="*/ 250117 h 7521140"/>
              <a:gd name="connsiteX33" fmla="*/ 2942425 w 5982968"/>
              <a:gd name="connsiteY33" fmla="*/ 252134 h 7521140"/>
              <a:gd name="connsiteX34" fmla="*/ 3065674 w 5982968"/>
              <a:gd name="connsiteY34" fmla="*/ 252134 h 7521140"/>
              <a:gd name="connsiteX35" fmla="*/ 3190119 w 5982968"/>
              <a:gd name="connsiteY35" fmla="*/ 253143 h 7521140"/>
              <a:gd name="connsiteX36" fmla="*/ 3315762 w 5982968"/>
              <a:gd name="connsiteY36" fmla="*/ 252134 h 7521140"/>
              <a:gd name="connsiteX37" fmla="*/ 3443199 w 5982968"/>
              <a:gd name="connsiteY37" fmla="*/ 250117 h 7521140"/>
              <a:gd name="connsiteX38" fmla="*/ 3570636 w 5982968"/>
              <a:gd name="connsiteY38" fmla="*/ 248268 h 7521140"/>
              <a:gd name="connsiteX39" fmla="*/ 3699868 w 5982968"/>
              <a:gd name="connsiteY39" fmla="*/ 244234 h 7521140"/>
              <a:gd name="connsiteX40" fmla="*/ 3830297 w 5982968"/>
              <a:gd name="connsiteY40" fmla="*/ 240032 h 7521140"/>
              <a:gd name="connsiteX41" fmla="*/ 3960726 w 5982968"/>
              <a:gd name="connsiteY41" fmla="*/ 235157 h 7521140"/>
              <a:gd name="connsiteX42" fmla="*/ 4092351 w 5982968"/>
              <a:gd name="connsiteY42" fmla="*/ 228266 h 7521140"/>
              <a:gd name="connsiteX43" fmla="*/ 4225173 w 5982968"/>
              <a:gd name="connsiteY43" fmla="*/ 220029 h 7521140"/>
              <a:gd name="connsiteX44" fmla="*/ 4358593 w 5982968"/>
              <a:gd name="connsiteY44" fmla="*/ 212129 h 7521140"/>
              <a:gd name="connsiteX45" fmla="*/ 4492012 w 5982968"/>
              <a:gd name="connsiteY45" fmla="*/ 202044 h 7521140"/>
              <a:gd name="connsiteX46" fmla="*/ 4627228 w 5982968"/>
              <a:gd name="connsiteY46" fmla="*/ 189941 h 7521140"/>
              <a:gd name="connsiteX47" fmla="*/ 4760647 w 5982968"/>
              <a:gd name="connsiteY47" fmla="*/ 177839 h 7521140"/>
              <a:gd name="connsiteX48" fmla="*/ 4896461 w 5982968"/>
              <a:gd name="connsiteY48" fmla="*/ 163887 h 7521140"/>
              <a:gd name="connsiteX49" fmla="*/ 5032872 w 5982968"/>
              <a:gd name="connsiteY49" fmla="*/ 148591 h 7521140"/>
              <a:gd name="connsiteX50" fmla="*/ 5167489 w 5982968"/>
              <a:gd name="connsiteY50" fmla="*/ 132455 h 7521140"/>
              <a:gd name="connsiteX51" fmla="*/ 5303902 w 5982968"/>
              <a:gd name="connsiteY51" fmla="*/ 113629 h 7521140"/>
              <a:gd name="connsiteX52" fmla="*/ 5439714 w 5982968"/>
              <a:gd name="connsiteY52" fmla="*/ 93458 h 7521140"/>
              <a:gd name="connsiteX53" fmla="*/ 5576126 w 5982968"/>
              <a:gd name="connsiteY53" fmla="*/ 73455 h 7521140"/>
              <a:gd name="connsiteX54" fmla="*/ 5711939 w 5982968"/>
              <a:gd name="connsiteY54" fmla="*/ 50091 h 7521140"/>
              <a:gd name="connsiteX55" fmla="*/ 5847154 w 5982968"/>
              <a:gd name="connsiteY55" fmla="*/ 26222 h 752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982968" h="7521140">
                <a:moveTo>
                  <a:pt x="5982968" y="1177"/>
                </a:moveTo>
                <a:lnTo>
                  <a:pt x="5982968" y="1344715"/>
                </a:lnTo>
                <a:lnTo>
                  <a:pt x="5982967" y="1344715"/>
                </a:lnTo>
                <a:lnTo>
                  <a:pt x="5982967" y="6152387"/>
                </a:lnTo>
                <a:lnTo>
                  <a:pt x="5982968" y="6152387"/>
                </a:lnTo>
                <a:lnTo>
                  <a:pt x="5982968" y="7521140"/>
                </a:lnTo>
                <a:lnTo>
                  <a:pt x="0" y="7521140"/>
                </a:lnTo>
                <a:lnTo>
                  <a:pt x="0" y="6152387"/>
                </a:lnTo>
                <a:lnTo>
                  <a:pt x="2" y="6152387"/>
                </a:lnTo>
                <a:lnTo>
                  <a:pt x="2" y="905354"/>
                </a:lnTo>
                <a:lnTo>
                  <a:pt x="3" y="905354"/>
                </a:lnTo>
                <a:lnTo>
                  <a:pt x="3" y="0"/>
                </a:lnTo>
                <a:lnTo>
                  <a:pt x="35302" y="5883"/>
                </a:lnTo>
                <a:lnTo>
                  <a:pt x="138808" y="23197"/>
                </a:lnTo>
                <a:lnTo>
                  <a:pt x="214194" y="35299"/>
                </a:lnTo>
                <a:lnTo>
                  <a:pt x="303938" y="48074"/>
                </a:lnTo>
                <a:lnTo>
                  <a:pt x="410435" y="63370"/>
                </a:lnTo>
                <a:lnTo>
                  <a:pt x="528299" y="79507"/>
                </a:lnTo>
                <a:lnTo>
                  <a:pt x="661121" y="96484"/>
                </a:lnTo>
                <a:lnTo>
                  <a:pt x="805909" y="114469"/>
                </a:lnTo>
                <a:lnTo>
                  <a:pt x="963260" y="132455"/>
                </a:lnTo>
                <a:lnTo>
                  <a:pt x="1130783" y="150776"/>
                </a:lnTo>
                <a:lnTo>
                  <a:pt x="1311469" y="167753"/>
                </a:lnTo>
                <a:lnTo>
                  <a:pt x="1500531" y="184058"/>
                </a:lnTo>
                <a:lnTo>
                  <a:pt x="1700362" y="198850"/>
                </a:lnTo>
                <a:lnTo>
                  <a:pt x="1908569" y="212969"/>
                </a:lnTo>
                <a:lnTo>
                  <a:pt x="2125751" y="226249"/>
                </a:lnTo>
                <a:lnTo>
                  <a:pt x="2237034" y="230955"/>
                </a:lnTo>
                <a:lnTo>
                  <a:pt x="2350710" y="236166"/>
                </a:lnTo>
                <a:lnTo>
                  <a:pt x="2466181" y="241040"/>
                </a:lnTo>
                <a:lnTo>
                  <a:pt x="2582251" y="244234"/>
                </a:lnTo>
                <a:lnTo>
                  <a:pt x="2700713" y="247092"/>
                </a:lnTo>
                <a:lnTo>
                  <a:pt x="2820373" y="250117"/>
                </a:lnTo>
                <a:lnTo>
                  <a:pt x="2942425" y="252134"/>
                </a:lnTo>
                <a:lnTo>
                  <a:pt x="3065674" y="252134"/>
                </a:lnTo>
                <a:lnTo>
                  <a:pt x="3190119" y="253143"/>
                </a:lnTo>
                <a:lnTo>
                  <a:pt x="3315762" y="252134"/>
                </a:lnTo>
                <a:lnTo>
                  <a:pt x="3443199" y="250117"/>
                </a:lnTo>
                <a:lnTo>
                  <a:pt x="3570636" y="248268"/>
                </a:lnTo>
                <a:lnTo>
                  <a:pt x="3699868" y="244234"/>
                </a:lnTo>
                <a:lnTo>
                  <a:pt x="3830297" y="240032"/>
                </a:lnTo>
                <a:lnTo>
                  <a:pt x="3960726" y="235157"/>
                </a:lnTo>
                <a:lnTo>
                  <a:pt x="4092351" y="228266"/>
                </a:lnTo>
                <a:lnTo>
                  <a:pt x="4225173" y="220029"/>
                </a:lnTo>
                <a:lnTo>
                  <a:pt x="4358593" y="212129"/>
                </a:lnTo>
                <a:lnTo>
                  <a:pt x="4492012" y="202044"/>
                </a:lnTo>
                <a:lnTo>
                  <a:pt x="4627228" y="189941"/>
                </a:lnTo>
                <a:lnTo>
                  <a:pt x="4760647" y="177839"/>
                </a:lnTo>
                <a:lnTo>
                  <a:pt x="4896461" y="163887"/>
                </a:lnTo>
                <a:lnTo>
                  <a:pt x="5032872" y="148591"/>
                </a:lnTo>
                <a:lnTo>
                  <a:pt x="5167489" y="132455"/>
                </a:lnTo>
                <a:lnTo>
                  <a:pt x="5303902" y="113629"/>
                </a:lnTo>
                <a:lnTo>
                  <a:pt x="5439714" y="93458"/>
                </a:lnTo>
                <a:lnTo>
                  <a:pt x="5576126" y="73455"/>
                </a:lnTo>
                <a:lnTo>
                  <a:pt x="5711939" y="50091"/>
                </a:lnTo>
                <a:lnTo>
                  <a:pt x="584715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10910-057D-49CC-9253-F8EB7D90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76" y="437513"/>
            <a:ext cx="5984315" cy="5954325"/>
          </a:xfrm>
        </p:spPr>
        <p:txBody>
          <a:bodyPr anchor="ctr">
            <a:normAutofit/>
          </a:bodyPr>
          <a:lstStyle/>
          <a:p>
            <a:endParaRPr lang="de-DE" sz="2000" dirty="0"/>
          </a:p>
        </p:txBody>
      </p:sp>
      <p:graphicFrame>
        <p:nvGraphicFramePr>
          <p:cNvPr id="14" name="Tabelle 1">
            <a:extLst>
              <a:ext uri="{FF2B5EF4-FFF2-40B4-BE49-F238E27FC236}">
                <a16:creationId xmlns:a16="http://schemas.microsoft.com/office/drawing/2014/main" id="{994DE951-EC8A-4C05-9313-4E9222039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48762"/>
              </p:ext>
            </p:extLst>
          </p:nvPr>
        </p:nvGraphicFramePr>
        <p:xfrm>
          <a:off x="4695273" y="675284"/>
          <a:ext cx="7015208" cy="5478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928">
                  <a:extLst>
                    <a:ext uri="{9D8B030D-6E8A-4147-A177-3AD203B41FA5}">
                      <a16:colId xmlns:a16="http://schemas.microsoft.com/office/drawing/2014/main" val="3288258713"/>
                    </a:ext>
                  </a:extLst>
                </a:gridCol>
                <a:gridCol w="2017170">
                  <a:extLst>
                    <a:ext uri="{9D8B030D-6E8A-4147-A177-3AD203B41FA5}">
                      <a16:colId xmlns:a16="http://schemas.microsoft.com/office/drawing/2014/main" val="2867290163"/>
                    </a:ext>
                  </a:extLst>
                </a:gridCol>
                <a:gridCol w="2008509">
                  <a:extLst>
                    <a:ext uri="{9D8B030D-6E8A-4147-A177-3AD203B41FA5}">
                      <a16:colId xmlns:a16="http://schemas.microsoft.com/office/drawing/2014/main" val="3204685979"/>
                    </a:ext>
                  </a:extLst>
                </a:gridCol>
                <a:gridCol w="1897494">
                  <a:extLst>
                    <a:ext uri="{9D8B030D-6E8A-4147-A177-3AD203B41FA5}">
                      <a16:colId xmlns:a16="http://schemas.microsoft.com/office/drawing/2014/main" val="2549289383"/>
                    </a:ext>
                  </a:extLst>
                </a:gridCol>
                <a:gridCol w="777107">
                  <a:extLst>
                    <a:ext uri="{9D8B030D-6E8A-4147-A177-3AD203B41FA5}">
                      <a16:colId xmlns:a16="http://schemas.microsoft.com/office/drawing/2014/main" val="2208314005"/>
                    </a:ext>
                  </a:extLst>
                </a:gridCol>
              </a:tblGrid>
              <a:tr h="2074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 err="1">
                          <a:effectLst/>
                        </a:rPr>
                        <a:t>Nr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Testschritt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Erwartetes Resultat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Testresultat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Erfüllt?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854765"/>
                  </a:ext>
                </a:extLst>
              </a:tr>
              <a:tr h="622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Aufrufen der Startseite als Wähler 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Aufforderung zum Scannen des Fingerabdrucks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301624"/>
                  </a:ext>
                </a:extLst>
              </a:tr>
              <a:tr h="8297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Fingerabdruck korrekt scannen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Übersichtseite des Wählers mit allen verfügbaren Wahlen erscheint.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934793"/>
                  </a:ext>
                </a:extLst>
              </a:tr>
              <a:tr h="414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3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Eine Wahl auswählen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Digitaler Stimmzettel erscheint.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843011"/>
                  </a:ext>
                </a:extLst>
              </a:tr>
              <a:tr h="622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Gewünschte Auswahl treffen und absenden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Aufforderung zum Scannen des Fingerabdrucks 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010453"/>
                  </a:ext>
                </a:extLst>
              </a:tr>
              <a:tr h="414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5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Fingerabdruck korrekt scannen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Bestätigungsnachfrage erscheint.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5430664"/>
                  </a:ext>
                </a:extLst>
              </a:tr>
              <a:tr h="8297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Nachfrage bestätigen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Bestätigung über erfolgreiche Stimmabgabe erscheint.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6733558"/>
                  </a:ext>
                </a:extLst>
              </a:tr>
              <a:tr h="8297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7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Bestätigung mit Ok schließen.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Übersicht erscheint ohne die Wahl für die gerade abgestimmt wurde.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9983395"/>
                  </a:ext>
                </a:extLst>
              </a:tr>
            </a:tbl>
          </a:graphicData>
        </a:graphic>
      </p:graphicFrame>
      <p:sp>
        <p:nvSpPr>
          <p:cNvPr id="16" name="Rectangle 1">
            <a:extLst>
              <a:ext uri="{FF2B5EF4-FFF2-40B4-BE49-F238E27FC236}">
                <a16:creationId xmlns:a16="http://schemas.microsoft.com/office/drawing/2014/main" id="{A2ABADA5-B6ED-4170-8B76-E30D65829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06" y="1709083"/>
            <a:ext cx="3753973" cy="341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1" i="0" u="sng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de-DE" altLang="de-DE" sz="2800" b="1" i="0" u="sng" strike="noStrike" cap="none" normalizeH="0" baseline="0" dirty="0" bmk="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kzeptanzkriterium 7</a:t>
            </a:r>
            <a:r>
              <a:rPr kumimoji="0" lang="de-DE" altLang="de-DE" sz="2800" b="1" i="0" u="none" strike="noStrike" cap="none" normalizeH="0" baseline="0" dirty="0" bmk="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Identifikation doppelt verifiziert: </a:t>
            </a:r>
            <a:br>
              <a:rPr kumimoji="0" lang="de-DE" altLang="de-DE" sz="2800" b="1" i="0" u="none" strike="noStrike" cap="none" normalizeH="0" baseline="0" dirty="0" bmk="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de-DE" altLang="de-DE" sz="2800" b="1" i="0" u="none" strike="noStrike" cap="none" normalizeH="0" baseline="0" dirty="0" bmk="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vor dem Login, vor jeder Stimmabgabe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Vorbedingung: Es muss mindestens eine Wahl für diesen Wähler aktiv sein.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62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362</Words>
  <Application>Microsoft Office PowerPoint</Application>
  <PresentationFormat>Widescreen</PresentationFormat>
  <Paragraphs>131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Times New Roman</vt:lpstr>
      <vt:lpstr>Wingdings 3</vt:lpstr>
      <vt:lpstr>Ion Boardroom</vt:lpstr>
      <vt:lpstr>YourChoice</vt:lpstr>
      <vt:lpstr>Produkt</vt:lpstr>
      <vt:lpstr>Produkt</vt:lpstr>
      <vt:lpstr>GUI</vt:lpstr>
      <vt:lpstr>Storyboards</vt:lpstr>
      <vt:lpstr>Datenbank</vt:lpstr>
      <vt:lpstr>Systemtest</vt:lpstr>
      <vt:lpstr>Akzeptanztest</vt:lpstr>
      <vt:lpstr>PowerPoint Presentation</vt:lpstr>
      <vt:lpstr>Tools</vt:lpstr>
      <vt:lpstr>Frontendtools</vt:lpstr>
      <vt:lpstr>Frontendtools</vt:lpstr>
      <vt:lpstr>Backendtools</vt:lpstr>
      <vt:lpstr>Backendtools</vt:lpstr>
      <vt:lpstr>Architektur</vt:lpstr>
      <vt:lpstr>Risiken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YourChoice</dc:title>
  <dc:creator>Thomas Aeneas</dc:creator>
  <cp:lastModifiedBy>Thomas Aeneas</cp:lastModifiedBy>
  <cp:revision>39</cp:revision>
  <dcterms:created xsi:type="dcterms:W3CDTF">2018-03-18T13:35:52Z</dcterms:created>
  <dcterms:modified xsi:type="dcterms:W3CDTF">2018-03-22T16:25:59Z</dcterms:modified>
</cp:coreProperties>
</file>