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Source Code Pro"/>
      <p:regular r:id="rId24"/>
      <p:bold r:id="rId25"/>
      <p:italic r:id="rId26"/>
      <p:boldItalic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SourceCodePr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8" Type="http://schemas.openxmlformats.org/officeDocument/2006/relationships/font" Target="fonts/Oswald-regular.fntdata"/><Relationship Id="rId27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c027a7552d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c027a7552d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c027a7552d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c027a7552d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c027a7552d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c027a7552d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c027a7552d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c027a7552d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c027a7552d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c027a7552d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027a7552d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c027a7552d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c027a7552d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c027a7552d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c027a7552d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c027a7552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c027a7552d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c027a7552d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027a7552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c027a7552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c027a7552d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c027a7552d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c027a7552d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c027a7552d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c027a7552d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c027a7552d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c027a7552d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c027a7552d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c027a7552d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c027a7552d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c027a7552d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c027a7552d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027a7552d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027a7552d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">
  <p:cSld name="AUTOLAYOUT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7500" y="0"/>
            <a:ext cx="9132300" cy="5143500"/>
          </a:xfrm>
          <a:prstGeom prst="rect">
            <a:avLst/>
          </a:prstGeom>
          <a:solidFill>
            <a:srgbClr val="B3D0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13"/>
          <p:cNvCxnSpPr/>
          <p:nvPr/>
        </p:nvCxnSpPr>
        <p:spPr>
          <a:xfrm>
            <a:off x="841350" y="460903"/>
            <a:ext cx="0" cy="4261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13"/>
          <p:cNvCxnSpPr/>
          <p:nvPr/>
        </p:nvCxnSpPr>
        <p:spPr>
          <a:xfrm>
            <a:off x="8337675" y="460903"/>
            <a:ext cx="0" cy="4261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3"/>
          <p:cNvSpPr/>
          <p:nvPr/>
        </p:nvSpPr>
        <p:spPr>
          <a:xfrm rot="-5400000">
            <a:off x="4327200" y="853550"/>
            <a:ext cx="483000" cy="427200"/>
          </a:xfrm>
          <a:prstGeom prst="hexagon">
            <a:avLst>
              <a:gd fmla="val 28666" name="adj"/>
              <a:gd fmla="val 115470" name="vf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type="ctrTitle"/>
          </p:nvPr>
        </p:nvSpPr>
        <p:spPr>
          <a:xfrm>
            <a:off x="1883125" y="1447250"/>
            <a:ext cx="5400900" cy="1971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2429850" y="3493650"/>
            <a:ext cx="4287600" cy="78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uscorpora.ru" TargetMode="External"/><Relationship Id="rId4" Type="http://schemas.openxmlformats.org/officeDocument/2006/relationships/hyperlink" Target="https://drive.google.com/drive/folders/1wXSnxPN6cvGYjgF0YNGsFkrbC5OktR6I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1883125" y="1447250"/>
            <a:ext cx="5400900" cy="19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Автобусами, поездами и самолетами: употребимость творительного падежа с названиями транспорта</a:t>
            </a:r>
            <a:endParaRPr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2428200" y="3684150"/>
            <a:ext cx="42876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2"/>
                </a:solidFill>
              </a:rPr>
              <a:t>Авторы: Евгения Лепихина(БКЛ222), Софья Кузнецова(БКЛ222)</a:t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703250" y="4472250"/>
            <a:ext cx="573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3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проект посвящается tg-чату “ТВК222 Мудрая”</a:t>
            </a:r>
            <a:endParaRPr i="1" sz="13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3" title="Доля творительного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450" y="1180464"/>
            <a:ext cx="7003101" cy="36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550" y="1376375"/>
            <a:ext cx="6526901" cy="342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813" y="1396500"/>
            <a:ext cx="6682375" cy="35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088" y="1392627"/>
            <a:ext cx="6789825" cy="356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50250" y="1468825"/>
            <a:ext cx="3635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Творительный</a:t>
            </a:r>
            <a:r>
              <a:rPr lang="ru"/>
              <a:t> падеж действительно употребляется </a:t>
            </a:r>
            <a:r>
              <a:rPr i="1" lang="ru"/>
              <a:t>значительно реже</a:t>
            </a:r>
            <a:r>
              <a:rPr lang="ru"/>
              <a:t> </a:t>
            </a:r>
            <a:r>
              <a:rPr b="1" lang="ru"/>
              <a:t>предложного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7" title="В целом"/>
          <p:cNvPicPr preferRelativeResize="0"/>
          <p:nvPr/>
        </p:nvPicPr>
        <p:blipFill rotWithShape="1">
          <a:blip r:embed="rId3">
            <a:alphaModFix/>
          </a:blip>
          <a:srcRect b="-2574" l="0" r="1312" t="0"/>
          <a:stretch/>
        </p:blipFill>
        <p:spPr>
          <a:xfrm>
            <a:off x="3342425" y="146325"/>
            <a:ext cx="3853450" cy="248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 title="В последние 20 лет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3643" y="2655525"/>
            <a:ext cx="4020356" cy="248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468825"/>
            <a:ext cx="3558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Кривые частотности достаточно похожи(не считая троллейбус, у него слишком мало вхождений в корпус)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Однако в последние 20 лет наблюдаются 2 конкретные тенденции: автобусы-трамваи и поезда-самолеты</a:t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650" y="1164398"/>
            <a:ext cx="5703501" cy="35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00" y="1468825"/>
            <a:ext cx="3840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Действительно, есть значительное сходство между автобусами, трамваями и троллейбусами. Возможно, это связано с тем, что ими пользуются регулярно.</a:t>
            </a:r>
            <a:endParaRPr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725" y="1397375"/>
            <a:ext cx="4831575" cy="29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Еще интересности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311700" y="1468825"/>
            <a:ext cx="3650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Конструкция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ru" sz="1500"/>
              <a:t>“глагол движения + с поездом ”</a:t>
            </a:r>
            <a:endParaRPr b="1" i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(например: “Еду с утренним поездом” или “он вернется с последним поездом”) Довольно популярна до 30-х годов, составляет большую часть употреблений “поездом”</a:t>
            </a:r>
            <a:endParaRPr/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550" y="1511025"/>
            <a:ext cx="4876800" cy="3015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675" y="593775"/>
            <a:ext cx="291465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Выбор темы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3253950"/>
            <a:ext cx="8520600" cy="11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chemeClr val="lt2"/>
                </a:solidFill>
              </a:rPr>
              <a:t>Лейпцигские правила глоссирования</a:t>
            </a:r>
            <a:endParaRPr sz="1600">
              <a:solidFill>
                <a:schemeClr val="lt2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950" y="1422751"/>
            <a:ext cx="7270101" cy="19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Собственно тема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382450"/>
            <a:ext cx="8520600" cy="17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Сравнение употреблений </a:t>
            </a:r>
            <a:r>
              <a:rPr b="1" i="1" lang="ru"/>
              <a:t>предложного</a:t>
            </a:r>
            <a:r>
              <a:rPr lang="ru"/>
              <a:t> и </a:t>
            </a:r>
            <a:r>
              <a:rPr b="1" i="1" lang="ru"/>
              <a:t>творительного</a:t>
            </a:r>
            <a:r>
              <a:rPr lang="ru"/>
              <a:t> падежей в конструкциях типа: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/>
              <a:t>глагол движения + транспорт(тв./п. п.)</a:t>
            </a:r>
            <a:endParaRPr i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  <p:cxnSp>
        <p:nvCxnSpPr>
          <p:cNvPr id="86" name="Google Shape;86;p16"/>
          <p:cNvCxnSpPr/>
          <p:nvPr/>
        </p:nvCxnSpPr>
        <p:spPr>
          <a:xfrm>
            <a:off x="4573850" y="2663900"/>
            <a:ext cx="0" cy="219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6"/>
          <p:cNvSpPr txBox="1"/>
          <p:nvPr/>
        </p:nvSpPr>
        <p:spPr>
          <a:xfrm>
            <a:off x="311700" y="3022550"/>
            <a:ext cx="3039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Source Code Pro"/>
                <a:ea typeface="Source Code Pro"/>
                <a:cs typeface="Source Code Pro"/>
                <a:sym typeface="Source Code Pro"/>
              </a:rPr>
              <a:t>Глаголы: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добраться/добираться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ехать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доехать/доезжать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уехать/уезжать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вернуться/возвращаться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5797000" y="2980675"/>
            <a:ext cx="3393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Source Code Pro"/>
                <a:ea typeface="Source Code Pro"/>
                <a:cs typeface="Source Code Pro"/>
                <a:sym typeface="Source Code Pro"/>
              </a:rPr>
              <a:t>Транспорт</a:t>
            </a:r>
            <a:r>
              <a:rPr b="1" lang="ru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автобус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трамвай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троллейбус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самолет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поезд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Гипотеза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Творительный падеж в этом значении употребляется сильно реже предложного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Раньше творительный падеж был более частотным, чем сейчас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Для разных видов транспорта частотность употребления творительного падежа различна (возможно есть зависимость от того, насколько часто тот или иной вид транспорта используется)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работы и инструменты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Сбор данных об употреблении существительных в предложном и творительном падежах </a:t>
            </a:r>
            <a:r>
              <a:rPr i="1" lang="ru"/>
              <a:t>(например: в/на автобусе и автобусом)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Систематизация по хронологии и распределение по десятилетиям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Сведение таблиц, построение диаграмм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Анализ и формулирование выводов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Основной ресурс поиска употреблений — </a:t>
            </a:r>
            <a:r>
              <a:rPr lang="ru" u="sng">
                <a:solidFill>
                  <a:schemeClr val="hlink"/>
                </a:solidFill>
                <a:hlinkClick r:id="rId3"/>
              </a:rPr>
              <a:t>НКРЯ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Анализ полученных данных – в </a:t>
            </a:r>
            <a:r>
              <a:rPr lang="ru" u="sng">
                <a:solidFill>
                  <a:schemeClr val="hlink"/>
                </a:solidFill>
                <a:hlinkClick r:id="rId4"/>
              </a:rPr>
              <a:t>гугл-таблицах</a:t>
            </a:r>
            <a:r>
              <a:rPr lang="ru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996" y="1468826"/>
            <a:ext cx="5890016" cy="34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513" y="1468825"/>
            <a:ext cx="7108975" cy="35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768" y="1258399"/>
            <a:ext cx="6632471" cy="35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00" y="1366425"/>
            <a:ext cx="3715175" cy="20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050" y="3090750"/>
            <a:ext cx="3478624" cy="20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91" y="1468350"/>
            <a:ext cx="3716222" cy="184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3172" y="3090750"/>
            <a:ext cx="3475904" cy="18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