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88" r:id="rId7"/>
    <p:sldId id="290" r:id="rId8"/>
    <p:sldId id="300" r:id="rId9"/>
    <p:sldId id="299" r:id="rId10"/>
    <p:sldId id="301" r:id="rId11"/>
    <p:sldId id="302" r:id="rId12"/>
    <p:sldId id="294" r:id="rId13"/>
    <p:sldId id="303" r:id="rId14"/>
    <p:sldId id="2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5EF"/>
    <a:srgbClr val="0068FF"/>
    <a:srgbClr val="44546A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7" autoAdjust="0"/>
    <p:restoredTop sz="95646" autoAdjust="0"/>
  </p:normalViewPr>
  <p:slideViewPr>
    <p:cSldViewPr snapToGrid="0">
      <p:cViewPr varScale="1">
        <p:scale>
          <a:sx n="68" d="100"/>
          <a:sy n="68" d="100"/>
        </p:scale>
        <p:origin x="732" y="96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4-05-18T15:36:06.781" idx="1">
    <p:pos x="5860" y="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28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96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08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72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71" r:id="rId4"/>
    <p:sldLayoutId id="2147483659" r:id="rId5"/>
    <p:sldLayoutId id="2147483668" r:id="rId6"/>
    <p:sldLayoutId id="2147483669" r:id="rId7"/>
    <p:sldLayoutId id="2147483676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6AC7C29A-6A6A-389A-75E5-D93B110FDDA3}"/>
              </a:ext>
            </a:extLst>
          </p:cNvPr>
          <p:cNvSpPr txBox="1">
            <a:spLocks/>
          </p:cNvSpPr>
          <p:nvPr/>
        </p:nvSpPr>
        <p:spPr>
          <a:xfrm>
            <a:off x="329251" y="2023433"/>
            <a:ext cx="7990114" cy="1112017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dirty="0">
                <a:solidFill>
                  <a:srgbClr val="44546A"/>
                </a:solidFill>
              </a:rPr>
            </a:br>
            <a:r>
              <a:rPr lang="en-US" dirty="0">
                <a:solidFill>
                  <a:srgbClr val="44546A"/>
                </a:solidFill>
              </a:rPr>
              <a:t>Van </a:t>
            </a:r>
            <a:r>
              <a:rPr lang="en-US" dirty="0" err="1">
                <a:solidFill>
                  <a:srgbClr val="44546A"/>
                </a:solidFill>
              </a:rPr>
              <a:t>Emde</a:t>
            </a:r>
            <a:r>
              <a:rPr lang="en-US" dirty="0">
                <a:solidFill>
                  <a:srgbClr val="44546A"/>
                </a:solidFill>
              </a:rPr>
              <a:t> Boas Trees</a:t>
            </a: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15018703-D926-1EE3-131A-E832E55E937A}"/>
              </a:ext>
            </a:extLst>
          </p:cNvPr>
          <p:cNvSpPr txBox="1">
            <a:spLocks/>
          </p:cNvSpPr>
          <p:nvPr/>
        </p:nvSpPr>
        <p:spPr>
          <a:xfrm>
            <a:off x="2173857" y="4648200"/>
            <a:ext cx="6498791" cy="1785621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4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7200" b="0" i="0" kern="1200" cap="all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68FF"/>
                </a:solidFill>
              </a:rPr>
              <a:t>Worked by:  Alvi </a:t>
            </a:r>
            <a:r>
              <a:rPr lang="en-US" dirty="0" err="1">
                <a:solidFill>
                  <a:srgbClr val="0068FF"/>
                </a:solidFill>
              </a:rPr>
              <a:t>Hysa</a:t>
            </a:r>
            <a:r>
              <a:rPr lang="en-US" dirty="0">
                <a:solidFill>
                  <a:srgbClr val="0068FF"/>
                </a:solidFill>
              </a:rPr>
              <a:t>                                                                          </a:t>
            </a:r>
            <a:r>
              <a:rPr lang="en-US" dirty="0">
                <a:solidFill>
                  <a:srgbClr val="DAE5EF"/>
                </a:solidFill>
              </a:rPr>
              <a:t>………………… </a:t>
            </a:r>
            <a:r>
              <a:rPr lang="en-US" dirty="0">
                <a:solidFill>
                  <a:srgbClr val="E0EAF1"/>
                </a:solidFill>
              </a:rPr>
              <a:t> </a:t>
            </a:r>
            <a:r>
              <a:rPr lang="en-US" dirty="0" err="1">
                <a:solidFill>
                  <a:srgbClr val="0068FF"/>
                </a:solidFill>
              </a:rPr>
              <a:t>Engjëll</a:t>
            </a:r>
            <a:r>
              <a:rPr lang="en-US" dirty="0">
                <a:solidFill>
                  <a:srgbClr val="0068FF"/>
                </a:solidFill>
              </a:rPr>
              <a:t> </a:t>
            </a:r>
            <a:r>
              <a:rPr lang="en-US" dirty="0" err="1">
                <a:solidFill>
                  <a:srgbClr val="0068FF"/>
                </a:solidFill>
              </a:rPr>
              <a:t>Abazaj</a:t>
            </a:r>
            <a:r>
              <a:rPr lang="en-US" dirty="0">
                <a:solidFill>
                  <a:srgbClr val="0068FF"/>
                </a:solidFill>
              </a:rPr>
              <a:t> </a:t>
            </a:r>
          </a:p>
          <a:p>
            <a:r>
              <a:rPr lang="en-US" dirty="0">
                <a:solidFill>
                  <a:srgbClr val="DAE5EF"/>
                </a:solidFill>
              </a:rPr>
              <a:t>………………… </a:t>
            </a:r>
            <a:r>
              <a:rPr lang="en-US" dirty="0">
                <a:solidFill>
                  <a:srgbClr val="E0EAF1"/>
                </a:solidFill>
              </a:rPr>
              <a:t>.</a:t>
            </a:r>
            <a:r>
              <a:rPr lang="en-US" dirty="0" err="1">
                <a:solidFill>
                  <a:srgbClr val="0068FF"/>
                </a:solidFill>
              </a:rPr>
              <a:t>Indrit</a:t>
            </a:r>
            <a:r>
              <a:rPr lang="en-US" dirty="0">
                <a:solidFill>
                  <a:srgbClr val="0068FF"/>
                </a:solidFill>
              </a:rPr>
              <a:t> </a:t>
            </a:r>
            <a:r>
              <a:rPr lang="en-US" dirty="0" err="1">
                <a:solidFill>
                  <a:srgbClr val="0068FF"/>
                </a:solidFill>
              </a:rPr>
              <a:t>Ferati</a:t>
            </a:r>
            <a:r>
              <a:rPr lang="en-US" dirty="0">
                <a:solidFill>
                  <a:srgbClr val="0068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666" y="482251"/>
            <a:ext cx="6520255" cy="192024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/>
          <a:lstStyle/>
          <a:p>
            <a:r>
              <a:rPr lang="en-US" dirty="0">
                <a:solidFill>
                  <a:srgbClr val="DAE5EF"/>
                </a:solidFill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425291" y="2764029"/>
            <a:ext cx="6520255" cy="3382962"/>
          </a:xfrm>
        </p:spPr>
        <p:txBody>
          <a:bodyPr>
            <a:normAutofit/>
          </a:bodyPr>
          <a:lstStyle/>
          <a:p>
            <a:r>
              <a:rPr lang="en-US" b="1" dirty="0"/>
              <a:t>Strengths</a:t>
            </a:r>
          </a:p>
          <a:p>
            <a:pPr lvl="1"/>
            <a:r>
              <a:rPr lang="en-US" dirty="0"/>
              <a:t>O(log </a:t>
            </a:r>
            <a:r>
              <a:rPr lang="en-US" dirty="0" err="1"/>
              <a:t>log</a:t>
            </a:r>
            <a:r>
              <a:rPr lang="en-US" dirty="0"/>
              <a:t> M) time complexity for various operations</a:t>
            </a:r>
          </a:p>
          <a:p>
            <a:r>
              <a:rPr lang="en-US" b="1" dirty="0"/>
              <a:t>Trade-offs</a:t>
            </a:r>
          </a:p>
          <a:p>
            <a:pPr lvl="1"/>
            <a:r>
              <a:rPr lang="en-US" dirty="0"/>
              <a:t>High space complexity (O(M))</a:t>
            </a:r>
          </a:p>
          <a:p>
            <a:pPr lvl="1"/>
            <a:r>
              <a:rPr lang="en-US" dirty="0"/>
              <a:t>Practical implementations often use variants for better space efficiency</a:t>
            </a:r>
          </a:p>
          <a:p>
            <a:r>
              <a:rPr lang="en-US" b="1" dirty="0"/>
              <a:t>Importance</a:t>
            </a:r>
          </a:p>
          <a:p>
            <a:pPr lvl="1"/>
            <a:r>
              <a:rPr lang="en-US" dirty="0"/>
              <a:t>Significant in data structure theory for efficient integer key operations</a:t>
            </a:r>
          </a:p>
          <a:p>
            <a:pPr marL="283464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098" name="Picture 2" descr="Handwriting text writing Final Thoughts. Conceptual photo should be last  few sentences within your conclusions Clipart of Hand Holding Up Blank  Sheet Stock Photo - Alamy">
            <a:extLst>
              <a:ext uri="{FF2B5EF4-FFF2-40B4-BE49-F238E27FC236}">
                <a16:creationId xmlns:a16="http://schemas.microsoft.com/office/drawing/2014/main" id="{DBE7BED6-DBCC-F71D-9576-598F2AB72F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42D1FD"/>
              </a:clrFrom>
              <a:clrTo>
                <a:srgbClr val="42D1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1" t="10367" r="16448" b="10367"/>
          <a:stretch/>
        </p:blipFill>
        <p:spPr bwMode="auto">
          <a:xfrm>
            <a:off x="1225518" y="1251099"/>
            <a:ext cx="3492860" cy="302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19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982" y="1152144"/>
            <a:ext cx="9779183" cy="470643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6000" dirty="0"/>
              <a:t>THANK YOU </a:t>
            </a:r>
            <a:br>
              <a:rPr lang="en-US" sz="6000" dirty="0"/>
            </a:br>
            <a:r>
              <a:rPr lang="en-US" sz="6000" dirty="0"/>
              <a:t>FOR </a:t>
            </a:r>
            <a:br>
              <a:rPr lang="en-US" sz="6000" dirty="0"/>
            </a:br>
            <a:r>
              <a:rPr lang="en-US" sz="6000" dirty="0"/>
              <a:t>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5" y="102021"/>
            <a:ext cx="2716450" cy="1744415"/>
          </a:xfrm>
        </p:spPr>
        <p:txBody>
          <a:bodyPr/>
          <a:lstStyle/>
          <a:p>
            <a:r>
              <a:rPr lang="en-US" sz="4400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5720906" cy="3366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A van </a:t>
            </a:r>
            <a:r>
              <a:rPr lang="en-US" dirty="0" err="1"/>
              <a:t>Emde</a:t>
            </a:r>
            <a:r>
              <a:rPr lang="en-US" dirty="0"/>
              <a:t> Boas tree (</a:t>
            </a:r>
            <a:r>
              <a:rPr lang="en-US" dirty="0" err="1"/>
              <a:t>vEB</a:t>
            </a:r>
            <a:r>
              <a:rPr lang="en-US" dirty="0"/>
              <a:t> tree) is a tree data structure that implements a map with m-bit integer keys.</a:t>
            </a:r>
          </a:p>
          <a:p>
            <a:r>
              <a:rPr lang="en-US" dirty="0"/>
              <a:t>Key Features:</a:t>
            </a:r>
          </a:p>
          <a:p>
            <a:r>
              <a:rPr lang="en-US" dirty="0"/>
              <a:t>- Efficient operations: O(log </a:t>
            </a:r>
            <a:r>
              <a:rPr lang="en-US" dirty="0" err="1"/>
              <a:t>log</a:t>
            </a:r>
            <a:r>
              <a:rPr lang="en-US" dirty="0"/>
              <a:t> M) time complexity</a:t>
            </a:r>
          </a:p>
          <a:p>
            <a:r>
              <a:rPr lang="en-US" dirty="0"/>
              <a:t>- Not space efficient</a:t>
            </a:r>
          </a:p>
          <a:p>
            <a:endParaRPr lang="en-US" dirty="0"/>
          </a:p>
        </p:txBody>
      </p:sp>
      <p:pic>
        <p:nvPicPr>
          <p:cNvPr id="4" name="Picture 6" descr="Van Emde Boas Tree - Wujunde - 博客园">
            <a:extLst>
              <a:ext uri="{FF2B5EF4-FFF2-40B4-BE49-F238E27FC236}">
                <a16:creationId xmlns:a16="http://schemas.microsoft.com/office/drawing/2014/main" id="{6ABA731E-C851-887A-C79C-497CB1226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771" y="1557350"/>
            <a:ext cx="4153364" cy="38269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-1219200"/>
            <a:ext cx="5120640" cy="3200400"/>
          </a:xfrm>
        </p:spPr>
        <p:txBody>
          <a:bodyPr/>
          <a:lstStyle/>
          <a:p>
            <a:r>
              <a:rPr lang="en-US" dirty="0"/>
              <a:t>Complexity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360" y="1981200"/>
            <a:ext cx="9823269" cy="4049487"/>
          </a:xfrm>
        </p:spPr>
        <p:txBody>
          <a:bodyPr/>
          <a:lstStyle/>
          <a:p>
            <a:r>
              <a:rPr lang="en-US" sz="2800" dirty="0"/>
              <a:t>Universe Size: M = 2^m</a:t>
            </a:r>
          </a:p>
          <a:p>
            <a:r>
              <a:rPr lang="en-US" sz="2800" dirty="0"/>
              <a:t>Hierarchical Decomposition: Splits universe into smaller clusters for efficient operations</a:t>
            </a:r>
          </a:p>
          <a:p>
            <a:r>
              <a:rPr lang="en-US" sz="2800" dirty="0"/>
              <a:t>Summary Structure: Records clusters with elements for rapid queries</a:t>
            </a:r>
          </a:p>
          <a:p>
            <a:r>
              <a:rPr lang="en-US" sz="2800" dirty="0"/>
              <a:t>Recursive Operations: Successor, predecessor, insert, and delete in O(log </a:t>
            </a:r>
            <a:r>
              <a:rPr lang="en-US" sz="2800" dirty="0" err="1"/>
              <a:t>log</a:t>
            </a:r>
            <a:r>
              <a:rPr lang="en-US" sz="2800" dirty="0"/>
              <a:t> M) time</a:t>
            </a:r>
          </a:p>
          <a:p>
            <a:r>
              <a:rPr lang="en-US" sz="2800" dirty="0"/>
              <a:t>Practical Implications: Useful for applications needing fast order statistics on integer keys</a:t>
            </a:r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-434800"/>
            <a:ext cx="9601200" cy="1653371"/>
          </a:xfrm>
        </p:spPr>
        <p:txBody>
          <a:bodyPr/>
          <a:lstStyle/>
          <a:p>
            <a:r>
              <a:rPr lang="en-US" sz="6000" dirty="0"/>
              <a:t>Supported Operations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61070" y="1481732"/>
            <a:ext cx="5037908" cy="1947268"/>
          </a:xfrm>
        </p:spPr>
        <p:txBody>
          <a:bodyPr>
            <a:noAutofit/>
          </a:bodyPr>
          <a:lstStyle/>
          <a:p>
            <a:r>
              <a:rPr lang="en-US" sz="4200" b="1" dirty="0"/>
              <a:t>Maximum: O(1)</a:t>
            </a:r>
          </a:p>
          <a:p>
            <a:r>
              <a:rPr lang="en-US" sz="1900" b="1" dirty="0"/>
              <a:t>Retrieve Maximum: The largest element in the tree is always stored in the max property that the tree maintains.</a:t>
            </a:r>
          </a:p>
          <a:p>
            <a:r>
              <a:rPr lang="en-US" sz="1900" b="1" dirty="0"/>
              <a:t>Return Value: The max attribute's value is given back straight.</a:t>
            </a:r>
          </a:p>
          <a:p>
            <a:r>
              <a:rPr lang="en-US" sz="4200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0528C9-C896-95F6-BEBC-FF7B45B35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494777"/>
            <a:ext cx="4663440" cy="2159302"/>
          </a:xfrm>
        </p:spPr>
        <p:txBody>
          <a:bodyPr>
            <a:normAutofit fontScale="62500" lnSpcReduction="20000"/>
          </a:bodyPr>
          <a:lstStyle/>
          <a:p>
            <a:r>
              <a:rPr lang="en-US" sz="6700" b="1" dirty="0"/>
              <a:t>Minimum: O(1)</a:t>
            </a:r>
          </a:p>
          <a:p>
            <a:r>
              <a:rPr lang="en-US" sz="3000" b="1" dirty="0"/>
              <a:t>Retrieve Minimum: The smallest element in the tree is always stored in the min property that the tree maintains.</a:t>
            </a:r>
          </a:p>
          <a:p>
            <a:r>
              <a:rPr lang="en-US" sz="3000" b="1" dirty="0"/>
              <a:t>Return Value: The min attribute's value is given back directly.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475F4B00-4BB7-D2CD-45B3-DB4C3AE885E4}"/>
              </a:ext>
            </a:extLst>
          </p:cNvPr>
          <p:cNvSpPr txBox="1">
            <a:spLocks/>
          </p:cNvSpPr>
          <p:nvPr/>
        </p:nvSpPr>
        <p:spPr>
          <a:xfrm>
            <a:off x="1167492" y="4027263"/>
            <a:ext cx="6953251" cy="3433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0392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pic>
        <p:nvPicPr>
          <p:cNvPr id="3074" name="Picture 2" descr="proto van Emde Boas Trees | Set 1 (Background and Introduction) -  GeeksforGeeks">
            <a:extLst>
              <a:ext uri="{FF2B5EF4-FFF2-40B4-BE49-F238E27FC236}">
                <a16:creationId xmlns:a16="http://schemas.microsoft.com/office/drawing/2014/main" id="{313ECE22-66A8-8833-53DD-E34803094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92" y="3654079"/>
            <a:ext cx="3749707" cy="209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B46D46-8DE1-3EB3-7235-339BAE2AC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437" y="3654079"/>
            <a:ext cx="3908345" cy="217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261257"/>
            <a:ext cx="9601200" cy="826685"/>
          </a:xfrm>
        </p:spPr>
        <p:txBody>
          <a:bodyPr/>
          <a:lstStyle/>
          <a:p>
            <a:r>
              <a:rPr lang="en-US" sz="6000" dirty="0"/>
              <a:t>Supported Operations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6500" y="942353"/>
            <a:ext cx="5381625" cy="1666416"/>
          </a:xfrm>
        </p:spPr>
        <p:txBody>
          <a:bodyPr>
            <a:noAutofit/>
          </a:bodyPr>
          <a:lstStyle/>
          <a:p>
            <a:r>
              <a:rPr lang="en-US" sz="3000" b="1" dirty="0"/>
              <a:t>Predecessor: O(log </a:t>
            </a:r>
            <a:r>
              <a:rPr lang="en-US" sz="3000" b="1" dirty="0" err="1"/>
              <a:t>log</a:t>
            </a:r>
            <a:r>
              <a:rPr lang="en-US" sz="3000" b="1" dirty="0"/>
              <a:t> M)</a:t>
            </a:r>
          </a:p>
          <a:p>
            <a:r>
              <a:rPr lang="en-US" sz="2400" b="1" dirty="0"/>
              <a:t>In a van </a:t>
            </a:r>
            <a:r>
              <a:rPr lang="en-US" sz="2400" b="1" dirty="0" err="1"/>
              <a:t>Emde</a:t>
            </a:r>
            <a:r>
              <a:rPr lang="en-US" sz="2400" b="1" dirty="0"/>
              <a:t> Boas tree, the </a:t>
            </a:r>
            <a:r>
              <a:rPr lang="en-US" sz="2400" b="1" dirty="0" err="1"/>
              <a:t>precedingoperation</a:t>
            </a:r>
            <a:r>
              <a:rPr lang="en-US" sz="2400" b="1" dirty="0"/>
              <a:t> determines the greatest element that is smaller than a specified element.</a:t>
            </a:r>
          </a:p>
          <a:p>
            <a:endParaRPr lang="en-US" sz="2400" b="1" dirty="0"/>
          </a:p>
          <a:p>
            <a:pPr>
              <a:lnSpc>
                <a:spcPct val="7000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0528C9-C896-95F6-BEBC-FF7B45B35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268" y="1087942"/>
            <a:ext cx="5704932" cy="1666416"/>
          </a:xfrm>
        </p:spPr>
        <p:txBody>
          <a:bodyPr>
            <a:normAutofit fontScale="92500"/>
          </a:bodyPr>
          <a:lstStyle/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sz="3200" b="1" dirty="0"/>
              <a:t>Successor: O(log </a:t>
            </a:r>
            <a:r>
              <a:rPr lang="en-US" sz="3200" b="1" dirty="0" err="1"/>
              <a:t>log</a:t>
            </a:r>
            <a:r>
              <a:rPr lang="en-US" sz="3200" b="1" dirty="0"/>
              <a:t> M)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sz="2600" b="1" dirty="0"/>
              <a:t>In a van </a:t>
            </a:r>
            <a:r>
              <a:rPr lang="en-US" sz="2600" b="1" dirty="0" err="1"/>
              <a:t>Emde</a:t>
            </a:r>
            <a:r>
              <a:rPr lang="en-US" sz="2600" b="1" dirty="0"/>
              <a:t> Boas tree, the successor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sz="2600" b="1" dirty="0"/>
              <a:t> operation determines which element is 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sz="2600" b="1" dirty="0"/>
              <a:t>the smallest element greater than a given element. </a:t>
            </a:r>
          </a:p>
        </p:txBody>
      </p:sp>
      <p:pic>
        <p:nvPicPr>
          <p:cNvPr id="2050" name="Picture 2" descr="proto van Emde Boas Trees | Set 1 (Background and Introduction) -  GeeksforGeeks">
            <a:extLst>
              <a:ext uri="{FF2B5EF4-FFF2-40B4-BE49-F238E27FC236}">
                <a16:creationId xmlns:a16="http://schemas.microsoft.com/office/drawing/2014/main" id="{A8C7770B-3916-716E-C243-269B824A6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721430"/>
            <a:ext cx="5762625" cy="384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18D4F6-CF6A-7018-BEE3-EDD9D68B6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2899947"/>
            <a:ext cx="49625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3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-434800"/>
            <a:ext cx="9601200" cy="1653371"/>
          </a:xfrm>
        </p:spPr>
        <p:txBody>
          <a:bodyPr/>
          <a:lstStyle/>
          <a:p>
            <a:r>
              <a:rPr lang="en-US" sz="6000" dirty="0"/>
              <a:t>Supported Operations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712832" y="1494777"/>
            <a:ext cx="6037838" cy="1190878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sz="2800" b="1" dirty="0"/>
              <a:t>Delete: O(1)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sz="1600" b="1" dirty="0"/>
              <a:t>In a van </a:t>
            </a:r>
            <a:r>
              <a:rPr lang="en-US" sz="1600" b="1" dirty="0" err="1"/>
              <a:t>Emde</a:t>
            </a:r>
            <a:r>
              <a:rPr lang="en-US" sz="1600" b="1" dirty="0"/>
              <a:t> Boas tree, the deletion 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sz="1600" b="1" dirty="0"/>
              <a:t>operation is made by iteratively deleting 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sz="1600" b="1" dirty="0"/>
              <a:t>the element from the relevant cluster 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sz="1600" b="1" dirty="0"/>
              <a:t>and updating auxiliary structures (summaries)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sz="1600" b="1" dirty="0"/>
              <a:t>to reflect the modification.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endParaRPr lang="en-US" sz="1600" b="1" dirty="0"/>
          </a:p>
          <a:p>
            <a:pPr>
              <a:lnSpc>
                <a:spcPct val="70000"/>
              </a:lnSpc>
              <a:spcBef>
                <a:spcPts val="0"/>
              </a:spcBef>
            </a:pPr>
            <a:endParaRPr lang="en-US" sz="1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0528C9-C896-95F6-BEBC-FF7B45B35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494777"/>
            <a:ext cx="3545185" cy="421109"/>
          </a:xfrm>
        </p:spPr>
        <p:txBody>
          <a:bodyPr>
            <a:noAutofit/>
          </a:bodyPr>
          <a:lstStyle/>
          <a:p>
            <a:r>
              <a:rPr lang="en-US" sz="2800" b="1" dirty="0"/>
              <a:t>Insert: O(log </a:t>
            </a:r>
            <a:r>
              <a:rPr lang="en-US" sz="2800" b="1" dirty="0" err="1"/>
              <a:t>log</a:t>
            </a:r>
            <a:r>
              <a:rPr lang="en-US" sz="2800" b="1" dirty="0"/>
              <a:t> M)</a:t>
            </a:r>
          </a:p>
          <a:p>
            <a:pPr>
              <a:spcBef>
                <a:spcPts val="0"/>
              </a:spcBef>
            </a:pPr>
            <a:r>
              <a:rPr lang="en-US" sz="1100" b="1" dirty="0"/>
              <a:t>Recursively inserting the element into </a:t>
            </a:r>
          </a:p>
          <a:p>
            <a:pPr>
              <a:spcBef>
                <a:spcPts val="0"/>
              </a:spcBef>
            </a:pPr>
            <a:r>
              <a:rPr lang="en-US" sz="1100" b="1" dirty="0"/>
              <a:t>successively smaller subtrees (clusters) </a:t>
            </a:r>
          </a:p>
          <a:p>
            <a:pPr>
              <a:spcBef>
                <a:spcPts val="0"/>
              </a:spcBef>
            </a:pPr>
            <a:r>
              <a:rPr lang="en-US" sz="1100" b="1" dirty="0"/>
              <a:t>and updating auxiliary structures (summaries) </a:t>
            </a:r>
          </a:p>
          <a:p>
            <a:pPr>
              <a:spcBef>
                <a:spcPts val="0"/>
              </a:spcBef>
            </a:pPr>
            <a:r>
              <a:rPr lang="en-US" sz="1100" b="1" dirty="0"/>
              <a:t>to maintain the correct minimum and maximum </a:t>
            </a:r>
          </a:p>
          <a:p>
            <a:pPr>
              <a:spcBef>
                <a:spcPts val="0"/>
              </a:spcBef>
            </a:pPr>
            <a:r>
              <a:rPr lang="en-US" sz="1100" b="1" dirty="0"/>
              <a:t>values at each level are the steps involved </a:t>
            </a:r>
          </a:p>
          <a:p>
            <a:pPr>
              <a:spcBef>
                <a:spcPts val="0"/>
              </a:spcBef>
            </a:pPr>
            <a:r>
              <a:rPr lang="en-US" sz="1100" b="1" dirty="0"/>
              <a:t>in the insertion process in a van </a:t>
            </a:r>
            <a:r>
              <a:rPr lang="en-US" sz="1100" b="1" dirty="0" err="1"/>
              <a:t>Emde</a:t>
            </a:r>
            <a:r>
              <a:rPr lang="en-US" sz="1100" b="1" dirty="0"/>
              <a:t> Boas tree.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639F08-C373-1488-82EE-0702496CD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879" y="3040652"/>
            <a:ext cx="4418261" cy="71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83C8A7-7A8F-DF32-859A-198E033D0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879" y="3998248"/>
            <a:ext cx="4418261" cy="847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58F6B7-36F4-E532-77D5-F382E46A5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879" y="4993090"/>
            <a:ext cx="4418260" cy="7402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EFBEA1-1E78-773F-3C94-E473FA54B2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6496" y="3155590"/>
            <a:ext cx="4991100" cy="5468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A4FB96-621E-3B07-77F6-ECB7582612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7921" y="3948136"/>
            <a:ext cx="5019675" cy="14150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F29E38-75BB-BC48-F3CB-E3C19D8ECB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6972" y="5233181"/>
            <a:ext cx="4981575" cy="61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6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-434800"/>
            <a:ext cx="9601200" cy="1653371"/>
          </a:xfrm>
        </p:spPr>
        <p:txBody>
          <a:bodyPr/>
          <a:lstStyle/>
          <a:p>
            <a:r>
              <a:rPr lang="en-US" sz="6000" dirty="0"/>
              <a:t>Variants and Extensions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67492" y="1349224"/>
            <a:ext cx="6037838" cy="3135093"/>
          </a:xfrm>
        </p:spPr>
        <p:txBody>
          <a:bodyPr>
            <a:noAutofit/>
          </a:bodyPr>
          <a:lstStyle/>
          <a:p>
            <a:pPr marL="285750" indent="-28575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68FF"/>
                </a:solidFill>
              </a:rPr>
              <a:t>X-Fast Tries: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dirty="0"/>
              <a:t>      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dirty="0"/>
              <a:t>      Combines hash tables and </a:t>
            </a:r>
            <a:r>
              <a:rPr lang="en-US" dirty="0" err="1"/>
              <a:t>trie</a:t>
            </a:r>
            <a:r>
              <a:rPr lang="en-US" dirty="0"/>
              <a:t> structure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dirty="0"/>
              <a:t>      O(n log M) space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68FF"/>
                </a:solidFill>
              </a:rPr>
              <a:t>Y-Fast Tries: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dirty="0"/>
              <a:t>      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dirty="0"/>
              <a:t>      Combines x-fast tries and balanced BSTs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dirty="0"/>
              <a:t>      O(n) space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68FF"/>
                </a:solidFill>
              </a:rPr>
              <a:t>Fusion Trees: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dirty="0"/>
              <a:t>    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dirty="0"/>
              <a:t>      Uses word-level parallelism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dirty="0"/>
              <a:t>      O(</a:t>
            </a:r>
            <a:r>
              <a:rPr lang="en-US" dirty="0" err="1"/>
              <a:t>log_a</a:t>
            </a:r>
            <a:r>
              <a:rPr lang="en-US" dirty="0"/>
              <a:t> n), O(n) space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1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-434800"/>
            <a:ext cx="9601200" cy="1653371"/>
          </a:xfrm>
        </p:spPr>
        <p:txBody>
          <a:bodyPr/>
          <a:lstStyle/>
          <a:p>
            <a:r>
              <a:rPr lang="en-US" sz="4000" dirty="0"/>
              <a:t>Comparison with other data structures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017179" y="1349224"/>
            <a:ext cx="7174843" cy="3135093"/>
          </a:xfrm>
        </p:spPr>
        <p:txBody>
          <a:bodyPr>
            <a:noAutofit/>
          </a:bodyPr>
          <a:lstStyle/>
          <a:p>
            <a:pPr marL="285750" indent="-28575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68FF"/>
                </a:solidFill>
              </a:rPr>
              <a:t>Binary Search Trees: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dirty="0"/>
              <a:t>      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dirty="0"/>
              <a:t>    Faster query times but higher space complexity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68FF"/>
                </a:solidFill>
              </a:rPr>
              <a:t>Hash Tables: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dirty="0"/>
              <a:t>      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dirty="0"/>
              <a:t>    Maintain order statistics; slower membership queries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68FF"/>
                </a:solidFill>
              </a:rPr>
              <a:t>Balanced Trees: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dirty="0"/>
              <a:t>    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dirty="0"/>
              <a:t>     Faster query times for large universes but higher space            </a:t>
            </a:r>
            <a:r>
              <a:rPr lang="en-US" dirty="0">
                <a:solidFill>
                  <a:schemeClr val="bg1"/>
                </a:solidFill>
              </a:rPr>
              <a:t>…..</a:t>
            </a:r>
            <a:r>
              <a:rPr lang="en-US" dirty="0"/>
              <a:t>complexity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7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666" y="482251"/>
            <a:ext cx="6520255" cy="1920240"/>
          </a:xfrm>
        </p:spPr>
        <p:txBody>
          <a:bodyPr/>
          <a:lstStyle/>
          <a:p>
            <a:r>
              <a:rPr lang="en-US" dirty="0"/>
              <a:t>Advantages &amp; Applications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298079" y="240554"/>
            <a:ext cx="5075587" cy="5449825"/>
          </a:xfrm>
        </p:spPr>
        <p:txBody>
          <a:bodyPr/>
          <a:lstStyle/>
          <a:p>
            <a:r>
              <a:rPr lang="en-US" dirty="0">
                <a:solidFill>
                  <a:srgbClr val="DAE5EF"/>
                </a:solidFill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425292" y="2764029"/>
            <a:ext cx="5943600" cy="338296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Advantages</a:t>
            </a:r>
          </a:p>
          <a:p>
            <a:pPr lvl="1"/>
            <a:r>
              <a:rPr lang="en-US" dirty="0"/>
              <a:t>Efficient for large-scale applications</a:t>
            </a:r>
          </a:p>
          <a:p>
            <a:pPr lvl="1"/>
            <a:r>
              <a:rPr lang="en-US" dirty="0"/>
              <a:t>Suitable for dynamic sets, priority queues, and databases</a:t>
            </a:r>
          </a:p>
          <a:p>
            <a:pPr lvl="1"/>
            <a:r>
              <a:rPr lang="en-US" dirty="0"/>
              <a:t>Useful for successor and predecessor searches</a:t>
            </a:r>
          </a:p>
          <a:p>
            <a:r>
              <a:rPr lang="en-US" b="1" dirty="0"/>
              <a:t>Applications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Graph algorithms</a:t>
            </a:r>
          </a:p>
          <a:p>
            <a:pPr lvl="1"/>
            <a:r>
              <a:rPr lang="en-US" dirty="0"/>
              <a:t>Cryptography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3074" name="Picture 2" descr="Advantages - Free marketing icons">
            <a:extLst>
              <a:ext uri="{FF2B5EF4-FFF2-40B4-BE49-F238E27FC236}">
                <a16:creationId xmlns:a16="http://schemas.microsoft.com/office/drawing/2014/main" id="{073328CB-1C7B-625D-E96A-FD64B7DBB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41" y="859584"/>
            <a:ext cx="3808890" cy="380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558</Words>
  <Application>Microsoft Office PowerPoint</Application>
  <PresentationFormat>Widescreen</PresentationFormat>
  <Paragraphs>101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Custom</vt:lpstr>
      <vt:lpstr>PowerPoint Presentation</vt:lpstr>
      <vt:lpstr>Overview</vt:lpstr>
      <vt:lpstr>Complexity Analysis</vt:lpstr>
      <vt:lpstr>Supported Operations</vt:lpstr>
      <vt:lpstr>Supported Operations</vt:lpstr>
      <vt:lpstr>Supported Operations</vt:lpstr>
      <vt:lpstr>Variants and Extensions</vt:lpstr>
      <vt:lpstr>Comparison with other data structures</vt:lpstr>
      <vt:lpstr>Advantages &amp; Applications</vt:lpstr>
      <vt:lpstr>Conclusions</vt:lpstr>
      <vt:lpstr>THANK YOU  FOR 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2023-12-12T16:04:07Z</dcterms:created>
  <dcterms:modified xsi:type="dcterms:W3CDTF">2024-05-18T18:03:49Z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