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60" r:id="rId4"/>
    <p:sldId id="264" r:id="rId5"/>
    <p:sldId id="265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on eunjeong" initials="je" lastIdx="1" clrIdx="0">
    <p:extLst>
      <p:ext uri="{19B8F6BF-5375-455C-9EA6-DF929625EA0E}">
        <p15:presenceInfo xmlns:p15="http://schemas.microsoft.com/office/powerpoint/2012/main" userId="de00e2249f77a2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10-08T23:55:00.342" idx="1">
    <p:pos x="10" y="10"/>
    <p:text>증가에따라서 관련된 문의도 증가할것으로 예상</p:text>
    <p:extLst>
      <p:ext uri="{C676402C-5697-4E1C-873F-D02D1690AC5C}">
        <p15:threadingInfo xmlns:p15="http://schemas.microsoft.com/office/powerpoint/2012/main" timeZoneBias="-54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83F0E5-9E50-4B20-8CB3-A8451720BC3A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pPr latinLnBrk="1"/>
          <a:endParaRPr lang="ko-KR" altLang="en-US"/>
        </a:p>
      </dgm:t>
    </dgm:pt>
    <dgm:pt modelId="{7A53B845-D319-4EC2-B5F9-423B9FA28190}">
      <dgm:prSet phldrT="[텍스트]" custT="1"/>
      <dgm:spPr/>
      <dgm:t>
        <a:bodyPr/>
        <a:lstStyle/>
        <a:p>
          <a:pPr latinLnBrk="1"/>
          <a:r>
            <a:rPr lang="ko-KR" altLang="en-US" sz="1600" dirty="0"/>
            <a:t>병원가기에 시간도 부족하고 경제적으로 부담도 되는데 이 약국에서 동물약도 팔까</a:t>
          </a:r>
          <a:r>
            <a:rPr lang="en-US" altLang="ko-KR" sz="1600" dirty="0"/>
            <a:t>?</a:t>
          </a:r>
          <a:endParaRPr lang="ko-KR" altLang="en-US" sz="1600" dirty="0"/>
        </a:p>
      </dgm:t>
    </dgm:pt>
    <dgm:pt modelId="{34583C7A-2164-44CC-83E6-582755A27B48}" type="parTrans" cxnId="{0E6F9D12-01A2-4C6B-8A6E-F07B109E7A6E}">
      <dgm:prSet/>
      <dgm:spPr/>
      <dgm:t>
        <a:bodyPr/>
        <a:lstStyle/>
        <a:p>
          <a:pPr latinLnBrk="1"/>
          <a:endParaRPr lang="ko-KR" altLang="en-US"/>
        </a:p>
      </dgm:t>
    </dgm:pt>
    <dgm:pt modelId="{EF5BBBBE-7033-44D7-9EC2-A5435B551AE6}" type="sibTrans" cxnId="{0E6F9D12-01A2-4C6B-8A6E-F07B109E7A6E}">
      <dgm:prSet/>
      <dgm:spPr/>
      <dgm:t>
        <a:bodyPr/>
        <a:lstStyle/>
        <a:p>
          <a:pPr latinLnBrk="1"/>
          <a:endParaRPr lang="ko-KR" altLang="en-US"/>
        </a:p>
      </dgm:t>
    </dgm:pt>
    <dgm:pt modelId="{232C67BD-1AE6-4B6C-9234-E246A0231BA5}">
      <dgm:prSet phldrT="[텍스트]" custT="1"/>
      <dgm:spPr/>
      <dgm:t>
        <a:bodyPr/>
        <a:lstStyle/>
        <a:p>
          <a:pPr latinLnBrk="1"/>
          <a:r>
            <a:rPr lang="ko-KR" altLang="en-US" sz="1800" dirty="0"/>
            <a:t>목줄 </a:t>
          </a:r>
          <a:r>
            <a:rPr lang="ko-KR" altLang="en-US" sz="1800" dirty="0" err="1"/>
            <a:t>미착용시</a:t>
          </a:r>
          <a:r>
            <a:rPr lang="ko-KR" altLang="en-US" sz="1800" dirty="0"/>
            <a:t> 과태료는 </a:t>
          </a:r>
          <a:r>
            <a:rPr lang="ko-KR" altLang="en-US" sz="1800" dirty="0" err="1"/>
            <a:t>얼마지</a:t>
          </a:r>
          <a:r>
            <a:rPr lang="en-US" altLang="ko-KR" sz="1800" dirty="0"/>
            <a:t>?</a:t>
          </a:r>
          <a:endParaRPr lang="ko-KR" altLang="en-US" sz="1800" dirty="0"/>
        </a:p>
      </dgm:t>
    </dgm:pt>
    <dgm:pt modelId="{964A2413-3451-4EF5-AD40-645E7C26EA4D}" type="parTrans" cxnId="{E40BCFCB-989D-4F29-9BFB-57FFB4FD04AF}">
      <dgm:prSet/>
      <dgm:spPr/>
      <dgm:t>
        <a:bodyPr/>
        <a:lstStyle/>
        <a:p>
          <a:pPr latinLnBrk="1"/>
          <a:endParaRPr lang="ko-KR" altLang="en-US"/>
        </a:p>
      </dgm:t>
    </dgm:pt>
    <dgm:pt modelId="{ADE3088B-A761-42C4-B070-D86C14D6C92D}" type="sibTrans" cxnId="{E40BCFCB-989D-4F29-9BFB-57FFB4FD04AF}">
      <dgm:prSet/>
      <dgm:spPr/>
      <dgm:t>
        <a:bodyPr/>
        <a:lstStyle/>
        <a:p>
          <a:pPr latinLnBrk="1"/>
          <a:endParaRPr lang="ko-KR" altLang="en-US"/>
        </a:p>
      </dgm:t>
    </dgm:pt>
    <dgm:pt modelId="{66194EA2-ED3B-44B6-BC93-D4FF9C147CCD}">
      <dgm:prSet phldrT="[텍스트]" custT="1"/>
      <dgm:spPr/>
      <dgm:t>
        <a:bodyPr/>
        <a:lstStyle/>
        <a:p>
          <a:pPr latinLnBrk="1"/>
          <a:r>
            <a:rPr lang="ko-KR" altLang="en-US" sz="1800" dirty="0"/>
            <a:t>고슴도치는 일반 동물 병원에서 진료 거부 하는데 그럼 어디로 가야하지</a:t>
          </a:r>
          <a:r>
            <a:rPr lang="en-US" altLang="ko-KR" sz="1800" dirty="0"/>
            <a:t>?</a:t>
          </a:r>
          <a:endParaRPr lang="ko-KR" altLang="en-US" sz="1800" dirty="0"/>
        </a:p>
      </dgm:t>
    </dgm:pt>
    <dgm:pt modelId="{C5426E0C-C509-4AE7-A1F0-4DC3543D0938}" type="parTrans" cxnId="{45723BF0-E017-4632-9F89-E0552B5D3C34}">
      <dgm:prSet/>
      <dgm:spPr/>
      <dgm:t>
        <a:bodyPr/>
        <a:lstStyle/>
        <a:p>
          <a:pPr latinLnBrk="1"/>
          <a:endParaRPr lang="ko-KR" altLang="en-US"/>
        </a:p>
      </dgm:t>
    </dgm:pt>
    <dgm:pt modelId="{7D7050C1-DD5A-49F7-B903-47DD60558E44}" type="sibTrans" cxnId="{45723BF0-E017-4632-9F89-E0552B5D3C34}">
      <dgm:prSet/>
      <dgm:spPr/>
      <dgm:t>
        <a:bodyPr/>
        <a:lstStyle/>
        <a:p>
          <a:pPr latinLnBrk="1"/>
          <a:endParaRPr lang="ko-KR" altLang="en-US"/>
        </a:p>
      </dgm:t>
    </dgm:pt>
    <dgm:pt modelId="{6D99CF48-542F-4CA9-99A5-0F03A9988EF4}" type="pres">
      <dgm:prSet presAssocID="{7983F0E5-9E50-4B20-8CB3-A8451720BC3A}" presName="Name0" presStyleCnt="0">
        <dgm:presLayoutVars>
          <dgm:chMax val="7"/>
          <dgm:chPref val="7"/>
          <dgm:dir/>
        </dgm:presLayoutVars>
      </dgm:prSet>
      <dgm:spPr/>
    </dgm:pt>
    <dgm:pt modelId="{D86551B3-BBB5-405E-9E50-5A6D7C83A0DD}" type="pres">
      <dgm:prSet presAssocID="{7983F0E5-9E50-4B20-8CB3-A8451720BC3A}" presName="Name1" presStyleCnt="0"/>
      <dgm:spPr/>
    </dgm:pt>
    <dgm:pt modelId="{9A02BD1B-23E0-4826-B185-5A95894B9042}" type="pres">
      <dgm:prSet presAssocID="{7983F0E5-9E50-4B20-8CB3-A8451720BC3A}" presName="cycle" presStyleCnt="0"/>
      <dgm:spPr/>
    </dgm:pt>
    <dgm:pt modelId="{116F0834-519E-4782-BE84-6031BBD3EE83}" type="pres">
      <dgm:prSet presAssocID="{7983F0E5-9E50-4B20-8CB3-A8451720BC3A}" presName="srcNode" presStyleLbl="node1" presStyleIdx="0" presStyleCnt="3"/>
      <dgm:spPr/>
    </dgm:pt>
    <dgm:pt modelId="{C625CDE9-7385-4F29-9F42-47F018D737BA}" type="pres">
      <dgm:prSet presAssocID="{7983F0E5-9E50-4B20-8CB3-A8451720BC3A}" presName="conn" presStyleLbl="parChTrans1D2" presStyleIdx="0" presStyleCnt="1"/>
      <dgm:spPr/>
    </dgm:pt>
    <dgm:pt modelId="{ECFCF7EC-EB2E-46A1-A3A9-5842C50DA7F1}" type="pres">
      <dgm:prSet presAssocID="{7983F0E5-9E50-4B20-8CB3-A8451720BC3A}" presName="extraNode" presStyleLbl="node1" presStyleIdx="0" presStyleCnt="3"/>
      <dgm:spPr/>
    </dgm:pt>
    <dgm:pt modelId="{1A64ACFD-844B-4CB6-B9A3-6DF4B5B9BE94}" type="pres">
      <dgm:prSet presAssocID="{7983F0E5-9E50-4B20-8CB3-A8451720BC3A}" presName="dstNode" presStyleLbl="node1" presStyleIdx="0" presStyleCnt="3"/>
      <dgm:spPr/>
    </dgm:pt>
    <dgm:pt modelId="{F5BA7F6C-1B49-4FEE-A659-6CC4F64BC4CE}" type="pres">
      <dgm:prSet presAssocID="{7A53B845-D319-4EC2-B5F9-423B9FA28190}" presName="text_1" presStyleLbl="node1" presStyleIdx="0" presStyleCnt="3">
        <dgm:presLayoutVars>
          <dgm:bulletEnabled val="1"/>
        </dgm:presLayoutVars>
      </dgm:prSet>
      <dgm:spPr/>
    </dgm:pt>
    <dgm:pt modelId="{40E8D994-6D77-4BB8-B9D1-9738BFC16CD8}" type="pres">
      <dgm:prSet presAssocID="{7A53B845-D319-4EC2-B5F9-423B9FA28190}" presName="accent_1" presStyleCnt="0"/>
      <dgm:spPr/>
    </dgm:pt>
    <dgm:pt modelId="{57F5AF6D-0D1F-46EF-AE9E-91C6D714F82A}" type="pres">
      <dgm:prSet presAssocID="{7A53B845-D319-4EC2-B5F9-423B9FA28190}" presName="accentRepeatNode" presStyleLbl="solidFgAcc1" presStyleIdx="0" presStyleCnt="3"/>
      <dgm:spPr/>
    </dgm:pt>
    <dgm:pt modelId="{88704600-C15D-4F59-9C2F-6B17C6BE8672}" type="pres">
      <dgm:prSet presAssocID="{66194EA2-ED3B-44B6-BC93-D4FF9C147CCD}" presName="text_2" presStyleLbl="node1" presStyleIdx="1" presStyleCnt="3">
        <dgm:presLayoutVars>
          <dgm:bulletEnabled val="1"/>
        </dgm:presLayoutVars>
      </dgm:prSet>
      <dgm:spPr/>
    </dgm:pt>
    <dgm:pt modelId="{6CB5C8AF-1B50-4A6C-BD0B-2ED04950984E}" type="pres">
      <dgm:prSet presAssocID="{66194EA2-ED3B-44B6-BC93-D4FF9C147CCD}" presName="accent_2" presStyleCnt="0"/>
      <dgm:spPr/>
    </dgm:pt>
    <dgm:pt modelId="{BA1F0527-6A1B-4895-AE3C-EAFC03937ED0}" type="pres">
      <dgm:prSet presAssocID="{66194EA2-ED3B-44B6-BC93-D4FF9C147CCD}" presName="accentRepeatNode" presStyleLbl="solidFgAcc1" presStyleIdx="1" presStyleCnt="3"/>
      <dgm:spPr/>
    </dgm:pt>
    <dgm:pt modelId="{913310DD-B44F-4463-8BEA-4EE0284108A0}" type="pres">
      <dgm:prSet presAssocID="{232C67BD-1AE6-4B6C-9234-E246A0231BA5}" presName="text_3" presStyleLbl="node1" presStyleIdx="2" presStyleCnt="3">
        <dgm:presLayoutVars>
          <dgm:bulletEnabled val="1"/>
        </dgm:presLayoutVars>
      </dgm:prSet>
      <dgm:spPr/>
    </dgm:pt>
    <dgm:pt modelId="{3B5AF13C-D31F-4D86-A218-D4416B564A87}" type="pres">
      <dgm:prSet presAssocID="{232C67BD-1AE6-4B6C-9234-E246A0231BA5}" presName="accent_3" presStyleCnt="0"/>
      <dgm:spPr/>
    </dgm:pt>
    <dgm:pt modelId="{6D4571A1-CE69-49EF-BFA0-6B41CCBA0D5A}" type="pres">
      <dgm:prSet presAssocID="{232C67BD-1AE6-4B6C-9234-E246A0231BA5}" presName="accentRepeatNode" presStyleLbl="solidFgAcc1" presStyleIdx="2" presStyleCnt="3"/>
      <dgm:spPr/>
    </dgm:pt>
  </dgm:ptLst>
  <dgm:cxnLst>
    <dgm:cxn modelId="{F1F68610-3207-4F76-8A2A-6B3CDA2573BA}" type="presOf" srcId="{232C67BD-1AE6-4B6C-9234-E246A0231BA5}" destId="{913310DD-B44F-4463-8BEA-4EE0284108A0}" srcOrd="0" destOrd="0" presId="urn:microsoft.com/office/officeart/2008/layout/VerticalCurvedList"/>
    <dgm:cxn modelId="{0E6F9D12-01A2-4C6B-8A6E-F07B109E7A6E}" srcId="{7983F0E5-9E50-4B20-8CB3-A8451720BC3A}" destId="{7A53B845-D319-4EC2-B5F9-423B9FA28190}" srcOrd="0" destOrd="0" parTransId="{34583C7A-2164-44CC-83E6-582755A27B48}" sibTransId="{EF5BBBBE-7033-44D7-9EC2-A5435B551AE6}"/>
    <dgm:cxn modelId="{A9ADA919-E1BA-4677-8514-186F06947B55}" type="presOf" srcId="{7983F0E5-9E50-4B20-8CB3-A8451720BC3A}" destId="{6D99CF48-542F-4CA9-99A5-0F03A9988EF4}" srcOrd="0" destOrd="0" presId="urn:microsoft.com/office/officeart/2008/layout/VerticalCurvedList"/>
    <dgm:cxn modelId="{69A5836D-0CB2-4382-819E-EF3859DDA017}" type="presOf" srcId="{7A53B845-D319-4EC2-B5F9-423B9FA28190}" destId="{F5BA7F6C-1B49-4FEE-A659-6CC4F64BC4CE}" srcOrd="0" destOrd="0" presId="urn:microsoft.com/office/officeart/2008/layout/VerticalCurvedList"/>
    <dgm:cxn modelId="{07187280-F37B-4CD3-B0D2-08DA34AC1019}" type="presOf" srcId="{66194EA2-ED3B-44B6-BC93-D4FF9C147CCD}" destId="{88704600-C15D-4F59-9C2F-6B17C6BE8672}" srcOrd="0" destOrd="0" presId="urn:microsoft.com/office/officeart/2008/layout/VerticalCurvedList"/>
    <dgm:cxn modelId="{12A83DAB-3803-410F-9F2F-42AAE65881FC}" type="presOf" srcId="{EF5BBBBE-7033-44D7-9EC2-A5435B551AE6}" destId="{C625CDE9-7385-4F29-9F42-47F018D737BA}" srcOrd="0" destOrd="0" presId="urn:microsoft.com/office/officeart/2008/layout/VerticalCurvedList"/>
    <dgm:cxn modelId="{E40BCFCB-989D-4F29-9BFB-57FFB4FD04AF}" srcId="{7983F0E5-9E50-4B20-8CB3-A8451720BC3A}" destId="{232C67BD-1AE6-4B6C-9234-E246A0231BA5}" srcOrd="2" destOrd="0" parTransId="{964A2413-3451-4EF5-AD40-645E7C26EA4D}" sibTransId="{ADE3088B-A761-42C4-B070-D86C14D6C92D}"/>
    <dgm:cxn modelId="{45723BF0-E017-4632-9F89-E0552B5D3C34}" srcId="{7983F0E5-9E50-4B20-8CB3-A8451720BC3A}" destId="{66194EA2-ED3B-44B6-BC93-D4FF9C147CCD}" srcOrd="1" destOrd="0" parTransId="{C5426E0C-C509-4AE7-A1F0-4DC3543D0938}" sibTransId="{7D7050C1-DD5A-49F7-B903-47DD60558E44}"/>
    <dgm:cxn modelId="{D678D6EF-8B1F-4682-BC3E-061B11CFA9D3}" type="presParOf" srcId="{6D99CF48-542F-4CA9-99A5-0F03A9988EF4}" destId="{D86551B3-BBB5-405E-9E50-5A6D7C83A0DD}" srcOrd="0" destOrd="0" presId="urn:microsoft.com/office/officeart/2008/layout/VerticalCurvedList"/>
    <dgm:cxn modelId="{9317BA59-72C2-4E18-9750-BA77EBACF3E9}" type="presParOf" srcId="{D86551B3-BBB5-405E-9E50-5A6D7C83A0DD}" destId="{9A02BD1B-23E0-4826-B185-5A95894B9042}" srcOrd="0" destOrd="0" presId="urn:microsoft.com/office/officeart/2008/layout/VerticalCurvedList"/>
    <dgm:cxn modelId="{A3B22A26-E9BA-4C66-B9A1-4D4EF1A8A4CD}" type="presParOf" srcId="{9A02BD1B-23E0-4826-B185-5A95894B9042}" destId="{116F0834-519E-4782-BE84-6031BBD3EE83}" srcOrd="0" destOrd="0" presId="urn:microsoft.com/office/officeart/2008/layout/VerticalCurvedList"/>
    <dgm:cxn modelId="{91E9DAA9-8623-43AA-BD57-562980D4D3ED}" type="presParOf" srcId="{9A02BD1B-23E0-4826-B185-5A95894B9042}" destId="{C625CDE9-7385-4F29-9F42-47F018D737BA}" srcOrd="1" destOrd="0" presId="urn:microsoft.com/office/officeart/2008/layout/VerticalCurvedList"/>
    <dgm:cxn modelId="{E76FEB7B-BA46-4C22-AD35-AFE651BFA900}" type="presParOf" srcId="{9A02BD1B-23E0-4826-B185-5A95894B9042}" destId="{ECFCF7EC-EB2E-46A1-A3A9-5842C50DA7F1}" srcOrd="2" destOrd="0" presId="urn:microsoft.com/office/officeart/2008/layout/VerticalCurvedList"/>
    <dgm:cxn modelId="{E08CC429-3E4C-4131-B91E-BE47779D792A}" type="presParOf" srcId="{9A02BD1B-23E0-4826-B185-5A95894B9042}" destId="{1A64ACFD-844B-4CB6-B9A3-6DF4B5B9BE94}" srcOrd="3" destOrd="0" presId="urn:microsoft.com/office/officeart/2008/layout/VerticalCurvedList"/>
    <dgm:cxn modelId="{5776324A-FE43-4A3C-A35D-9C7228F05206}" type="presParOf" srcId="{D86551B3-BBB5-405E-9E50-5A6D7C83A0DD}" destId="{F5BA7F6C-1B49-4FEE-A659-6CC4F64BC4CE}" srcOrd="1" destOrd="0" presId="urn:microsoft.com/office/officeart/2008/layout/VerticalCurvedList"/>
    <dgm:cxn modelId="{658FCD36-1DE5-471B-B3F8-AD4653EF7741}" type="presParOf" srcId="{D86551B3-BBB5-405E-9E50-5A6D7C83A0DD}" destId="{40E8D994-6D77-4BB8-B9D1-9738BFC16CD8}" srcOrd="2" destOrd="0" presId="urn:microsoft.com/office/officeart/2008/layout/VerticalCurvedList"/>
    <dgm:cxn modelId="{813C651F-8EF0-4B40-9A7F-9B85B9A5958D}" type="presParOf" srcId="{40E8D994-6D77-4BB8-B9D1-9738BFC16CD8}" destId="{57F5AF6D-0D1F-46EF-AE9E-91C6D714F82A}" srcOrd="0" destOrd="0" presId="urn:microsoft.com/office/officeart/2008/layout/VerticalCurvedList"/>
    <dgm:cxn modelId="{8FF8C1B4-E8C8-4E2D-985B-202E35FA793F}" type="presParOf" srcId="{D86551B3-BBB5-405E-9E50-5A6D7C83A0DD}" destId="{88704600-C15D-4F59-9C2F-6B17C6BE8672}" srcOrd="3" destOrd="0" presId="urn:microsoft.com/office/officeart/2008/layout/VerticalCurvedList"/>
    <dgm:cxn modelId="{92EF3475-F493-416E-B3F3-D74045E01716}" type="presParOf" srcId="{D86551B3-BBB5-405E-9E50-5A6D7C83A0DD}" destId="{6CB5C8AF-1B50-4A6C-BD0B-2ED04950984E}" srcOrd="4" destOrd="0" presId="urn:microsoft.com/office/officeart/2008/layout/VerticalCurvedList"/>
    <dgm:cxn modelId="{C44F8ED5-4DA2-46C1-A06A-22483C1ACB8D}" type="presParOf" srcId="{6CB5C8AF-1B50-4A6C-BD0B-2ED04950984E}" destId="{BA1F0527-6A1B-4895-AE3C-EAFC03937ED0}" srcOrd="0" destOrd="0" presId="urn:microsoft.com/office/officeart/2008/layout/VerticalCurvedList"/>
    <dgm:cxn modelId="{0698526D-047E-4D7C-BD9E-4AB478860D7B}" type="presParOf" srcId="{D86551B3-BBB5-405E-9E50-5A6D7C83A0DD}" destId="{913310DD-B44F-4463-8BEA-4EE0284108A0}" srcOrd="5" destOrd="0" presId="urn:microsoft.com/office/officeart/2008/layout/VerticalCurvedList"/>
    <dgm:cxn modelId="{C906168E-5FA5-46FE-B7D4-D80BEAB274CB}" type="presParOf" srcId="{D86551B3-BBB5-405E-9E50-5A6D7C83A0DD}" destId="{3B5AF13C-D31F-4D86-A218-D4416B564A87}" srcOrd="6" destOrd="0" presId="urn:microsoft.com/office/officeart/2008/layout/VerticalCurvedList"/>
    <dgm:cxn modelId="{46774D6C-3CB6-485E-A471-EE114AABCB3A}" type="presParOf" srcId="{3B5AF13C-D31F-4D86-A218-D4416B564A87}" destId="{6D4571A1-CE69-49EF-BFA0-6B41CCBA0D5A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5CDE9-7385-4F29-9F42-47F018D737BA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BA7F6C-1B49-4FEE-A659-6CC4F64BC4CE}">
      <dsp:nvSpPr>
        <dsp:cNvPr id="0" name=""/>
        <dsp:cNvSpPr/>
      </dsp:nvSpPr>
      <dsp:spPr>
        <a:xfrm>
          <a:off x="564979" y="406400"/>
          <a:ext cx="6364609" cy="81280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marL="0" lvl="0" indent="0" algn="l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/>
            <a:t>병원가기에 시간도 부족하고 경제적으로 부담도 되는데 이 약국에서 동물약도 팔까</a:t>
          </a:r>
          <a:r>
            <a:rPr lang="en-US" altLang="ko-KR" sz="1600" kern="1200" dirty="0"/>
            <a:t>?</a:t>
          </a:r>
          <a:endParaRPr lang="ko-KR" altLang="en-US" sz="1600" kern="1200" dirty="0"/>
        </a:p>
      </dsp:txBody>
      <dsp:txXfrm>
        <a:off x="564979" y="406400"/>
        <a:ext cx="6364609" cy="812800"/>
      </dsp:txXfrm>
    </dsp:sp>
    <dsp:sp modelId="{57F5AF6D-0D1F-46EF-AE9E-91C6D714F82A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704600-C15D-4F59-9C2F-6B17C6BE8672}">
      <dsp:nvSpPr>
        <dsp:cNvPr id="0" name=""/>
        <dsp:cNvSpPr/>
      </dsp:nvSpPr>
      <dsp:spPr>
        <a:xfrm>
          <a:off x="860432" y="1625599"/>
          <a:ext cx="6069156" cy="812800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shade val="51000"/>
                <a:satMod val="130000"/>
              </a:schemeClr>
            </a:gs>
            <a:gs pos="80000">
              <a:schemeClr val="accent2">
                <a:hueOff val="2340759"/>
                <a:satOff val="-2919"/>
                <a:lumOff val="686"/>
                <a:alphaOff val="0"/>
                <a:shade val="93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고슴도치는 일반 동물 병원에서 진료 거부 하는데 그럼 어디로 가야하지</a:t>
          </a:r>
          <a:r>
            <a:rPr lang="en-US" altLang="ko-KR" sz="1800" kern="1200" dirty="0"/>
            <a:t>?</a:t>
          </a:r>
          <a:endParaRPr lang="ko-KR" altLang="en-US" sz="1800" kern="1200" dirty="0"/>
        </a:p>
      </dsp:txBody>
      <dsp:txXfrm>
        <a:off x="860432" y="1625599"/>
        <a:ext cx="6069156" cy="812800"/>
      </dsp:txXfrm>
    </dsp:sp>
    <dsp:sp modelId="{BA1F0527-6A1B-4895-AE3C-EAFC03937ED0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310DD-B44F-4463-8BEA-4EE0284108A0}">
      <dsp:nvSpPr>
        <dsp:cNvPr id="0" name=""/>
        <dsp:cNvSpPr/>
      </dsp:nvSpPr>
      <dsp:spPr>
        <a:xfrm>
          <a:off x="564979" y="2844800"/>
          <a:ext cx="6364609" cy="812800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shade val="51000"/>
                <a:satMod val="130000"/>
              </a:schemeClr>
            </a:gs>
            <a:gs pos="80000">
              <a:schemeClr val="accent2">
                <a:hueOff val="4681519"/>
                <a:satOff val="-5839"/>
                <a:lumOff val="1373"/>
                <a:alphaOff val="0"/>
                <a:shade val="93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5720" rIns="45720" bIns="45720" numCol="1" spcCol="1270" anchor="ctr" anchorCtr="0">
          <a:noAutofit/>
        </a:bodyPr>
        <a:lstStyle/>
        <a:p>
          <a:pPr marL="0" lvl="0" indent="0" algn="l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목줄 </a:t>
          </a:r>
          <a:r>
            <a:rPr lang="ko-KR" altLang="en-US" sz="1800" kern="1200" dirty="0" err="1"/>
            <a:t>미착용시</a:t>
          </a:r>
          <a:r>
            <a:rPr lang="ko-KR" altLang="en-US" sz="1800" kern="1200" dirty="0"/>
            <a:t> 과태료는 </a:t>
          </a:r>
          <a:r>
            <a:rPr lang="ko-KR" altLang="en-US" sz="1800" kern="1200" dirty="0" err="1"/>
            <a:t>얼마지</a:t>
          </a:r>
          <a:r>
            <a:rPr lang="en-US" altLang="ko-KR" sz="1800" kern="1200" dirty="0"/>
            <a:t>?</a:t>
          </a:r>
          <a:endParaRPr lang="ko-KR" altLang="en-US" sz="1800" kern="1200" dirty="0"/>
        </a:p>
      </dsp:txBody>
      <dsp:txXfrm>
        <a:off x="564979" y="2844800"/>
        <a:ext cx="6364609" cy="812800"/>
      </dsp:txXfrm>
    </dsp:sp>
    <dsp:sp modelId="{6D4571A1-CE69-49EF-BFA0-6B41CCBA0D5A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accent6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10/9/2019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comments" Target="../comments/commen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earch.naver.com/p/crd/rd?m=1&amp;px=327&amp;py=262&amp;sx=327&amp;sy=262&amp;p=UiyEjwprvmZssK2ZTEwssssst8C-275529&amp;q=%EC%A0%95%EC%B1%85%EA%B3%B5%EA%B0%90&amp;ie=utf8&amp;rev=1&amp;ssc=tab.nx.all&amp;f=nexearch&amp;w=nexearch&amp;s=JRhORoU9oQENTM5VvHztzg%3D%3D&amp;time=1570547310420&amp;a=web_all*w.tit&amp;r=1&amp;i=a00000fa_918f8e5eba60023a77cab550&amp;u=https%3A%2F%2Fblog.naver.com%2Fhellopolicy&amp;cr=1" TargetMode="External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3.svg"/><Relationship Id="rId5" Type="http://schemas.openxmlformats.org/officeDocument/2006/relationships/image" Target="../media/image9.sv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hyperlink" Target="https://blog.naver.com/hellopolicy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536" y="5868394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팀명</a:t>
            </a:r>
            <a:r>
              <a:rPr lang="en-US" altLang="ko-KR" sz="1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lang="ko-KR" altLang="en-US" sz="1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펫펫</a:t>
            </a:r>
            <a:endParaRPr lang="en-US" altLang="ko-KR" sz="1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팀원</a:t>
            </a:r>
            <a:r>
              <a:rPr kumimoji="0" lang="en-US" altLang="ko-KR" sz="1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kumimoji="0" lang="ko-KR" altLang="en-US" sz="1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전은정</a:t>
            </a:r>
            <a:endParaRPr kumimoji="0" lang="en-US" altLang="ko-KR" sz="12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776031" y="4716266"/>
            <a:ext cx="4788024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@</a:t>
            </a:r>
            <a:r>
              <a:rPr lang="en-US" altLang="ko-KR" sz="3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iluvpetpetbot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또는 </a:t>
            </a:r>
            <a:endParaRPr lang="en-US" altLang="ko-KR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  <a:p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아이러브펫펫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(</a:t>
            </a:r>
            <a:r>
              <a:rPr lang="ko-KR" altLang="en-U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텔레그램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)</a:t>
            </a:r>
          </a:p>
          <a:p>
            <a:r>
              <a:rPr lang="ko-KR" altLang="en-US" sz="1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반려동물관련 </a:t>
            </a:r>
            <a:r>
              <a:rPr lang="ko-KR" altLang="en-US" sz="1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정보제공봇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7BE077C-5C25-4A48-8627-F05C22244F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99640"/>
            <a:ext cx="888265" cy="88826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7BFE80-BE00-4225-B6D1-BAFFD4B4F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82" y="4503334"/>
            <a:ext cx="1314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1B881E-6CF8-4601-8E09-85D0D819C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700" dirty="0"/>
              <a:t>반려동물 인구 </a:t>
            </a:r>
            <a:r>
              <a:rPr lang="en-US" altLang="ko-KR" sz="2700" dirty="0"/>
              <a:t>1400</a:t>
            </a:r>
            <a:r>
              <a:rPr lang="ko-KR" altLang="en-US" sz="2700" dirty="0"/>
              <a:t>만</a:t>
            </a:r>
            <a:r>
              <a:rPr lang="en-US" altLang="ko-KR" sz="1600" dirty="0"/>
              <a:t>(2019)</a:t>
            </a:r>
            <a:endParaRPr lang="ko-KR" altLang="en-US" sz="27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DBA8F4-1E2C-4C63-9F23-EC3DECFB7B9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5556" y="5990126"/>
            <a:ext cx="8229600" cy="1702192"/>
          </a:xfrm>
        </p:spPr>
        <p:txBody>
          <a:bodyPr/>
          <a:lstStyle/>
          <a:p>
            <a:endParaRPr lang="en-US" altLang="ko-KR" sz="800" dirty="0"/>
          </a:p>
          <a:p>
            <a:endParaRPr lang="en-US" altLang="ko-KR" sz="800" dirty="0"/>
          </a:p>
          <a:p>
            <a:r>
              <a:rPr lang="ko-KR" altLang="en-US" sz="800" b="1" dirty="0"/>
              <a:t>동물약국</a:t>
            </a:r>
            <a:r>
              <a:rPr lang="ko-KR" altLang="en-US" sz="800" dirty="0"/>
              <a:t>은 인체의약품 뿐만 아니라 동물의약품도 취급 할 수 있는 곳으로  약의 전문가인 약사가 지자체를 통해 </a:t>
            </a:r>
            <a:r>
              <a:rPr lang="ko-KR" altLang="en-US" sz="800" b="1" dirty="0"/>
              <a:t>동물약국개설등록증</a:t>
            </a:r>
            <a:r>
              <a:rPr lang="ko-KR" altLang="en-US" sz="800" dirty="0"/>
              <a:t>을 발급받아 운영하고 있습니다</a:t>
            </a:r>
            <a:r>
              <a:rPr lang="en-US" altLang="ko-KR" sz="800" dirty="0"/>
              <a:t>.</a:t>
            </a:r>
          </a:p>
          <a:p>
            <a:r>
              <a:rPr lang="ko-KR" altLang="en-US" sz="800" b="1" dirty="0"/>
              <a:t>동물병원에 가지 못하는 상황이거나</a:t>
            </a:r>
            <a:r>
              <a:rPr lang="ko-KR" altLang="en-US" sz="800" dirty="0"/>
              <a:t> 사소한 질환에 대한 예방 및 </a:t>
            </a:r>
            <a:r>
              <a:rPr lang="ko-KR" altLang="en-US" sz="800" b="1" dirty="0"/>
              <a:t>치료비용이 부담될 </a:t>
            </a:r>
            <a:r>
              <a:rPr lang="ko-KR" altLang="en-US" sz="800" dirty="0"/>
              <a:t>경우</a:t>
            </a:r>
            <a:r>
              <a:rPr lang="en-US" altLang="ko-KR" sz="800" dirty="0"/>
              <a:t>,</a:t>
            </a:r>
            <a:r>
              <a:rPr lang="ko-KR" altLang="en-US" sz="800" dirty="0"/>
              <a:t>동물약국을 통해 그 고민을 해결 할 수 있습니다</a:t>
            </a:r>
            <a:r>
              <a:rPr lang="en-US" altLang="ko-KR" sz="800" dirty="0"/>
              <a:t>.</a:t>
            </a:r>
          </a:p>
          <a:p>
            <a:endParaRPr lang="en-US" altLang="ko-KR" sz="800" dirty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B1D4DEF1-F58B-46A3-8CD3-91B96F551DDB}"/>
              </a:ext>
            </a:extLst>
          </p:cNvPr>
          <p:cNvSpPr txBox="1">
            <a:spLocks/>
          </p:cNvSpPr>
          <p:nvPr/>
        </p:nvSpPr>
        <p:spPr>
          <a:xfrm>
            <a:off x="575556" y="5157192"/>
            <a:ext cx="8229600" cy="1985173"/>
          </a:xfrm>
          <a:prstGeom prst="rect">
            <a:avLst/>
          </a:prstGeom>
        </p:spPr>
        <p:txBody>
          <a:bodyPr lIns="396000" anchor="t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200" dirty="0"/>
          </a:p>
        </p:txBody>
      </p:sp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EFFAF26F-1A25-40FE-A733-A23233FA80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7206835"/>
              </p:ext>
            </p:extLst>
          </p:nvPr>
        </p:nvGraphicFramePr>
        <p:xfrm>
          <a:off x="1079612" y="1772816"/>
          <a:ext cx="698477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77BBFEE-CE98-460E-8690-D6D9FC8F0F2C}"/>
              </a:ext>
            </a:extLst>
          </p:cNvPr>
          <p:cNvSpPr txBox="1"/>
          <p:nvPr/>
        </p:nvSpPr>
        <p:spPr>
          <a:xfrm>
            <a:off x="1319300" y="2436664"/>
            <a:ext cx="99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사례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102BDC-9EE9-489D-B196-CF337C695E35}"/>
              </a:ext>
            </a:extLst>
          </p:cNvPr>
          <p:cNvSpPr txBox="1"/>
          <p:nvPr/>
        </p:nvSpPr>
        <p:spPr>
          <a:xfrm>
            <a:off x="1607332" y="3615504"/>
            <a:ext cx="99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사례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536C58-9E4D-4A26-AABD-02C8BDA7ED9D}"/>
              </a:ext>
            </a:extLst>
          </p:cNvPr>
          <p:cNvSpPr txBox="1"/>
          <p:nvPr/>
        </p:nvSpPr>
        <p:spPr>
          <a:xfrm>
            <a:off x="1319300" y="4835017"/>
            <a:ext cx="990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사례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107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146">
            <a:extLst>
              <a:ext uri="{FF2B5EF4-FFF2-40B4-BE49-F238E27FC236}">
                <a16:creationId xmlns:a16="http://schemas.microsoft.com/office/drawing/2014/main" id="{689DBDF9-E0E7-40B3-9C2A-EBED9B9A02AD}"/>
              </a:ext>
            </a:extLst>
          </p:cNvPr>
          <p:cNvSpPr/>
          <p:nvPr/>
        </p:nvSpPr>
        <p:spPr>
          <a:xfrm>
            <a:off x="515722" y="3068648"/>
            <a:ext cx="1931790" cy="23770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" name="Oval 3147">
            <a:extLst>
              <a:ext uri="{FF2B5EF4-FFF2-40B4-BE49-F238E27FC236}">
                <a16:creationId xmlns:a16="http://schemas.microsoft.com/office/drawing/2014/main" id="{BCB46DCA-0441-44DD-BC89-208EEFD098F7}"/>
              </a:ext>
            </a:extLst>
          </p:cNvPr>
          <p:cNvSpPr/>
          <p:nvPr/>
        </p:nvSpPr>
        <p:spPr>
          <a:xfrm>
            <a:off x="1152171" y="2708920"/>
            <a:ext cx="673331" cy="67333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" name="Rectangle 3148">
            <a:extLst>
              <a:ext uri="{FF2B5EF4-FFF2-40B4-BE49-F238E27FC236}">
                <a16:creationId xmlns:a16="http://schemas.microsoft.com/office/drawing/2014/main" id="{92FEE5E8-92BA-4D1D-B2E6-1D58577D96B4}"/>
              </a:ext>
            </a:extLst>
          </p:cNvPr>
          <p:cNvSpPr/>
          <p:nvPr/>
        </p:nvSpPr>
        <p:spPr>
          <a:xfrm>
            <a:off x="2579948" y="3068648"/>
            <a:ext cx="1931790" cy="2377076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" name="Oval 3149">
            <a:extLst>
              <a:ext uri="{FF2B5EF4-FFF2-40B4-BE49-F238E27FC236}">
                <a16:creationId xmlns:a16="http://schemas.microsoft.com/office/drawing/2014/main" id="{48AB3E95-B5A2-4F2C-AF71-ABA95F226DE8}"/>
              </a:ext>
            </a:extLst>
          </p:cNvPr>
          <p:cNvSpPr/>
          <p:nvPr/>
        </p:nvSpPr>
        <p:spPr>
          <a:xfrm>
            <a:off x="3280943" y="2763915"/>
            <a:ext cx="673331" cy="6733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9" name="Group 3152">
            <a:extLst>
              <a:ext uri="{FF2B5EF4-FFF2-40B4-BE49-F238E27FC236}">
                <a16:creationId xmlns:a16="http://schemas.microsoft.com/office/drawing/2014/main" id="{0D5B63F1-4567-41E7-B9BD-040E8F09B60B}"/>
              </a:ext>
            </a:extLst>
          </p:cNvPr>
          <p:cNvGrpSpPr/>
          <p:nvPr/>
        </p:nvGrpSpPr>
        <p:grpSpPr>
          <a:xfrm>
            <a:off x="675174" y="3559476"/>
            <a:ext cx="1615006" cy="1424147"/>
            <a:chOff x="6348140" y="1712391"/>
            <a:chExt cx="3202642" cy="115536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083CCC-0D3D-4DF0-AA3D-2BAECA30EA2D}"/>
                </a:ext>
              </a:extLst>
            </p:cNvPr>
            <p:cNvSpPr txBox="1"/>
            <p:nvPr/>
          </p:nvSpPr>
          <p:spPr>
            <a:xfrm>
              <a:off x="6348140" y="2173156"/>
              <a:ext cx="3202642" cy="694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cs typeface="Arial" pitchFamily="34" charset="0"/>
                </a:rPr>
                <a:t>자치구별 검색</a:t>
              </a:r>
              <a:endParaRPr lang="en-US" altLang="ko-KR" sz="1400" dirty="0">
                <a:cs typeface="Arial" pitchFamily="34" charset="0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상세정보 제공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endPara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883A0D-FAE8-49C7-87E8-C2CFD13347B6}"/>
                </a:ext>
              </a:extLst>
            </p:cNvPr>
            <p:cNvSpPr txBox="1"/>
            <p:nvPr/>
          </p:nvSpPr>
          <p:spPr>
            <a:xfrm>
              <a:off x="6594741" y="1712391"/>
              <a:ext cx="2592286" cy="2496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Arial" pitchFamily="34" charset="0"/>
                  <a:cs typeface="Arial" pitchFamily="34" charset="0"/>
                </a:rPr>
                <a:t>동물약국 찾기</a:t>
              </a:r>
            </a:p>
          </p:txBody>
        </p:sp>
      </p:grpSp>
      <p:grpSp>
        <p:nvGrpSpPr>
          <p:cNvPr id="12" name="Group 3155">
            <a:extLst>
              <a:ext uri="{FF2B5EF4-FFF2-40B4-BE49-F238E27FC236}">
                <a16:creationId xmlns:a16="http://schemas.microsoft.com/office/drawing/2014/main" id="{7D819754-5376-4507-8A8C-06B4EEF32392}"/>
              </a:ext>
            </a:extLst>
          </p:cNvPr>
          <p:cNvGrpSpPr/>
          <p:nvPr/>
        </p:nvGrpSpPr>
        <p:grpSpPr>
          <a:xfrm>
            <a:off x="2076862" y="3519792"/>
            <a:ext cx="2980864" cy="1570435"/>
            <a:chOff x="6053457" y="1934512"/>
            <a:chExt cx="3330670" cy="140109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78EE8-1D62-49E3-9D89-2E661B4E1C1F}"/>
                </a:ext>
              </a:extLst>
            </p:cNvPr>
            <p:cNvSpPr txBox="1"/>
            <p:nvPr/>
          </p:nvSpPr>
          <p:spPr>
            <a:xfrm>
              <a:off x="6053457" y="2484381"/>
              <a:ext cx="3330670" cy="851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소동물취급병원 목록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연중무휴 병원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이용시간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등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각각 상세정보 제공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72A52A-FCAA-4CFE-A685-D05B5E93B28F}"/>
                </a:ext>
              </a:extLst>
            </p:cNvPr>
            <p:cNvSpPr txBox="1"/>
            <p:nvPr/>
          </p:nvSpPr>
          <p:spPr>
            <a:xfrm>
              <a:off x="6243065" y="1934512"/>
              <a:ext cx="2933283" cy="46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>
                  <a:latin typeface="Arial" pitchFamily="34" charset="0"/>
                  <a:cs typeface="Arial" pitchFamily="34" charset="0"/>
                </a:rPr>
                <a:t>소동물</a:t>
              </a:r>
              <a:r>
                <a:rPr lang="ko-KR" altLang="en-US" sz="1400" b="1" dirty="0">
                  <a:latin typeface="Arial" pitchFamily="34" charset="0"/>
                  <a:cs typeface="Arial" pitchFamily="34" charset="0"/>
                </a:rPr>
                <a:t> 및 </a:t>
              </a:r>
              <a:endParaRPr lang="en-US" altLang="ko-KR" sz="14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400" b="1" dirty="0">
                  <a:latin typeface="Arial" pitchFamily="34" charset="0"/>
                  <a:cs typeface="Arial" pitchFamily="34" charset="0"/>
                </a:rPr>
                <a:t>특이동물 병원 목록</a:t>
              </a:r>
            </a:p>
          </p:txBody>
        </p:sp>
      </p:grpSp>
      <p:sp>
        <p:nvSpPr>
          <p:cNvPr id="24" name="TextBox 1">
            <a:extLst>
              <a:ext uri="{FF2B5EF4-FFF2-40B4-BE49-F238E27FC236}">
                <a16:creationId xmlns:a16="http://schemas.microsoft.com/office/drawing/2014/main" id="{215CD13D-04A6-42B2-B2B3-972542C1C3C2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0" y="228491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@</a:t>
            </a:r>
            <a:r>
              <a:rPr lang="en-US" altLang="ko-KR" sz="36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iluvpetpetbot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 </a:t>
            </a:r>
            <a:r>
              <a:rPr lang="ko-KR" altLang="en-US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주요기능</a:t>
            </a:r>
            <a:endParaRPr lang="en-US" altLang="ko-KR" sz="3600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ea typeface="맑은 고딕" pitchFamily="50" charset="-127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E1EBCE-71DD-476A-BDD9-6A68F9C30376}"/>
              </a:ext>
            </a:extLst>
          </p:cNvPr>
          <p:cNvSpPr txBox="1"/>
          <p:nvPr/>
        </p:nvSpPr>
        <p:spPr>
          <a:xfrm>
            <a:off x="3567252" y="2152687"/>
            <a:ext cx="2009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cs typeface="Arial" pitchFamily="34" charset="0"/>
              </a:rPr>
              <a:t>서울 특별시 </a:t>
            </a:r>
            <a:endParaRPr lang="ko-KR" altLang="en-US" sz="1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9" name="그래픽 28" descr="청진기">
            <a:extLst>
              <a:ext uri="{FF2B5EF4-FFF2-40B4-BE49-F238E27FC236}">
                <a16:creationId xmlns:a16="http://schemas.microsoft.com/office/drawing/2014/main" id="{DB4AC310-6D79-412F-BAB3-5D70D4ADB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96022" y="2858902"/>
            <a:ext cx="475005" cy="475005"/>
          </a:xfrm>
          <a:prstGeom prst="rect">
            <a:avLst/>
          </a:prstGeom>
        </p:spPr>
      </p:pic>
      <p:pic>
        <p:nvPicPr>
          <p:cNvPr id="31" name="그래픽 30" descr="의료">
            <a:extLst>
              <a:ext uri="{FF2B5EF4-FFF2-40B4-BE49-F238E27FC236}">
                <a16:creationId xmlns:a16="http://schemas.microsoft.com/office/drawing/2014/main" id="{0F963FEE-2C00-4F90-8013-79C27917D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16246" y="2763384"/>
            <a:ext cx="545180" cy="545180"/>
          </a:xfrm>
          <a:prstGeom prst="rect">
            <a:avLst/>
          </a:prstGeom>
        </p:spPr>
      </p:pic>
      <p:sp>
        <p:nvSpPr>
          <p:cNvPr id="16" name="Rectangle 3150">
            <a:extLst>
              <a:ext uri="{FF2B5EF4-FFF2-40B4-BE49-F238E27FC236}">
                <a16:creationId xmlns:a16="http://schemas.microsoft.com/office/drawing/2014/main" id="{ECA33E72-BEF7-4484-9CD8-538B06683C3F}"/>
              </a:ext>
            </a:extLst>
          </p:cNvPr>
          <p:cNvSpPr/>
          <p:nvPr/>
        </p:nvSpPr>
        <p:spPr>
          <a:xfrm>
            <a:off x="4656434" y="3071674"/>
            <a:ext cx="1931790" cy="237355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7" name="Oval 3151">
            <a:extLst>
              <a:ext uri="{FF2B5EF4-FFF2-40B4-BE49-F238E27FC236}">
                <a16:creationId xmlns:a16="http://schemas.microsoft.com/office/drawing/2014/main" id="{2FEB9181-A72F-4191-9C57-E6610E8762DB}"/>
              </a:ext>
            </a:extLst>
          </p:cNvPr>
          <p:cNvSpPr/>
          <p:nvPr/>
        </p:nvSpPr>
        <p:spPr>
          <a:xfrm>
            <a:off x="5296013" y="2765892"/>
            <a:ext cx="673332" cy="62006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18" name="Group 3158">
            <a:extLst>
              <a:ext uri="{FF2B5EF4-FFF2-40B4-BE49-F238E27FC236}">
                <a16:creationId xmlns:a16="http://schemas.microsoft.com/office/drawing/2014/main" id="{D1CA8783-7A4E-4269-B4F1-48D3E5617203}"/>
              </a:ext>
            </a:extLst>
          </p:cNvPr>
          <p:cNvGrpSpPr/>
          <p:nvPr/>
        </p:nvGrpSpPr>
        <p:grpSpPr>
          <a:xfrm>
            <a:off x="4802989" y="3529806"/>
            <a:ext cx="1695939" cy="1368588"/>
            <a:chOff x="6062825" y="1724491"/>
            <a:chExt cx="3363139" cy="128885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9CD7EA6-CFFB-4F02-A715-EF3976FFE606}"/>
                </a:ext>
              </a:extLst>
            </p:cNvPr>
            <p:cNvSpPr txBox="1"/>
            <p:nvPr/>
          </p:nvSpPr>
          <p:spPr>
            <a:xfrm>
              <a:off x="6062825" y="2317713"/>
              <a:ext cx="3290639" cy="695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안전관리 및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차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차 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차 </a:t>
              </a:r>
              <a:endPara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과태료 정보 제공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890790-A962-486E-B9B2-F2007BC85150}"/>
                </a:ext>
              </a:extLst>
            </p:cNvPr>
            <p:cNvSpPr txBox="1"/>
            <p:nvPr/>
          </p:nvSpPr>
          <p:spPr>
            <a:xfrm>
              <a:off x="6155834" y="1724491"/>
              <a:ext cx="3270130" cy="49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 err="1">
                  <a:latin typeface="Arial" pitchFamily="34" charset="0"/>
                  <a:cs typeface="Arial" pitchFamily="34" charset="0"/>
                </a:rPr>
                <a:t>반려견</a:t>
              </a:r>
              <a:r>
                <a:rPr lang="ko-KR" altLang="en-US" sz="1400" b="1" dirty="0">
                  <a:latin typeface="Arial" pitchFamily="34" charset="0"/>
                  <a:cs typeface="Arial" pitchFamily="34" charset="0"/>
                </a:rPr>
                <a:t> 안전관리</a:t>
              </a:r>
              <a:endParaRPr lang="en-US" altLang="ko-KR" sz="14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400" b="1" dirty="0">
                  <a:latin typeface="Arial" pitchFamily="34" charset="0"/>
                  <a:cs typeface="Arial" pitchFamily="34" charset="0"/>
                </a:rPr>
                <a:t>및 과태료 정보</a:t>
              </a:r>
            </a:p>
          </p:txBody>
        </p:sp>
      </p:grpSp>
      <p:pic>
        <p:nvPicPr>
          <p:cNvPr id="3" name="그래픽 2" descr="개">
            <a:extLst>
              <a:ext uri="{FF2B5EF4-FFF2-40B4-BE49-F238E27FC236}">
                <a16:creationId xmlns:a16="http://schemas.microsoft.com/office/drawing/2014/main" id="{BBF68C2E-D5FF-4F03-A1D5-132362FE7E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1158" y="2837730"/>
            <a:ext cx="540210" cy="497471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F17226-A6B6-462F-B8C0-FE9767BB109C}"/>
              </a:ext>
            </a:extLst>
          </p:cNvPr>
          <p:cNvSpPr/>
          <p:nvPr/>
        </p:nvSpPr>
        <p:spPr>
          <a:xfrm>
            <a:off x="666062" y="5859205"/>
            <a:ext cx="772236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" dirty="0"/>
              <a:t>&lt;</a:t>
            </a:r>
            <a:r>
              <a:rPr lang="ko-KR" altLang="en-US" sz="800" dirty="0"/>
              <a:t>데이터 출처</a:t>
            </a:r>
            <a:r>
              <a:rPr lang="en-US" altLang="ko-KR" sz="800" dirty="0"/>
              <a:t>&gt;</a:t>
            </a:r>
          </a:p>
          <a:p>
            <a:r>
              <a:rPr lang="ko-KR" altLang="en-US" sz="800" dirty="0"/>
              <a:t>서울 </a:t>
            </a:r>
            <a:r>
              <a:rPr lang="ko-KR" altLang="en-US" sz="800" dirty="0" err="1"/>
              <a:t>열린데이터</a:t>
            </a:r>
            <a:r>
              <a:rPr lang="ko-KR" altLang="en-US" sz="800" dirty="0"/>
              <a:t> 광장 </a:t>
            </a:r>
            <a:r>
              <a:rPr lang="en-US" altLang="ko-KR" sz="800" dirty="0"/>
              <a:t>AP I</a:t>
            </a:r>
          </a:p>
          <a:p>
            <a:r>
              <a:rPr lang="ko-KR" altLang="en-US" sz="800" dirty="0" err="1"/>
              <a:t>리얼</a:t>
            </a:r>
            <a:r>
              <a:rPr lang="ko-KR" altLang="en-US" sz="800" dirty="0"/>
              <a:t> </a:t>
            </a:r>
            <a:r>
              <a:rPr lang="ko-KR" altLang="en-US" sz="800" dirty="0" err="1"/>
              <a:t>소동물</a:t>
            </a:r>
            <a:r>
              <a:rPr lang="ko-KR" altLang="en-US" sz="800" dirty="0"/>
              <a:t> </a:t>
            </a:r>
            <a:r>
              <a:rPr lang="en-US" altLang="ko-KR" sz="800" dirty="0"/>
              <a:t>APP</a:t>
            </a:r>
          </a:p>
          <a:p>
            <a:r>
              <a:rPr lang="ko-KR" altLang="en-US" sz="8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대한민국정부 대표 블로그 정책공감</a:t>
            </a:r>
            <a:r>
              <a:rPr lang="en-US" altLang="ko-KR" sz="800" dirty="0"/>
              <a:t>(</a:t>
            </a:r>
            <a:r>
              <a:rPr lang="en-US" altLang="ko-KR" sz="800" dirty="0"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https://blog.naver.com/hellopolicy</a:t>
            </a:r>
            <a:r>
              <a:rPr lang="en-US" altLang="ko-KR" sz="800" dirty="0"/>
              <a:t>)</a:t>
            </a:r>
          </a:p>
          <a:p>
            <a:endParaRPr lang="ko-KR" altLang="en-US" sz="800" dirty="0"/>
          </a:p>
        </p:txBody>
      </p:sp>
      <p:sp>
        <p:nvSpPr>
          <p:cNvPr id="25" name="Rectangle 3150">
            <a:extLst>
              <a:ext uri="{FF2B5EF4-FFF2-40B4-BE49-F238E27FC236}">
                <a16:creationId xmlns:a16="http://schemas.microsoft.com/office/drawing/2014/main" id="{96D19D92-414E-4A52-8B6E-23C2A8459068}"/>
              </a:ext>
            </a:extLst>
          </p:cNvPr>
          <p:cNvSpPr/>
          <p:nvPr/>
        </p:nvSpPr>
        <p:spPr>
          <a:xfrm>
            <a:off x="6706281" y="3077978"/>
            <a:ext cx="1931790" cy="2373550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7" name="Oval 3151">
            <a:extLst>
              <a:ext uri="{FF2B5EF4-FFF2-40B4-BE49-F238E27FC236}">
                <a16:creationId xmlns:a16="http://schemas.microsoft.com/office/drawing/2014/main" id="{3450D15E-BB0A-4F37-9800-3BF202523638}"/>
              </a:ext>
            </a:extLst>
          </p:cNvPr>
          <p:cNvSpPr/>
          <p:nvPr/>
        </p:nvSpPr>
        <p:spPr>
          <a:xfrm>
            <a:off x="7357353" y="2745078"/>
            <a:ext cx="673332" cy="620061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/>
              </a:solidFill>
            </a:endParaRPr>
          </a:p>
        </p:txBody>
      </p:sp>
      <p:grpSp>
        <p:nvGrpSpPr>
          <p:cNvPr id="28" name="Group 3158">
            <a:extLst>
              <a:ext uri="{FF2B5EF4-FFF2-40B4-BE49-F238E27FC236}">
                <a16:creationId xmlns:a16="http://schemas.microsoft.com/office/drawing/2014/main" id="{1AE009EA-84A2-486F-B0B1-68C525B0E093}"/>
              </a:ext>
            </a:extLst>
          </p:cNvPr>
          <p:cNvGrpSpPr/>
          <p:nvPr/>
        </p:nvGrpSpPr>
        <p:grpSpPr>
          <a:xfrm>
            <a:off x="6696488" y="3529806"/>
            <a:ext cx="1931790" cy="1516426"/>
            <a:chOff x="5836497" y="1931025"/>
            <a:chExt cx="3830844" cy="142807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78246A-1147-4664-86A1-11F75673AE29}"/>
                </a:ext>
              </a:extLst>
            </p:cNvPr>
            <p:cNvSpPr txBox="1"/>
            <p:nvPr/>
          </p:nvSpPr>
          <p:spPr>
            <a:xfrm>
              <a:off x="5836497" y="2460583"/>
              <a:ext cx="3830844" cy="8985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유기견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목격시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pPr algn="ctr"/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반려견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잃어버렸을시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pPr algn="ctr"/>
              <a:r>
                <a:rPr lang="ko-KR" altLang="en-US" sz="14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로드킬</a:t>
              </a:r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신고하는 법</a:t>
              </a: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pPr algn="ctr"/>
              <a:r>
                <a:rPr lang="ko-KR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등등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9527779-47DD-4C6B-9B1C-7816EE1F95C1}"/>
                </a:ext>
              </a:extLst>
            </p:cNvPr>
            <p:cNvSpPr txBox="1"/>
            <p:nvPr/>
          </p:nvSpPr>
          <p:spPr>
            <a:xfrm>
              <a:off x="6235004" y="1931025"/>
              <a:ext cx="3270130" cy="492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 dirty="0">
                  <a:latin typeface="Arial" pitchFamily="34" charset="0"/>
                  <a:cs typeface="Arial" pitchFamily="34" charset="0"/>
                </a:rPr>
                <a:t>반려동물 관련 </a:t>
              </a:r>
              <a:endParaRPr lang="en-US" altLang="ko-KR" sz="1400" b="1" dirty="0"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1400" b="1" dirty="0">
                  <a:latin typeface="Arial" pitchFamily="34" charset="0"/>
                  <a:cs typeface="Arial" pitchFamily="34" charset="0"/>
                </a:rPr>
                <a:t>FAQ</a:t>
              </a:r>
              <a:endParaRPr lang="ko-KR" altLang="en-US" sz="14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그래픽 3" descr="문서">
            <a:extLst>
              <a:ext uri="{FF2B5EF4-FFF2-40B4-BE49-F238E27FC236}">
                <a16:creationId xmlns:a16="http://schemas.microsoft.com/office/drawing/2014/main" id="{60307C62-422F-46B1-8A13-233B4E5A76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5460" y="2823961"/>
            <a:ext cx="462294" cy="46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4AFCA3-14FF-4E2F-938F-8BB38491B5F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800C7D-5B99-4422-8C6A-92D525D6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852936"/>
            <a:ext cx="3152775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54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137</Words>
  <Application>Microsoft Office PowerPoint</Application>
  <PresentationFormat>화면 슬라이드 쇼(4:3)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Calibri</vt:lpstr>
      <vt:lpstr>Office Theme</vt:lpstr>
      <vt:lpstr>Custom Design</vt:lpstr>
      <vt:lpstr>PowerPoint 프레젠테이션</vt:lpstr>
      <vt:lpstr>반려동물 인구 1400만(2019)</vt:lpstr>
      <vt:lpstr>@iluvpetpetbot 주요기능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jeon eunjeong</cp:lastModifiedBy>
  <cp:revision>62</cp:revision>
  <dcterms:created xsi:type="dcterms:W3CDTF">2014-04-01T16:35:38Z</dcterms:created>
  <dcterms:modified xsi:type="dcterms:W3CDTF">2019-10-09T07:48:07Z</dcterms:modified>
</cp:coreProperties>
</file>