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7AFE09-E123-4120-BA8A-A79D8855445B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4AB1D42-C89D-4E77-8327-7ADAB3D0F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2019 Course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Database </a:t>
            </a:r>
            <a:r>
              <a:rPr lang="en-IN" dirty="0">
                <a:solidFill>
                  <a:schemeClr val="tx1"/>
                </a:solidFill>
              </a:rPr>
              <a:t>Management System </a:t>
            </a:r>
            <a:r>
              <a:rPr lang="en-IN" dirty="0" smtClean="0">
                <a:solidFill>
                  <a:schemeClr val="tx1"/>
                </a:solidFill>
              </a:rPr>
              <a:t>Lab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Group 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C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: PL/SQL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Assignment No 1</a:t>
            </a:r>
            <a:r>
              <a:rPr lang="en-US" dirty="0">
                <a:latin typeface="Calibri" pitchFamily="34" charset="0"/>
              </a:rPr>
              <a:t/>
            </a:r>
            <a:br>
              <a:rPr lang="en-US" dirty="0">
                <a:latin typeface="Calibri" pitchFamily="34" charset="0"/>
              </a:rPr>
            </a:b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4876800"/>
            <a:ext cx="64008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Prof.K.B.Sadafale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Asst 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Dept SCOE,Pune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&gt; create procedure p1(out var1 </a:t>
            </a:r>
            <a:r>
              <a:rPr lang="en-US" dirty="0" err="1" smtClean="0"/>
              <a:t>varchar</a:t>
            </a:r>
            <a:r>
              <a:rPr lang="en-US" dirty="0" smtClean="0"/>
              <a:t>(100))</a:t>
            </a:r>
          </a:p>
          <a:p>
            <a:r>
              <a:rPr lang="en-US" dirty="0" smtClean="0"/>
              <a:t>    -&gt; begin</a:t>
            </a:r>
          </a:p>
          <a:p>
            <a:r>
              <a:rPr lang="en-US" dirty="0" smtClean="0"/>
              <a:t>    -&gt; set var1='this is a test';</a:t>
            </a:r>
          </a:p>
          <a:p>
            <a:r>
              <a:rPr lang="en-US" dirty="0" smtClean="0"/>
              <a:t>    -&gt; end //</a:t>
            </a:r>
          </a:p>
          <a:p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&gt; create procedure s1()</a:t>
            </a:r>
          </a:p>
          <a:p>
            <a:r>
              <a:rPr lang="en-US" dirty="0" smtClean="0"/>
              <a:t>    -&gt; begin</a:t>
            </a:r>
          </a:p>
          <a:p>
            <a:r>
              <a:rPr lang="en-US" dirty="0" smtClean="0"/>
              <a:t>    -&gt; declare r </a:t>
            </a:r>
            <a:r>
              <a:rPr lang="en-US" dirty="0" err="1" smtClean="0"/>
              <a:t>varchar</a:t>
            </a:r>
            <a:r>
              <a:rPr lang="en-US" dirty="0" smtClean="0"/>
              <a:t>(100);</a:t>
            </a:r>
          </a:p>
          <a:p>
            <a:r>
              <a:rPr lang="en-US" dirty="0" smtClean="0"/>
              <a:t>    -&gt; call p1</a:t>
            </a:r>
            <a:r>
              <a:rPr lang="en-US" smtClean="0"/>
              <a:t>( r);</a:t>
            </a:r>
            <a:endParaRPr lang="en-US" dirty="0" smtClean="0"/>
          </a:p>
          <a:p>
            <a:r>
              <a:rPr lang="en-US" dirty="0" smtClean="0"/>
              <a:t>    -&gt; select r as “result”;</a:t>
            </a:r>
          </a:p>
          <a:p>
            <a:r>
              <a:rPr lang="en-US" dirty="0" smtClean="0"/>
              <a:t>    -&gt; end //</a:t>
            </a:r>
          </a:p>
          <a:p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&gt; call s1() //</a:t>
            </a:r>
          </a:p>
          <a:p>
            <a:r>
              <a:rPr lang="en-US" dirty="0" smtClean="0"/>
              <a:t>+----------------+</a:t>
            </a:r>
          </a:p>
          <a:p>
            <a:r>
              <a:rPr lang="en-US" dirty="0" smtClean="0"/>
              <a:t>| result         |</a:t>
            </a:r>
          </a:p>
          <a:p>
            <a:r>
              <a:rPr lang="en-US" dirty="0" smtClean="0"/>
              <a:t>+----------------+</a:t>
            </a:r>
          </a:p>
          <a:p>
            <a:r>
              <a:rPr lang="en-US" dirty="0" smtClean="0"/>
              <a:t>| this is a test |</a:t>
            </a:r>
          </a:p>
          <a:p>
            <a:r>
              <a:rPr lang="en-US" dirty="0" smtClean="0"/>
              <a:t>+----------------+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INOUT example</a:t>
            </a:r>
          </a:p>
          <a:p>
            <a:endParaRPr lang="en-US" b="1" dirty="0" smtClean="0"/>
          </a:p>
          <a:p>
            <a:r>
              <a:rPr lang="en-US" dirty="0" smtClean="0"/>
              <a:t>DELIMITER //</a:t>
            </a:r>
          </a:p>
          <a:p>
            <a:r>
              <a:rPr lang="en-US" dirty="0" smtClean="0"/>
              <a:t>CREATE PROCEDURE  </a:t>
            </a:r>
            <a:r>
              <a:rPr lang="en-US" dirty="0" err="1" smtClean="0"/>
              <a:t>proc_INOUT</a:t>
            </a:r>
            <a:r>
              <a:rPr lang="en-US" dirty="0" smtClean="0"/>
              <a:t> (INOUT var1 INT)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    SET var1 = var1 * 2;</a:t>
            </a:r>
          </a:p>
          <a:p>
            <a:r>
              <a:rPr lang="en-US" dirty="0" smtClean="0"/>
              <a:t>END //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 parameter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procedure s1(a </a:t>
            </a:r>
            <a:r>
              <a:rPr lang="en-US" dirty="0" err="1" smtClean="0"/>
              <a:t>int,b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,out c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set c=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end //</a:t>
            </a:r>
          </a:p>
          <a:p>
            <a:endParaRPr lang="en-US" dirty="0" smtClean="0"/>
          </a:p>
          <a:p>
            <a:r>
              <a:rPr lang="en-US" dirty="0" smtClean="0"/>
              <a:t>create procedure p1()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declare r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call s1(12,12,r);</a:t>
            </a:r>
          </a:p>
          <a:p>
            <a:r>
              <a:rPr lang="en-US" dirty="0" smtClean="0"/>
              <a:t>select r as "result";</a:t>
            </a:r>
          </a:p>
          <a:p>
            <a:r>
              <a:rPr lang="en-US" dirty="0" smtClean="0"/>
              <a:t>end //</a:t>
            </a:r>
          </a:p>
          <a:p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&gt; call p1()//</a:t>
            </a:r>
          </a:p>
          <a:p>
            <a:r>
              <a:rPr lang="en-US" dirty="0" smtClean="0"/>
              <a:t>+--------+</a:t>
            </a:r>
          </a:p>
          <a:p>
            <a:r>
              <a:rPr lang="en-US" dirty="0" smtClean="0"/>
              <a:t>| result |</a:t>
            </a:r>
          </a:p>
          <a:p>
            <a:r>
              <a:rPr lang="en-US" dirty="0" smtClean="0"/>
              <a:t>+--------+</a:t>
            </a:r>
          </a:p>
          <a:p>
            <a:r>
              <a:rPr lang="en-US" dirty="0" smtClean="0"/>
              <a:t>|     24  |</a:t>
            </a:r>
          </a:p>
          <a:p>
            <a:r>
              <a:rPr lang="en-US" dirty="0" smtClean="0"/>
              <a:t>+--------+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Inout</a:t>
            </a:r>
            <a:r>
              <a:rPr lang="en-US" dirty="0" smtClean="0"/>
              <a:t> parameter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3820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procedure p2(</a:t>
            </a:r>
            <a:r>
              <a:rPr lang="en-US" dirty="0" err="1" smtClean="0"/>
              <a:t>inout</a:t>
            </a:r>
            <a:r>
              <a:rPr lang="en-US" dirty="0" smtClean="0"/>
              <a:t> n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set n=n*2;</a:t>
            </a:r>
          </a:p>
          <a:p>
            <a:r>
              <a:rPr lang="en-US" dirty="0" smtClean="0"/>
              <a:t>end//</a:t>
            </a:r>
          </a:p>
          <a:p>
            <a:endParaRPr lang="en-US" dirty="0" smtClean="0"/>
          </a:p>
          <a:p>
            <a:r>
              <a:rPr lang="en-US" dirty="0" smtClean="0"/>
              <a:t>create procedure p3()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declare r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set r=7;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concat</a:t>
            </a:r>
            <a:r>
              <a:rPr lang="en-US" dirty="0" smtClean="0"/>
              <a:t>('before call r is ', r);</a:t>
            </a:r>
          </a:p>
          <a:p>
            <a:r>
              <a:rPr lang="en-US" dirty="0" smtClean="0"/>
              <a:t>call p2(r);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concat</a:t>
            </a:r>
            <a:r>
              <a:rPr lang="en-US" dirty="0" smtClean="0"/>
              <a:t>('after call r </a:t>
            </a:r>
            <a:r>
              <a:rPr lang="en-US" dirty="0" err="1" smtClean="0"/>
              <a:t>is',r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end//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&gt; call p3()//</a:t>
            </a:r>
          </a:p>
          <a:p>
            <a:r>
              <a:rPr lang="en-US" dirty="0" smtClean="0"/>
              <a:t>+--------------------------------+</a:t>
            </a:r>
          </a:p>
          <a:p>
            <a:r>
              <a:rPr lang="en-US" dirty="0" smtClean="0"/>
              <a:t>| </a:t>
            </a:r>
            <a:r>
              <a:rPr lang="en-US" dirty="0" err="1" smtClean="0"/>
              <a:t>concat</a:t>
            </a:r>
            <a:r>
              <a:rPr lang="en-US" dirty="0" smtClean="0"/>
              <a:t>('before call r is ', r) |</a:t>
            </a:r>
          </a:p>
          <a:p>
            <a:r>
              <a:rPr lang="en-US" dirty="0" smtClean="0"/>
              <a:t>+--------------------------------+</a:t>
            </a:r>
          </a:p>
          <a:p>
            <a:r>
              <a:rPr lang="en-US" dirty="0" smtClean="0"/>
              <a:t>| before call r is 7             |</a:t>
            </a:r>
          </a:p>
          <a:p>
            <a:r>
              <a:rPr lang="en-US" dirty="0" smtClean="0"/>
              <a:t>+--------------------------------+</a:t>
            </a:r>
          </a:p>
          <a:p>
            <a:endParaRPr lang="en-US" dirty="0" smtClean="0"/>
          </a:p>
          <a:p>
            <a:r>
              <a:rPr lang="en-US" dirty="0" smtClean="0"/>
              <a:t>+-----------------------------+</a:t>
            </a:r>
          </a:p>
          <a:p>
            <a:r>
              <a:rPr lang="en-US" dirty="0" smtClean="0"/>
              <a:t>| </a:t>
            </a:r>
            <a:r>
              <a:rPr lang="en-US" dirty="0" err="1" smtClean="0"/>
              <a:t>concat</a:t>
            </a:r>
            <a:r>
              <a:rPr lang="en-US" dirty="0" smtClean="0"/>
              <a:t>('after call r </a:t>
            </a:r>
            <a:r>
              <a:rPr lang="en-US" dirty="0" err="1" smtClean="0"/>
              <a:t>is',r</a:t>
            </a:r>
            <a:r>
              <a:rPr lang="en-US" dirty="0" smtClean="0"/>
              <a:t>) |</a:t>
            </a:r>
          </a:p>
          <a:p>
            <a:r>
              <a:rPr lang="en-US" dirty="0" smtClean="0"/>
              <a:t>+-----------------------------+</a:t>
            </a:r>
          </a:p>
          <a:p>
            <a:r>
              <a:rPr lang="en-US" dirty="0" smtClean="0"/>
              <a:t>| after call r is14           |</a:t>
            </a:r>
          </a:p>
          <a:p>
            <a:r>
              <a:rPr lang="en-US" dirty="0" smtClean="0"/>
              <a:t>+-----------------------------+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381000"/>
            <a:ext cx="8077200" cy="56388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IN parameter example</a:t>
            </a:r>
          </a:p>
          <a:p>
            <a:pPr fontAlgn="base"/>
            <a:endParaRPr lang="en-US" b="1" dirty="0" smtClean="0"/>
          </a:p>
          <a:p>
            <a:pPr algn="just" fontAlgn="base"/>
            <a:r>
              <a:rPr lang="en-US" dirty="0" smtClean="0"/>
              <a:t>The following example illustrates how to use the IN parameter in </a:t>
            </a:r>
            <a:r>
              <a:rPr lang="en-US" dirty="0" err="1" smtClean="0"/>
              <a:t>theGetOfficeByCountry</a:t>
            </a:r>
            <a:r>
              <a:rPr lang="en-US" dirty="0" smtClean="0"/>
              <a:t> stored procedure that selects offices located in a specified country.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DELIMITER //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CREATE PROCEDURE </a:t>
            </a:r>
            <a:r>
              <a:rPr lang="en-US" i="1" dirty="0" err="1" smtClean="0">
                <a:solidFill>
                  <a:srgbClr val="7030A0"/>
                </a:solidFill>
              </a:rPr>
              <a:t>GetOfficeByCountry</a:t>
            </a:r>
            <a:r>
              <a:rPr lang="en-US" i="1" dirty="0" smtClean="0">
                <a:solidFill>
                  <a:srgbClr val="7030A0"/>
                </a:solidFill>
              </a:rPr>
              <a:t>(IN </a:t>
            </a:r>
            <a:r>
              <a:rPr lang="en-US" i="1" dirty="0" err="1" smtClean="0">
                <a:solidFill>
                  <a:srgbClr val="7030A0"/>
                </a:solidFill>
              </a:rPr>
              <a:t>countryName</a:t>
            </a:r>
            <a:r>
              <a:rPr lang="en-US" i="1" dirty="0" smtClean="0">
                <a:solidFill>
                  <a:srgbClr val="7030A0"/>
                </a:solidFill>
              </a:rPr>
              <a:t> VARCHAR(255))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    BEGIN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        SELECT * 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         FROM offices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         WHERE country = </a:t>
            </a:r>
            <a:r>
              <a:rPr lang="en-US" i="1" dirty="0" err="1" smtClean="0">
                <a:solidFill>
                  <a:srgbClr val="7030A0"/>
                </a:solidFill>
              </a:rPr>
              <a:t>countryName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    END //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DELIMITER ;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1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81000"/>
            <a:ext cx="8153400" cy="5867400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The </a:t>
            </a:r>
            <a:r>
              <a:rPr lang="en-US" dirty="0" err="1" smtClean="0"/>
              <a:t>countryName</a:t>
            </a:r>
            <a:r>
              <a:rPr lang="en-US" dirty="0" smtClean="0"/>
              <a:t> is the IN parameter of the stored procedure. </a:t>
            </a:r>
          </a:p>
          <a:p>
            <a:pPr algn="just" fontAlgn="base"/>
            <a:r>
              <a:rPr lang="en-US" dirty="0" smtClean="0"/>
              <a:t>Inside the stored procedure, we select all offices that locate in the country specified by the </a:t>
            </a:r>
            <a:r>
              <a:rPr lang="en-US" dirty="0" err="1" smtClean="0"/>
              <a:t>countryName</a:t>
            </a:r>
            <a:r>
              <a:rPr lang="en-US" dirty="0" smtClean="0"/>
              <a:t> parameter</a:t>
            </a:r>
            <a:r>
              <a:rPr lang="en-US" i="1" dirty="0" smtClean="0"/>
              <a:t>.</a:t>
            </a:r>
            <a:endParaRPr lang="en-US" dirty="0" smtClean="0"/>
          </a:p>
          <a:p>
            <a:pPr algn="just" fontAlgn="base"/>
            <a:r>
              <a:rPr lang="en-US" dirty="0" smtClean="0"/>
              <a:t>Suppose, you want to get all offices in the USA, you just need to pass a value (USA) to the stored procedure as follows:</a:t>
            </a:r>
          </a:p>
          <a:p>
            <a:pPr algn="just" fontAlgn="base"/>
            <a:endParaRPr lang="en-US" dirty="0" smtClean="0"/>
          </a:p>
          <a:p>
            <a:r>
              <a:rPr lang="en-US" i="1" dirty="0" smtClean="0">
                <a:solidFill>
                  <a:srgbClr val="7030A0"/>
                </a:solidFill>
              </a:rPr>
              <a:t>CALL </a:t>
            </a:r>
            <a:r>
              <a:rPr lang="en-US" i="1" dirty="0" err="1" smtClean="0">
                <a:solidFill>
                  <a:srgbClr val="7030A0"/>
                </a:solidFill>
              </a:rPr>
              <a:t>GetOfficeByCountry</a:t>
            </a:r>
            <a:r>
              <a:rPr lang="en-US" i="1" dirty="0" smtClean="0">
                <a:solidFill>
                  <a:srgbClr val="7030A0"/>
                </a:solidFill>
              </a:rPr>
              <a:t>('USA');</a:t>
            </a:r>
          </a:p>
          <a:p>
            <a:pPr algn="just"/>
            <a:r>
              <a:rPr lang="en-US" dirty="0" smtClean="0"/>
              <a:t>To get all offices in France, you pass the France literal string to the </a:t>
            </a:r>
            <a:r>
              <a:rPr lang="en-US" dirty="0" err="1" smtClean="0"/>
              <a:t>GetOfficeByCountrystored</a:t>
            </a:r>
            <a:r>
              <a:rPr lang="en-US" dirty="0" smtClean="0"/>
              <a:t> procedure as follows:</a:t>
            </a:r>
          </a:p>
          <a:p>
            <a:pPr algn="just"/>
            <a:r>
              <a:rPr lang="en-US" i="1" dirty="0" smtClean="0">
                <a:solidFill>
                  <a:srgbClr val="7030A0"/>
                </a:solidFill>
              </a:rPr>
              <a:t>CALL </a:t>
            </a:r>
            <a:r>
              <a:rPr lang="en-US" i="1" dirty="0" err="1" smtClean="0">
                <a:solidFill>
                  <a:srgbClr val="7030A0"/>
                </a:solidFill>
              </a:rPr>
              <a:t>GetOfficeByCountry</a:t>
            </a:r>
            <a:r>
              <a:rPr lang="en-US" i="1" dirty="0" smtClean="0">
                <a:solidFill>
                  <a:srgbClr val="7030A0"/>
                </a:solidFill>
              </a:rPr>
              <a:t>('France');</a:t>
            </a:r>
          </a:p>
          <a:p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457200"/>
            <a:ext cx="8153400" cy="5562600"/>
          </a:xfrm>
        </p:spPr>
        <p:txBody>
          <a:bodyPr/>
          <a:lstStyle/>
          <a:p>
            <a:pPr fontAlgn="base"/>
            <a:r>
              <a:rPr lang="en-US" dirty="0" smtClean="0"/>
              <a:t>INOUT parameter example</a:t>
            </a:r>
            <a:endParaRPr lang="en-US" b="1" dirty="0" smtClean="0"/>
          </a:p>
          <a:p>
            <a:pPr algn="just"/>
            <a:r>
              <a:rPr lang="en-US" dirty="0" smtClean="0"/>
              <a:t>The following example demonstrates how to use INOUT parameter in the stored procedure.</a:t>
            </a:r>
          </a:p>
          <a:p>
            <a:pPr fontAlgn="base"/>
            <a:r>
              <a:rPr lang="en-US" sz="2400" i="1" dirty="0" smtClean="0">
                <a:solidFill>
                  <a:srgbClr val="7030A0"/>
                </a:solidFill>
              </a:rPr>
              <a:t>DELIMITER $$</a:t>
            </a:r>
          </a:p>
          <a:p>
            <a:pPr fontAlgn="base"/>
            <a:r>
              <a:rPr lang="en-US" sz="2400" i="1" dirty="0" smtClean="0">
                <a:solidFill>
                  <a:srgbClr val="7030A0"/>
                </a:solidFill>
              </a:rPr>
              <a:t>CREATE PROCEDURE </a:t>
            </a:r>
            <a:r>
              <a:rPr lang="en-US" sz="2400" i="1" dirty="0" err="1" smtClean="0">
                <a:solidFill>
                  <a:srgbClr val="7030A0"/>
                </a:solidFill>
              </a:rPr>
              <a:t>set_counter</a:t>
            </a:r>
            <a:r>
              <a:rPr lang="en-US" sz="2400" i="1" dirty="0" smtClean="0">
                <a:solidFill>
                  <a:srgbClr val="7030A0"/>
                </a:solidFill>
              </a:rPr>
              <a:t>(INOUT count INT(4),IN inc INT(4))</a:t>
            </a:r>
          </a:p>
          <a:p>
            <a:pPr fontAlgn="base"/>
            <a:r>
              <a:rPr lang="en-US" sz="2400" i="1" dirty="0" smtClean="0">
                <a:solidFill>
                  <a:srgbClr val="7030A0"/>
                </a:solidFill>
              </a:rPr>
              <a:t>BEGIN</a:t>
            </a:r>
          </a:p>
          <a:p>
            <a:pPr fontAlgn="base"/>
            <a:r>
              <a:rPr lang="en-US" sz="2400" i="1" dirty="0" smtClean="0">
                <a:solidFill>
                  <a:srgbClr val="7030A0"/>
                </a:solidFill>
              </a:rPr>
              <a:t>    SET count = count + inc;</a:t>
            </a:r>
          </a:p>
          <a:p>
            <a:pPr fontAlgn="base"/>
            <a:r>
              <a:rPr lang="en-US" sz="2400" i="1" dirty="0" smtClean="0">
                <a:solidFill>
                  <a:srgbClr val="7030A0"/>
                </a:solidFill>
              </a:rPr>
              <a:t>END$$</a:t>
            </a:r>
          </a:p>
          <a:p>
            <a:r>
              <a:rPr lang="en-US" sz="2400" i="1" dirty="0" smtClean="0">
                <a:solidFill>
                  <a:srgbClr val="7030A0"/>
                </a:solidFill>
              </a:rPr>
              <a:t>DELIMITER ;</a:t>
            </a:r>
          </a:p>
          <a:p>
            <a:endParaRPr lang="en-US" sz="2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533400"/>
            <a:ext cx="8077200" cy="52578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A simple stored procedure named </a:t>
            </a:r>
            <a:r>
              <a:rPr lang="en-US" dirty="0" err="1" smtClean="0"/>
              <a:t>GetAllProducts</a:t>
            </a:r>
            <a:r>
              <a:rPr lang="en-US" dirty="0" smtClean="0"/>
              <a:t>() </a:t>
            </a:r>
          </a:p>
          <a:p>
            <a:pPr algn="just" fontAlgn="base"/>
            <a:r>
              <a:rPr lang="en-US" dirty="0" smtClean="0"/>
              <a:t>The </a:t>
            </a:r>
            <a:r>
              <a:rPr lang="en-US" dirty="0" err="1" smtClean="0"/>
              <a:t>GetAllProducts</a:t>
            </a:r>
            <a:r>
              <a:rPr lang="en-US" dirty="0" smtClean="0"/>
              <a:t>() stored procedure selects all products from the products</a:t>
            </a:r>
            <a:r>
              <a:rPr lang="en-US" i="1" dirty="0" smtClean="0"/>
              <a:t> </a:t>
            </a:r>
            <a:r>
              <a:rPr lang="en-US" dirty="0" smtClean="0"/>
              <a:t>table.</a:t>
            </a:r>
          </a:p>
          <a:p>
            <a:pPr algn="just" fontAlgn="base"/>
            <a:r>
              <a:rPr lang="en-US" dirty="0" smtClean="0"/>
              <a:t>Type the following commands: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DELIMITER //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 CREATE PROCEDURE </a:t>
            </a:r>
            <a:r>
              <a:rPr lang="en-US" i="1" dirty="0" err="1" smtClean="0">
                <a:solidFill>
                  <a:srgbClr val="7030A0"/>
                </a:solidFill>
              </a:rPr>
              <a:t>GetAllProducts</a:t>
            </a:r>
            <a:r>
              <a:rPr lang="en-US" i="1" dirty="0" smtClean="0">
                <a:solidFill>
                  <a:srgbClr val="7030A0"/>
                </a:solidFill>
              </a:rPr>
              <a:t>()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   BEGIN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   SELECT *  FROM products;</a:t>
            </a:r>
          </a:p>
          <a:p>
            <a:pPr fontAlgn="base"/>
            <a:r>
              <a:rPr lang="en-US" i="1" dirty="0" smtClean="0">
                <a:solidFill>
                  <a:srgbClr val="7030A0"/>
                </a:solidFill>
              </a:rPr>
              <a:t>   END //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DELIMITER ;</a:t>
            </a:r>
          </a:p>
          <a:p>
            <a:r>
              <a:rPr lang="en-US" dirty="0" smtClean="0"/>
              <a:t>Calling stored procedures</a:t>
            </a:r>
          </a:p>
          <a:p>
            <a:r>
              <a:rPr lang="en-US" dirty="0" smtClean="0"/>
              <a:t>In order to call a stored procedure, you use the following SQL command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CALL STORED_PROCEDURE_NAME();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7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Create a procedure to find sum of two number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Delimiter //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create procedure addno2()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begin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declare a1 </a:t>
            </a:r>
            <a:r>
              <a:rPr lang="en-US" i="1" dirty="0" err="1" smtClean="0">
                <a:solidFill>
                  <a:srgbClr val="7030A0"/>
                </a:solidFill>
              </a:rPr>
              <a:t>int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declare a2 </a:t>
            </a:r>
            <a:r>
              <a:rPr lang="en-US" i="1" dirty="0" err="1" smtClean="0">
                <a:solidFill>
                  <a:srgbClr val="7030A0"/>
                </a:solidFill>
              </a:rPr>
              <a:t>int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declare a3 </a:t>
            </a:r>
            <a:r>
              <a:rPr lang="en-US" i="1" dirty="0" err="1" smtClean="0">
                <a:solidFill>
                  <a:srgbClr val="7030A0"/>
                </a:solidFill>
              </a:rPr>
              <a:t>int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endParaRPr lang="en-US" i="1" dirty="0" smtClean="0">
              <a:solidFill>
                <a:srgbClr val="7030A0"/>
              </a:solidFill>
            </a:endParaRPr>
          </a:p>
          <a:p>
            <a:r>
              <a:rPr lang="en-US" i="1" dirty="0" smtClean="0">
                <a:solidFill>
                  <a:srgbClr val="7030A0"/>
                </a:solidFill>
              </a:rPr>
              <a:t>set a1=10;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set a2=20;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set a3=a1+a2;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select </a:t>
            </a:r>
            <a:r>
              <a:rPr lang="en-US" i="1" dirty="0" err="1" smtClean="0">
                <a:solidFill>
                  <a:srgbClr val="7030A0"/>
                </a:solidFill>
              </a:rPr>
              <a:t>concat</a:t>
            </a:r>
            <a:r>
              <a:rPr lang="en-US" i="1" dirty="0" smtClean="0">
                <a:solidFill>
                  <a:srgbClr val="7030A0"/>
                </a:solidFill>
              </a:rPr>
              <a:t>('sum is: ',a3) as "</a:t>
            </a:r>
            <a:r>
              <a:rPr lang="en-US" i="1" dirty="0" err="1" smtClean="0">
                <a:solidFill>
                  <a:srgbClr val="7030A0"/>
                </a:solidFill>
              </a:rPr>
              <a:t>sumofnumber</a:t>
            </a:r>
            <a:r>
              <a:rPr lang="en-US" i="1" dirty="0" smtClean="0">
                <a:solidFill>
                  <a:srgbClr val="7030A0"/>
                </a:solidFill>
              </a:rPr>
              <a:t>" 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end //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763000" cy="58674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</a:rPr>
              <a:t>Group A</a:t>
            </a:r>
            <a:r>
              <a:rPr lang="en-US" dirty="0" smtClean="0">
                <a:latin typeface="Calibri" pitchFamily="34" charset="0"/>
              </a:rPr>
              <a:t>:Study </a:t>
            </a:r>
            <a:r>
              <a:rPr lang="en-US" dirty="0">
                <a:latin typeface="Calibri" pitchFamily="34" charset="0"/>
              </a:rPr>
              <a:t>of Databases </a:t>
            </a:r>
            <a:endParaRPr lang="en-US" dirty="0" smtClean="0">
              <a:latin typeface="Calibri" pitchFamily="34" charset="0"/>
            </a:endParaRPr>
          </a:p>
          <a:p>
            <a:pPr algn="just"/>
            <a:endParaRPr lang="en-US" dirty="0" smtClean="0">
              <a:latin typeface="Calibri" pitchFamily="34" charset="0"/>
            </a:endParaRPr>
          </a:p>
          <a:p>
            <a:pPr algn="just"/>
            <a:r>
              <a:rPr lang="en-US" b="1" dirty="0" smtClean="0">
                <a:latin typeface="Calibri" pitchFamily="34" charset="0"/>
              </a:rPr>
              <a:t>Group B: </a:t>
            </a:r>
            <a:r>
              <a:rPr lang="en-US" dirty="0" smtClean="0">
                <a:latin typeface="Calibri" pitchFamily="34" charset="0"/>
              </a:rPr>
              <a:t>MySQL</a:t>
            </a:r>
            <a:endParaRPr lang="en-US" dirty="0" smtClean="0">
              <a:latin typeface="Calibri" pitchFamily="34" charset="0"/>
            </a:endParaRPr>
          </a:p>
          <a:p>
            <a:pPr algn="just"/>
            <a:endParaRPr lang="en-US" dirty="0" smtClean="0">
              <a:latin typeface="Calibri" pitchFamily="34" charset="0"/>
            </a:endParaRPr>
          </a:p>
          <a:p>
            <a:pPr algn="just"/>
            <a:r>
              <a:rPr lang="en-US" b="1" dirty="0" smtClean="0">
                <a:latin typeface="Calibri" pitchFamily="34" charset="0"/>
              </a:rPr>
              <a:t>Group C: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PL/SQL </a:t>
            </a:r>
          </a:p>
          <a:p>
            <a:pPr algn="just">
              <a:buNone/>
            </a:pPr>
            <a:endParaRPr lang="en-US" dirty="0" smtClean="0">
              <a:latin typeface="Calibri" pitchFamily="34" charset="0"/>
            </a:endParaRPr>
          </a:p>
          <a:p>
            <a:pPr algn="just"/>
            <a:r>
              <a:rPr lang="en-US" b="1" dirty="0" smtClean="0">
                <a:latin typeface="Calibri" pitchFamily="34" charset="0"/>
              </a:rPr>
              <a:t>Group D: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Relational </a:t>
            </a:r>
            <a:r>
              <a:rPr lang="en-US" dirty="0">
                <a:latin typeface="Calibri" pitchFamily="34" charset="0"/>
              </a:rPr>
              <a:t>Database </a:t>
            </a:r>
            <a:r>
              <a:rPr lang="en-US" dirty="0" smtClean="0">
                <a:latin typeface="Calibri" pitchFamily="34" charset="0"/>
              </a:rPr>
              <a:t>Design</a:t>
            </a: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</a:rPr>
              <a:t>Project ER Diagram and 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Create a procedure to find sum of two number with parameter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7030A0"/>
                </a:solidFill>
              </a:rPr>
              <a:t>create procedure addno3(in var1 </a:t>
            </a:r>
            <a:r>
              <a:rPr lang="en-US" i="1" dirty="0" err="1" smtClean="0">
                <a:solidFill>
                  <a:srgbClr val="7030A0"/>
                </a:solidFill>
              </a:rPr>
              <a:t>int,in</a:t>
            </a:r>
            <a:r>
              <a:rPr lang="en-US" i="1" dirty="0" smtClean="0">
                <a:solidFill>
                  <a:srgbClr val="7030A0"/>
                </a:solidFill>
              </a:rPr>
              <a:t> var2 </a:t>
            </a:r>
            <a:r>
              <a:rPr lang="en-US" i="1" dirty="0" err="1" smtClean="0">
                <a:solidFill>
                  <a:srgbClr val="7030A0"/>
                </a:solidFill>
              </a:rPr>
              <a:t>int</a:t>
            </a:r>
            <a:r>
              <a:rPr lang="en-US" i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begin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declare a1,a2,a3 </a:t>
            </a:r>
            <a:r>
              <a:rPr lang="en-US" i="1" dirty="0" err="1" smtClean="0">
                <a:solidFill>
                  <a:srgbClr val="7030A0"/>
                </a:solidFill>
              </a:rPr>
              <a:t>int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set a1=var1;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set a2=var2;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set a3=a1+a2;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select </a:t>
            </a:r>
            <a:r>
              <a:rPr lang="en-US" i="1" dirty="0" err="1" smtClean="0">
                <a:solidFill>
                  <a:srgbClr val="7030A0"/>
                </a:solidFill>
              </a:rPr>
              <a:t>concat</a:t>
            </a:r>
            <a:r>
              <a:rPr lang="en-US" i="1" dirty="0" smtClean="0">
                <a:solidFill>
                  <a:srgbClr val="7030A0"/>
                </a:solidFill>
              </a:rPr>
              <a:t>('sum is: ',a3) as "</a:t>
            </a:r>
            <a:r>
              <a:rPr lang="en-US" i="1" dirty="0" err="1" smtClean="0">
                <a:solidFill>
                  <a:srgbClr val="7030A0"/>
                </a:solidFill>
              </a:rPr>
              <a:t>sumofnumber</a:t>
            </a:r>
            <a:r>
              <a:rPr lang="en-US" i="1" dirty="0" smtClean="0">
                <a:solidFill>
                  <a:srgbClr val="7030A0"/>
                </a:solidFill>
              </a:rPr>
              <a:t>" 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end //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83058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 smtClean="0"/>
              <a:t>Write a PL/SQL block to find the maximum number from given three numbers.</a:t>
            </a:r>
          </a:p>
          <a:p>
            <a:endParaRPr lang="en-US" sz="2400" dirty="0" smtClean="0"/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create procedure maxthree2()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begin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declare </a:t>
            </a:r>
            <a:r>
              <a:rPr lang="en-US" sz="2400" i="1" dirty="0" err="1" smtClean="0">
                <a:solidFill>
                  <a:srgbClr val="7030A0"/>
                </a:solidFill>
              </a:rPr>
              <a:t>a,b,c</a:t>
            </a:r>
            <a:r>
              <a:rPr lang="en-US" sz="2400" i="1" dirty="0" smtClean="0">
                <a:solidFill>
                  <a:srgbClr val="7030A0"/>
                </a:solidFill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</a:rPr>
              <a:t>int</a:t>
            </a:r>
            <a:r>
              <a:rPr lang="en-US" sz="2400" i="1" dirty="0" smtClean="0">
                <a:solidFill>
                  <a:srgbClr val="7030A0"/>
                </a:solidFill>
              </a:rPr>
              <a:t>;    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    set a=100;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  	set b=50;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 	set c=40;</a:t>
            </a:r>
          </a:p>
          <a:p>
            <a:pPr algn="just"/>
            <a:endParaRPr lang="en-US" sz="2400" i="1" dirty="0" smtClean="0">
              <a:solidFill>
                <a:srgbClr val="7030A0"/>
              </a:solidFill>
            </a:endParaRP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 	if  (a&gt;b and a&gt;c) then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 		select </a:t>
            </a:r>
            <a:r>
              <a:rPr lang="en-US" sz="2400" i="1" dirty="0" err="1" smtClean="0">
                <a:solidFill>
                  <a:srgbClr val="7030A0"/>
                </a:solidFill>
              </a:rPr>
              <a:t>concat</a:t>
            </a:r>
            <a:r>
              <a:rPr lang="en-US" sz="2400" i="1" dirty="0" smtClean="0">
                <a:solidFill>
                  <a:srgbClr val="7030A0"/>
                </a:solidFill>
              </a:rPr>
              <a:t>('a is </a:t>
            </a:r>
            <a:r>
              <a:rPr lang="en-US" sz="2400" i="1" dirty="0" err="1" smtClean="0">
                <a:solidFill>
                  <a:srgbClr val="7030A0"/>
                </a:solidFill>
              </a:rPr>
              <a:t>maximum',a</a:t>
            </a:r>
            <a:r>
              <a:rPr lang="en-US" sz="2400" i="1" dirty="0" smtClean="0">
                <a:solidFill>
                  <a:srgbClr val="7030A0"/>
                </a:solidFill>
              </a:rPr>
              <a:t>);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	</a:t>
            </a:r>
            <a:r>
              <a:rPr lang="en-US" sz="2400" i="1" dirty="0" err="1" smtClean="0">
                <a:solidFill>
                  <a:srgbClr val="7030A0"/>
                </a:solidFill>
              </a:rPr>
              <a:t>elseif</a:t>
            </a:r>
            <a:r>
              <a:rPr lang="en-US" sz="2400" i="1" dirty="0" smtClean="0">
                <a:solidFill>
                  <a:srgbClr val="7030A0"/>
                </a:solidFill>
              </a:rPr>
              <a:t> (b&gt;a and b&gt;c) then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		select </a:t>
            </a:r>
            <a:r>
              <a:rPr lang="en-US" sz="2400" i="1" dirty="0" err="1" smtClean="0">
                <a:solidFill>
                  <a:srgbClr val="7030A0"/>
                </a:solidFill>
              </a:rPr>
              <a:t>concat</a:t>
            </a:r>
            <a:r>
              <a:rPr lang="en-US" sz="2400" i="1" dirty="0" smtClean="0">
                <a:solidFill>
                  <a:srgbClr val="7030A0"/>
                </a:solidFill>
              </a:rPr>
              <a:t>('b is </a:t>
            </a:r>
            <a:r>
              <a:rPr lang="en-US" sz="2400" i="1" dirty="0" err="1" smtClean="0">
                <a:solidFill>
                  <a:srgbClr val="7030A0"/>
                </a:solidFill>
              </a:rPr>
              <a:t>maximum',b</a:t>
            </a:r>
            <a:r>
              <a:rPr lang="en-US" sz="2400" i="1" dirty="0" smtClean="0">
                <a:solidFill>
                  <a:srgbClr val="7030A0"/>
                </a:solidFill>
              </a:rPr>
              <a:t>);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else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select </a:t>
            </a:r>
            <a:r>
              <a:rPr lang="en-US" sz="2400" i="1" dirty="0" err="1" smtClean="0">
                <a:solidFill>
                  <a:srgbClr val="7030A0"/>
                </a:solidFill>
              </a:rPr>
              <a:t>concat</a:t>
            </a:r>
            <a:r>
              <a:rPr lang="en-US" sz="2400" i="1" dirty="0" smtClean="0">
                <a:solidFill>
                  <a:srgbClr val="7030A0"/>
                </a:solidFill>
              </a:rPr>
              <a:t>('c is </a:t>
            </a:r>
            <a:r>
              <a:rPr lang="en-US" sz="2400" i="1" dirty="0" err="1" smtClean="0">
                <a:solidFill>
                  <a:srgbClr val="7030A0"/>
                </a:solidFill>
              </a:rPr>
              <a:t>maximum',c</a:t>
            </a:r>
            <a:r>
              <a:rPr lang="en-US" sz="2400" i="1" dirty="0" smtClean="0">
                <a:solidFill>
                  <a:srgbClr val="7030A0"/>
                </a:solidFill>
              </a:rPr>
              <a:t>);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	end if;</a:t>
            </a:r>
          </a:p>
          <a:p>
            <a:pPr algn="just"/>
            <a:r>
              <a:rPr lang="en-US" sz="2400" i="1" dirty="0" smtClean="0">
                <a:solidFill>
                  <a:srgbClr val="7030A0"/>
                </a:solidFill>
              </a:rPr>
              <a:t>end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7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procedure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All procedure from </a:t>
            </a:r>
            <a:r>
              <a:rPr lang="en-US" b="1" dirty="0" err="1" smtClean="0"/>
              <a:t>mysql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Select *  from </a:t>
            </a:r>
            <a:r>
              <a:rPr lang="en-US" dirty="0" err="1" smtClean="0"/>
              <a:t>mysql.proc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Show specific procedure in database</a:t>
            </a:r>
          </a:p>
          <a:p>
            <a:endParaRPr lang="en-US" dirty="0" smtClean="0"/>
          </a:p>
          <a:p>
            <a:r>
              <a:rPr lang="en-US" dirty="0" smtClean="0"/>
              <a:t>Show create procedure </a:t>
            </a:r>
            <a:r>
              <a:rPr lang="en-US" dirty="0" err="1" smtClean="0"/>
              <a:t>kkk.proc_in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Kkk</a:t>
            </a:r>
            <a:r>
              <a:rPr lang="en-US" dirty="0" smtClean="0"/>
              <a:t>—database name </a:t>
            </a:r>
          </a:p>
          <a:p>
            <a:r>
              <a:rPr lang="en-US" dirty="0" err="1" smtClean="0"/>
              <a:t>Proc_in</a:t>
            </a:r>
            <a:r>
              <a:rPr lang="en-US" dirty="0" smtClean="0"/>
              <a:t> ----procedure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Creating PL/SQL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55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What's a Stored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81534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What is difference  between a Stored Procedure and a Stored Function.</a:t>
            </a:r>
          </a:p>
          <a:p>
            <a:pPr algn="just"/>
            <a:r>
              <a:rPr lang="en-US" dirty="0" smtClean="0"/>
              <a:t>Not too much really.</a:t>
            </a:r>
          </a:p>
          <a:p>
            <a:pPr algn="just"/>
            <a:r>
              <a:rPr lang="en-US" dirty="0" smtClean="0"/>
              <a:t>A function always returns a result, and can be called inside an SQL statement just like ordinary SQL functions.</a:t>
            </a:r>
          </a:p>
          <a:p>
            <a:pPr algn="just"/>
            <a:r>
              <a:rPr lang="en-US" dirty="0" smtClean="0"/>
              <a:t>A function parameter is the equivalent of the IN procedure parameter.</a:t>
            </a:r>
          </a:p>
          <a:p>
            <a:pPr algn="just"/>
            <a:r>
              <a:rPr lang="en-US" dirty="0" smtClean="0"/>
              <a:t>Functions use the </a:t>
            </a:r>
            <a:r>
              <a:rPr lang="en-US" i="1" dirty="0" smtClean="0"/>
              <a:t>RETURN</a:t>
            </a:r>
            <a:r>
              <a:rPr lang="en-US" dirty="0" smtClean="0"/>
              <a:t> keyword to determine what is passed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0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Basic </a:t>
            </a:r>
            <a:r>
              <a:rPr lang="en-US" sz="2700" b="1" dirty="0" err="1" smtClean="0"/>
              <a:t>MySQL</a:t>
            </a:r>
            <a:r>
              <a:rPr lang="en-US" sz="2700" b="1" dirty="0" smtClean="0"/>
              <a:t> CREATE FUNCTION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very basic CREATE FUNCTION example which will produced the famed 'Hello World' output: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DELIMITER $$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CREATE FUNCTION </a:t>
            </a:r>
            <a:r>
              <a:rPr lang="en-US" i="1" dirty="0" err="1" smtClean="0">
                <a:solidFill>
                  <a:srgbClr val="7030A0"/>
                </a:solidFill>
              </a:rPr>
              <a:t>hello_world</a:t>
            </a:r>
            <a:r>
              <a:rPr lang="en-US" i="1" dirty="0" smtClean="0">
                <a:solidFill>
                  <a:srgbClr val="7030A0"/>
                </a:solidFill>
              </a:rPr>
              <a:t>()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RETURNS TEXT</a:t>
            </a:r>
            <a:br>
              <a:rPr lang="en-US" i="1" dirty="0" smtClean="0">
                <a:solidFill>
                  <a:srgbClr val="7030A0"/>
                </a:solidFill>
              </a:rPr>
            </a:br>
            <a:r>
              <a:rPr lang="en-US" i="1" dirty="0" smtClean="0">
                <a:solidFill>
                  <a:srgbClr val="7030A0"/>
                </a:solidFill>
              </a:rPr>
              <a:t>  BEGIN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RETURN 'Hello World';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END;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$$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DELIMITER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8305800" cy="5715000"/>
          </a:xfrm>
        </p:spPr>
        <p:txBody>
          <a:bodyPr/>
          <a:lstStyle/>
          <a:p>
            <a:r>
              <a:rPr lang="en-US" dirty="0" smtClean="0"/>
              <a:t>Execute this function as follows: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&gt; SELECT </a:t>
            </a:r>
            <a:r>
              <a:rPr lang="en-US" dirty="0" err="1" smtClean="0"/>
              <a:t>hello_world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828800"/>
          <a:ext cx="2133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hello_world</a:t>
                      </a:r>
                      <a:r>
                        <a:rPr lang="en-US" sz="2000" dirty="0" smtClean="0"/>
                        <a:t>()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Hello World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0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 function with a parameter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81534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Customize your 'Hello World' output with input from a parameter:</a:t>
            </a:r>
          </a:p>
          <a:p>
            <a:endParaRPr lang="en-US" i="1" dirty="0" smtClean="0">
              <a:solidFill>
                <a:srgbClr val="7030A0"/>
              </a:solidFill>
            </a:endParaRPr>
          </a:p>
          <a:p>
            <a:r>
              <a:rPr lang="en-US" i="1" dirty="0" smtClean="0">
                <a:solidFill>
                  <a:srgbClr val="7030A0"/>
                </a:solidFill>
              </a:rPr>
              <a:t>DROP FUNCTION IF EXISTS </a:t>
            </a:r>
            <a:r>
              <a:rPr lang="en-US" i="1" dirty="0" err="1" smtClean="0">
                <a:solidFill>
                  <a:srgbClr val="7030A0"/>
                </a:solidFill>
              </a:rPr>
              <a:t>hello_world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DELIMITER $$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CREATE FUNCTION </a:t>
            </a:r>
            <a:r>
              <a:rPr lang="en-US" i="1" dirty="0" err="1" smtClean="0">
                <a:solidFill>
                  <a:srgbClr val="7030A0"/>
                </a:solidFill>
              </a:rPr>
              <a:t>hello_world</a:t>
            </a:r>
            <a:r>
              <a:rPr lang="en-US" i="1" dirty="0" smtClean="0">
                <a:solidFill>
                  <a:srgbClr val="7030A0"/>
                </a:solidFill>
              </a:rPr>
              <a:t>(addressee TEXT)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RETURNS TEXT</a:t>
            </a:r>
            <a:br>
              <a:rPr lang="en-US" i="1" dirty="0" smtClean="0">
                <a:solidFill>
                  <a:srgbClr val="7030A0"/>
                </a:solidFill>
              </a:rPr>
            </a:br>
            <a:r>
              <a:rPr lang="en-US" i="1" dirty="0" smtClean="0">
                <a:solidFill>
                  <a:srgbClr val="7030A0"/>
                </a:solidFill>
              </a:rPr>
              <a:t>  BEGIN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RETURN CONCAT('Hello ', addressee);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END;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$$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DELIMITER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4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4572000"/>
          </a:xfrm>
        </p:spPr>
        <p:txBody>
          <a:bodyPr/>
          <a:lstStyle/>
          <a:p>
            <a:r>
              <a:rPr lang="en-US" dirty="0" smtClean="0"/>
              <a:t>Execute as follows:</a:t>
            </a:r>
          </a:p>
          <a:p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&gt; SELECT </a:t>
            </a:r>
            <a:r>
              <a:rPr lang="en-US" dirty="0" err="1" smtClean="0"/>
              <a:t>hello_world</a:t>
            </a:r>
            <a:r>
              <a:rPr lang="en-US" dirty="0" smtClean="0"/>
              <a:t>('Earth');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2819400"/>
          <a:ext cx="3200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hello_world</a:t>
                      </a:r>
                      <a:r>
                        <a:rPr lang="en-US" sz="2000" dirty="0" smtClean="0"/>
                        <a:t>('Earth')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Hello Earth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7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MySQL</a:t>
            </a:r>
            <a:r>
              <a:rPr lang="en-US" sz="3200" b="1" dirty="0" smtClean="0"/>
              <a:t> function with a local variable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8153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a local variable to perform calculations inside your function: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7030A0"/>
                </a:solidFill>
              </a:rPr>
              <a:t>DROP FUNCTION IF EXISTS </a:t>
            </a:r>
            <a:r>
              <a:rPr lang="en-US" i="1" dirty="0" err="1" smtClean="0">
                <a:solidFill>
                  <a:srgbClr val="7030A0"/>
                </a:solidFill>
              </a:rPr>
              <a:t>hello_world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DELIMITER $$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CREATE FUNCTION </a:t>
            </a:r>
            <a:r>
              <a:rPr lang="en-US" i="1" dirty="0" err="1" smtClean="0">
                <a:solidFill>
                  <a:srgbClr val="7030A0"/>
                </a:solidFill>
              </a:rPr>
              <a:t>hello_world</a:t>
            </a:r>
            <a:r>
              <a:rPr lang="en-US" i="1" dirty="0" smtClean="0">
                <a:solidFill>
                  <a:srgbClr val="7030A0"/>
                </a:solidFill>
              </a:rPr>
              <a:t>(addressee TEXT)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RETURNS TEXT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BEGIN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DECLARE </a:t>
            </a:r>
            <a:r>
              <a:rPr lang="en-US" i="1" dirty="0" err="1" smtClean="0">
                <a:solidFill>
                  <a:srgbClr val="7030A0"/>
                </a:solidFill>
              </a:rPr>
              <a:t>strlen</a:t>
            </a:r>
            <a:r>
              <a:rPr lang="en-US" i="1" dirty="0" smtClean="0">
                <a:solidFill>
                  <a:srgbClr val="7030A0"/>
                </a:solidFill>
              </a:rPr>
              <a:t> INT;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SET </a:t>
            </a:r>
            <a:r>
              <a:rPr lang="en-US" i="1" dirty="0" err="1" smtClean="0">
                <a:solidFill>
                  <a:srgbClr val="7030A0"/>
                </a:solidFill>
              </a:rPr>
              <a:t>strlen</a:t>
            </a:r>
            <a:r>
              <a:rPr lang="en-US" i="1" dirty="0" smtClean="0">
                <a:solidFill>
                  <a:srgbClr val="7030A0"/>
                </a:solidFill>
              </a:rPr>
              <a:t> = LENGTH(addressee);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RETURN CONCAT('Hello ', addressee, ' - your parameter has ', </a:t>
            </a:r>
            <a:r>
              <a:rPr lang="en-US" i="1" dirty="0" err="1" smtClean="0">
                <a:solidFill>
                  <a:srgbClr val="7030A0"/>
                </a:solidFill>
              </a:rPr>
              <a:t>strlen</a:t>
            </a:r>
            <a:r>
              <a:rPr lang="en-US" i="1" dirty="0" smtClean="0">
                <a:solidFill>
                  <a:srgbClr val="7030A0"/>
                </a:solidFill>
              </a:rPr>
              <a:t>, ' characters');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END;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$$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DELIMITER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Calibri" pitchFamily="34" charset="0"/>
              </a:rPr>
              <a:t>Group </a:t>
            </a:r>
            <a:r>
              <a:rPr lang="en-US" sz="2800" b="1" dirty="0" smtClean="0">
                <a:latin typeface="Calibri" pitchFamily="34" charset="0"/>
              </a:rPr>
              <a:t>C: PL/SQL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609600"/>
            <a:ext cx="7391400" cy="1295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1.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and execute PL/SQL stored procedure and function to perform a suitable task on the database. Demonstrate its use.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2514600"/>
            <a:ext cx="7467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2.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and execute suitable database triggers. Consider row level and statement level triggers.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4495800"/>
            <a:ext cx="7467600" cy="1752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3.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 PL/SQL block to implement all types of cursor</a:t>
            </a:r>
            <a:r>
              <a:rPr lang="en-US" dirty="0"/>
              <a:t>.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&gt; SELECT </a:t>
            </a:r>
            <a:r>
              <a:rPr lang="en-US" dirty="0" err="1" smtClean="0"/>
              <a:t>hello_world</a:t>
            </a:r>
            <a:r>
              <a:rPr lang="en-US" dirty="0" smtClean="0"/>
              <a:t>('Earth');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819400"/>
          <a:ext cx="5638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hello_world</a:t>
                      </a:r>
                      <a:r>
                        <a:rPr lang="en-US" sz="2400" dirty="0" smtClean="0"/>
                        <a:t>('Earth')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Hello Earth - your parameter has 5 characters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94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MySQL</a:t>
            </a:r>
            <a:r>
              <a:rPr lang="en-US" sz="3600" b="1" dirty="0" smtClean="0"/>
              <a:t> function with a loop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drop function if exists </a:t>
            </a:r>
            <a:r>
              <a:rPr lang="en-US" i="1" dirty="0" err="1" smtClean="0">
                <a:solidFill>
                  <a:srgbClr val="7030A0"/>
                </a:solidFill>
              </a:rPr>
              <a:t>looptest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create function </a:t>
            </a:r>
            <a:r>
              <a:rPr lang="en-US" i="1" dirty="0" err="1" smtClean="0">
                <a:solidFill>
                  <a:srgbClr val="7030A0"/>
                </a:solidFill>
              </a:rPr>
              <a:t>looptest</a:t>
            </a:r>
            <a:r>
              <a:rPr lang="en-US" i="1" dirty="0" smtClean="0">
                <a:solidFill>
                  <a:srgbClr val="7030A0"/>
                </a:solidFill>
              </a:rPr>
              <a:t>() returns </a:t>
            </a:r>
            <a:r>
              <a:rPr lang="en-US" i="1" dirty="0" err="1" smtClean="0">
                <a:solidFill>
                  <a:srgbClr val="7030A0"/>
                </a:solidFill>
              </a:rPr>
              <a:t>int</a:t>
            </a:r>
            <a:endParaRPr lang="en-US" i="1" dirty="0" smtClean="0">
              <a:solidFill>
                <a:srgbClr val="7030A0"/>
              </a:solidFill>
            </a:endParaRPr>
          </a:p>
          <a:p>
            <a:r>
              <a:rPr lang="en-US" i="1" dirty="0" smtClean="0">
                <a:solidFill>
                  <a:srgbClr val="7030A0"/>
                </a:solidFill>
              </a:rPr>
              <a:t>begin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declare </a:t>
            </a:r>
            <a:r>
              <a:rPr lang="en-US" i="1" dirty="0" err="1" smtClean="0">
                <a:solidFill>
                  <a:srgbClr val="7030A0"/>
                </a:solidFill>
              </a:rPr>
              <a:t>vtotal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</a:rPr>
              <a:t>int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set </a:t>
            </a:r>
            <a:r>
              <a:rPr lang="en-US" i="1" dirty="0" err="1" smtClean="0">
                <a:solidFill>
                  <a:srgbClr val="7030A0"/>
                </a:solidFill>
              </a:rPr>
              <a:t>vtotal</a:t>
            </a:r>
            <a:r>
              <a:rPr lang="en-US" i="1" dirty="0" smtClean="0">
                <a:solidFill>
                  <a:srgbClr val="7030A0"/>
                </a:solidFill>
              </a:rPr>
              <a:t>=0;</a:t>
            </a:r>
          </a:p>
          <a:p>
            <a:r>
              <a:rPr lang="en-US" i="1" dirty="0" err="1" smtClean="0">
                <a:solidFill>
                  <a:srgbClr val="7030A0"/>
                </a:solidFill>
              </a:rPr>
              <a:t>count_loop:LOOP</a:t>
            </a:r>
            <a:endParaRPr lang="en-US" i="1" dirty="0" smtClean="0">
              <a:solidFill>
                <a:srgbClr val="7030A0"/>
              </a:solidFill>
            </a:endParaRPr>
          </a:p>
          <a:p>
            <a:r>
              <a:rPr lang="en-US" i="1" dirty="0" smtClean="0">
                <a:solidFill>
                  <a:srgbClr val="7030A0"/>
                </a:solidFill>
              </a:rPr>
              <a:t>set </a:t>
            </a:r>
            <a:r>
              <a:rPr lang="en-US" i="1" dirty="0" err="1" smtClean="0">
                <a:solidFill>
                  <a:srgbClr val="7030A0"/>
                </a:solidFill>
              </a:rPr>
              <a:t>vtotal</a:t>
            </a:r>
            <a:r>
              <a:rPr lang="en-US" i="1" dirty="0" smtClean="0">
                <a:solidFill>
                  <a:srgbClr val="7030A0"/>
                </a:solidFill>
              </a:rPr>
              <a:t>=vtotal+1;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if </a:t>
            </a:r>
            <a:r>
              <a:rPr lang="en-US" i="1" dirty="0" err="1" smtClean="0">
                <a:solidFill>
                  <a:srgbClr val="7030A0"/>
                </a:solidFill>
              </a:rPr>
              <a:t>vtotal</a:t>
            </a:r>
            <a:r>
              <a:rPr lang="en-US" i="1" dirty="0" smtClean="0">
                <a:solidFill>
                  <a:srgbClr val="7030A0"/>
                </a:solidFill>
              </a:rPr>
              <a:t>=10 then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leave </a:t>
            </a:r>
            <a:r>
              <a:rPr lang="en-US" i="1" dirty="0" err="1" smtClean="0">
                <a:solidFill>
                  <a:srgbClr val="7030A0"/>
                </a:solidFill>
              </a:rPr>
              <a:t>count_loop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end if;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end loop;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return </a:t>
            </a:r>
            <a:r>
              <a:rPr lang="en-US" i="1" dirty="0" err="1" smtClean="0">
                <a:solidFill>
                  <a:srgbClr val="7030A0"/>
                </a:solidFill>
              </a:rPr>
              <a:t>vtotal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end //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0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&gt; select </a:t>
            </a:r>
            <a:r>
              <a:rPr lang="en-US" dirty="0" err="1" smtClean="0"/>
              <a:t>looptest</a:t>
            </a:r>
            <a:r>
              <a:rPr lang="en-US" dirty="0" smtClean="0"/>
              <a:t>() as </a:t>
            </a:r>
            <a:r>
              <a:rPr lang="en-US" dirty="0" err="1" smtClean="0"/>
              <a:t>loopcount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2819400"/>
          <a:ext cx="25908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loopcount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7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7030A0"/>
                </a:solidFill>
              </a:rPr>
              <a:t>CREATE FUNCTION WEIGHTED_AVERAGE (n1 INT, n2 INT, n3 INT, n4 INT)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RETURNS INT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   BEGIN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   DECLARE </a:t>
            </a:r>
            <a:r>
              <a:rPr lang="en-US" i="1" dirty="0" err="1" smtClean="0">
                <a:solidFill>
                  <a:srgbClr val="7030A0"/>
                </a:solidFill>
              </a:rPr>
              <a:t>avg</a:t>
            </a:r>
            <a:r>
              <a:rPr lang="en-US" i="1" dirty="0" smtClean="0">
                <a:solidFill>
                  <a:srgbClr val="7030A0"/>
                </a:solidFill>
              </a:rPr>
              <a:t> INT;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   SET </a:t>
            </a:r>
            <a:r>
              <a:rPr lang="en-US" i="1" dirty="0" err="1" smtClean="0">
                <a:solidFill>
                  <a:srgbClr val="7030A0"/>
                </a:solidFill>
              </a:rPr>
              <a:t>avg</a:t>
            </a:r>
            <a:r>
              <a:rPr lang="en-US" i="1" dirty="0" smtClean="0">
                <a:solidFill>
                  <a:srgbClr val="7030A0"/>
                </a:solidFill>
              </a:rPr>
              <a:t> = (n1+n2+n3+n4)/4;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   RETURN </a:t>
            </a:r>
            <a:r>
              <a:rPr lang="en-US" i="1" dirty="0" err="1" smtClean="0">
                <a:solidFill>
                  <a:srgbClr val="7030A0"/>
                </a:solidFill>
              </a:rPr>
              <a:t>avg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  END//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&gt; SELECT WEIGHTED_AVERAGE(70,65,65,60)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438400"/>
          <a:ext cx="60198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WEIGHTED_AVERAGE(70,65,65,60)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63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3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Insert data into table using function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382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Create table as follows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CREATE TABLE </a:t>
            </a:r>
            <a:r>
              <a:rPr lang="en-US" i="1" dirty="0" err="1" smtClean="0">
                <a:solidFill>
                  <a:srgbClr val="7030A0"/>
                </a:solidFill>
              </a:rPr>
              <a:t>sfdata</a:t>
            </a:r>
            <a:r>
              <a:rPr lang="en-US" i="1" dirty="0" smtClean="0">
                <a:solidFill>
                  <a:srgbClr val="7030A0"/>
                </a:solidFill>
              </a:rPr>
              <a:t>(mark1 INT,mark2 INT,mark3 INT,mark4 </a:t>
            </a:r>
            <a:r>
              <a:rPr lang="en-US" i="1" dirty="0" err="1" smtClean="0">
                <a:solidFill>
                  <a:srgbClr val="7030A0"/>
                </a:solidFill>
              </a:rPr>
              <a:t>INT,name</a:t>
            </a:r>
            <a:r>
              <a:rPr lang="en-US" i="1" dirty="0" smtClean="0">
                <a:solidFill>
                  <a:srgbClr val="7030A0"/>
                </a:solidFill>
              </a:rPr>
              <a:t> VARCHAR(50))</a:t>
            </a:r>
          </a:p>
          <a:p>
            <a:endParaRPr lang="en-US" dirty="0" smtClean="0"/>
          </a:p>
          <a:p>
            <a:r>
              <a:rPr lang="en-US" dirty="0" smtClean="0"/>
              <a:t>Create function as follows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CREATE FUNCTION </a:t>
            </a:r>
            <a:r>
              <a:rPr lang="en-US" i="1" dirty="0" err="1" smtClean="0">
                <a:solidFill>
                  <a:srgbClr val="7030A0"/>
                </a:solidFill>
              </a:rPr>
              <a:t>finsert</a:t>
            </a:r>
            <a:r>
              <a:rPr lang="en-US" i="1" dirty="0" smtClean="0">
                <a:solidFill>
                  <a:srgbClr val="7030A0"/>
                </a:solidFill>
              </a:rPr>
              <a:t> (n1 INT,n2 INT,n3 INT,n4 INT,v1 VARCHAR(50))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RETURNS INT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   BEGIN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  DECLARE i1,i2,i3,i4,avg INT;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  INSERT INTO </a:t>
            </a:r>
            <a:r>
              <a:rPr lang="en-US" i="1" dirty="0" err="1" smtClean="0">
                <a:solidFill>
                  <a:srgbClr val="7030A0"/>
                </a:solidFill>
              </a:rPr>
              <a:t>sfdata</a:t>
            </a:r>
            <a:r>
              <a:rPr lang="en-US" i="1" dirty="0" smtClean="0">
                <a:solidFill>
                  <a:srgbClr val="7030A0"/>
                </a:solidFill>
              </a:rPr>
              <a:t> VALUES(n1,n2,n3,n4,v1);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  RETURN 1;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   END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0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finsert</a:t>
            </a:r>
            <a:r>
              <a:rPr lang="en-US" dirty="0" smtClean="0"/>
              <a:t>(23,34,45,56,'kishor');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sfdata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finsert</a:t>
                      </a:r>
                      <a:r>
                        <a:rPr lang="en-US" dirty="0" smtClean="0"/>
                        <a:t>(23,34,45,56,'kishor')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038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Pavlov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kishor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38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Accessing tables in stored functions</a:t>
            </a:r>
            <a:br>
              <a:rPr lang="en-US" sz="2000" b="1" dirty="0" smtClean="0"/>
            </a:b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CREATE TABLE </a:t>
            </a:r>
            <a:r>
              <a:rPr lang="en-US" sz="2400" dirty="0" err="1" smtClean="0"/>
              <a:t>sfdata</a:t>
            </a:r>
            <a:r>
              <a:rPr lang="en-US" sz="2400" dirty="0" smtClean="0"/>
              <a:t>(mark1 INT,mark2 INT,mark3 INT,mark4 </a:t>
            </a:r>
            <a:r>
              <a:rPr lang="en-US" sz="2400" dirty="0" err="1" smtClean="0"/>
              <a:t>INT,name</a:t>
            </a:r>
            <a:r>
              <a:rPr lang="en-US" sz="2400" dirty="0" smtClean="0"/>
              <a:t> VARCHAR(50))</a:t>
            </a:r>
          </a:p>
          <a:p>
            <a:pPr algn="just"/>
            <a:r>
              <a:rPr lang="en-US" sz="2400" dirty="0" smtClean="0"/>
              <a:t>INSERT INTO </a:t>
            </a:r>
            <a:r>
              <a:rPr lang="en-US" sz="2400" dirty="0" err="1" smtClean="0"/>
              <a:t>sfdata</a:t>
            </a:r>
            <a:r>
              <a:rPr lang="en-US" sz="2400" dirty="0" smtClean="0"/>
              <a:t> VALUES(70,65,65,60,’Jon')</a:t>
            </a:r>
          </a:p>
          <a:p>
            <a:pPr algn="just"/>
            <a:r>
              <a:rPr lang="en-US" sz="2400" dirty="0" smtClean="0"/>
              <a:t>INSERT INTO </a:t>
            </a:r>
            <a:r>
              <a:rPr lang="en-US" sz="2400" dirty="0" err="1" smtClean="0"/>
              <a:t>sfdata</a:t>
            </a:r>
            <a:r>
              <a:rPr lang="en-US" sz="2400" dirty="0" smtClean="0"/>
              <a:t> VALUES(95,94,75,50,'Pavlov‘)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select * from </a:t>
            </a:r>
            <a:r>
              <a:rPr lang="en-US" sz="2400" dirty="0" err="1" smtClean="0"/>
              <a:t>sfdata</a:t>
            </a:r>
            <a:r>
              <a:rPr lang="en-US" sz="2400" dirty="0" smtClean="0"/>
              <a:t>;</a:t>
            </a:r>
          </a:p>
          <a:p>
            <a:pPr algn="just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4038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Pavlov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3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function to calculate average of marks as follows</a:t>
            </a:r>
          </a:p>
          <a:p>
            <a:endParaRPr lang="en-US" i="1" dirty="0" smtClean="0">
              <a:solidFill>
                <a:srgbClr val="7030A0"/>
              </a:solidFill>
            </a:endParaRPr>
          </a:p>
          <a:p>
            <a:r>
              <a:rPr lang="en-US" i="1" dirty="0" smtClean="0">
                <a:solidFill>
                  <a:srgbClr val="7030A0"/>
                </a:solidFill>
              </a:rPr>
              <a:t>drop function if exists WEIGHTED_AVERAGE2;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CREATE FUNCTION WEIGHTED_AVERAGE2 (v1 VARCHAR(50))RETURNS INT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BEGIN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DECLARE i1,i2,i3,i4,avg INT;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SELECT mark1,mark2,mark3,mark4 INTO i1,i2,i3,i4 FROM </a:t>
            </a:r>
            <a:r>
              <a:rPr lang="en-US" i="1" dirty="0" err="1" smtClean="0">
                <a:solidFill>
                  <a:srgbClr val="7030A0"/>
                </a:solidFill>
              </a:rPr>
              <a:t>sfdata</a:t>
            </a:r>
            <a:r>
              <a:rPr lang="en-US" i="1" dirty="0" smtClean="0">
                <a:solidFill>
                  <a:srgbClr val="7030A0"/>
                </a:solidFill>
              </a:rPr>
              <a:t> WHERE name=v1;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SET </a:t>
            </a:r>
            <a:r>
              <a:rPr lang="en-US" i="1" dirty="0" err="1" smtClean="0">
                <a:solidFill>
                  <a:srgbClr val="7030A0"/>
                </a:solidFill>
              </a:rPr>
              <a:t>avg</a:t>
            </a:r>
            <a:r>
              <a:rPr lang="en-US" i="1" dirty="0" smtClean="0">
                <a:solidFill>
                  <a:srgbClr val="7030A0"/>
                </a:solidFill>
              </a:rPr>
              <a:t> = (i1+i2+i3+i4)/4; 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RETURN </a:t>
            </a:r>
            <a:r>
              <a:rPr lang="en-US" i="1" dirty="0" err="1" smtClean="0">
                <a:solidFill>
                  <a:srgbClr val="7030A0"/>
                </a:solidFill>
              </a:rPr>
              <a:t>avg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END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3820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SELECT WEIGHTED_AVERAGE2('Pavlov') AS Pavlov, WEIGHTED_AVERAGE2(‘Jon') As Jon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Show function command</a:t>
            </a:r>
          </a:p>
          <a:p>
            <a:r>
              <a:rPr lang="en-US" sz="2400" i="1" dirty="0" smtClean="0">
                <a:solidFill>
                  <a:srgbClr val="7030A0"/>
                </a:solidFill>
              </a:rPr>
              <a:t>show create function </a:t>
            </a:r>
            <a:r>
              <a:rPr lang="en-US" sz="2400" i="1" dirty="0" err="1" smtClean="0">
                <a:solidFill>
                  <a:srgbClr val="7030A0"/>
                </a:solidFill>
              </a:rPr>
              <a:t>kkk.finsert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r>
              <a:rPr lang="en-US" sz="2400" dirty="0" err="1" smtClean="0"/>
              <a:t>Kkk</a:t>
            </a:r>
            <a:r>
              <a:rPr lang="en-US" sz="2400" dirty="0" smtClean="0"/>
              <a:t>---database name .</a:t>
            </a:r>
          </a:p>
          <a:p>
            <a:r>
              <a:rPr lang="en-US" sz="2400" dirty="0" err="1" smtClean="0"/>
              <a:t>finsert</a:t>
            </a:r>
            <a:r>
              <a:rPr lang="en-US" sz="2400" dirty="0" smtClean="0"/>
              <a:t>---function name which you want to show.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1397000"/>
          <a:ext cx="44196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Pavlov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2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371600"/>
            <a:ext cx="7391400" cy="3657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3200" dirty="0">
                <a:solidFill>
                  <a:schemeClr val="tx1"/>
                </a:solidFill>
                <a:latin typeface="Calibri" pitchFamily="34" charset="0"/>
              </a:rPr>
              <a:t>1.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and execute PL/SQL stored procedure and function to perform a suitable task on the database. Demonstrate its use.</a:t>
            </a:r>
            <a:endParaRPr lang="en-IN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Creating PL/SQL Proceduer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 of stored procedures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762000"/>
            <a:ext cx="8077200" cy="5257800"/>
          </a:xfrm>
        </p:spPr>
        <p:txBody>
          <a:bodyPr/>
          <a:lstStyle/>
          <a:p>
            <a:pPr algn="just" fontAlgn="base"/>
            <a:r>
              <a:rPr lang="en-US" sz="2400" dirty="0" smtClean="0"/>
              <a:t>A stored procedure is a segment of declarative SQL statements stored inside the database catalog.</a:t>
            </a:r>
          </a:p>
          <a:p>
            <a:pPr algn="just" fontAlgn="base"/>
            <a:r>
              <a:rPr lang="en-US" sz="2400" dirty="0" smtClean="0"/>
              <a:t>A stored procedure can be invoked by triggers, other stored procedures or applications such as Java, C#, PHP, etc.</a:t>
            </a:r>
          </a:p>
          <a:p>
            <a:pPr algn="just" fontAlgn="base"/>
            <a:r>
              <a:rPr lang="en-US" sz="2400" dirty="0" smtClean="0"/>
              <a:t>A stored procedure that calls itself is known as a recursive stored procedure.</a:t>
            </a:r>
          </a:p>
          <a:p>
            <a:pPr algn="just" fontAlgn="base"/>
            <a:r>
              <a:rPr lang="en-US" sz="2400" dirty="0" smtClean="0"/>
              <a:t>Most database management system supports recursive stored procedures.</a:t>
            </a:r>
          </a:p>
          <a:p>
            <a:pPr algn="just" fontAlgn="base"/>
            <a:r>
              <a:rPr lang="en-US" sz="2400" dirty="0" smtClean="0"/>
              <a:t>However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does not support it very well.</a:t>
            </a:r>
          </a:p>
          <a:p>
            <a:pPr algn="just" fontAlgn="base"/>
            <a:r>
              <a:rPr lang="en-US" sz="2400" dirty="0" smtClean="0"/>
              <a:t>You should check your version of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before implementing recursive stored procedures in </a:t>
            </a:r>
            <a:r>
              <a:rPr lang="en-US" sz="2400" dirty="0" err="1" smtClean="0"/>
              <a:t>MySQL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304800"/>
            <a:ext cx="8077200" cy="571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err="1" smtClean="0"/>
              <a:t>MySQL</a:t>
            </a:r>
            <a:r>
              <a:rPr lang="en-US" sz="2400" dirty="0" smtClean="0"/>
              <a:t> is known as the most popular open source RDBMS which is widely used by both community and enterprise.</a:t>
            </a:r>
          </a:p>
          <a:p>
            <a:pPr algn="just"/>
            <a:r>
              <a:rPr lang="en-US" sz="2400" dirty="0" smtClean="0"/>
              <a:t>However, during the first decade of its existence, it did not support stored procedures, stored functions, triggers.</a:t>
            </a:r>
          </a:p>
          <a:p>
            <a:pPr algn="just"/>
            <a:r>
              <a:rPr lang="en-US" sz="2400" dirty="0" smtClean="0"/>
              <a:t>Since </a:t>
            </a:r>
            <a:r>
              <a:rPr lang="en-US" sz="2400" dirty="0" err="1" smtClean="0"/>
              <a:t>MySQL</a:t>
            </a:r>
            <a:r>
              <a:rPr lang="en-US" sz="2400" dirty="0" smtClean="0"/>
              <a:t> version 5.0, those features were added to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engine to make it more flexible and powerful.</a:t>
            </a:r>
          </a:p>
          <a:p>
            <a:pPr lvl="0" algn="just"/>
            <a:r>
              <a:rPr lang="en-US" dirty="0" smtClean="0"/>
              <a:t>Typically stored procedures help increase the performance of the applications.</a:t>
            </a:r>
          </a:p>
          <a:p>
            <a:pPr lvl="0" algn="just"/>
            <a:r>
              <a:rPr lang="en-US" dirty="0" smtClean="0"/>
              <a:t>Once created, stored procedures are compiled and stored in the database.</a:t>
            </a:r>
          </a:p>
          <a:p>
            <a:pPr lvl="0" algn="just"/>
            <a:r>
              <a:rPr lang="en-US" dirty="0" smtClean="0"/>
              <a:t>However </a:t>
            </a:r>
            <a:r>
              <a:rPr lang="en-US" dirty="0" err="1" smtClean="0"/>
              <a:t>MySQL</a:t>
            </a:r>
            <a:r>
              <a:rPr lang="en-US" dirty="0" smtClean="0"/>
              <a:t> implements the stored procedures slightly different.</a:t>
            </a:r>
          </a:p>
          <a:p>
            <a:pPr lvl="0" algn="just"/>
            <a:r>
              <a:rPr lang="en-US" dirty="0" err="1" smtClean="0"/>
              <a:t>MySQL</a:t>
            </a:r>
            <a:r>
              <a:rPr lang="en-US" dirty="0" smtClean="0"/>
              <a:t> stored procedures are compiled on demand.</a:t>
            </a:r>
          </a:p>
          <a:p>
            <a:pPr lvl="0" algn="just"/>
            <a:r>
              <a:rPr lang="en-US" dirty="0" smtClean="0"/>
              <a:t>After compiling a stored procedure, </a:t>
            </a:r>
            <a:r>
              <a:rPr lang="en-US" dirty="0" err="1" smtClean="0"/>
              <a:t>MySQL</a:t>
            </a:r>
            <a:r>
              <a:rPr lang="en-US" dirty="0" smtClean="0"/>
              <a:t> puts it to a cache.</a:t>
            </a:r>
          </a:p>
          <a:p>
            <a:pPr lvl="0" algn="just"/>
            <a:r>
              <a:rPr lang="en-US" dirty="0" smtClean="0"/>
              <a:t>And </a:t>
            </a:r>
            <a:r>
              <a:rPr lang="en-US" dirty="0" err="1" smtClean="0"/>
              <a:t>MySQL</a:t>
            </a:r>
            <a:r>
              <a:rPr lang="en-US" dirty="0" smtClean="0"/>
              <a:t> maintains its own stored procedure cache for every single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 stored procedure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609600"/>
            <a:ext cx="81534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Stored procedures that you develop require parameters.</a:t>
            </a:r>
          </a:p>
          <a:p>
            <a:pPr algn="just"/>
            <a:r>
              <a:rPr lang="en-US" sz="2200" dirty="0" smtClean="0"/>
              <a:t>The parameters make the stored procedure more flexible and useful.</a:t>
            </a:r>
          </a:p>
          <a:p>
            <a:pPr algn="just"/>
            <a:r>
              <a:rPr lang="en-US" sz="2200" dirty="0" smtClean="0"/>
              <a:t>In </a:t>
            </a:r>
            <a:r>
              <a:rPr lang="en-US" sz="2200" dirty="0" err="1" smtClean="0"/>
              <a:t>MySQL</a:t>
            </a:r>
            <a:r>
              <a:rPr lang="en-US" sz="2200" dirty="0" smtClean="0"/>
              <a:t>, a parameter has one of three modes </a:t>
            </a:r>
            <a:r>
              <a:rPr lang="en-US" sz="2200" b="1" dirty="0" smtClean="0"/>
              <a:t>IN</a:t>
            </a:r>
            <a:r>
              <a:rPr lang="en-US" sz="2200" dirty="0" smtClean="0"/>
              <a:t>, </a:t>
            </a:r>
            <a:r>
              <a:rPr lang="en-US" sz="2200" b="1" dirty="0" smtClean="0"/>
              <a:t>OUT</a:t>
            </a:r>
            <a:r>
              <a:rPr lang="en-US" sz="2200" dirty="0" smtClean="0"/>
              <a:t> or </a:t>
            </a:r>
            <a:r>
              <a:rPr lang="en-US" sz="2200" b="1" dirty="0" smtClean="0"/>
              <a:t>INOUT</a:t>
            </a:r>
          </a:p>
          <a:p>
            <a:pPr algn="just"/>
            <a:r>
              <a:rPr lang="en-US" sz="2200" b="1" dirty="0" smtClean="0"/>
              <a:t>IN</a:t>
            </a:r>
            <a:r>
              <a:rPr lang="en-US" sz="2200" dirty="0" smtClean="0"/>
              <a:t> – is the default mode. When you define an IN parameter in a stored procedure, the calling program has to pass an argument to the stored procedure.</a:t>
            </a:r>
          </a:p>
          <a:p>
            <a:pPr algn="just"/>
            <a:r>
              <a:rPr lang="en-US" sz="2200" b="1" dirty="0" smtClean="0"/>
              <a:t>OUT</a:t>
            </a:r>
            <a:r>
              <a:rPr lang="en-US" sz="2200" dirty="0" smtClean="0"/>
              <a:t> – the value of an OUT parameter can be changed inside the stored procedure and its new value is passed back to the calling program.</a:t>
            </a:r>
          </a:p>
          <a:p>
            <a:pPr algn="just"/>
            <a:r>
              <a:rPr lang="en-US" sz="2200" b="1" dirty="0" smtClean="0"/>
              <a:t>INOUT</a:t>
            </a:r>
            <a:r>
              <a:rPr lang="en-US" sz="2200" dirty="0" smtClean="0"/>
              <a:t> – an INOUT parameter is the combination of IN parameter and </a:t>
            </a:r>
            <a:r>
              <a:rPr lang="en-US" sz="2200" dirty="0" err="1" smtClean="0"/>
              <a:t>OUTparameter</a:t>
            </a:r>
            <a:r>
              <a:rPr lang="en-US" sz="2200" dirty="0" smtClean="0"/>
              <a:t>. It means that the calling program may pass the argument, and the stored procedure can modify the INOUT parameter and pass the new value back to the calling program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7968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 example</a:t>
            </a:r>
          </a:p>
          <a:p>
            <a:r>
              <a:rPr lang="en-US" sz="2400" dirty="0" smtClean="0"/>
              <a:t>DELIMITER //</a:t>
            </a:r>
          </a:p>
          <a:p>
            <a:r>
              <a:rPr lang="en-US" sz="2400" dirty="0" smtClean="0"/>
              <a:t>CREATE PROCEDURE  </a:t>
            </a:r>
            <a:r>
              <a:rPr lang="en-US" sz="2400" dirty="0" err="1" smtClean="0"/>
              <a:t>proc_IN</a:t>
            </a:r>
            <a:r>
              <a:rPr lang="en-US" sz="2400" dirty="0" smtClean="0"/>
              <a:t> (IN var1 INT)</a:t>
            </a:r>
          </a:p>
          <a:p>
            <a:r>
              <a:rPr lang="en-US" sz="2400" dirty="0" smtClean="0"/>
              <a:t>BEGIN</a:t>
            </a:r>
          </a:p>
          <a:p>
            <a:r>
              <a:rPr lang="en-US" sz="2400" dirty="0" smtClean="0"/>
              <a:t>    SELECT var1 + 2 AS result;</a:t>
            </a:r>
          </a:p>
          <a:p>
            <a:r>
              <a:rPr lang="en-US" sz="2400" dirty="0" smtClean="0"/>
              <a:t>END//</a:t>
            </a:r>
          </a:p>
          <a:p>
            <a:endParaRPr lang="en-US" sz="2400" dirty="0" smtClean="0"/>
          </a:p>
          <a:p>
            <a:r>
              <a:rPr lang="en-US" b="1" dirty="0" smtClean="0"/>
              <a:t>OUT example</a:t>
            </a:r>
          </a:p>
          <a:p>
            <a:r>
              <a:rPr lang="en-US" dirty="0" smtClean="0"/>
              <a:t>DELIMITER //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CREATE PROCEDURE  </a:t>
            </a:r>
            <a:r>
              <a:rPr lang="en-US" dirty="0" err="1" smtClean="0"/>
              <a:t>proc_OUT</a:t>
            </a:r>
            <a:r>
              <a:rPr lang="en-US" dirty="0" smtClean="0"/>
              <a:t> (OUT var1 VARCHAR(100))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    SET var1 = 'This is a test';</a:t>
            </a:r>
          </a:p>
          <a:p>
            <a:r>
              <a:rPr lang="en-US" dirty="0" smtClean="0"/>
              <a:t>END //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386</TotalTime>
  <Words>1169</Words>
  <Application>Microsoft Office PowerPoint</Application>
  <PresentationFormat>On-screen Show (4:3)</PresentationFormat>
  <Paragraphs>387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Franklin Gothic Book</vt:lpstr>
      <vt:lpstr>Perpetua</vt:lpstr>
      <vt:lpstr>Wingdings 2</vt:lpstr>
      <vt:lpstr>Equity</vt:lpstr>
      <vt:lpstr>  Database Management System Lab   Group C: PL/SQL Assignment No 1  </vt:lpstr>
      <vt:lpstr>Groups</vt:lpstr>
      <vt:lpstr>Group C: PL/SQL</vt:lpstr>
      <vt:lpstr>PowerPoint Presentation</vt:lpstr>
      <vt:lpstr>Creating PL/SQL Proceduer</vt:lpstr>
      <vt:lpstr>Definition of stored procedures </vt:lpstr>
      <vt:lpstr>PowerPoint Presentation</vt:lpstr>
      <vt:lpstr>MySQL stored procedure parameters</vt:lpstr>
      <vt:lpstr>PowerPoint Presentation</vt:lpstr>
      <vt:lpstr>PowerPoint Presentation</vt:lpstr>
      <vt:lpstr>PowerPoint Presentation</vt:lpstr>
      <vt:lpstr>Out parameter example</vt:lpstr>
      <vt:lpstr>Inout parameter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procedure to find sum of two number</vt:lpstr>
      <vt:lpstr>Create a procedure to find sum of two number with parameter</vt:lpstr>
      <vt:lpstr>PowerPoint Presentation</vt:lpstr>
      <vt:lpstr>Show procedure</vt:lpstr>
      <vt:lpstr>Creating PL/SQL Function</vt:lpstr>
      <vt:lpstr>What's a Stored Function </vt:lpstr>
      <vt:lpstr>Basic MySQL CREATE FUNCTION statement </vt:lpstr>
      <vt:lpstr>PowerPoint Presentation</vt:lpstr>
      <vt:lpstr>MySQL function with a parameter </vt:lpstr>
      <vt:lpstr>PowerPoint Presentation</vt:lpstr>
      <vt:lpstr>MySQL function with a local variable </vt:lpstr>
      <vt:lpstr>PowerPoint Presentation</vt:lpstr>
      <vt:lpstr>MySQL function with a loop </vt:lpstr>
      <vt:lpstr>PowerPoint Presentation</vt:lpstr>
      <vt:lpstr>PowerPoint Presentation</vt:lpstr>
      <vt:lpstr>PowerPoint Presentation</vt:lpstr>
      <vt:lpstr>Insert data into table using function</vt:lpstr>
      <vt:lpstr>PowerPoint Presentation</vt:lpstr>
      <vt:lpstr>Accessing tables in stored functions </vt:lpstr>
      <vt:lpstr>PowerPoint Presentation</vt:lpstr>
      <vt:lpstr>PowerPoint Presentation</vt:lpstr>
    </vt:vector>
  </TitlesOfParts>
  <Company>RIDDHI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KBS</dc:creator>
  <cp:lastModifiedBy>Windows User</cp:lastModifiedBy>
  <cp:revision>71</cp:revision>
  <dcterms:created xsi:type="dcterms:W3CDTF">2017-06-14T04:31:46Z</dcterms:created>
  <dcterms:modified xsi:type="dcterms:W3CDTF">2021-05-24T05:17:50Z</dcterms:modified>
</cp:coreProperties>
</file>