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7"/>
  </p:notesMasterIdLst>
  <p:handoutMasterIdLst>
    <p:handoutMasterId r:id="rId18"/>
  </p:handout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type="screen4x3"/>
  <p:notesSz cx="6858000" cy="9144000"/>
  <p:embeddedFontLst>
    <p:embeddedFont>
      <p:font typeface="Candara" pitchFamily="34" charset="0"/>
      <p:regular r:id="rId19"/>
      <p:bold r:id="rId20"/>
      <p:italic r:id="rId21"/>
      <p:boldItalic r:id="rId22"/>
    </p:embeddedFont>
    <p:embeddedFont>
      <p:font typeface="ＭＳ Ｐゴシック" pitchFamily="34" charset="-128"/>
      <p:regular r:id="rId23"/>
    </p:embeddedFont>
    <p:embeddedFont>
      <p:font typeface="Calibri"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1E4"/>
    <a:srgbClr val="E6E8F2"/>
    <a:srgbClr val="D0D4E8"/>
    <a:srgbClr val="ABE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15621" autoAdjust="0"/>
    <p:restoredTop sz="94610" autoAdjust="0"/>
  </p:normalViewPr>
  <p:slideViewPr>
    <p:cSldViewPr>
      <p:cViewPr varScale="1">
        <p:scale>
          <a:sx n="100" d="100"/>
          <a:sy n="100" d="100"/>
        </p:scale>
        <p:origin x="-210" y="-96"/>
      </p:cViewPr>
      <p:guideLst>
        <p:guide orient="horz" pos="2160"/>
        <p:guide pos="2880"/>
      </p:guideLst>
    </p:cSldViewPr>
  </p:slideViewPr>
  <p:notesTextViewPr>
    <p:cViewPr>
      <p:scale>
        <a:sx n="1" d="1"/>
        <a:sy n="1" d="1"/>
      </p:scale>
      <p:origin x="0" y="0"/>
    </p:cViewPr>
  </p:notesTextViewPr>
  <p:notesViewPr>
    <p:cSldViewPr>
      <p:cViewPr varScale="1">
        <p:scale>
          <a:sx n="80" d="100"/>
          <a:sy n="80" d="100"/>
        </p:scale>
        <p:origin x="-1974" y="-96"/>
      </p:cViewPr>
      <p:guideLst>
        <p:guide orient="horz" pos="385"/>
        <p:guide pos="420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45B8CD-F359-4D94-8AD1-923710D8C70B}" type="datetimeFigureOut">
              <a:rPr lang="en-US" smtClean="0"/>
              <a:pPr/>
              <a:t>6/17/2014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135FA1E-2594-4534-BDDE-F96DBDDC8208}" type="slidenum">
              <a:rPr lang="en-IN" smtClean="0"/>
              <a:pPr/>
              <a:t>‹#›</a:t>
            </a:fld>
            <a:endParaRPr lang="en-I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571644" y="500058"/>
            <a:ext cx="5000628" cy="378619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57338" y="4572000"/>
            <a:ext cx="5014934" cy="4000528"/>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14"/>
          <p:cNvSpPr>
            <a:spLocks noChangeArrowheads="1"/>
          </p:cNvSpPr>
          <p:nvPr/>
        </p:nvSpPr>
        <p:spPr bwMode="auto">
          <a:xfrm>
            <a:off x="142852" y="47595"/>
            <a:ext cx="6500813" cy="309563"/>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Candara" pitchFamily="34" charset="0"/>
                <a:ea typeface="ＭＳ Ｐゴシック" pitchFamily="34" charset="-128"/>
                <a:cs typeface="Arial" pitchFamily="34" charset="0"/>
              </a:rPr>
              <a:t>Data Modeling for BI</a:t>
            </a:r>
            <a:r>
              <a:rPr lang="en-US" sz="1200" b="1" dirty="0" smtClean="0">
                <a:latin typeface="Candara" pitchFamily="34" charset="0"/>
                <a:cs typeface="Arial" pitchFamily="34" charset="0"/>
              </a:rPr>
              <a:t>	</a:t>
            </a:r>
            <a:r>
              <a:rPr lang="en-US" sz="1200" b="1" dirty="0" smtClean="0">
                <a:solidFill>
                  <a:schemeClr val="tx1"/>
                </a:solidFill>
                <a:latin typeface="Candara" pitchFamily="34" charset="0"/>
                <a:cs typeface="Arial" pitchFamily="34" charset="0"/>
              </a:rPr>
              <a:t>		</a:t>
            </a:r>
            <a:endParaRPr lang="en-US" b="1" dirty="0">
              <a:solidFill>
                <a:schemeClr val="tx1"/>
              </a:solidFill>
              <a:latin typeface="Candara" pitchFamily="34" charset="0"/>
              <a:cs typeface="Arial" pitchFamily="34" charset="0"/>
            </a:endParaRPr>
          </a:p>
        </p:txBody>
      </p:sp>
      <p:sp>
        <p:nvSpPr>
          <p:cNvPr id="9" name="Rectangle 14"/>
          <p:cNvSpPr>
            <a:spLocks noChangeArrowheads="1"/>
          </p:cNvSpPr>
          <p:nvPr/>
        </p:nvSpPr>
        <p:spPr bwMode="auto">
          <a:xfrm>
            <a:off x="3962793" y="8591057"/>
            <a:ext cx="2762530" cy="267223"/>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a:t>
            </a:r>
            <a:fld id="{BD9FB300-F9DC-4669-88F4-967ABA23CC04}" type="slidenum">
              <a:rPr lang="en-US" sz="1100" smtClean="0">
                <a:latin typeface="Candara" pitchFamily="34" charset="0"/>
                <a:cs typeface="Arial"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p:txBody>
      </p:sp>
      <p:sp>
        <p:nvSpPr>
          <p:cNvPr id="10" name="Line 8"/>
          <p:cNvSpPr>
            <a:spLocks noChangeShapeType="1"/>
          </p:cNvSpPr>
          <p:nvPr/>
        </p:nvSpPr>
        <p:spPr bwMode="auto">
          <a:xfrm>
            <a:off x="1071546" y="357158"/>
            <a:ext cx="0" cy="800100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xmlns="" val="20824651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100" kern="1200">
        <a:solidFill>
          <a:schemeClr val="tx1"/>
        </a:solidFill>
        <a:latin typeface="Candara" pitchFamily="34" charset="0"/>
        <a:ea typeface="+mn-ea"/>
        <a:cs typeface="+mn-cs"/>
      </a:defRPr>
    </a:lvl1pPr>
    <a:lvl2pPr marL="457200" algn="l" defTabSz="914400" rtl="0" eaLnBrk="1" latinLnBrk="0" hangingPunct="1">
      <a:defRPr sz="1100" kern="1200">
        <a:solidFill>
          <a:schemeClr val="tx1"/>
        </a:solidFill>
        <a:latin typeface="Candara" pitchFamily="34" charset="0"/>
        <a:ea typeface="+mn-ea"/>
        <a:cs typeface="+mn-cs"/>
      </a:defRPr>
    </a:lvl2pPr>
    <a:lvl3pPr marL="914400" algn="l" defTabSz="914400" rtl="0" eaLnBrk="1" latinLnBrk="0" hangingPunct="1">
      <a:defRPr sz="1100" kern="1200">
        <a:solidFill>
          <a:schemeClr val="tx1"/>
        </a:solidFill>
        <a:latin typeface="Candara" pitchFamily="34" charset="0"/>
        <a:ea typeface="+mn-ea"/>
        <a:cs typeface="+mn-cs"/>
      </a:defRPr>
    </a:lvl3pPr>
    <a:lvl4pPr marL="1371600" algn="l" defTabSz="914400" rtl="0" eaLnBrk="1" latinLnBrk="0" hangingPunct="1">
      <a:defRPr sz="1100" kern="1200">
        <a:solidFill>
          <a:schemeClr val="tx1"/>
        </a:solidFill>
        <a:latin typeface="Candara" pitchFamily="34" charset="0"/>
        <a:ea typeface="+mn-ea"/>
        <a:cs typeface="+mn-cs"/>
      </a:defRPr>
    </a:lvl4pPr>
    <a:lvl5pPr marL="1828800" algn="l" defTabSz="914400" rtl="0" eaLnBrk="1" latinLnBrk="0" hangingPunct="1">
      <a:defRPr sz="1100" kern="1200">
        <a:solidFill>
          <a:schemeClr val="tx1"/>
        </a:solidFill>
        <a:latin typeface="Candar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7338" y="611188"/>
            <a:ext cx="5111750" cy="3503612"/>
          </a:xfrm>
          <a:prstGeom prst="rect">
            <a:avLst/>
          </a:prstGeom>
        </p:spPr>
      </p:sp>
      <p:sp>
        <p:nvSpPr>
          <p:cNvPr id="3" name="Notes Placeholder 2"/>
          <p:cNvSpPr>
            <a:spLocks noGrp="1"/>
          </p:cNvSpPr>
          <p:nvPr>
            <p:ph type="body" idx="1"/>
          </p:nvPr>
        </p:nvSpPr>
        <p:spPr>
          <a:xfrm>
            <a:off x="1571612" y="4572000"/>
            <a:ext cx="5097476" cy="3845787"/>
          </a:xfrm>
          <a:prstGeom prst="rect">
            <a:avLst/>
          </a:prstGeom>
        </p:spPr>
        <p:txBody>
          <a:bodyPr>
            <a:no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Copyright </a:t>
            </a:r>
            <a:r>
              <a:rPr lang="en-US" dirty="0" smtClean="0"/>
              <a:t>© 2011 </a:t>
            </a:r>
            <a:r>
              <a:rPr lang="en-US" dirty="0" smtClean="0"/>
              <a:t>IGATE </a:t>
            </a:r>
            <a:r>
              <a:rPr lang="en-US" dirty="0" smtClean="0"/>
              <a:t>Corporation. All rights reserved. No part of this publication shall be reproduced in any way, including but not limited to photocopy, photographic, magnetic, or other record, without the prior written permission of </a:t>
            </a:r>
            <a:r>
              <a:rPr lang="en-US" dirty="0" smtClean="0"/>
              <a:t>IGATE </a:t>
            </a:r>
            <a:r>
              <a:rPr lang="en-US" dirty="0" smtClean="0"/>
              <a:t>Corporation.</a:t>
            </a:r>
          </a:p>
          <a:p>
            <a:pPr algn="just"/>
            <a:r>
              <a:rPr lang="en-US" dirty="0" smtClean="0"/>
              <a:t>I</a:t>
            </a:r>
            <a:r>
              <a:rPr lang="en-US" dirty="0" smtClean="0"/>
              <a:t>GATE </a:t>
            </a:r>
            <a:r>
              <a:rPr lang="en-US" dirty="0" smtClean="0"/>
              <a:t>Corporation considers information included in this document to be Confidential and Proprietary.</a:t>
            </a:r>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a:xfrm>
            <a:off x="1557338" y="611188"/>
            <a:ext cx="5111750" cy="3535334"/>
          </a:xfrm>
          <a:ln/>
        </p:spPr>
      </p:sp>
      <p:sp>
        <p:nvSpPr>
          <p:cNvPr id="199683" name="Rectangle 3"/>
          <p:cNvSpPr>
            <a:spLocks noGrp="1" noChangeArrowheads="1"/>
          </p:cNvSpPr>
          <p:nvPr>
            <p:ph type="body" idx="1"/>
          </p:nvPr>
        </p:nvSpPr>
        <p:spPr>
          <a:xfrm>
            <a:off x="1571612" y="4547959"/>
            <a:ext cx="5097475" cy="3665772"/>
          </a:xfrm>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1557338" y="611188"/>
            <a:ext cx="5111750" cy="3529012"/>
          </a:xfrm>
          <a:ln/>
        </p:spPr>
      </p:sp>
      <p:sp>
        <p:nvSpPr>
          <p:cNvPr id="200707" name="Rectangle 3"/>
          <p:cNvSpPr>
            <a:spLocks noGrp="1" noChangeArrowheads="1"/>
          </p:cNvSpPr>
          <p:nvPr>
            <p:ph type="body" idx="1"/>
          </p:nvPr>
        </p:nvSpPr>
        <p:spPr>
          <a:xfrm>
            <a:off x="1643051" y="4547959"/>
            <a:ext cx="5026038" cy="3665772"/>
          </a:xfrm>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xfrm>
            <a:off x="1557338" y="611188"/>
            <a:ext cx="5111750" cy="3535334"/>
          </a:xfrm>
          <a:ln/>
        </p:spPr>
      </p:sp>
      <p:sp>
        <p:nvSpPr>
          <p:cNvPr id="223235" name="Rectangle 3"/>
          <p:cNvSpPr>
            <a:spLocks noGrp="1" noChangeArrowheads="1"/>
          </p:cNvSpPr>
          <p:nvPr>
            <p:ph type="body" idx="1"/>
          </p:nvPr>
        </p:nvSpPr>
        <p:spPr>
          <a:xfrm>
            <a:off x="1557339" y="4564928"/>
            <a:ext cx="5096404" cy="3648802"/>
          </a:xfrm>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xfrm>
            <a:off x="1557338" y="611188"/>
            <a:ext cx="5083175" cy="3529012"/>
          </a:xfrm>
          <a:ln/>
        </p:spPr>
      </p:sp>
      <p:sp>
        <p:nvSpPr>
          <p:cNvPr id="181251" name="Rectangle 3"/>
          <p:cNvSpPr>
            <a:spLocks noGrp="1" noChangeArrowheads="1"/>
          </p:cNvSpPr>
          <p:nvPr>
            <p:ph type="body" idx="1"/>
          </p:nvPr>
        </p:nvSpPr>
        <p:spPr>
          <a:xfrm>
            <a:off x="1571612" y="4572000"/>
            <a:ext cx="5097476" cy="3750622"/>
          </a:xfrm>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1557338" y="611188"/>
            <a:ext cx="5111750" cy="3535334"/>
          </a:xfrm>
          <a:ln/>
        </p:spPr>
      </p:sp>
      <p:sp>
        <p:nvSpPr>
          <p:cNvPr id="194563" name="Rectangle 3"/>
          <p:cNvSpPr>
            <a:spLocks noGrp="1" noChangeArrowheads="1"/>
          </p:cNvSpPr>
          <p:nvPr>
            <p:ph type="body" idx="1"/>
          </p:nvPr>
        </p:nvSpPr>
        <p:spPr>
          <a:xfrm>
            <a:off x="1557338" y="4572000"/>
            <a:ext cx="5111750" cy="3716681"/>
          </a:xfrm>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1557338" y="611188"/>
            <a:ext cx="5111750" cy="3535334"/>
          </a:xfrm>
          <a:ln/>
        </p:spPr>
      </p:sp>
      <p:sp>
        <p:nvSpPr>
          <p:cNvPr id="195587" name="Rectangle 3"/>
          <p:cNvSpPr>
            <a:spLocks noGrp="1" noChangeArrowheads="1"/>
          </p:cNvSpPr>
          <p:nvPr>
            <p:ph type="body" idx="1"/>
          </p:nvPr>
        </p:nvSpPr>
        <p:spPr>
          <a:xfrm>
            <a:off x="1557338" y="4572000"/>
            <a:ext cx="5111750" cy="3631831"/>
          </a:xfrm>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1557338" y="611188"/>
            <a:ext cx="5111750" cy="3535334"/>
          </a:xfrm>
          <a:ln/>
        </p:spPr>
      </p:sp>
      <p:sp>
        <p:nvSpPr>
          <p:cNvPr id="196611" name="Rectangle 3"/>
          <p:cNvSpPr>
            <a:spLocks noGrp="1" noChangeArrowheads="1"/>
          </p:cNvSpPr>
          <p:nvPr>
            <p:ph type="body" idx="1"/>
          </p:nvPr>
        </p:nvSpPr>
        <p:spPr>
          <a:xfrm>
            <a:off x="1571612" y="4572000"/>
            <a:ext cx="5097477" cy="3641731"/>
          </a:xfr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xfrm>
            <a:off x="1557338" y="611188"/>
            <a:ext cx="5111750" cy="3535334"/>
          </a:xfrm>
          <a:ln/>
        </p:spPr>
      </p:sp>
      <p:sp>
        <p:nvSpPr>
          <p:cNvPr id="197635" name="Rectangle 3"/>
          <p:cNvSpPr>
            <a:spLocks noGrp="1" noChangeArrowheads="1"/>
          </p:cNvSpPr>
          <p:nvPr>
            <p:ph type="body" idx="1"/>
          </p:nvPr>
        </p:nvSpPr>
        <p:spPr>
          <a:xfrm>
            <a:off x="1571612" y="4564928"/>
            <a:ext cx="5097475" cy="3648802"/>
          </a:xfr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xfrm>
            <a:off x="1557338" y="611188"/>
            <a:ext cx="5111750" cy="3529012"/>
          </a:xfrm>
          <a:ln/>
        </p:spPr>
      </p:sp>
      <p:sp>
        <p:nvSpPr>
          <p:cNvPr id="226307" name="Rectangle 3"/>
          <p:cNvSpPr>
            <a:spLocks noGrp="1" noChangeArrowheads="1"/>
          </p:cNvSpPr>
          <p:nvPr>
            <p:ph type="body" idx="1"/>
          </p:nvPr>
        </p:nvSpPr>
        <p:spPr>
          <a:xfrm>
            <a:off x="1500174" y="4581899"/>
            <a:ext cx="5170761" cy="3631831"/>
          </a:xfrm>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xfrm>
            <a:off x="1557338" y="611188"/>
            <a:ext cx="5111750" cy="3529012"/>
          </a:xfrm>
          <a:ln/>
        </p:spPr>
      </p:sp>
      <p:sp>
        <p:nvSpPr>
          <p:cNvPr id="228355" name="Rectangle 3"/>
          <p:cNvSpPr>
            <a:spLocks noGrp="1" noChangeArrowheads="1"/>
          </p:cNvSpPr>
          <p:nvPr>
            <p:ph type="body" idx="1"/>
          </p:nvPr>
        </p:nvSpPr>
        <p:spPr>
          <a:xfrm>
            <a:off x="1571612" y="4581899"/>
            <a:ext cx="5097475" cy="3631831"/>
          </a:xfrm>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24" y="611189"/>
            <a:ext cx="5097463" cy="3529012"/>
          </a:xfrm>
        </p:spPr>
      </p:sp>
      <p:sp>
        <p:nvSpPr>
          <p:cNvPr id="3" name="Notes Placeholder 2"/>
          <p:cNvSpPr>
            <a:spLocks noGrp="1"/>
          </p:cNvSpPr>
          <p:nvPr>
            <p:ph type="body" idx="1"/>
          </p:nvPr>
        </p:nvSpPr>
        <p:spPr>
          <a:xfrm>
            <a:off x="1557338" y="4572000"/>
            <a:ext cx="5111750" cy="4000528"/>
          </a:xfrm>
        </p:spPr>
        <p:txBody>
          <a:bodyPr/>
          <a:lstStyle/>
          <a:p>
            <a:endParaRPr lang="en-US" dirty="0"/>
          </a:p>
        </p:txBody>
      </p:sp>
    </p:spTree>
    <p:extLst>
      <p:ext uri="{BB962C8B-B14F-4D97-AF65-F5344CB8AC3E}">
        <p14:creationId xmlns="" xmlns:p14="http://schemas.microsoft.com/office/powerpoint/2010/main" val="1788217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17,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a14="http://schemas.microsoft.com/office/drawing/2010/main" xmlns=""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xmlns="" val="2428377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933327" y="2180542"/>
            <a:ext cx="5652089" cy="1285884"/>
          </a:xfrm>
        </p:spPr>
        <p:txBody>
          <a:bodyPr>
            <a:normAutofit/>
          </a:bodyPr>
          <a:lstStyle/>
          <a:p>
            <a:r>
              <a:rPr lang="en-US" dirty="0">
                <a:solidFill>
                  <a:srgbClr val="000000"/>
                </a:solidFill>
                <a:latin typeface="Candara"/>
                <a:ea typeface="ＭＳ Ｐゴシック" pitchFamily="34" charset="-128"/>
              </a:rPr>
              <a:t>Data Modeling for BI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3" name="Title 1"/>
          <p:cNvSpPr>
            <a:spLocks/>
          </p:cNvSpPr>
          <p:nvPr/>
        </p:nvSpPr>
        <p:spPr bwMode="auto">
          <a:xfrm>
            <a:off x="466725" y="122238"/>
            <a:ext cx="8153400" cy="71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ts val="2800"/>
              </a:lnSpc>
              <a:spcBef>
                <a:spcPct val="0"/>
              </a:spcBef>
            </a:pPr>
            <a:r>
              <a:rPr lang="en-US" sz="2400" b="1" dirty="0">
                <a:solidFill>
                  <a:srgbClr val="000000"/>
                </a:solidFill>
                <a:latin typeface="Candara"/>
                <a:ea typeface="+mj-ea"/>
                <a:cs typeface="Arial" pitchFamily="34" charset="0"/>
              </a:rPr>
              <a:t>References</a:t>
            </a:r>
          </a:p>
        </p:txBody>
      </p:sp>
      <p:sp>
        <p:nvSpPr>
          <p:cNvPr id="13" name="Content Placeholder 12"/>
          <p:cNvSpPr>
            <a:spLocks/>
          </p:cNvSpPr>
          <p:nvPr/>
        </p:nvSpPr>
        <p:spPr bwMode="auto">
          <a:xfrm>
            <a:off x="319088" y="1233488"/>
            <a:ext cx="6843712" cy="5027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Student material:</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Class Book (presentation slides with notes)</a:t>
            </a:r>
          </a:p>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Book:</a:t>
            </a:r>
          </a:p>
          <a:p>
            <a:pPr marL="739775" lvl="1" indent="-292100">
              <a:spcBef>
                <a:spcPct val="20000"/>
              </a:spcBef>
              <a:buClr>
                <a:srgbClr val="00A1E4"/>
              </a:buClr>
              <a:buFont typeface="Arial" pitchFamily="34" charset="0"/>
              <a:buChar char="–"/>
            </a:pPr>
            <a:r>
              <a:rPr lang="en-US" sz="2000" b="1" dirty="0">
                <a:solidFill>
                  <a:srgbClr val="000000"/>
                </a:solidFill>
                <a:latin typeface="Candara"/>
                <a:cs typeface="Arial" pitchFamily="34" charset="0"/>
              </a:rPr>
              <a:t> </a:t>
            </a:r>
            <a:r>
              <a:rPr lang="en-US" dirty="0">
                <a:solidFill>
                  <a:srgbClr val="000000"/>
                </a:solidFill>
                <a:latin typeface="Candara"/>
                <a:cs typeface="Arial" pitchFamily="34" charset="0"/>
              </a:rPr>
              <a:t>Data Modeling techniques for data warehousing</a:t>
            </a:r>
          </a:p>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Web-site: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http://www.datawarehouse.org </a:t>
            </a:r>
          </a:p>
        </p:txBody>
      </p:sp>
      <p:pic>
        <p:nvPicPr>
          <p:cNvPr id="188425" name="Picture 9"/>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629400" y="1219200"/>
            <a:ext cx="1905000" cy="1790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28533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7" name="Title 1"/>
          <p:cNvSpPr>
            <a:spLocks/>
          </p:cNvSpPr>
          <p:nvPr/>
        </p:nvSpPr>
        <p:spPr bwMode="auto">
          <a:xfrm>
            <a:off x="466725" y="122238"/>
            <a:ext cx="8153400" cy="71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ts val="2800"/>
              </a:lnSpc>
              <a:spcBef>
                <a:spcPct val="0"/>
              </a:spcBef>
            </a:pPr>
            <a:r>
              <a:rPr lang="en-US" sz="2400" b="1" dirty="0">
                <a:solidFill>
                  <a:srgbClr val="000000"/>
                </a:solidFill>
                <a:latin typeface="Candara"/>
                <a:ea typeface="+mj-ea"/>
                <a:cs typeface="Arial" pitchFamily="34" charset="0"/>
              </a:rPr>
              <a:t>Next Step Courses (if applicable)</a:t>
            </a:r>
          </a:p>
        </p:txBody>
      </p:sp>
      <p:sp>
        <p:nvSpPr>
          <p:cNvPr id="13" name="Content Placeholder 12"/>
          <p:cNvSpPr>
            <a:spLocks/>
          </p:cNvSpPr>
          <p:nvPr/>
        </p:nvSpPr>
        <p:spPr bwMode="auto">
          <a:xfrm>
            <a:off x="319088" y="1233488"/>
            <a:ext cx="6843712" cy="5027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BI related tool training</a:t>
            </a:r>
          </a:p>
        </p:txBody>
      </p:sp>
      <p:pic>
        <p:nvPicPr>
          <p:cNvPr id="189449" name="Picture 9"/>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058025" y="1066800"/>
            <a:ext cx="1914525" cy="1352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1785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3" name="Title 1"/>
          <p:cNvSpPr>
            <a:spLocks/>
          </p:cNvSpPr>
          <p:nvPr/>
        </p:nvSpPr>
        <p:spPr bwMode="auto">
          <a:xfrm>
            <a:off x="466725" y="122238"/>
            <a:ext cx="8153400" cy="71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ts val="2800"/>
              </a:lnSpc>
              <a:spcBef>
                <a:spcPct val="0"/>
              </a:spcBef>
            </a:pPr>
            <a:r>
              <a:rPr lang="en-US" sz="2400" b="1" dirty="0">
                <a:solidFill>
                  <a:srgbClr val="000000"/>
                </a:solidFill>
                <a:latin typeface="Candara"/>
                <a:ea typeface="+mj-ea"/>
                <a:cs typeface="Arial" pitchFamily="34" charset="0"/>
              </a:rPr>
              <a:t>Other Parallel Technology Areas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NA </a:t>
            </a:r>
          </a:p>
        </p:txBody>
      </p:sp>
    </p:spTree>
    <p:extLst>
      <p:ext uri="{BB962C8B-B14F-4D97-AF65-F5344CB8AC3E}">
        <p14:creationId xmlns="" xmlns:p14="http://schemas.microsoft.com/office/powerpoint/2010/main" val="2346199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79315" name="Group 115"/>
          <p:cNvGraphicFramePr>
            <a:graphicFrameLocks noGrp="1"/>
          </p:cNvGraphicFramePr>
          <p:nvPr>
            <p:ph sz="half" idx="2"/>
            <p:extLst>
              <p:ext uri="{D42A27DB-BD31-4B8C-83A1-F6EECF244321}">
                <p14:modId xmlns="" xmlns:p14="http://schemas.microsoft.com/office/powerpoint/2010/main" val="1306818994"/>
              </p:ext>
            </p:extLst>
          </p:nvPr>
        </p:nvGraphicFramePr>
        <p:xfrm>
          <a:off x="381000" y="1786419"/>
          <a:ext cx="8305800" cy="987552"/>
        </p:xfrm>
        <a:graphic>
          <a:graphicData uri="http://schemas.openxmlformats.org/drawingml/2006/table">
            <a:tbl>
              <a:tblPr/>
              <a:tblGrid>
                <a:gridCol w="954314"/>
                <a:gridCol w="1584099"/>
                <a:gridCol w="1768475"/>
                <a:gridCol w="1712912"/>
                <a:gridCol w="2286000"/>
              </a:tblGrid>
              <a:tr h="128451">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Course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Software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Developer / SME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Change Record Remarks</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2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76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June 2011</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200" b="0" i="0" u="none" strike="noStrike" cap="none" normalizeH="0" baseline="0" dirty="0" smtClean="0">
                        <a:ln>
                          <a:noFill/>
                        </a:ln>
                        <a:solidFill>
                          <a:schemeClr val="tx1"/>
                        </a:solidFill>
                        <a:effectLst/>
                        <a:latin typeface="Candar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0.1D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err="1" smtClean="0">
                          <a:ln>
                            <a:noFill/>
                          </a:ln>
                          <a:solidFill>
                            <a:schemeClr val="tx1"/>
                          </a:solidFill>
                          <a:effectLst/>
                          <a:latin typeface="Candara" pitchFamily="34" charset="0"/>
                        </a:rPr>
                        <a:t>Vandana</a:t>
                      </a:r>
                      <a:r>
                        <a:rPr kumimoji="0" lang="en-US" sz="1200" b="0" i="0" u="none" strike="noStrike" cap="none" normalizeH="0" baseline="0" dirty="0" smtClean="0">
                          <a:ln>
                            <a:noFill/>
                          </a:ln>
                          <a:solidFill>
                            <a:schemeClr val="tx1"/>
                          </a:solidFill>
                          <a:effectLst/>
                          <a:latin typeface="Candara" pitchFamily="34" charset="0"/>
                        </a:rPr>
                        <a:t>  </a:t>
                      </a:r>
                      <a:r>
                        <a:rPr kumimoji="0" lang="en-US" sz="1200" b="0" i="0" u="none" strike="noStrike" cap="none" normalizeH="0" baseline="0" dirty="0" err="1" smtClean="0">
                          <a:ln>
                            <a:noFill/>
                          </a:ln>
                          <a:solidFill>
                            <a:schemeClr val="tx1"/>
                          </a:solidFill>
                          <a:effectLst/>
                          <a:latin typeface="Candara" pitchFamily="34" charset="0"/>
                        </a:rPr>
                        <a:t>Mistry</a:t>
                      </a:r>
                      <a:endParaRPr kumimoji="0" lang="en-US" sz="12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Content Creation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9314" name="Title 1"/>
          <p:cNvSpPr>
            <a:spLocks/>
          </p:cNvSpPr>
          <p:nvPr/>
        </p:nvSpPr>
        <p:spPr bwMode="auto">
          <a:xfrm>
            <a:off x="466725" y="122238"/>
            <a:ext cx="8153400" cy="71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ts val="2800"/>
              </a:lnSpc>
              <a:spcBef>
                <a:spcPct val="0"/>
              </a:spcBef>
            </a:pPr>
            <a:r>
              <a:rPr lang="en-US" sz="2400" b="1" dirty="0">
                <a:solidFill>
                  <a:srgbClr val="000000"/>
                </a:solidFill>
                <a:latin typeface="Candara"/>
                <a:ea typeface="+mj-ea"/>
                <a:cs typeface="Arial" pitchFamily="34" charset="0"/>
              </a:rPr>
              <a:t>Document History</a:t>
            </a:r>
          </a:p>
        </p:txBody>
      </p:sp>
    </p:spTree>
    <p:extLst>
      <p:ext uri="{BB962C8B-B14F-4D97-AF65-F5344CB8AC3E}">
        <p14:creationId xmlns="" xmlns:p14="http://schemas.microsoft.com/office/powerpoint/2010/main" val="117888524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81" name="Title 1"/>
          <p:cNvSpPr>
            <a:spLocks/>
          </p:cNvSpPr>
          <p:nvPr/>
        </p:nvSpPr>
        <p:spPr bwMode="auto">
          <a:xfrm>
            <a:off x="466725" y="122238"/>
            <a:ext cx="8153400" cy="71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ts val="2800"/>
              </a:lnSpc>
              <a:spcBef>
                <a:spcPct val="0"/>
              </a:spcBef>
            </a:pPr>
            <a:r>
              <a:rPr lang="en-US" sz="2400" b="1" dirty="0">
                <a:solidFill>
                  <a:srgbClr val="000000"/>
                </a:solidFill>
                <a:latin typeface="Candara"/>
                <a:ea typeface="+mj-ea"/>
                <a:cs typeface="Arial" pitchFamily="34" charset="0"/>
              </a:rPr>
              <a:t>Course Goals and Non Goals</a:t>
            </a:r>
          </a:p>
        </p:txBody>
      </p:sp>
      <p:sp>
        <p:nvSpPr>
          <p:cNvPr id="13" name="Content Placeholder 12"/>
          <p:cNvSpPr>
            <a:spLocks/>
          </p:cNvSpPr>
          <p:nvPr/>
        </p:nvSpPr>
        <p:spPr bwMode="auto">
          <a:xfrm>
            <a:off x="319088" y="1233488"/>
            <a:ext cx="6502626" cy="5027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Course Goals</a:t>
            </a:r>
          </a:p>
          <a:p>
            <a:pPr marL="739775" lvl="1" indent="-292100" algn="just">
              <a:spcBef>
                <a:spcPct val="20000"/>
              </a:spcBef>
              <a:buClr>
                <a:srgbClr val="00A1E4"/>
              </a:buClr>
              <a:buFont typeface="Arial" pitchFamily="34" charset="0"/>
              <a:buChar char="–"/>
            </a:pPr>
            <a:r>
              <a:rPr lang="en-US" dirty="0">
                <a:solidFill>
                  <a:srgbClr val="000000"/>
                </a:solidFill>
                <a:latin typeface="Candara"/>
                <a:cs typeface="Arial" pitchFamily="34" charset="0"/>
              </a:rPr>
              <a:t>At the end of this program, participants gain an understanding of basic concepts in Data Modeling.</a:t>
            </a:r>
          </a:p>
          <a:p>
            <a:pPr marL="347663" indent="-347663" algn="just">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Course Non Goals</a:t>
            </a:r>
          </a:p>
          <a:p>
            <a:pPr marL="739775" lvl="1" indent="-292100" algn="just">
              <a:spcBef>
                <a:spcPct val="20000"/>
              </a:spcBef>
              <a:buClr>
                <a:srgbClr val="00A1E4"/>
              </a:buClr>
              <a:buFont typeface="Arial" pitchFamily="34" charset="0"/>
              <a:buChar char="–"/>
            </a:pPr>
            <a:r>
              <a:rPr lang="en-US" dirty="0">
                <a:solidFill>
                  <a:srgbClr val="000000"/>
                </a:solidFill>
                <a:latin typeface="Candara"/>
                <a:cs typeface="Arial" pitchFamily="34" charset="0"/>
              </a:rPr>
              <a:t>Implementation of Data Modeling tools.</a:t>
            </a:r>
          </a:p>
          <a:p>
            <a:pPr marL="742950" lvl="1" indent="-285750" algn="just"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342900" indent="-342900" algn="just"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pic>
        <p:nvPicPr>
          <p:cNvPr id="182283" name="Picture 1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111998" y="1290276"/>
            <a:ext cx="1727199" cy="18672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06887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1" name="Title 1"/>
          <p:cNvSpPr>
            <a:spLocks/>
          </p:cNvSpPr>
          <p:nvPr/>
        </p:nvSpPr>
        <p:spPr bwMode="auto">
          <a:xfrm>
            <a:off x="466725" y="122238"/>
            <a:ext cx="8153400" cy="71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ts val="2800"/>
              </a:lnSpc>
              <a:spcBef>
                <a:spcPct val="0"/>
              </a:spcBef>
            </a:pPr>
            <a:r>
              <a:rPr lang="en-US" sz="2400" b="1" dirty="0">
                <a:solidFill>
                  <a:srgbClr val="000000"/>
                </a:solidFill>
                <a:latin typeface="Candara"/>
                <a:ea typeface="+mj-ea"/>
                <a:cs typeface="Arial" pitchFamily="34" charset="0"/>
              </a:rPr>
              <a:t>Pre-requisites</a:t>
            </a:r>
          </a:p>
        </p:txBody>
      </p:sp>
      <p:sp>
        <p:nvSpPr>
          <p:cNvPr id="13" name="Content Placeholder 12"/>
          <p:cNvSpPr>
            <a:spLocks/>
          </p:cNvSpPr>
          <p:nvPr/>
        </p:nvSpPr>
        <p:spPr bwMode="auto">
          <a:xfrm>
            <a:off x="319088" y="1233488"/>
            <a:ext cx="8229600" cy="5027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Fair knowledge of DW concepts </a:t>
            </a:r>
          </a:p>
        </p:txBody>
      </p:sp>
    </p:spTree>
    <p:extLst>
      <p:ext uri="{BB962C8B-B14F-4D97-AF65-F5344CB8AC3E}">
        <p14:creationId xmlns="" xmlns:p14="http://schemas.microsoft.com/office/powerpoint/2010/main" val="3395199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0" name="Title 1"/>
          <p:cNvSpPr>
            <a:spLocks/>
          </p:cNvSpPr>
          <p:nvPr/>
        </p:nvSpPr>
        <p:spPr bwMode="auto">
          <a:xfrm>
            <a:off x="466725" y="122238"/>
            <a:ext cx="8153400" cy="71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ts val="2800"/>
              </a:lnSpc>
              <a:spcBef>
                <a:spcPct val="0"/>
              </a:spcBef>
            </a:pPr>
            <a:r>
              <a:rPr lang="en-US" sz="2400" b="1" dirty="0">
                <a:solidFill>
                  <a:srgbClr val="000000"/>
                </a:solidFill>
                <a:latin typeface="Candara"/>
                <a:ea typeface="+mj-ea"/>
                <a:cs typeface="Arial" pitchFamily="34" charset="0"/>
              </a:rPr>
              <a:t>Intended Audience</a:t>
            </a:r>
          </a:p>
        </p:txBody>
      </p:sp>
      <p:sp>
        <p:nvSpPr>
          <p:cNvPr id="13" name="Content Placeholder 12"/>
          <p:cNvSpPr>
            <a:spLocks/>
          </p:cNvSpPr>
          <p:nvPr/>
        </p:nvSpPr>
        <p:spPr bwMode="auto">
          <a:xfrm>
            <a:off x="319088" y="1233488"/>
            <a:ext cx="6310312" cy="5027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Software Engineers and Senior Software Engineers</a:t>
            </a:r>
          </a:p>
        </p:txBody>
      </p:sp>
      <p:pic>
        <p:nvPicPr>
          <p:cNvPr id="184332" name="Picture 1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543800" y="1219200"/>
            <a:ext cx="1000125"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41014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53" name="Title 1"/>
          <p:cNvSpPr>
            <a:spLocks/>
          </p:cNvSpPr>
          <p:nvPr/>
        </p:nvSpPr>
        <p:spPr bwMode="auto">
          <a:xfrm>
            <a:off x="466725" y="122238"/>
            <a:ext cx="8153400" cy="71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ts val="2800"/>
              </a:lnSpc>
              <a:spcBef>
                <a:spcPct val="0"/>
              </a:spcBef>
            </a:pPr>
            <a:r>
              <a:rPr lang="en-US" sz="2400" b="1" dirty="0">
                <a:solidFill>
                  <a:srgbClr val="000000"/>
                </a:solidFill>
                <a:latin typeface="Candara"/>
                <a:ea typeface="+mj-ea"/>
                <a:cs typeface="Arial" pitchFamily="34" charset="0"/>
              </a:rPr>
              <a:t>Day Wise Schedule</a:t>
            </a:r>
          </a:p>
        </p:txBody>
      </p:sp>
      <p:sp>
        <p:nvSpPr>
          <p:cNvPr id="13" name="Content Placeholder 12"/>
          <p:cNvSpPr>
            <a:spLocks/>
          </p:cNvSpPr>
          <p:nvPr/>
        </p:nvSpPr>
        <p:spPr bwMode="auto">
          <a:xfrm>
            <a:off x="319088" y="1233488"/>
            <a:ext cx="8229600" cy="5027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Day 1</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Lesson 1: Introduction to Data Modeling</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Lesson 2: Understanding Business Requirements</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Lesson 3: Conceptual Model</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Lesson 4: Logical Model</a:t>
            </a: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p:txBody>
      </p:sp>
    </p:spTree>
    <p:extLst>
      <p:ext uri="{BB962C8B-B14F-4D97-AF65-F5344CB8AC3E}">
        <p14:creationId xmlns="" xmlns:p14="http://schemas.microsoft.com/office/powerpoint/2010/main" val="1757681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9" name="Title 1"/>
          <p:cNvSpPr>
            <a:spLocks/>
          </p:cNvSpPr>
          <p:nvPr/>
        </p:nvSpPr>
        <p:spPr bwMode="auto">
          <a:xfrm>
            <a:off x="466725" y="122238"/>
            <a:ext cx="8153400" cy="71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ts val="2800"/>
              </a:lnSpc>
              <a:spcBef>
                <a:spcPct val="0"/>
              </a:spcBef>
            </a:pPr>
            <a:r>
              <a:rPr lang="en-US" sz="2400" b="1" dirty="0">
                <a:solidFill>
                  <a:srgbClr val="000000"/>
                </a:solidFill>
                <a:latin typeface="Candara"/>
                <a:ea typeface="+mj-ea"/>
                <a:cs typeface="Arial" pitchFamily="34" charset="0"/>
              </a:rPr>
              <a:t>Table of Contents</a:t>
            </a:r>
          </a:p>
        </p:txBody>
      </p:sp>
      <p:sp>
        <p:nvSpPr>
          <p:cNvPr id="13" name="Content Placeholder 12"/>
          <p:cNvSpPr>
            <a:spLocks/>
          </p:cNvSpPr>
          <p:nvPr/>
        </p:nvSpPr>
        <p:spPr bwMode="auto">
          <a:xfrm>
            <a:off x="319088" y="1233488"/>
            <a:ext cx="8229600" cy="5027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Lesson 1: Introduction to Data Modeling</a:t>
            </a:r>
          </a:p>
          <a:p>
            <a:pPr marL="342900" indent="-342900" eaLnBrk="0" hangingPunct="0">
              <a:spcBef>
                <a:spcPct val="20000"/>
              </a:spcBef>
              <a:buClr>
                <a:srgbClr val="00A1E4"/>
              </a:buClr>
              <a:buFont typeface="Arial" pitchFamily="34" charset="0"/>
              <a:buNone/>
            </a:pPr>
            <a:r>
              <a:rPr lang="en-US" sz="2000" b="1" dirty="0">
                <a:solidFill>
                  <a:srgbClr val="000000"/>
                </a:solidFill>
                <a:latin typeface="Candara"/>
                <a:cs typeface="Arial" pitchFamily="34" charset="0"/>
              </a:rPr>
              <a:t>	  </a:t>
            </a:r>
            <a:r>
              <a:rPr lang="en-US" dirty="0">
                <a:solidFill>
                  <a:srgbClr val="000000"/>
                </a:solidFill>
                <a:latin typeface="Candara"/>
                <a:cs typeface="Arial" pitchFamily="34" charset="0"/>
              </a:rPr>
              <a:t>1.1: Importance of Data Modeling</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1.2: Features of a Good Data Model</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1.3: Who should be involved in data modeling?</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1.4: Database Design stages and deliverables</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1.5: Classification of Information</a:t>
            </a:r>
          </a:p>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Lesson 2: Understanding business requirements</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2.1: Need of requirement analysis</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2.2: Characteristic of a good requirement</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2.3 The data life cycle</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2.4. Methods of collecting requirement</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2.5. Business requirement specification</a:t>
            </a: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p:txBody>
      </p:sp>
    </p:spTree>
    <p:extLst>
      <p:ext uri="{BB962C8B-B14F-4D97-AF65-F5344CB8AC3E}">
        <p14:creationId xmlns="" xmlns:p14="http://schemas.microsoft.com/office/powerpoint/2010/main" val="3577018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7" name="Title 1"/>
          <p:cNvSpPr>
            <a:spLocks/>
          </p:cNvSpPr>
          <p:nvPr/>
        </p:nvSpPr>
        <p:spPr bwMode="auto">
          <a:xfrm>
            <a:off x="466725" y="122238"/>
            <a:ext cx="8153400" cy="71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ts val="2800"/>
              </a:lnSpc>
              <a:spcBef>
                <a:spcPct val="0"/>
              </a:spcBef>
            </a:pPr>
            <a:r>
              <a:rPr lang="en-US" sz="2400" b="1" dirty="0">
                <a:solidFill>
                  <a:srgbClr val="000000"/>
                </a:solidFill>
                <a:latin typeface="Candara"/>
                <a:ea typeface="+mj-ea"/>
                <a:cs typeface="Arial" pitchFamily="34" charset="0"/>
              </a:rPr>
              <a:t>Table of Contents</a:t>
            </a:r>
          </a:p>
        </p:txBody>
      </p:sp>
      <p:sp>
        <p:nvSpPr>
          <p:cNvPr id="13" name="Content Placeholder 12"/>
          <p:cNvSpPr>
            <a:spLocks/>
          </p:cNvSpPr>
          <p:nvPr/>
        </p:nvSpPr>
        <p:spPr bwMode="auto">
          <a:xfrm>
            <a:off x="319088" y="1233488"/>
            <a:ext cx="8229600" cy="5027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Lesson 3: Conceptual Model </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3.1: Define Conceptual Model</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3.2: Objectives of Conceptual Model</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3.3: Components of Conceptual Model</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3.4: Types of Modeling</a:t>
            </a:r>
          </a:p>
          <a:p>
            <a:pPr marL="742950" lvl="1" indent="-285750" eaLnBrk="0" hangingPunct="0">
              <a:spcBef>
                <a:spcPct val="20000"/>
              </a:spcBef>
              <a:buClr>
                <a:srgbClr val="00A1E4"/>
              </a:buClr>
              <a:buFont typeface="Arial" pitchFamily="34" charset="0"/>
              <a:buNone/>
            </a:pPr>
            <a:r>
              <a:rPr lang="en-US" dirty="0">
                <a:solidFill>
                  <a:srgbClr val="000000"/>
                </a:solidFill>
                <a:latin typeface="Candara"/>
                <a:cs typeface="Arial" pitchFamily="34" charset="0"/>
              </a:rPr>
              <a:t>3.5. Entity-Relationship model</a:t>
            </a:r>
          </a:p>
          <a:p>
            <a:pPr marL="742950" lvl="1" indent="-285750" eaLnBrk="0" hangingPunct="0">
              <a:spcBef>
                <a:spcPct val="20000"/>
              </a:spcBef>
              <a:buClr>
                <a:srgbClr val="00A1E4"/>
              </a:buClr>
            </a:pPr>
            <a:r>
              <a:rPr lang="en-US" dirty="0">
                <a:solidFill>
                  <a:srgbClr val="000000"/>
                </a:solidFill>
                <a:latin typeface="Candara"/>
                <a:cs typeface="Arial" pitchFamily="34" charset="0"/>
              </a:rPr>
              <a:t>3.6. Types of Attributes</a:t>
            </a:r>
          </a:p>
          <a:p>
            <a:pPr marL="742950" lvl="1" indent="-285750" eaLnBrk="0" hangingPunct="0">
              <a:spcBef>
                <a:spcPct val="20000"/>
              </a:spcBef>
              <a:buClr>
                <a:srgbClr val="00A1E4"/>
              </a:buClr>
            </a:pPr>
            <a:r>
              <a:rPr lang="en-US" dirty="0">
                <a:solidFill>
                  <a:srgbClr val="000000"/>
                </a:solidFill>
                <a:latin typeface="Candara"/>
                <a:cs typeface="Arial" pitchFamily="34" charset="0"/>
              </a:rPr>
              <a:t>3.7. Steps of Dimension Modeling</a:t>
            </a:r>
          </a:p>
          <a:p>
            <a:pPr marL="742950" lvl="1" indent="-285750" eaLnBrk="0" hangingPunct="0">
              <a:spcBef>
                <a:spcPct val="20000"/>
              </a:spcBef>
              <a:buClr>
                <a:srgbClr val="00A1E4"/>
              </a:buClr>
            </a:pPr>
            <a:r>
              <a:rPr lang="en-US" dirty="0">
                <a:solidFill>
                  <a:srgbClr val="000000"/>
                </a:solidFill>
                <a:latin typeface="Candara"/>
                <a:cs typeface="Arial" pitchFamily="34" charset="0"/>
              </a:rPr>
              <a:t>3.8. Star Schema</a:t>
            </a:r>
          </a:p>
          <a:p>
            <a:pPr marL="742950" lvl="1" indent="-285750" eaLnBrk="0" hangingPunct="0">
              <a:spcBef>
                <a:spcPct val="20000"/>
              </a:spcBef>
              <a:buClr>
                <a:srgbClr val="00A1E4"/>
              </a:buClr>
            </a:pPr>
            <a:r>
              <a:rPr lang="en-US" dirty="0">
                <a:solidFill>
                  <a:srgbClr val="000000"/>
                </a:solidFill>
                <a:latin typeface="Candara"/>
                <a:cs typeface="Arial" pitchFamily="34" charset="0"/>
              </a:rPr>
              <a:t>3.9. Snowflake Schema</a:t>
            </a:r>
          </a:p>
          <a:p>
            <a:pPr marL="742950" lvl="1" indent="-285750" eaLnBrk="0" hangingPunct="0">
              <a:spcBef>
                <a:spcPct val="20000"/>
              </a:spcBef>
              <a:buClr>
                <a:srgbClr val="00A1E4"/>
              </a:buClr>
            </a:pPr>
            <a:r>
              <a:rPr lang="en-US" dirty="0">
                <a:solidFill>
                  <a:srgbClr val="000000"/>
                </a:solidFill>
                <a:latin typeface="Candara"/>
                <a:cs typeface="Arial" pitchFamily="34" charset="0"/>
              </a:rPr>
              <a:t>3.10. Bill </a:t>
            </a:r>
            <a:r>
              <a:rPr lang="en-US" dirty="0" err="1">
                <a:solidFill>
                  <a:srgbClr val="000000"/>
                </a:solidFill>
                <a:latin typeface="Candara"/>
                <a:cs typeface="Arial" pitchFamily="34" charset="0"/>
              </a:rPr>
              <a:t>Inmon</a:t>
            </a:r>
            <a:r>
              <a:rPr lang="en-US" dirty="0">
                <a:solidFill>
                  <a:srgbClr val="000000"/>
                </a:solidFill>
                <a:latin typeface="Candara"/>
                <a:cs typeface="Arial" pitchFamily="34" charset="0"/>
              </a:rPr>
              <a:t> </a:t>
            </a:r>
            <a:r>
              <a:rPr lang="en-US" dirty="0" err="1">
                <a:solidFill>
                  <a:srgbClr val="000000"/>
                </a:solidFill>
                <a:latin typeface="Candara"/>
                <a:cs typeface="Arial" pitchFamily="34" charset="0"/>
              </a:rPr>
              <a:t>Vs</a:t>
            </a:r>
            <a:r>
              <a:rPr lang="en-US" dirty="0">
                <a:solidFill>
                  <a:srgbClr val="000000"/>
                </a:solidFill>
                <a:latin typeface="Candara"/>
                <a:cs typeface="Arial" pitchFamily="34" charset="0"/>
              </a:rPr>
              <a:t> Ralph Kimball approach</a:t>
            </a:r>
          </a:p>
          <a:p>
            <a:pPr marL="742950" lvl="1" indent="-28575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p:txBody>
      </p:sp>
    </p:spTree>
    <p:extLst>
      <p:ext uri="{BB962C8B-B14F-4D97-AF65-F5344CB8AC3E}">
        <p14:creationId xmlns="" xmlns:p14="http://schemas.microsoft.com/office/powerpoint/2010/main" val="3676842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p:cNvSpPr>
          <p:nvPr>
            <p:ph type="body" idx="1"/>
          </p:nvPr>
        </p:nvSpPr>
        <p:spPr/>
        <p:txBody>
          <a:bodyPr/>
          <a:lstStyle/>
          <a:p>
            <a:pPr marL="347663" indent="-347663">
              <a:buFont typeface="Wingdings" pitchFamily="2" charset="2"/>
              <a:buChar char="Ø"/>
            </a:pPr>
            <a:r>
              <a:rPr lang="en-US" sz="2000" dirty="0">
                <a:solidFill>
                  <a:schemeClr val="tx1"/>
                </a:solidFill>
                <a:latin typeface="Candara"/>
                <a:cs typeface="Arial" pitchFamily="34" charset="0"/>
              </a:rPr>
              <a:t>Lesson 4: Logical Model </a:t>
            </a:r>
          </a:p>
          <a:p>
            <a:pPr lvl="1">
              <a:buFont typeface="Arial" pitchFamily="34" charset="0"/>
              <a:buNone/>
            </a:pPr>
            <a:r>
              <a:rPr lang="en-US" sz="1800" dirty="0">
                <a:solidFill>
                  <a:schemeClr val="tx1"/>
                </a:solidFill>
              </a:rPr>
              <a:t>4.1: Define Logical Model</a:t>
            </a:r>
          </a:p>
          <a:p>
            <a:pPr lvl="1">
              <a:buFont typeface="Arial" pitchFamily="34" charset="0"/>
              <a:buNone/>
            </a:pPr>
            <a:r>
              <a:rPr lang="en-US" sz="1800" dirty="0">
                <a:solidFill>
                  <a:schemeClr val="tx1"/>
                </a:solidFill>
              </a:rPr>
              <a:t>4.2: List features of Logical model</a:t>
            </a:r>
          </a:p>
          <a:p>
            <a:pPr lvl="1">
              <a:buFont typeface="Arial" pitchFamily="34" charset="0"/>
              <a:buNone/>
            </a:pPr>
            <a:r>
              <a:rPr lang="en-US" sz="1800" dirty="0">
                <a:solidFill>
                  <a:schemeClr val="tx1"/>
                </a:solidFill>
              </a:rPr>
              <a:t>4.3: Transformations required to be done while converting a </a:t>
            </a:r>
            <a:r>
              <a:rPr lang="en-US" sz="1800" dirty="0" smtClean="0">
                <a:solidFill>
                  <a:schemeClr val="tx1"/>
                </a:solidFill>
              </a:rPr>
              <a:t>conceptual</a:t>
            </a:r>
          </a:p>
          <a:p>
            <a:pPr lvl="1">
              <a:buFont typeface="Arial" pitchFamily="34" charset="0"/>
              <a:buNone/>
            </a:pPr>
            <a:r>
              <a:rPr lang="en-US" dirty="0">
                <a:solidFill>
                  <a:schemeClr val="tx1"/>
                </a:solidFill>
              </a:rPr>
              <a:t> </a:t>
            </a:r>
            <a:r>
              <a:rPr lang="en-US" dirty="0" smtClean="0">
                <a:solidFill>
                  <a:schemeClr val="tx1"/>
                </a:solidFill>
              </a:rPr>
              <a:t>    </a:t>
            </a:r>
            <a:r>
              <a:rPr lang="en-US" sz="1800" dirty="0" smtClean="0">
                <a:solidFill>
                  <a:schemeClr val="tx1"/>
                </a:solidFill>
              </a:rPr>
              <a:t>  model </a:t>
            </a:r>
            <a:r>
              <a:rPr lang="en-US" sz="1800" dirty="0">
                <a:solidFill>
                  <a:schemeClr val="tx1"/>
                </a:solidFill>
              </a:rPr>
              <a:t>into logical model</a:t>
            </a:r>
          </a:p>
          <a:p>
            <a:pPr lvl="1">
              <a:buFont typeface="Arial" pitchFamily="34" charset="0"/>
              <a:buNone/>
            </a:pPr>
            <a:r>
              <a:rPr lang="en-US" sz="1800" dirty="0">
                <a:solidFill>
                  <a:schemeClr val="tx1"/>
                </a:solidFill>
              </a:rPr>
              <a:t>4.4: Activities in Table specification</a:t>
            </a:r>
          </a:p>
          <a:p>
            <a:pPr>
              <a:buFont typeface="Arial" pitchFamily="34" charset="0"/>
              <a:buNone/>
            </a:pPr>
            <a:r>
              <a:rPr lang="en-US" sz="1800" dirty="0">
                <a:solidFill>
                  <a:schemeClr val="tx1"/>
                </a:solidFill>
              </a:rPr>
              <a:t>	</a:t>
            </a:r>
            <a:r>
              <a:rPr lang="en-US" sz="1800" dirty="0" smtClean="0">
                <a:solidFill>
                  <a:schemeClr val="tx1"/>
                </a:solidFill>
              </a:rPr>
              <a:t> </a:t>
            </a:r>
            <a:r>
              <a:rPr lang="en-US" sz="1800" b="0" dirty="0">
                <a:solidFill>
                  <a:schemeClr val="tx1"/>
                </a:solidFill>
              </a:rPr>
              <a:t> </a:t>
            </a:r>
            <a:r>
              <a:rPr lang="en-US" sz="1800" b="0" dirty="0" smtClean="0">
                <a:solidFill>
                  <a:schemeClr val="tx1"/>
                </a:solidFill>
              </a:rPr>
              <a:t>4.5</a:t>
            </a:r>
            <a:r>
              <a:rPr lang="en-US" sz="1800" b="0" dirty="0">
                <a:solidFill>
                  <a:schemeClr val="tx1"/>
                </a:solidFill>
              </a:rPr>
              <a:t>: Activities in Column specification</a:t>
            </a:r>
          </a:p>
          <a:p>
            <a:pPr>
              <a:buFont typeface="Arial" pitchFamily="34" charset="0"/>
              <a:buNone/>
            </a:pPr>
            <a:r>
              <a:rPr lang="en-US" sz="1800" b="0" dirty="0">
                <a:solidFill>
                  <a:schemeClr val="tx1"/>
                </a:solidFill>
              </a:rPr>
              <a:t>	</a:t>
            </a:r>
            <a:r>
              <a:rPr lang="en-US" sz="1800" b="0" dirty="0" smtClean="0">
                <a:solidFill>
                  <a:schemeClr val="tx1"/>
                </a:solidFill>
              </a:rPr>
              <a:t>  4.6</a:t>
            </a:r>
            <a:r>
              <a:rPr lang="en-US" sz="1800" b="0" dirty="0">
                <a:solidFill>
                  <a:schemeClr val="tx1"/>
                </a:solidFill>
              </a:rPr>
              <a:t>: Activities in Primary key specification</a:t>
            </a:r>
          </a:p>
          <a:p>
            <a:pPr lvl="1">
              <a:buFont typeface="Arial" pitchFamily="34" charset="0"/>
              <a:buNone/>
            </a:pPr>
            <a:endParaRPr lang="en-US" sz="1800" dirty="0">
              <a:solidFill>
                <a:schemeClr val="tx1"/>
              </a:solidFill>
            </a:endParaRPr>
          </a:p>
        </p:txBody>
      </p:sp>
      <p:sp>
        <p:nvSpPr>
          <p:cNvPr id="4" name="Title 1"/>
          <p:cNvSpPr>
            <a:spLocks/>
          </p:cNvSpPr>
          <p:nvPr/>
        </p:nvSpPr>
        <p:spPr bwMode="auto">
          <a:xfrm>
            <a:off x="466725" y="122238"/>
            <a:ext cx="6500132" cy="71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ts val="2800"/>
              </a:lnSpc>
              <a:spcBef>
                <a:spcPct val="0"/>
              </a:spcBef>
            </a:pPr>
            <a:r>
              <a:rPr lang="en-US" sz="2400" b="1" dirty="0">
                <a:solidFill>
                  <a:srgbClr val="000000"/>
                </a:solidFill>
                <a:latin typeface="Candara"/>
                <a:ea typeface="+mj-ea"/>
                <a:cs typeface="Arial" pitchFamily="34" charset="0"/>
              </a:rPr>
              <a:t>Table of </a:t>
            </a:r>
            <a:r>
              <a:rPr lang="en-US" sz="2400" b="1" dirty="0" smtClean="0">
                <a:solidFill>
                  <a:srgbClr val="000000"/>
                </a:solidFill>
                <a:latin typeface="Candara"/>
                <a:ea typeface="+mj-ea"/>
                <a:cs typeface="Arial" pitchFamily="34" charset="0"/>
              </a:rPr>
              <a:t>Contents</a:t>
            </a:r>
            <a:endParaRPr lang="en-US" sz="2400" b="1" dirty="0">
              <a:solidFill>
                <a:srgbClr val="000000"/>
              </a:solidFill>
              <a:latin typeface="Candara"/>
              <a:ea typeface="+mj-ea"/>
              <a:cs typeface="Arial" pitchFamily="34" charset="0"/>
            </a:endParaRPr>
          </a:p>
        </p:txBody>
      </p:sp>
    </p:spTree>
    <p:extLst>
      <p:ext uri="{BB962C8B-B14F-4D97-AF65-F5344CB8AC3E}">
        <p14:creationId xmlns="" xmlns:p14="http://schemas.microsoft.com/office/powerpoint/2010/main" val="1881583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A3A8DDA5FACA4FA94B1ED671713B59" ma:contentTypeVersion="3" ma:contentTypeDescription="Create a new document." ma:contentTypeScope="" ma:versionID="18dfa89d36869203757d41cc670a11ca">
  <xsd:schema xmlns:xsd="http://www.w3.org/2001/XMLSchema" xmlns:xs="http://www.w3.org/2001/XMLSchema" xmlns:p="http://schemas.microsoft.com/office/2006/metadata/properties" xmlns:ns2="e1c37cee-1908-4add-8d3c-92a3bcbefca2" xmlns:ns3="952a6df7-b138-4f89-9bc4-e7a874ea3254" targetNamespace="http://schemas.microsoft.com/office/2006/metadata/properties" ma:root="true" ma:fieldsID="938a7c9ac31ec9118c4b20c870384807" ns2:_="" ns3:_="">
    <xsd:import namespace="e1c37cee-1908-4add-8d3c-92a3bcbefca2"/>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37cee-1908-4add-8d3c-92a3bcbefca2"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evels xmlns="e1c37cee-1908-4add-8d3c-92a3bcbefca2">L1</Levels>
    <Material_x0020_Type xmlns="e1c37cee-1908-4add-8d3c-92a3bcbefca2">Demos</Material_x0020_Type>
    <FolderName xmlns="952a6df7-b138-4f89-9bc4-e7a874ea3254" xsi:nil="true"/>
    <Category xmlns="e1c37cee-1908-4add-8d3c-92a3bcbefca2">Module Artifact</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A8FAF7-C32D-49D2-A08C-6AC508A744DA}"/>
</file>

<file path=customXml/itemProps2.xml><?xml version="1.0" encoding="utf-8"?>
<ds:datastoreItem xmlns:ds="http://schemas.openxmlformats.org/officeDocument/2006/customXml" ds:itemID="{E63433B7-998A-4D4C-91CD-BC966B06FCAD}"/>
</file>

<file path=customXml/itemProps3.xml><?xml version="1.0" encoding="utf-8"?>
<ds:datastoreItem xmlns:ds="http://schemas.openxmlformats.org/officeDocument/2006/customXml" ds:itemID="{E6D7665F-8C87-49F1-94B0-6D13FB5E127F}"/>
</file>

<file path=docProps/app.xml><?xml version="1.0" encoding="utf-8"?>
<Properties xmlns="http://schemas.openxmlformats.org/officeDocument/2006/extended-properties" xmlns:vt="http://schemas.openxmlformats.org/officeDocument/2006/docPropsVTypes">
  <TotalTime>1338</TotalTime>
  <Words>320</Words>
  <Application>Microsoft Office PowerPoint</Application>
  <PresentationFormat>On-screen Show (4:3)</PresentationFormat>
  <Paragraphs>91</Paragraphs>
  <Slides>12</Slides>
  <Notes>12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Candara</vt:lpstr>
      <vt:lpstr>ＭＳ Ｐゴシック</vt:lpstr>
      <vt:lpstr>Wingdings</vt:lpstr>
      <vt:lpstr>Calibri</vt:lpstr>
      <vt:lpstr>Office Theme</vt:lpstr>
      <vt:lpstr>Data Modeling for BI</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P Thulaseedharan</dc:creator>
  <cp:lastModifiedBy>misaldin</cp:lastModifiedBy>
  <cp:revision>74</cp:revision>
  <dcterms:created xsi:type="dcterms:W3CDTF">2014-04-28T11:21:39Z</dcterms:created>
  <dcterms:modified xsi:type="dcterms:W3CDTF">2014-06-17T06:08:57Z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0x01010040A3A8DDA5FACA4FA94B1ED671713B59</vt:lpwstr>
  </property>
</Properties>
</file>