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31"/>
  </p:notesMasterIdLst>
  <p:handoutMasterIdLst>
    <p:handoutMasterId r:id="rId3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type="screen4x3"/>
  <p:notesSz cx="6858000" cy="9144000"/>
  <p:embeddedFontLst>
    <p:embeddedFont>
      <p:font typeface="Candara" pitchFamily="34" charset="0"/>
      <p:regular r:id="rId33"/>
      <p:bold r:id="rId34"/>
      <p:italic r:id="rId35"/>
      <p:boldItalic r:id="rId36"/>
    </p:embeddedFont>
    <p:embeddedFont>
      <p:font typeface="Calibri" pitchFamily="34" charset="0"/>
      <p:regular r:id="rId37"/>
      <p:bold r:id="rId38"/>
      <p:italic r:id="rId39"/>
      <p:boldItalic r:id="rId40"/>
    </p:embeddedFont>
    <p:embeddedFont>
      <p:font typeface="ＭＳ Ｐゴシック" pitchFamily="34" charset="-128"/>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6378" autoAdjust="0"/>
    <p:restoredTop sz="86486" autoAdjust="0"/>
  </p:normalViewPr>
  <p:slideViewPr>
    <p:cSldViewPr snapToGrid="0" showGuides="1">
      <p:cViewPr>
        <p:scale>
          <a:sx n="66" d="100"/>
          <a:sy n="66" d="100"/>
        </p:scale>
        <p:origin x="-1170" y="-63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96"/>
      </p:cViewPr>
      <p:guideLst>
        <p:guide orient="horz" pos="2880"/>
        <p:guide pos="124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68500" y="685800"/>
            <a:ext cx="462525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968500" y="4572000"/>
            <a:ext cx="4657932" cy="39426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2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251361"/>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cs typeface="Arial" pitchFamily="34" charset="0"/>
              </a:rPr>
              <a:t>Dimension Modeling for Data Warehouse</a:t>
            </a:r>
            <a:r>
              <a:rPr lang="en-US" sz="1200" b="1" baseline="0" dirty="0" smtClean="0">
                <a:latin typeface="Candara" pitchFamily="34" charset="0"/>
                <a:cs typeface="Arial" pitchFamily="34" charset="0"/>
              </a:rPr>
              <a:t>                 </a:t>
            </a:r>
            <a:r>
              <a:rPr lang="en-US" sz="1200" b="1" baseline="0" dirty="0" smtClean="0">
                <a:latin typeface="Candara" pitchFamily="34" charset="0"/>
                <a:cs typeface="Arial" pitchFamily="34" charset="0"/>
              </a:rPr>
              <a:t>                               </a:t>
            </a:r>
            <a:r>
              <a:rPr lang="en-US" sz="1200" b="1" dirty="0" smtClean="0">
                <a:latin typeface="Candara" pitchFamily="34" charset="0"/>
                <a:cs typeface="Arial" pitchFamily="34" charset="0"/>
              </a:rPr>
              <a:t>Introduction </a:t>
            </a:r>
            <a:r>
              <a:rPr lang="en-US" sz="1200" b="1" dirty="0" smtClean="0">
                <a:latin typeface="Candara" pitchFamily="34" charset="0"/>
                <a:cs typeface="Arial" pitchFamily="34" charset="0"/>
              </a:rPr>
              <a:t>to Data </a:t>
            </a:r>
            <a:r>
              <a:rPr lang="en-US" sz="1200" b="1" dirty="0" smtClean="0">
                <a:latin typeface="Candara" pitchFamily="34" charset="0"/>
                <a:cs typeface="Arial" pitchFamily="34" charset="0"/>
              </a:rPr>
              <a:t>Modeling</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62793" y="8514614"/>
            <a:ext cx="2762530" cy="299053"/>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01-</a:t>
            </a:r>
            <a:fld id="{BD9FB300-F9DC-4669-88F4-967ABA23CC04}" type="slidenum">
              <a:rPr lang="en-US" sz="1100" smtClean="0">
                <a:latin typeface="Candara" pitchFamily="34" charset="0"/>
                <a:cs typeface="Arial"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8500" y="685800"/>
            <a:ext cx="4625975"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hdr" sz="quarter"/>
          </p:nvPr>
        </p:nvSpPr>
        <p:spPr>
          <a:xfrm>
            <a:off x="0" y="0"/>
            <a:ext cx="2971800" cy="457200"/>
          </a:xfrm>
          <a:prstGeom prst="rect">
            <a:avLst/>
          </a:prstGeom>
          <a:ln/>
        </p:spPr>
        <p:txBody>
          <a:bodyPr/>
          <a:lstStyle/>
          <a:p>
            <a:r>
              <a:rPr lang="en-US" b="1" dirty="0" smtClean="0"/>
              <a:t>                                   </a:t>
            </a:r>
            <a:endParaRPr lang="en-US" dirty="0"/>
          </a:p>
        </p:txBody>
      </p:sp>
      <p:sp>
        <p:nvSpPr>
          <p:cNvPr id="259079" name="Rectangle 7"/>
          <p:cNvSpPr>
            <a:spLocks noGrp="1" noRot="1" noChangeAspect="1" noChangeArrowheads="1" noTextEdit="1"/>
          </p:cNvSpPr>
          <p:nvPr>
            <p:ph type="sldImg"/>
          </p:nvPr>
        </p:nvSpPr>
        <p:spPr>
          <a:xfrm>
            <a:off x="1970088" y="839788"/>
            <a:ext cx="4670425" cy="3503612"/>
          </a:xfrm>
          <a:ln/>
        </p:spPr>
      </p:sp>
      <p:sp>
        <p:nvSpPr>
          <p:cNvPr id="259080" name="Rectangle 8"/>
          <p:cNvSpPr>
            <a:spLocks noGrp="1" noChangeArrowheads="1"/>
          </p:cNvSpPr>
          <p:nvPr>
            <p:ph type="body" idx="1"/>
          </p:nvPr>
        </p:nvSpPr>
        <p:spPr>
          <a:xfrm>
            <a:off x="1981200" y="4572000"/>
            <a:ext cx="4648200" cy="3962400"/>
          </a:xfrm>
        </p:spPr>
        <p:txBody>
          <a:bodyPr/>
          <a:lstStyle/>
          <a:p>
            <a:r>
              <a:rPr lang="en-US" b="1" u="sng" dirty="0"/>
              <a:t>What Makes a Good Data Model?</a:t>
            </a:r>
            <a:r>
              <a:rPr lang="en-US" b="1" dirty="0"/>
              <a:t> </a:t>
            </a:r>
          </a:p>
          <a:p>
            <a:endParaRPr lang="en-US" b="1" dirty="0"/>
          </a:p>
          <a:p>
            <a:pPr>
              <a:buFontTx/>
              <a:buChar char="•"/>
            </a:pPr>
            <a:r>
              <a:rPr lang="en-US" b="1" dirty="0"/>
              <a:t>Completeness</a:t>
            </a:r>
            <a:r>
              <a:rPr lang="en-US" dirty="0"/>
              <a:t>: The data model must support all the necessary data. A loss of small piece of information could result in significant loss to the company.</a:t>
            </a:r>
          </a:p>
          <a:p>
            <a:r>
              <a:rPr lang="en-US" dirty="0"/>
              <a:t>      E.g. The insurance model lacks, does not have  a column to record a customer’s occupation and a table to record premium payments. If such data is required by the system, then these are serious omissions. Also, we have noted that we might be unable to register a commission rate if no policies had been sold at that rate.</a:t>
            </a:r>
          </a:p>
          <a:p>
            <a:pPr>
              <a:buFontTx/>
              <a:buChar char="•"/>
            </a:pPr>
            <a:endParaRPr lang="en-US" dirty="0"/>
          </a:p>
          <a:p>
            <a:pPr>
              <a:buFontTx/>
              <a:buChar char="•"/>
            </a:pPr>
            <a:r>
              <a:rPr lang="en-US" b="1" dirty="0"/>
              <a:t>Non-redundant</a:t>
            </a:r>
            <a:r>
              <a:rPr lang="en-US" dirty="0"/>
              <a:t>: Is the same information recorded more than once? In the example, the same commission rate could be held in many rows of the Policy table. The Age column records the same fact as Birth Date, in a different form. If we added another table to record insurance agents, we could end up holding data about people who happened to be both customers and agents in two places. Recording the same data more than once increases the amount of space needed to store the database.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hdr" sz="quarter"/>
          </p:nvPr>
        </p:nvSpPr>
        <p:spPr>
          <a:xfrm>
            <a:off x="0" y="0"/>
            <a:ext cx="2971800" cy="457200"/>
          </a:xfrm>
          <a:prstGeom prst="rect">
            <a:avLst/>
          </a:prstGeom>
          <a:ln/>
        </p:spPr>
        <p:txBody>
          <a:bodyPr/>
          <a:lstStyle/>
          <a:p>
            <a:r>
              <a:rPr lang="en-US" dirty="0" smtClean="0"/>
              <a:t> </a:t>
            </a:r>
            <a:r>
              <a:rPr lang="en-US" b="1" dirty="0" smtClean="0"/>
              <a:t>                                  </a:t>
            </a:r>
            <a:endParaRPr lang="en-US" dirty="0"/>
          </a:p>
        </p:txBody>
      </p:sp>
      <p:sp>
        <p:nvSpPr>
          <p:cNvPr id="697346" name="Rectangle 2"/>
          <p:cNvSpPr>
            <a:spLocks noGrp="1" noRot="1" noChangeAspect="1" noChangeArrowheads="1" noTextEdit="1"/>
          </p:cNvSpPr>
          <p:nvPr>
            <p:ph type="sldImg"/>
          </p:nvPr>
        </p:nvSpPr>
        <p:spPr>
          <a:xfrm>
            <a:off x="1970088" y="839788"/>
            <a:ext cx="4670425" cy="3503612"/>
          </a:xfrm>
          <a:ln/>
        </p:spPr>
      </p:sp>
      <p:sp>
        <p:nvSpPr>
          <p:cNvPr id="697347" name="Rectangle 3"/>
          <p:cNvSpPr>
            <a:spLocks noGrp="1" noChangeArrowheads="1"/>
          </p:cNvSpPr>
          <p:nvPr>
            <p:ph type="body" idx="1"/>
          </p:nvPr>
        </p:nvSpPr>
        <p:spPr>
          <a:xfrm>
            <a:off x="1981200" y="4572000"/>
            <a:ext cx="4648200" cy="3962400"/>
          </a:xfrm>
        </p:spPr>
        <p:txBody>
          <a:bodyPr/>
          <a:lstStyle/>
          <a:p>
            <a:r>
              <a:rPr lang="en-US" b="1" u="sng" dirty="0"/>
              <a:t>What Makes a Good Data Model?</a:t>
            </a:r>
            <a:r>
              <a:rPr lang="en-US" b="1" dirty="0"/>
              <a:t> </a:t>
            </a:r>
          </a:p>
          <a:p>
            <a:pPr>
              <a:lnSpc>
                <a:spcPts val="1200"/>
              </a:lnSpc>
            </a:pPr>
            <a:r>
              <a:rPr lang="en-US" b="1" dirty="0"/>
              <a:t>Adherence to Business Rules: </a:t>
            </a:r>
            <a:r>
              <a:rPr lang="en-US" dirty="0"/>
              <a:t>The data model should accurately reflect and enforce the rules that apply to the business’ data. The insurance model</a:t>
            </a:r>
          </a:p>
          <a:p>
            <a:pPr>
              <a:lnSpc>
                <a:spcPts val="1200"/>
              </a:lnSpc>
            </a:pPr>
            <a:r>
              <a:rPr lang="en-US" dirty="0"/>
              <a:t>enforces the rule that each policy can  be owned by only one customer, as  there is provision for only one Customer Number in each row of the Policy table. No user or even programmer of the system will be able to break this   rule: there  is  simply no place to record more than one customer  against a  policy  (except extreme measures as holding a separate row of data in the  Policy table  for  each customer associated with a policy). If this rule correctly  reflects the business requirement, the resulting database  will be a powerful tool in enforcing correct practice, and  in maintaining data quality.  On the other hand, any misrepresentation of business rules in the model may be  very difficult to correct later (or to code around).</a:t>
            </a:r>
          </a:p>
          <a:p>
            <a:pPr>
              <a:lnSpc>
                <a:spcPts val="1200"/>
              </a:lnSpc>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Rot="1" noChangeAspect="1" noChangeArrowheads="1" noTextEdit="1"/>
          </p:cNvSpPr>
          <p:nvPr>
            <p:ph type="sldImg"/>
          </p:nvPr>
        </p:nvSpPr>
        <p:spPr>
          <a:xfrm>
            <a:off x="1970088" y="839788"/>
            <a:ext cx="4670425" cy="3503612"/>
          </a:xfrm>
          <a:ln/>
        </p:spPr>
      </p:sp>
      <p:sp>
        <p:nvSpPr>
          <p:cNvPr id="699395" name="Rectangle 3"/>
          <p:cNvSpPr>
            <a:spLocks noGrp="1" noChangeArrowheads="1"/>
          </p:cNvSpPr>
          <p:nvPr>
            <p:ph type="body" idx="1"/>
          </p:nvPr>
        </p:nvSpPr>
        <p:spPr>
          <a:xfrm>
            <a:off x="1981200" y="4572000"/>
            <a:ext cx="4648200" cy="3962400"/>
          </a:xfrm>
        </p:spPr>
        <p:txBody>
          <a:bodyPr>
            <a:normAutofit fontScale="92500" lnSpcReduction="20000"/>
          </a:bodyPr>
          <a:lstStyle/>
          <a:p>
            <a:r>
              <a:rPr lang="en-US" b="1" u="sng" dirty="0"/>
              <a:t>What Makes a Good Data Model? (contd.):</a:t>
            </a:r>
            <a:r>
              <a:rPr lang="en-US" dirty="0"/>
              <a:t> </a:t>
            </a:r>
          </a:p>
          <a:p>
            <a:r>
              <a:rPr lang="en-US" b="1" dirty="0"/>
              <a:t>Data Reusability:</a:t>
            </a:r>
            <a:r>
              <a:rPr lang="en-US" dirty="0"/>
              <a:t>  The data stored in the database be should be reusable for purposes beyond those anticipated in the process model. Once an organization has captured data to for specific  requirement, other potential uses and users emerge. An insurance company might initially record data about policies to support the billing function. The sales department then wants to use the data to calculate commissions; the marketing department wants demographic information; regulators require statistical summaries. Seldom can all of these needs be predicted in advance. If data has been organized with one particular application in mind, it is often difficult to use for other purposes. If the system users who have been into capture and storage of data are told  that it cannot be made available to suit a new information requirement without extensive and costly reorganization, it could be very frustrating for them. Hence, as far as possible, data should be organized independently of any specific application.</a:t>
            </a:r>
          </a:p>
          <a:p>
            <a:endParaRPr lang="en-US" dirty="0"/>
          </a:p>
          <a:p>
            <a:pPr>
              <a:buFontTx/>
              <a:buChar char="•"/>
            </a:pPr>
            <a:endParaRPr lang="en-US" b="1" dirty="0"/>
          </a:p>
          <a:p>
            <a:pPr>
              <a:buFontTx/>
              <a:buChar char="•"/>
            </a:pPr>
            <a:r>
              <a:rPr lang="en-US" b="1" dirty="0"/>
              <a:t>Stability and Flexibility</a:t>
            </a:r>
            <a:r>
              <a:rPr lang="en-US" dirty="0"/>
              <a:t>: Regarding the stability and flexibility of the model, the following aspects should be considered:</a:t>
            </a:r>
          </a:p>
          <a:p>
            <a:pPr lvl="1">
              <a:buFont typeface="Wingdings" pitchFamily="2" charset="2"/>
              <a:buChar char="Ø"/>
            </a:pPr>
            <a:r>
              <a:rPr lang="en-US" dirty="0"/>
              <a:t>Is the model able to cope with possible changes to the business requirements?</a:t>
            </a:r>
          </a:p>
          <a:p>
            <a:pPr lvl="1">
              <a:buFont typeface="Wingdings" pitchFamily="2" charset="2"/>
              <a:buChar char="Ø"/>
            </a:pPr>
            <a:r>
              <a:rPr lang="en-US" dirty="0"/>
              <a:t>Are the existing tables able to accommodate any new data required to support such changes. </a:t>
            </a:r>
          </a:p>
          <a:p>
            <a:pPr lvl="1">
              <a:buFont typeface="Wingdings" pitchFamily="2" charset="2"/>
              <a:buChar char="Ø"/>
            </a:pPr>
            <a:r>
              <a:rPr lang="en-US" dirty="0"/>
              <a:t>Alternatively, will simple extensions suffice? </a:t>
            </a:r>
          </a:p>
          <a:p>
            <a:pPr lvl="1">
              <a:buFont typeface="Wingdings" pitchFamily="2" charset="2"/>
              <a:buChar char="Ø"/>
            </a:pPr>
            <a:r>
              <a:rPr lang="en-US" dirty="0"/>
              <a:t>Or else, will we be forced to make major structural changes, with corresponding impact on the rest of the system? </a:t>
            </a:r>
          </a:p>
          <a:p>
            <a:pPr lvl="1">
              <a:buFont typeface="Wingdings" pitchFamily="2" charset="2"/>
              <a:buChar char="Ø"/>
            </a:pPr>
            <a:r>
              <a:rPr lang="en-US" dirty="0"/>
              <a:t>A data model is </a:t>
            </a:r>
            <a:r>
              <a:rPr lang="en-US" b="1" dirty="0"/>
              <a:t>stable </a:t>
            </a:r>
            <a:r>
              <a:rPr lang="en-US" dirty="0"/>
              <a:t>if we do not need to modify it at all, even if there is a change in requirements. A data model is </a:t>
            </a:r>
            <a:r>
              <a:rPr lang="en-US" b="1" dirty="0"/>
              <a:t>flexible </a:t>
            </a:r>
            <a:r>
              <a:rPr lang="en-US" dirty="0"/>
              <a:t>if it can be readily extended to accommodate probable new requirements with only minimal impact on the existing structure.</a:t>
            </a:r>
          </a:p>
          <a:p>
            <a:pPr>
              <a:buFont typeface="Wingdings" pitchFamily="2" charset="2"/>
              <a:buChar char="Ø"/>
            </a:pPr>
            <a:endParaRPr lang="en-US" dirty="0"/>
          </a:p>
          <a:p>
            <a:endParaRPr lang="en-US" dirty="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Rot="1" noChangeAspect="1" noChangeArrowheads="1" noTextEdit="1"/>
          </p:cNvSpPr>
          <p:nvPr>
            <p:ph type="sldImg"/>
          </p:nvPr>
        </p:nvSpPr>
        <p:spPr>
          <a:xfrm>
            <a:off x="1970088" y="839788"/>
            <a:ext cx="4670425" cy="3503612"/>
          </a:xfrm>
          <a:ln/>
        </p:spPr>
      </p:sp>
      <p:sp>
        <p:nvSpPr>
          <p:cNvPr id="701443" name="Rectangle 3"/>
          <p:cNvSpPr>
            <a:spLocks noGrp="1" noChangeArrowheads="1"/>
          </p:cNvSpPr>
          <p:nvPr>
            <p:ph type="body" idx="1"/>
          </p:nvPr>
        </p:nvSpPr>
        <p:spPr>
          <a:xfrm>
            <a:off x="1981200" y="4572000"/>
            <a:ext cx="4648200" cy="3962400"/>
          </a:xfrm>
        </p:spPr>
        <p:txBody>
          <a:bodyPr/>
          <a:lstStyle/>
          <a:p>
            <a:r>
              <a:rPr lang="en-US" b="1" u="sng" dirty="0"/>
              <a:t>What Makes a Good Data Model? (contd.):</a:t>
            </a:r>
            <a:r>
              <a:rPr lang="en-US" dirty="0"/>
              <a:t> </a:t>
            </a:r>
          </a:p>
          <a:p>
            <a:endParaRPr lang="en-US" dirty="0"/>
          </a:p>
          <a:p>
            <a:r>
              <a:rPr lang="en-US" b="1" dirty="0"/>
              <a:t>Elegance:</a:t>
            </a:r>
            <a:r>
              <a:rPr lang="en-US" dirty="0"/>
              <a:t> Regarding the elegance of the model, the following aspect should be considered: Does the data model provide a reasonably neat and simple classification of the data?  If the   Customer table were to include only insured persons and not beneficiaries, we might need a separate Beneficiary table. To avoid recording facts about the same person in both tables, we would need to exclude beneficiaries who were already recorded as customers. Our Beneficiary table would then contain</a:t>
            </a:r>
          </a:p>
          <a:p>
            <a:r>
              <a:rPr lang="en-US" dirty="0"/>
              <a:t> “beneficiaries who are  not otherwise  customers,” an inelegant classification that would very likely lead to a clumsy system.</a:t>
            </a:r>
          </a:p>
          <a:p>
            <a:endParaRPr lang="en-US" dirty="0"/>
          </a:p>
          <a:p>
            <a:pPr>
              <a:buFontTx/>
              <a:buChar char="•"/>
            </a:pPr>
            <a:r>
              <a:rPr lang="en-US" b="1" dirty="0"/>
              <a:t>Communication</a:t>
            </a:r>
            <a:r>
              <a:rPr lang="en-US" dirty="0"/>
              <a:t>: Regarding the communication, the following aspects should be considered:</a:t>
            </a:r>
          </a:p>
          <a:p>
            <a:pPr lvl="1">
              <a:buFont typeface="Wingdings" pitchFamily="2" charset="2"/>
              <a:buChar char="Ø"/>
            </a:pPr>
            <a:r>
              <a:rPr lang="en-US" dirty="0"/>
              <a:t>How effective is the model in supporting communication among the various stakeholders in the design of a system? </a:t>
            </a:r>
          </a:p>
          <a:p>
            <a:pPr lvl="1">
              <a:buFont typeface="Wingdings" pitchFamily="2" charset="2"/>
              <a:buChar char="Ø"/>
            </a:pPr>
            <a:r>
              <a:rPr lang="en-US" dirty="0"/>
              <a:t>Do the tables and columns represent business concepts that the users and business specialists are familiar with and can easily verify? </a:t>
            </a:r>
          </a:p>
          <a:p>
            <a:pPr lvl="1">
              <a:buFont typeface="Wingdings" pitchFamily="2" charset="2"/>
              <a:buChar char="Ø"/>
            </a:pPr>
            <a:r>
              <a:rPr lang="en-US" dirty="0"/>
              <a:t>Will programmers interpret the model correctly?</a:t>
            </a:r>
          </a:p>
          <a:p>
            <a:endParaRPr lang="en-US" dirty="0"/>
          </a:p>
          <a:p>
            <a:endParaRPr lang="en-US" dirty="0"/>
          </a:p>
          <a:p>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xfrm>
            <a:off x="1970088" y="839788"/>
            <a:ext cx="4670425" cy="3503612"/>
          </a:xfrm>
          <a:ln/>
        </p:spPr>
      </p:sp>
      <p:sp>
        <p:nvSpPr>
          <p:cNvPr id="703491" name="Rectangle 3"/>
          <p:cNvSpPr>
            <a:spLocks noGrp="1" noChangeArrowheads="1"/>
          </p:cNvSpPr>
          <p:nvPr>
            <p:ph type="body" idx="1"/>
          </p:nvPr>
        </p:nvSpPr>
        <p:spPr>
          <a:xfrm>
            <a:off x="1981200" y="4572000"/>
            <a:ext cx="4648200" cy="3962400"/>
          </a:xfrm>
        </p:spPr>
        <p:txBody>
          <a:bodyPr/>
          <a:lstStyle/>
          <a:p>
            <a:r>
              <a:rPr lang="en-US" b="1" u="sng" dirty="0"/>
              <a:t>Features of a Good Data Model (contd.):</a:t>
            </a:r>
            <a:r>
              <a:rPr lang="en-US" dirty="0"/>
              <a:t> </a:t>
            </a:r>
          </a:p>
          <a:p>
            <a:endParaRPr lang="en-US" dirty="0"/>
          </a:p>
          <a:p>
            <a:pPr>
              <a:buFontTx/>
              <a:buChar char="•"/>
            </a:pPr>
            <a:r>
              <a:rPr lang="en-US" b="1" dirty="0"/>
              <a:t>Integration</a:t>
            </a:r>
            <a:r>
              <a:rPr lang="en-US" dirty="0"/>
              <a:t>: Regarding integration of the model, the following aspect should be considered:</a:t>
            </a:r>
          </a:p>
          <a:p>
            <a:pPr lvl="1">
              <a:buFont typeface="Wingdings" pitchFamily="2" charset="2"/>
              <a:buChar char="Ø"/>
            </a:pPr>
            <a:r>
              <a:rPr lang="en-US" dirty="0"/>
              <a:t>How will the proposed database fit in the organization’s existing and future databases? </a:t>
            </a:r>
          </a:p>
          <a:p>
            <a:pPr lvl="1"/>
            <a:r>
              <a:rPr lang="en-US" dirty="0"/>
              <a:t>      Even when individual databases are well designed, it is common for the same data to appear in more than one database and for problems to arise in collating together data from multiple databases.</a:t>
            </a:r>
          </a:p>
          <a:p>
            <a:endParaRPr lang="en-US" dirty="0"/>
          </a:p>
          <a:p>
            <a:pPr>
              <a:buFontTx/>
              <a:buChar char="•"/>
            </a:pPr>
            <a:r>
              <a:rPr lang="en-US" b="1" dirty="0"/>
              <a:t>Conflicting Objectives:</a:t>
            </a:r>
            <a:r>
              <a:rPr lang="en-US" dirty="0"/>
              <a:t> In many cases, the above aims conflict with one another. An elegant but radical solution may be difficult to communicate to conservative users. We may be so attracted to an elegant model that we exclude requirements that do not fit. A model that accurately enforces a large number of business rules will be unstable if some of those rules change. A model may be easy to understand because it reflects the perspectives of the immediate system users. However, it may not support reusability or may not integrate well with other databases. </a:t>
            </a:r>
          </a:p>
          <a:p>
            <a:r>
              <a:rPr lang="en-US" dirty="0"/>
              <a:t>      Our overall goal is to develop a model that provides the best balance among these possibly conflicting objectives.</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Rot="1" noChangeAspect="1" noChangeArrowheads="1" noTextEdit="1"/>
          </p:cNvSpPr>
          <p:nvPr>
            <p:ph type="sldImg"/>
          </p:nvPr>
        </p:nvSpPr>
        <p:spPr>
          <a:xfrm>
            <a:off x="1970088" y="839788"/>
            <a:ext cx="4670425" cy="3503612"/>
          </a:xfrm>
          <a:ln/>
        </p:spPr>
      </p:sp>
      <p:sp>
        <p:nvSpPr>
          <p:cNvPr id="705539" name="Rectangle 3"/>
          <p:cNvSpPr>
            <a:spLocks noGrp="1" noChangeArrowheads="1"/>
          </p:cNvSpPr>
          <p:nvPr>
            <p:ph type="body" idx="1"/>
          </p:nvPr>
        </p:nvSpPr>
        <p:spPr>
          <a:xfrm>
            <a:off x="1981200" y="4572000"/>
            <a:ext cx="4648200" cy="3963988"/>
          </a:xfrm>
        </p:spPr>
        <p:txBody>
          <a:bodyPr/>
          <a:lstStyle/>
          <a:p>
            <a:pPr marL="190500" indent="-190500"/>
            <a:r>
              <a:rPr lang="en-US" dirty="0"/>
              <a:t>Considering the Performance at the initial stage could affect the natural process of data modeling. It may get biased towards a particular technology or database and make the design process biased.</a:t>
            </a:r>
          </a:p>
          <a:p>
            <a:pPr marL="190500" indent="-190500"/>
            <a:endParaRPr lang="en-US" dirty="0"/>
          </a:p>
          <a:p>
            <a:pPr marL="190500" indent="-190500"/>
            <a:r>
              <a:rPr lang="en-US" dirty="0"/>
              <a:t>Though it is a good idea to start considering about performance issues from the beginning, however, it must be just recorded for now and later implemented in physical design phase. </a:t>
            </a:r>
          </a:p>
          <a:p>
            <a:pPr marL="190500" indent="-190500"/>
            <a:endParaRPr lang="en-US" dirty="0"/>
          </a:p>
          <a:p>
            <a:pPr marL="190500" indent="-190500"/>
            <a:r>
              <a:rPr lang="en-US" dirty="0"/>
              <a:t>Performance can be introduced, once the logical model is freeze and selection of a particular technology &amp; database is done. Since each technology will have it’s own methods to improve performance, the recorded requirement would be very handy while implementing the same.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Rot="1" noChangeAspect="1" noChangeArrowheads="1" noTextEdit="1"/>
          </p:cNvSpPr>
          <p:nvPr>
            <p:ph type="sldImg"/>
          </p:nvPr>
        </p:nvSpPr>
        <p:spPr>
          <a:xfrm>
            <a:off x="1970088" y="839788"/>
            <a:ext cx="4670425" cy="3503612"/>
          </a:xfrm>
          <a:ln/>
        </p:spPr>
      </p:sp>
      <p:sp>
        <p:nvSpPr>
          <p:cNvPr id="707587" name="Rectangle 3"/>
          <p:cNvSpPr>
            <a:spLocks noGrp="1" noChangeArrowheads="1"/>
          </p:cNvSpPr>
          <p:nvPr>
            <p:ph type="body" idx="1"/>
          </p:nvPr>
        </p:nvSpPr>
        <p:spPr>
          <a:xfrm>
            <a:off x="1981200" y="4572000"/>
            <a:ext cx="4648200" cy="3962400"/>
          </a:xfrm>
        </p:spPr>
        <p:txBody>
          <a:bodyPr>
            <a:normAutofit lnSpcReduction="10000"/>
          </a:bodyPr>
          <a:lstStyle/>
          <a:p>
            <a:r>
              <a:rPr lang="en-US" b="1" u="sng" dirty="0"/>
              <a:t>Who should be involved in data modeling?:</a:t>
            </a:r>
          </a:p>
          <a:p>
            <a:endParaRPr lang="en-US" b="1" u="sng" dirty="0"/>
          </a:p>
          <a:p>
            <a:pPr>
              <a:buFontTx/>
              <a:buChar char="•"/>
            </a:pPr>
            <a:r>
              <a:rPr lang="en-US" b="1" dirty="0"/>
              <a:t>System users, owners, and/or sponsors of business: </a:t>
            </a:r>
            <a:r>
              <a:rPr lang="en-US" dirty="0"/>
              <a:t>The system users, owners, and/or sponsors need to verify that the model meets their requirements. Our ultimate aim is to produce a model as the most cost-effective solution for the business. The users’ </a:t>
            </a:r>
            <a:r>
              <a:rPr lang="en-US" i="1" dirty="0"/>
              <a:t>informed </a:t>
            </a:r>
            <a:r>
              <a:rPr lang="en-US" dirty="0"/>
              <a:t>agreement is an important measure taken towards achieving this aim.</a:t>
            </a:r>
          </a:p>
          <a:p>
            <a:pPr>
              <a:buFontTx/>
              <a:buChar char="•"/>
            </a:pPr>
            <a:r>
              <a:rPr lang="en-US" b="1" dirty="0"/>
              <a:t>Business specialists: </a:t>
            </a:r>
            <a:r>
              <a:rPr lang="en-US" dirty="0"/>
              <a:t>Business specialists</a:t>
            </a:r>
            <a:r>
              <a:rPr lang="en-US" b="1" dirty="0"/>
              <a:t> </a:t>
            </a:r>
            <a:r>
              <a:rPr lang="en-US" dirty="0"/>
              <a:t>(sometimes called Subject Matter Experts</a:t>
            </a:r>
            <a:r>
              <a:rPr lang="en-US" b="1" dirty="0"/>
              <a:t> </a:t>
            </a:r>
            <a:r>
              <a:rPr lang="en-US" dirty="0"/>
              <a:t>or SMEs) may be called upon to verify the accuracy and stability of business rules incorporated in the model. They themselves may not have any immediate interest in the system. For example, we might involve strategic planners to assess the likelihood of various changes to the organization’s product range. </a:t>
            </a:r>
          </a:p>
          <a:p>
            <a:pPr>
              <a:buFontTx/>
              <a:buChar char="•"/>
            </a:pPr>
            <a:r>
              <a:rPr lang="en-US" b="1" dirty="0"/>
              <a:t>Data Modeler</a:t>
            </a:r>
            <a:r>
              <a:rPr lang="en-US" dirty="0"/>
              <a:t>: The data modeler</a:t>
            </a:r>
            <a:r>
              <a:rPr lang="en-US" b="1" dirty="0"/>
              <a:t> </a:t>
            </a:r>
            <a:r>
              <a:rPr lang="en-US" dirty="0"/>
              <a:t>has overall responsibility for developing the model and ensuring that other stakeholders are fully aware of its implications for them: “Do you realize that any change to your rule that each policy is associated with only one customer will be very expensive to implement later?” </a:t>
            </a:r>
          </a:p>
          <a:p>
            <a:pPr>
              <a:buFontTx/>
              <a:buChar char="•"/>
            </a:pPr>
            <a:r>
              <a:rPr lang="en-US" b="1" dirty="0"/>
              <a:t>Process modelers: </a:t>
            </a:r>
            <a:r>
              <a:rPr lang="en-US" dirty="0"/>
              <a:t>Process modelers</a:t>
            </a:r>
            <a:r>
              <a:rPr lang="en-US" b="1" dirty="0"/>
              <a:t> </a:t>
            </a:r>
            <a:r>
              <a:rPr lang="en-US" dirty="0"/>
              <a:t>and program designers need to specify programs to run against the database. They want to verify that the data model supports all the required processes without requiring unnecessarily complex or sophisticated programming. In doing so, they need to gain an understanding of the model to ensure that they use it correctly.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Rot="1" noChangeAspect="1" noChangeArrowheads="1" noTextEdit="1"/>
          </p:cNvSpPr>
          <p:nvPr>
            <p:ph type="sldImg"/>
          </p:nvPr>
        </p:nvSpPr>
        <p:spPr>
          <a:xfrm>
            <a:off x="1970088" y="839788"/>
            <a:ext cx="4670425" cy="3503612"/>
          </a:xfrm>
          <a:ln/>
        </p:spPr>
      </p:sp>
      <p:sp>
        <p:nvSpPr>
          <p:cNvPr id="709635" name="Rectangle 3"/>
          <p:cNvSpPr>
            <a:spLocks noGrp="1" noChangeArrowheads="1"/>
          </p:cNvSpPr>
          <p:nvPr>
            <p:ph type="body" idx="1"/>
          </p:nvPr>
        </p:nvSpPr>
        <p:spPr>
          <a:xfrm>
            <a:off x="1981200" y="4572000"/>
            <a:ext cx="4648200" cy="3962400"/>
          </a:xfrm>
        </p:spPr>
        <p:txBody>
          <a:bodyPr/>
          <a:lstStyle/>
          <a:p>
            <a:r>
              <a:rPr lang="en-US" b="1" u="sng" dirty="0"/>
              <a:t>Who should be involved in data modeling? (contd.):</a:t>
            </a:r>
          </a:p>
          <a:p>
            <a:endParaRPr lang="en-US" b="1" u="sng" dirty="0"/>
          </a:p>
          <a:p>
            <a:pPr>
              <a:buFontTx/>
              <a:buChar char="•"/>
            </a:pPr>
            <a:r>
              <a:rPr lang="en-US" b="1" dirty="0"/>
              <a:t>Physical Database Designer: </a:t>
            </a:r>
            <a:r>
              <a:rPr lang="en-US" dirty="0"/>
              <a:t>The physical database designer</a:t>
            </a:r>
            <a:r>
              <a:rPr lang="en-US" b="1" dirty="0"/>
              <a:t> </a:t>
            </a:r>
            <a:r>
              <a:rPr lang="en-US" dirty="0"/>
              <a:t>(often an additional role given to the database administrator) will need to assess whether the physical data model needs to differ substantially from the logical data model to achieve adequate performance, and, if so, propose and negotiate such changes. This person (or persons) will need to have an in-depth knowledge of the capabilities of the chosen DBMS.</a:t>
            </a:r>
          </a:p>
          <a:p>
            <a:endParaRPr lang="en-US" dirty="0"/>
          </a:p>
          <a:p>
            <a:pPr>
              <a:buFontTx/>
              <a:buChar char="•"/>
            </a:pPr>
            <a:r>
              <a:rPr lang="en-US" b="1" dirty="0"/>
              <a:t>Systems Integration Manager: </a:t>
            </a:r>
            <a:r>
              <a:rPr lang="en-US" dirty="0"/>
              <a:t>The systems integration manager</a:t>
            </a:r>
            <a:r>
              <a:rPr lang="en-US" b="1" dirty="0"/>
              <a:t> </a:t>
            </a:r>
            <a:r>
              <a:rPr lang="en-US" dirty="0"/>
              <a:t>(or other person with that responsibility, possibly an enterprise architect, data administrator, information systems planner, or chief information officer) is interested in how the new database fits into the bigger picture: </a:t>
            </a:r>
          </a:p>
          <a:p>
            <a:pPr lvl="1">
              <a:buFont typeface="Wingdings" pitchFamily="2" charset="2"/>
              <a:buChar char="Ø"/>
            </a:pPr>
            <a:r>
              <a:rPr lang="en-US" dirty="0"/>
              <a:t>Are there any overlaps with other databases?</a:t>
            </a:r>
          </a:p>
          <a:p>
            <a:pPr lvl="1">
              <a:buFont typeface="Wingdings" pitchFamily="2" charset="2"/>
              <a:buChar char="Ø"/>
            </a:pPr>
            <a:r>
              <a:rPr lang="en-US" dirty="0"/>
              <a:t>Does the coding of data follow organizational or external standards?</a:t>
            </a:r>
          </a:p>
          <a:p>
            <a:pPr lvl="1">
              <a:buFont typeface="Wingdings" pitchFamily="2" charset="2"/>
              <a:buChar char="Ø"/>
            </a:pPr>
            <a:r>
              <a:rPr lang="en-US" dirty="0"/>
              <a:t>Have other users of the data been considered?</a:t>
            </a:r>
          </a:p>
          <a:p>
            <a:pPr lvl="1">
              <a:buFont typeface="Wingdings" pitchFamily="2" charset="2"/>
              <a:buChar char="Ø"/>
            </a:pPr>
            <a:r>
              <a:rPr lang="en-US" dirty="0"/>
              <a:t>Are names and documentation in line with standards? </a:t>
            </a:r>
          </a:p>
          <a:p>
            <a:pPr lvl="1">
              <a:buFont typeface="Wingdings" pitchFamily="2" charset="2"/>
              <a:buChar char="Ø"/>
            </a:pPr>
            <a:r>
              <a:rPr lang="en-US" dirty="0"/>
              <a:t>In encouraging consistency, sharing, and reuse of data, the integration manager represents business needs beyond the immediate project.</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1970088" y="839788"/>
            <a:ext cx="4670425" cy="3503612"/>
          </a:xfrm>
          <a:ln/>
        </p:spPr>
      </p:sp>
      <p:sp>
        <p:nvSpPr>
          <p:cNvPr id="711683" name="Rectangle 3"/>
          <p:cNvSpPr>
            <a:spLocks noGrp="1" noChangeArrowheads="1"/>
          </p:cNvSpPr>
          <p:nvPr>
            <p:ph type="body" idx="1"/>
          </p:nvPr>
        </p:nvSpPr>
        <p:spPr>
          <a:xfrm>
            <a:off x="1981200" y="4572000"/>
            <a:ext cx="4648200" cy="3963988"/>
          </a:xfrm>
        </p:spPr>
        <p:txBody>
          <a:bodyPr/>
          <a:lstStyle/>
          <a:p>
            <a:pPr marL="190500" indent="-190500"/>
            <a:r>
              <a:rPr lang="en-US" b="1" u="sng" dirty="0"/>
              <a:t>What are data modeling stages and deliverables?</a:t>
            </a:r>
            <a:r>
              <a:rPr lang="en-US" dirty="0"/>
              <a:t> </a:t>
            </a:r>
          </a:p>
          <a:p>
            <a:pPr marL="190500" indent="-190500"/>
            <a:endParaRPr lang="en-US" dirty="0"/>
          </a:p>
          <a:p>
            <a:pPr marL="190500" indent="-190500">
              <a:buFontTx/>
              <a:buChar char="•"/>
            </a:pPr>
            <a:r>
              <a:rPr lang="en-US" b="1" dirty="0"/>
              <a:t>Conceptual Model:</a:t>
            </a:r>
            <a:r>
              <a:rPr lang="en-US" dirty="0"/>
              <a:t> The conceptual data model</a:t>
            </a:r>
            <a:r>
              <a:rPr lang="en-US" b="1" dirty="0"/>
              <a:t> </a:t>
            </a:r>
            <a:r>
              <a:rPr lang="en-US" dirty="0"/>
              <a:t>is a (relatively) technology-independent specification of the data to be deposited and maintained in the database. The conceptual model is the focus of communication between the data modeler and business stakeholders, and it is usually presented as a diagram with supporting documentation.</a:t>
            </a:r>
          </a:p>
          <a:p>
            <a:pPr marL="190500" indent="-190500">
              <a:buFontTx/>
              <a:buChar char="•"/>
            </a:pPr>
            <a:r>
              <a:rPr lang="en-US" b="1" dirty="0"/>
              <a:t>Logical Model</a:t>
            </a:r>
            <a:r>
              <a:rPr lang="en-US" dirty="0"/>
              <a:t>: The logical data model</a:t>
            </a:r>
            <a:r>
              <a:rPr lang="en-US" b="1" dirty="0"/>
              <a:t> </a:t>
            </a:r>
            <a:r>
              <a:rPr lang="en-US" dirty="0"/>
              <a:t>is a translation of the conceptual model into structures that can be implemented using a Database Management System</a:t>
            </a:r>
            <a:r>
              <a:rPr lang="en-US" b="1" dirty="0"/>
              <a:t> </a:t>
            </a:r>
            <a:r>
              <a:rPr lang="en-US" dirty="0"/>
              <a:t>(DBMS).</a:t>
            </a:r>
            <a:r>
              <a:rPr lang="en-US" b="1" dirty="0"/>
              <a:t> </a:t>
            </a:r>
            <a:r>
              <a:rPr lang="en-US" dirty="0"/>
              <a:t>Today, that usually means that this model specifies tables and columns, as we saw in our first example. These are the basic building blocks of relational databases, which are implemented using a Relational Database Management System</a:t>
            </a:r>
            <a:r>
              <a:rPr lang="en-US" b="1" dirty="0"/>
              <a:t> </a:t>
            </a:r>
            <a:r>
              <a:rPr lang="en-US" dirty="0"/>
              <a:t>(RDBMS).</a:t>
            </a:r>
          </a:p>
          <a:p>
            <a:pPr marL="190500" indent="-190500">
              <a:buFontTx/>
              <a:buChar char="•"/>
            </a:pPr>
            <a:r>
              <a:rPr lang="en-US" b="1" dirty="0"/>
              <a:t>Physical Data Model</a:t>
            </a:r>
            <a:r>
              <a:rPr lang="en-US" dirty="0"/>
              <a:t>: The physical data model</a:t>
            </a:r>
            <a:r>
              <a:rPr lang="en-US" b="1" dirty="0"/>
              <a:t> </a:t>
            </a:r>
            <a:r>
              <a:rPr lang="en-US" dirty="0"/>
              <a:t>incorporates any changes necessary to achieve adequate performance and is also presented in terms of tables and columns, together with a specification of physical storage (which may include data distribution) and access mechanisms.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Rot="1" noChangeAspect="1" noChangeArrowheads="1" noTextEdit="1"/>
          </p:cNvSpPr>
          <p:nvPr>
            <p:ph type="sldImg"/>
          </p:nvPr>
        </p:nvSpPr>
        <p:spPr>
          <a:xfrm>
            <a:off x="1970088" y="839788"/>
            <a:ext cx="4670425" cy="3503612"/>
          </a:xfrm>
          <a:ln/>
        </p:spPr>
      </p:sp>
      <p:sp>
        <p:nvSpPr>
          <p:cNvPr id="713731" name="Rectangle 3"/>
          <p:cNvSpPr>
            <a:spLocks noGrp="1" noChangeArrowheads="1"/>
          </p:cNvSpPr>
          <p:nvPr>
            <p:ph type="body" idx="1"/>
          </p:nvPr>
        </p:nvSpPr>
        <p:spPr>
          <a:xfrm>
            <a:off x="1981200" y="4572000"/>
            <a:ext cx="4648200" cy="3963988"/>
          </a:xfrm>
        </p:spPr>
        <p:txBody>
          <a:bodyPr/>
          <a:lstStyle/>
          <a:p>
            <a:pPr marL="190500" indent="-190500"/>
            <a:r>
              <a:rPr lang="en-US" dirty="0"/>
              <a:t>From the figure above, we can see that the only information shown via the conceptual data model is the entities that describe the data and the relationships between those entities. No other information is shown through the conceptual data model. </a:t>
            </a:r>
          </a:p>
          <a:p>
            <a:pPr marL="190500" indent="-190500"/>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Rot="1" noChangeAspect="1" noChangeArrowheads="1" noTextEdit="1"/>
          </p:cNvSpPr>
          <p:nvPr>
            <p:ph type="sldImg"/>
          </p:nvPr>
        </p:nvSpPr>
        <p:spPr>
          <a:xfrm>
            <a:off x="1970088" y="839788"/>
            <a:ext cx="4670425" cy="3503612"/>
          </a:xfrm>
          <a:ln/>
        </p:spPr>
      </p:sp>
      <p:sp>
        <p:nvSpPr>
          <p:cNvPr id="715779" name="Rectangle 3"/>
          <p:cNvSpPr>
            <a:spLocks noGrp="1" noChangeArrowheads="1"/>
          </p:cNvSpPr>
          <p:nvPr>
            <p:ph type="body" idx="1"/>
          </p:nvPr>
        </p:nvSpPr>
        <p:spPr>
          <a:xfrm>
            <a:off x="1981200" y="4572000"/>
            <a:ext cx="4648200" cy="3963988"/>
          </a:xfrm>
        </p:spPr>
        <p:txBody>
          <a:bodyPr/>
          <a:lstStyle/>
          <a:p>
            <a:pPr marL="190500" indent="-190500"/>
            <a:r>
              <a:rPr lang="en-US" dirty="0"/>
              <a:t>Comparing the logical data model shown above with the conceptual data model diagram, we see the main differences between the two: </a:t>
            </a:r>
          </a:p>
          <a:p>
            <a:pPr marL="190500" indent="-190500">
              <a:buFontTx/>
              <a:buChar char="•"/>
            </a:pPr>
            <a:r>
              <a:rPr lang="en-US" dirty="0"/>
              <a:t>In a logical data model, primary keys are present, whereas in a conceptual data model, no primary key is present. </a:t>
            </a:r>
          </a:p>
          <a:p>
            <a:pPr marL="190500" indent="-190500">
              <a:buFontTx/>
              <a:buChar char="•"/>
            </a:pPr>
            <a:r>
              <a:rPr lang="en-US" dirty="0"/>
              <a:t>In a logical data model, all attributes are specified within an entity. No attributes are specified in a conceptual data model. </a:t>
            </a:r>
          </a:p>
          <a:p>
            <a:pPr marL="190500" indent="-190500">
              <a:buFontTx/>
              <a:buChar char="•"/>
            </a:pPr>
            <a:r>
              <a:rPr lang="en-US" dirty="0"/>
              <a:t>Relationships between entities are specified using primary keys and foreign keys in a logical data model. In a conceptual data model, the relationships are simply stated, not specified, so we simply know that two entities are related, but we do not specify what attributes are used for this relationship.</a:t>
            </a:r>
          </a:p>
          <a:p>
            <a:pPr marL="190500" indent="-190500"/>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Rot="1" noChangeAspect="1" noChangeArrowheads="1" noTextEdit="1"/>
          </p:cNvSpPr>
          <p:nvPr>
            <p:ph type="sldImg"/>
          </p:nvPr>
        </p:nvSpPr>
        <p:spPr>
          <a:xfrm>
            <a:off x="1970088" y="839788"/>
            <a:ext cx="4670425" cy="3503612"/>
          </a:xfrm>
          <a:ln/>
        </p:spPr>
      </p:sp>
      <p:sp>
        <p:nvSpPr>
          <p:cNvPr id="717827" name="Rectangle 3"/>
          <p:cNvSpPr>
            <a:spLocks noGrp="1" noChangeArrowheads="1"/>
          </p:cNvSpPr>
          <p:nvPr>
            <p:ph type="body" idx="1"/>
          </p:nvPr>
        </p:nvSpPr>
        <p:spPr>
          <a:xfrm>
            <a:off x="1981200" y="4572000"/>
            <a:ext cx="4648200" cy="3963988"/>
          </a:xfrm>
        </p:spPr>
        <p:txBody>
          <a:bodyPr/>
          <a:lstStyle/>
          <a:p>
            <a:pPr marL="190500" indent="-190500"/>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Rot="1" noChangeAspect="1" noChangeArrowheads="1" noTextEdit="1"/>
          </p:cNvSpPr>
          <p:nvPr>
            <p:ph type="sldImg"/>
          </p:nvPr>
        </p:nvSpPr>
        <p:spPr>
          <a:xfrm>
            <a:off x="1970088" y="839788"/>
            <a:ext cx="4670425" cy="3503612"/>
          </a:xfrm>
          <a:ln/>
        </p:spPr>
      </p:sp>
      <p:sp>
        <p:nvSpPr>
          <p:cNvPr id="719875" name="Rectangle 3"/>
          <p:cNvSpPr>
            <a:spLocks noGrp="1" noChangeArrowheads="1"/>
          </p:cNvSpPr>
          <p:nvPr>
            <p:ph type="body" idx="1"/>
          </p:nvPr>
        </p:nvSpPr>
        <p:spPr>
          <a:xfrm>
            <a:off x="1981200" y="4572000"/>
            <a:ext cx="4648200" cy="3963988"/>
          </a:xfrm>
        </p:spPr>
        <p:txBody>
          <a:bodyPr/>
          <a:lstStyle/>
          <a:p>
            <a:pPr marL="190500" indent="-190500"/>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Rot="1" noChangeAspect="1" noChangeArrowheads="1" noTextEdit="1"/>
          </p:cNvSpPr>
          <p:nvPr>
            <p:ph type="sldImg"/>
          </p:nvPr>
        </p:nvSpPr>
        <p:spPr>
          <a:xfrm>
            <a:off x="1970088" y="839788"/>
            <a:ext cx="4670425" cy="3503612"/>
          </a:xfrm>
          <a:ln/>
        </p:spPr>
      </p:sp>
      <p:sp>
        <p:nvSpPr>
          <p:cNvPr id="721923" name="Rectangle 3"/>
          <p:cNvSpPr>
            <a:spLocks noGrp="1" noChangeArrowheads="1"/>
          </p:cNvSpPr>
          <p:nvPr>
            <p:ph type="body" idx="1"/>
          </p:nvPr>
        </p:nvSpPr>
        <p:spPr>
          <a:xfrm>
            <a:off x="1981200" y="4572000"/>
            <a:ext cx="4648200" cy="3963988"/>
          </a:xfrm>
        </p:spPr>
        <p:txBody>
          <a:bodyPr/>
          <a:lstStyle/>
          <a:p>
            <a:pPr marL="190500" indent="-190500"/>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Rot="1" noChangeAspect="1" noChangeArrowheads="1" noTextEdit="1"/>
          </p:cNvSpPr>
          <p:nvPr>
            <p:ph type="sldImg"/>
          </p:nvPr>
        </p:nvSpPr>
        <p:spPr>
          <a:xfrm>
            <a:off x="1970088" y="839788"/>
            <a:ext cx="4670425" cy="3503612"/>
          </a:xfrm>
          <a:ln/>
        </p:spPr>
      </p:sp>
      <p:sp>
        <p:nvSpPr>
          <p:cNvPr id="723971" name="Rectangle 3"/>
          <p:cNvSpPr>
            <a:spLocks noGrp="1" noChangeArrowheads="1"/>
          </p:cNvSpPr>
          <p:nvPr>
            <p:ph type="body" idx="1"/>
          </p:nvPr>
        </p:nvSpPr>
        <p:spPr>
          <a:xfrm>
            <a:off x="1981200" y="4572000"/>
            <a:ext cx="4648200" cy="3963988"/>
          </a:xfrm>
        </p:spPr>
        <p:txBody>
          <a:bodyPr/>
          <a:lstStyle/>
          <a:p>
            <a:pPr marL="190500" indent="-190500"/>
            <a:r>
              <a:rPr lang="en-US" b="1" u="sng" dirty="0"/>
              <a:t>Levels of Information:</a:t>
            </a:r>
            <a:r>
              <a:rPr lang="en-US" b="1" dirty="0"/>
              <a:t> </a:t>
            </a:r>
          </a:p>
          <a:p>
            <a:pPr marL="190500" indent="-190500"/>
            <a:endParaRPr lang="en-US" b="1" dirty="0"/>
          </a:p>
          <a:p>
            <a:pPr marL="190500" indent="-190500">
              <a:buFontTx/>
              <a:buChar char="•"/>
            </a:pPr>
            <a:r>
              <a:rPr lang="en-US" b="1" dirty="0"/>
              <a:t>Conceptual Level:</a:t>
            </a:r>
            <a:r>
              <a:rPr lang="en-US" dirty="0"/>
              <a:t> This is the highest level consisting of general ideas about the information content. At the conceptual level, the data model represents the information requirements of the entire set of user groups in the organization. At this level, you have the description of application domain in terms of human concepts. This is the level at which the users are able to understand the data system. This is a comprehensive, complete and stable information level. </a:t>
            </a:r>
          </a:p>
          <a:p>
            <a:pPr marL="190500" indent="-190500">
              <a:buFontTx/>
              <a:buChar char="•"/>
            </a:pPr>
            <a:r>
              <a:rPr lang="en-US" b="1" dirty="0"/>
              <a:t>Logical Level:</a:t>
            </a:r>
            <a:r>
              <a:rPr lang="en-US" dirty="0"/>
              <a:t> At this level, the domain concepts and their relationships are explored further. This level accommodates more details about the information content. Still, storage and physical considerations are not part of this level. Considerations of a specific DBMS </a:t>
            </a:r>
            <a:r>
              <a:rPr lang="en-US" b="1" u="sng" dirty="0"/>
              <a:t>may not</a:t>
            </a:r>
            <a:r>
              <a:rPr lang="en-US" dirty="0"/>
              <a:t> find a place at this level.</a:t>
            </a:r>
          </a:p>
          <a:p>
            <a:pPr marL="190500" indent="-190500">
              <a:buFontTx/>
              <a:buChar char="•"/>
            </a:pPr>
            <a:r>
              <a:rPr lang="en-US" b="1" dirty="0"/>
              <a:t>Internal or Physical Level:</a:t>
            </a:r>
            <a:r>
              <a:rPr lang="en-US" dirty="0"/>
              <a:t> This information level deals with the implementation of the database on secondary storage. Considerations of storage management, access management, and database performance apply at this level. Here intricacy and complex details of the particular database are relevant. The intricacies of the particular DBMS are taken into account at the physical level.</a:t>
            </a:r>
          </a:p>
          <a:p>
            <a:pPr marL="190500" indent="-190500"/>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Rot="1" noChangeAspect="1" noChangeArrowheads="1" noTextEdit="1"/>
          </p:cNvSpPr>
          <p:nvPr>
            <p:ph type="sldImg"/>
          </p:nvPr>
        </p:nvSpPr>
        <p:spPr>
          <a:xfrm>
            <a:off x="1970088" y="839788"/>
            <a:ext cx="4670425" cy="3503612"/>
          </a:xfrm>
          <a:ln/>
        </p:spPr>
      </p:sp>
      <p:sp>
        <p:nvSpPr>
          <p:cNvPr id="347140" name="Rectangle 4"/>
          <p:cNvSpPr>
            <a:spLocks noGrp="1" noChangeArrowheads="1"/>
          </p:cNvSpPr>
          <p:nvPr>
            <p:ph type="body" idx="1"/>
          </p:nvPr>
        </p:nvSpPr>
        <p:spPr>
          <a:xfrm>
            <a:off x="1981200" y="4572000"/>
            <a:ext cx="4648200" cy="3962400"/>
          </a:xfrm>
        </p:spPr>
        <p:txBody>
          <a:bodyPr/>
          <a:lstStyle/>
          <a:p>
            <a:r>
              <a:rPr lang="en-US"/>
              <a:t>Add the notes here.</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Rot="1" noChangeAspect="1" noChangeArrowheads="1" noTextEdit="1"/>
          </p:cNvSpPr>
          <p:nvPr>
            <p:ph type="sldImg"/>
          </p:nvPr>
        </p:nvSpPr>
        <p:spPr>
          <a:xfrm>
            <a:off x="1970088" y="839788"/>
            <a:ext cx="4672012" cy="3503612"/>
          </a:xfrm>
          <a:ln/>
        </p:spPr>
      </p:sp>
      <p:sp>
        <p:nvSpPr>
          <p:cNvPr id="726019" name="Rectangle 3"/>
          <p:cNvSpPr>
            <a:spLocks noGrp="1" noChangeArrowheads="1"/>
          </p:cNvSpPr>
          <p:nvPr>
            <p:ph type="body" idx="1"/>
          </p:nvPr>
        </p:nvSpPr>
        <p:spPr>
          <a:xfrm>
            <a:off x="1968500" y="4572000"/>
            <a:ext cx="4669806" cy="3963988"/>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970088" y="839788"/>
            <a:ext cx="4670425" cy="3503612"/>
          </a:xfrm>
          <a:ln/>
        </p:spPr>
      </p:sp>
      <p:sp>
        <p:nvSpPr>
          <p:cNvPr id="194563" name="Rectangle 3"/>
          <p:cNvSpPr>
            <a:spLocks noGrp="1" noChangeArrowheads="1"/>
          </p:cNvSpPr>
          <p:nvPr>
            <p:ph type="body" idx="1"/>
          </p:nvPr>
        </p:nvSpPr>
        <p:spPr>
          <a:xfrm>
            <a:off x="1981200" y="4572000"/>
            <a:ext cx="4648200" cy="3963988"/>
          </a:xfrm>
        </p:spPr>
        <p:txBody>
          <a:bodyPr/>
          <a:lstStyle/>
          <a:p>
            <a:pPr marL="190500" indent="-190500" algn="just"/>
            <a:r>
              <a:rPr lang="en-US" b="1" u="sng" dirty="0"/>
              <a:t>Introduction:</a:t>
            </a:r>
          </a:p>
          <a:p>
            <a:pPr marL="190500" indent="-190500" algn="just"/>
            <a:endParaRPr lang="en-US" b="1" u="sng" dirty="0"/>
          </a:p>
          <a:p>
            <a:pPr marL="190500" indent="-190500" algn="just"/>
            <a:r>
              <a:rPr lang="en-US" dirty="0"/>
              <a:t>In order to do any of the above, First, you need to create a model of </a:t>
            </a:r>
            <a:r>
              <a:rPr lang="en-US" dirty="0" smtClean="0"/>
              <a:t>the</a:t>
            </a:r>
          </a:p>
          <a:p>
            <a:pPr marL="190500" indent="-190500" algn="just"/>
            <a:r>
              <a:rPr lang="en-US" dirty="0" smtClean="0"/>
              <a:t> requirement</a:t>
            </a:r>
            <a:r>
              <a:rPr lang="en-US" dirty="0"/>
              <a:t>. </a:t>
            </a:r>
          </a:p>
          <a:p>
            <a:pPr marL="190500" indent="-190500" algn="just"/>
            <a:endParaRPr lang="en-US" dirty="0"/>
          </a:p>
          <a:p>
            <a:pPr marL="190500" indent="-190500" algn="just"/>
            <a:r>
              <a:rPr lang="en-US" dirty="0"/>
              <a:t>Without a proper model of a requirements, an adequate system cannot be </a:t>
            </a:r>
            <a:endParaRPr lang="en-US" dirty="0" smtClean="0"/>
          </a:p>
          <a:p>
            <a:pPr marL="190500" indent="-190500" algn="just"/>
            <a:r>
              <a:rPr lang="en-US" dirty="0" smtClean="0"/>
              <a:t>correctly </a:t>
            </a:r>
            <a:r>
              <a:rPr lang="en-US" dirty="0"/>
              <a:t>designed and implemented. A good model of high quality forms an </a:t>
            </a:r>
            <a:endParaRPr lang="en-US" dirty="0" smtClean="0"/>
          </a:p>
          <a:p>
            <a:pPr marL="190500" indent="-190500" algn="just"/>
            <a:r>
              <a:rPr lang="en-US" dirty="0" smtClean="0"/>
              <a:t>essential </a:t>
            </a:r>
            <a:r>
              <a:rPr lang="en-US" dirty="0"/>
              <a:t>prerequisite for any successful system. </a:t>
            </a:r>
          </a:p>
          <a:p>
            <a:pPr marL="190500" indent="-190500" algn="just"/>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hdr" sz="quarter"/>
          </p:nvPr>
        </p:nvSpPr>
        <p:spPr>
          <a:xfrm>
            <a:off x="0" y="0"/>
            <a:ext cx="2971800" cy="457200"/>
          </a:xfrm>
          <a:prstGeom prst="rect">
            <a:avLst/>
          </a:prstGeom>
          <a:ln/>
        </p:spPr>
        <p:txBody>
          <a:bodyPr/>
          <a:lstStyle/>
          <a:p>
            <a:r>
              <a:rPr lang="en-US" b="1" dirty="0" smtClean="0"/>
              <a:t>                                 </a:t>
            </a:r>
            <a:endParaRPr lang="en-US" dirty="0"/>
          </a:p>
        </p:txBody>
      </p:sp>
      <p:sp>
        <p:nvSpPr>
          <p:cNvPr id="246786" name="Rectangle 2"/>
          <p:cNvSpPr>
            <a:spLocks noGrp="1" noRot="1" noChangeAspect="1" noChangeArrowheads="1" noTextEdit="1"/>
          </p:cNvSpPr>
          <p:nvPr>
            <p:ph type="sldImg"/>
          </p:nvPr>
        </p:nvSpPr>
        <p:spPr>
          <a:xfrm>
            <a:off x="1970088" y="839788"/>
            <a:ext cx="4670425" cy="3503612"/>
          </a:xfrm>
          <a:ln/>
        </p:spPr>
      </p:sp>
      <p:sp>
        <p:nvSpPr>
          <p:cNvPr id="246787" name="Rectangle 3"/>
          <p:cNvSpPr>
            <a:spLocks noGrp="1" noChangeArrowheads="1"/>
          </p:cNvSpPr>
          <p:nvPr>
            <p:ph type="body" idx="1"/>
          </p:nvPr>
        </p:nvSpPr>
        <p:spPr>
          <a:xfrm>
            <a:off x="1981200" y="4572000"/>
            <a:ext cx="4648200" cy="3963988"/>
          </a:xfrm>
        </p:spPr>
        <p:txBody>
          <a:bodyPr/>
          <a:lstStyle/>
          <a:p>
            <a:pPr marL="190500" indent="-190500"/>
            <a:r>
              <a:rPr lang="en-US" b="1" u="sng" dirty="0"/>
              <a:t>What is a model?</a:t>
            </a:r>
          </a:p>
          <a:p>
            <a:pPr marL="190500" indent="-190500"/>
            <a:r>
              <a:rPr lang="en-US" b="1" u="sng" dirty="0"/>
              <a:t> </a:t>
            </a:r>
          </a:p>
          <a:p>
            <a:pPr marL="190500" indent="-190500"/>
            <a:r>
              <a:rPr lang="en-US" dirty="0"/>
              <a:t>A model serves two primary purposes:</a:t>
            </a:r>
          </a:p>
          <a:p>
            <a:pPr marL="190500" indent="-190500">
              <a:buFontTx/>
              <a:buAutoNum type="arabicParenR"/>
            </a:pPr>
            <a:r>
              <a:rPr lang="en-US" dirty="0"/>
              <a:t> As a true representation of some aspects of the real world, a model enables clearer communication about those aspects.</a:t>
            </a:r>
          </a:p>
          <a:p>
            <a:pPr marL="190500" indent="-190500">
              <a:buFontTx/>
              <a:buAutoNum type="arabicParenR"/>
            </a:pPr>
            <a:r>
              <a:rPr lang="en-US" dirty="0"/>
              <a:t> A model serves as a blueprint to shape and construct the proposed structures in the real world.</a:t>
            </a:r>
          </a:p>
          <a:p>
            <a:pPr marL="190500" indent="-190500"/>
            <a:endParaRPr lang="en-US" dirty="0"/>
          </a:p>
          <a:p>
            <a:pPr marL="190500" indent="-190500"/>
            <a:r>
              <a:rPr lang="en-US" dirty="0"/>
              <a:t>So, what is a data model? A data model is an instrument that is useful in the following ways:</a:t>
            </a:r>
          </a:p>
          <a:p>
            <a:pPr marL="190500" indent="-190500"/>
            <a:r>
              <a:rPr lang="en-US" dirty="0"/>
              <a:t>1) A model helps the users or stakeholders clearly understand the database system that is being implemented. It helps them understand the system with reference to the information requirements of an organization.</a:t>
            </a:r>
          </a:p>
          <a:p>
            <a:pPr marL="190500" indent="-190500"/>
            <a:r>
              <a:rPr lang="en-US" dirty="0"/>
              <a:t>2) It enables the database practitioners to implement the database system exactly conforming to the information requirements.</a:t>
            </a:r>
          </a:p>
          <a:p>
            <a:pPr marL="190500" indent="-190500"/>
            <a:endParaRPr lang="en-US" dirty="0"/>
          </a:p>
          <a:p>
            <a:pPr marL="190500" indent="-190500"/>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type="hdr" sz="quarter"/>
          </p:nvPr>
        </p:nvSpPr>
        <p:spPr>
          <a:xfrm>
            <a:off x="0" y="0"/>
            <a:ext cx="2971800" cy="457200"/>
          </a:xfrm>
          <a:prstGeom prst="rect">
            <a:avLst/>
          </a:prstGeom>
          <a:ln/>
        </p:spPr>
        <p:txBody>
          <a:bodyPr/>
          <a:lstStyle/>
          <a:p>
            <a:r>
              <a:rPr lang="en-US" dirty="0" smtClean="0"/>
              <a:t> </a:t>
            </a:r>
            <a:r>
              <a:rPr lang="en-US" b="1" dirty="0" smtClean="0"/>
              <a:t>                                   </a:t>
            </a:r>
            <a:endParaRPr lang="en-US" dirty="0"/>
          </a:p>
        </p:txBody>
      </p:sp>
      <p:sp>
        <p:nvSpPr>
          <p:cNvPr id="250882" name="Rectangle 2"/>
          <p:cNvSpPr>
            <a:spLocks noGrp="1" noRot="1" noChangeAspect="1" noChangeArrowheads="1" noTextEdit="1"/>
          </p:cNvSpPr>
          <p:nvPr>
            <p:ph type="sldImg"/>
          </p:nvPr>
        </p:nvSpPr>
        <p:spPr>
          <a:xfrm>
            <a:off x="1970088" y="839788"/>
            <a:ext cx="4670425" cy="3503612"/>
          </a:xfrm>
          <a:ln/>
        </p:spPr>
      </p:sp>
      <p:sp>
        <p:nvSpPr>
          <p:cNvPr id="250883" name="Rectangle 3"/>
          <p:cNvSpPr>
            <a:spLocks noGrp="1" noChangeArrowheads="1"/>
          </p:cNvSpPr>
          <p:nvPr>
            <p:ph type="body" idx="1"/>
          </p:nvPr>
        </p:nvSpPr>
        <p:spPr>
          <a:xfrm>
            <a:off x="1981200" y="4572000"/>
            <a:ext cx="4648200" cy="3963988"/>
          </a:xfrm>
        </p:spPr>
        <p:txBody>
          <a:bodyPr/>
          <a:lstStyle/>
          <a:p>
            <a:pPr marL="190500" indent="-190500"/>
            <a:r>
              <a:rPr lang="en-US" b="1" u="sng" dirty="0"/>
              <a:t>What is Data Modeling?</a:t>
            </a:r>
          </a:p>
          <a:p>
            <a:pPr marL="190500" indent="-190500"/>
            <a:endParaRPr lang="en-US" b="1" u="sng" dirty="0"/>
          </a:p>
          <a:p>
            <a:pPr marL="190500" indent="-190500">
              <a:buFontTx/>
              <a:buChar char="•"/>
            </a:pPr>
            <a:r>
              <a:rPr lang="en-US" dirty="0"/>
              <a:t>At this level, the data model is generic; it does not vary whether you want to implement an object-relational database, a relational database, a hierarchical database, or a network database. </a:t>
            </a:r>
          </a:p>
          <a:p>
            <a:pPr marL="190500" indent="-190500">
              <a:buFontTx/>
              <a:buChar char="•"/>
            </a:pPr>
            <a:r>
              <a:rPr lang="en-US" dirty="0"/>
              <a:t>At the next level down, a data model is a logical model relating to the particular type of database relational, hierarchical, network, and so on. This is because in each of these types, data structures are perceived differently. </a:t>
            </a:r>
          </a:p>
          <a:p>
            <a:pPr marL="190500" indent="-190500">
              <a:buFontTx/>
              <a:buChar char="•"/>
            </a:pPr>
            <a:r>
              <a:rPr lang="en-US" dirty="0"/>
              <a:t>If you proceed further down, a data model is a physical model relating to the particular database management system (DBMS) you may use to implement the database. </a:t>
            </a:r>
          </a:p>
          <a:p>
            <a:pPr marL="190500" indent="-190500"/>
            <a:endParaRPr lang="en-US" dirty="0"/>
          </a:p>
          <a:p>
            <a:pPr marL="190500" indent="-190500"/>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type="hdr" sz="quarter"/>
          </p:nvPr>
        </p:nvSpPr>
        <p:spPr>
          <a:xfrm>
            <a:off x="0" y="0"/>
            <a:ext cx="2971800" cy="457200"/>
          </a:xfrm>
          <a:prstGeom prst="rect">
            <a:avLst/>
          </a:prstGeom>
          <a:ln/>
        </p:spPr>
        <p:txBody>
          <a:bodyPr/>
          <a:lstStyle/>
          <a:p>
            <a:r>
              <a:rPr lang="en-US" b="1" dirty="0" smtClean="0"/>
              <a:t>                                   </a:t>
            </a:r>
            <a:endParaRPr lang="en-US" dirty="0" smtClean="0"/>
          </a:p>
          <a:p>
            <a:endParaRPr lang="en-US" dirty="0" smtClean="0"/>
          </a:p>
          <a:p>
            <a:endParaRPr lang="en-US" dirty="0" smtClean="0"/>
          </a:p>
          <a:p>
            <a:endParaRPr lang="en-US" dirty="0" smtClean="0"/>
          </a:p>
          <a:p>
            <a:endParaRPr lang="en-US" dirty="0"/>
          </a:p>
        </p:txBody>
      </p:sp>
      <p:sp>
        <p:nvSpPr>
          <p:cNvPr id="252930" name="Rectangle 2"/>
          <p:cNvSpPr>
            <a:spLocks noGrp="1" noRot="1" noChangeAspect="1" noChangeArrowheads="1" noTextEdit="1"/>
          </p:cNvSpPr>
          <p:nvPr>
            <p:ph type="sldImg"/>
          </p:nvPr>
        </p:nvSpPr>
        <p:spPr>
          <a:xfrm>
            <a:off x="1970088" y="839788"/>
            <a:ext cx="4670425" cy="3503612"/>
          </a:xfrm>
          <a:ln/>
        </p:spPr>
      </p:sp>
      <p:sp>
        <p:nvSpPr>
          <p:cNvPr id="252931" name="Rectangle 3"/>
          <p:cNvSpPr>
            <a:spLocks noGrp="1" noChangeArrowheads="1"/>
          </p:cNvSpPr>
          <p:nvPr>
            <p:ph type="body" idx="1"/>
          </p:nvPr>
        </p:nvSpPr>
        <p:spPr>
          <a:xfrm>
            <a:off x="1981200" y="4572000"/>
            <a:ext cx="4648200" cy="3963988"/>
          </a:xfrm>
        </p:spPr>
        <p:txBody>
          <a:bodyPr/>
          <a:lstStyle/>
          <a:p>
            <a:pPr marL="190500" indent="-190500"/>
            <a:r>
              <a:rPr lang="en-US" dirty="0"/>
              <a:t>A closer look at the model might suggest some questions:</a:t>
            </a:r>
          </a:p>
          <a:p>
            <a:pPr marL="190500" indent="-190500"/>
            <a:r>
              <a:rPr lang="en-US" dirty="0"/>
              <a:t>■ The meaning of customer is not clear whether he/she is  the person insured or the beneficiary of the policy, or the person who pays the premiums? </a:t>
            </a:r>
          </a:p>
          <a:p>
            <a:pPr marL="190500" indent="-190500"/>
            <a:r>
              <a:rPr lang="en-US" dirty="0"/>
              <a:t>Could a customer be more than one person, for example, a couple? If so, how would we interpret Age, Gender, and Birth Date?</a:t>
            </a:r>
          </a:p>
          <a:p>
            <a:pPr marL="190500" indent="-190500"/>
            <a:r>
              <a:rPr lang="en-US" dirty="0"/>
              <a:t>■ There may not be any requirement for storing the customers ages. It will be easier to calculate it from </a:t>
            </a:r>
            <a:r>
              <a:rPr lang="en-US" dirty="0" err="1"/>
              <a:t>Birthdate</a:t>
            </a:r>
            <a:r>
              <a:rPr lang="en-US" dirty="0"/>
              <a:t>.</a:t>
            </a:r>
          </a:p>
          <a:p>
            <a:pPr marL="190500" indent="-190500"/>
            <a:r>
              <a:rPr lang="en-US" dirty="0"/>
              <a:t>■ Is there a relationship between Commission Rate and a Policy Type?. Do policies of type E20 always earn 12% commission? </a:t>
            </a:r>
          </a:p>
          <a:p>
            <a:pPr marL="190500" indent="-190500"/>
            <a:r>
              <a:rPr lang="en-US" dirty="0"/>
              <a:t>This will imply recording the same rate many times. How do  we record the Commission Rate for a new type of policy if we have not yet sold any policies of that type?</a:t>
            </a:r>
          </a:p>
          <a:p>
            <a:pPr marL="190500" indent="-190500"/>
            <a:r>
              <a:rPr lang="en-US" dirty="0"/>
              <a:t>■ Customer Number appears to consist of an abbreviated surname, </a:t>
            </a:r>
            <a:r>
              <a:rPr lang="en-US" dirty="0" err="1"/>
              <a:t>initial,and</a:t>
            </a:r>
            <a:r>
              <a:rPr lang="en-US" dirty="0"/>
              <a:t> a two-digit “tie-breaker” to distinguish customers who would otherwise have the same numbers. </a:t>
            </a:r>
          </a:p>
          <a:p>
            <a:pPr marL="190500" indent="-190500"/>
            <a:r>
              <a:rPr lang="en-US" dirty="0"/>
              <a:t>Is this a good choice?</a:t>
            </a:r>
          </a:p>
          <a:p>
            <a:pPr marL="190500" indent="-190500"/>
            <a:r>
              <a:rPr lang="en-US" dirty="0"/>
              <a:t>■ Would it be better to hold customers’ initials in a separate column from their family names?</a:t>
            </a:r>
          </a:p>
          <a:p>
            <a:pPr marL="190500" indent="-190500"/>
            <a:r>
              <a:rPr lang="en-US" dirty="0"/>
              <a:t>■ “Road” and “Street” have not been abbreviated consistently in the Address column. Should we impose a standard?</a:t>
            </a:r>
          </a:p>
          <a:p>
            <a:pPr marL="190500" indent="-190500"/>
            <a:endParaRPr lang="en-US" dirty="0"/>
          </a:p>
          <a:p>
            <a:pPr marL="190500" indent="-190500"/>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hdr" sz="quarter"/>
          </p:nvPr>
        </p:nvSpPr>
        <p:spPr>
          <a:xfrm>
            <a:off x="0" y="0"/>
            <a:ext cx="2971800" cy="457200"/>
          </a:xfrm>
          <a:prstGeom prst="rect">
            <a:avLst/>
          </a:prstGeom>
          <a:ln/>
        </p:spPr>
        <p:txBody>
          <a:bodyPr/>
          <a:lstStyle/>
          <a:p>
            <a:r>
              <a:rPr lang="en-US" b="1" dirty="0" smtClean="0"/>
              <a:t>                              </a:t>
            </a:r>
            <a:endParaRPr lang="en-US" dirty="0"/>
          </a:p>
        </p:txBody>
      </p:sp>
      <p:sp>
        <p:nvSpPr>
          <p:cNvPr id="254978" name="Rectangle 2"/>
          <p:cNvSpPr>
            <a:spLocks noGrp="1" noRot="1" noChangeAspect="1" noChangeArrowheads="1" noTextEdit="1"/>
          </p:cNvSpPr>
          <p:nvPr>
            <p:ph type="sldImg"/>
          </p:nvPr>
        </p:nvSpPr>
        <p:spPr>
          <a:xfrm>
            <a:off x="1970088" y="839788"/>
            <a:ext cx="4670425" cy="3503612"/>
          </a:xfrm>
          <a:ln/>
        </p:spPr>
      </p:sp>
      <p:sp>
        <p:nvSpPr>
          <p:cNvPr id="254979" name="Rectangle 3"/>
          <p:cNvSpPr>
            <a:spLocks noGrp="1" noChangeArrowheads="1"/>
          </p:cNvSpPr>
          <p:nvPr>
            <p:ph type="body" idx="1"/>
          </p:nvPr>
        </p:nvSpPr>
        <p:spPr>
          <a:xfrm>
            <a:off x="1981200" y="4572000"/>
            <a:ext cx="4648200" cy="3963988"/>
          </a:xfrm>
        </p:spPr>
        <p:txBody>
          <a:bodyPr>
            <a:normAutofit lnSpcReduction="10000"/>
          </a:bodyPr>
          <a:lstStyle/>
          <a:p>
            <a:pPr marL="190500" indent="-190500"/>
            <a:r>
              <a:rPr lang="en-US" b="1" u="sng" dirty="0"/>
              <a:t>Why Use Data Modeling?</a:t>
            </a:r>
            <a:r>
              <a:rPr lang="en-US" b="1" dirty="0"/>
              <a:t> </a:t>
            </a:r>
          </a:p>
          <a:p>
            <a:pPr marL="190500" indent="-190500"/>
            <a:endParaRPr lang="en-US" b="1" dirty="0"/>
          </a:p>
          <a:p>
            <a:pPr marL="190500" indent="-190500"/>
            <a:r>
              <a:rPr lang="en-US" b="1" dirty="0"/>
              <a:t>Leverage</a:t>
            </a:r>
            <a:r>
              <a:rPr lang="en-US" dirty="0"/>
              <a:t>: The key reason for giving special attention to data organization is the leverage.  A small change to a data model may have a major impact on the whole system. Therefore, you can opt for modifying the data model instead of the system. For the most commercial information systems, the programs are far more complex.  Also, considerable time is consumed in specifying and constructing them, as compared to the database. However, their contents and structures are heavily influenced by the database design. In the insurance example, imagine that we need to change the rule that each customer can have  only one address. The change to the data model may well be reasonably straightforward. Perhaps we will need to add a further two or three address columns to the Policy table. With modern database management software, the database can probably be reorganized to reflect the new model without much difficulty. But the real impact is on the rest of the system. Report formats will  need to be redesigned to allow for the extra  addresses; screens will need to allow input and  display of more than one address per customer; programs will need loops to handle a variable  number of addresses; and so on.  Changing the shape of the database may in itself be  straightforward, but the costs come from altering each program that uses the affected part. In contrast, fixing a single incorrect  program, even to the point of a complete rewrite, is a (relatively) simple, contained exercise.</a:t>
            </a:r>
          </a:p>
          <a:p>
            <a:pPr marL="190500" indent="-190500">
              <a:buFontTx/>
              <a:buChar char="•"/>
            </a:pPr>
            <a:endParaRPr lang="en-US" b="1" dirty="0"/>
          </a:p>
          <a:p>
            <a:pPr marL="190500" indent="-190500"/>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Rot="1" noChangeAspect="1" noChangeArrowheads="1" noTextEdit="1"/>
          </p:cNvSpPr>
          <p:nvPr>
            <p:ph type="sldImg"/>
          </p:nvPr>
        </p:nvSpPr>
        <p:spPr>
          <a:xfrm>
            <a:off x="1970088" y="839788"/>
            <a:ext cx="4670425" cy="3503612"/>
          </a:xfrm>
          <a:ln/>
        </p:spPr>
      </p:sp>
      <p:sp>
        <p:nvSpPr>
          <p:cNvPr id="695299" name="Rectangle 3"/>
          <p:cNvSpPr>
            <a:spLocks noGrp="1" noChangeArrowheads="1"/>
          </p:cNvSpPr>
          <p:nvPr>
            <p:ph type="body" idx="1"/>
          </p:nvPr>
        </p:nvSpPr>
        <p:spPr>
          <a:xfrm>
            <a:off x="1981200" y="4572000"/>
            <a:ext cx="4648200" cy="3963988"/>
          </a:xfrm>
        </p:spPr>
        <p:txBody>
          <a:bodyPr/>
          <a:lstStyle/>
          <a:p>
            <a:pPr marL="190500" indent="-190500"/>
            <a:r>
              <a:rPr lang="en-US" b="1" u="sng" dirty="0"/>
              <a:t>Why Use Data Modeling?</a:t>
            </a:r>
            <a:r>
              <a:rPr lang="en-US" b="1" dirty="0"/>
              <a:t> </a:t>
            </a:r>
          </a:p>
          <a:p>
            <a:pPr marL="190500" indent="-190500"/>
            <a:endParaRPr lang="en-US" b="1" dirty="0"/>
          </a:p>
          <a:p>
            <a:pPr marL="190500" indent="-190500">
              <a:buFontTx/>
              <a:buChar char="•"/>
            </a:pPr>
            <a:r>
              <a:rPr lang="en-US" b="1" dirty="0"/>
              <a:t>Conciseness</a:t>
            </a:r>
            <a:r>
              <a:rPr lang="en-US" dirty="0"/>
              <a:t>: A data model is a very powerful tool for establishing requirements and capabilities of information systems. Its valuable because of its </a:t>
            </a:r>
            <a:r>
              <a:rPr lang="en-US" i="1" dirty="0"/>
              <a:t>conciseness</a:t>
            </a:r>
            <a:r>
              <a:rPr lang="en-US" dirty="0"/>
              <a:t>. It implicitly defines a whole set of screens, reports, and processes needed to capture, update, retrieve, and delete the specified data. The data modeling process can tremendously facilitate our understanding of the essence of business requirements.</a:t>
            </a:r>
          </a:p>
          <a:p>
            <a:pPr marL="190500" indent="-190500"/>
            <a:endParaRPr lang="en-US" dirty="0"/>
          </a:p>
          <a:p>
            <a:pPr marL="190500" indent="-190500"/>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p:cNvSpPr>
            <a:spLocks noGrp="1" noChangeArrowheads="1"/>
          </p:cNvSpPr>
          <p:nvPr>
            <p:ph type="hdr" sz="quarter"/>
          </p:nvPr>
        </p:nvSpPr>
        <p:spPr>
          <a:xfrm>
            <a:off x="0" y="0"/>
            <a:ext cx="2971800" cy="457200"/>
          </a:xfrm>
          <a:prstGeom prst="rect">
            <a:avLst/>
          </a:prstGeom>
          <a:ln/>
        </p:spPr>
        <p:txBody>
          <a:bodyPr/>
          <a:lstStyle/>
          <a:p>
            <a:r>
              <a:rPr lang="en-US" b="1" dirty="0" smtClean="0"/>
              <a:t>                            </a:t>
            </a:r>
            <a:endParaRPr lang="en-US" dirty="0"/>
          </a:p>
        </p:txBody>
      </p:sp>
      <p:sp>
        <p:nvSpPr>
          <p:cNvPr id="693250" name="Rectangle 2"/>
          <p:cNvSpPr>
            <a:spLocks noGrp="1" noRot="1" noChangeAspect="1" noChangeArrowheads="1" noTextEdit="1"/>
          </p:cNvSpPr>
          <p:nvPr>
            <p:ph type="sldImg"/>
          </p:nvPr>
        </p:nvSpPr>
        <p:spPr>
          <a:xfrm>
            <a:off x="1970088" y="839788"/>
            <a:ext cx="4670425" cy="3503612"/>
          </a:xfrm>
          <a:ln/>
        </p:spPr>
      </p:sp>
      <p:sp>
        <p:nvSpPr>
          <p:cNvPr id="693251" name="Rectangle 3"/>
          <p:cNvSpPr>
            <a:spLocks noGrp="1" noChangeArrowheads="1"/>
          </p:cNvSpPr>
          <p:nvPr>
            <p:ph type="body" idx="1"/>
          </p:nvPr>
        </p:nvSpPr>
        <p:spPr>
          <a:xfrm>
            <a:off x="1981200" y="4572000"/>
            <a:ext cx="4648200" cy="3963988"/>
          </a:xfrm>
        </p:spPr>
        <p:txBody>
          <a:bodyPr/>
          <a:lstStyle/>
          <a:p>
            <a:pPr marL="190500" indent="-190500"/>
            <a:r>
              <a:rPr lang="en-US" b="1" u="sng" dirty="0"/>
              <a:t>Why Use Data Modeling?</a:t>
            </a:r>
            <a:r>
              <a:rPr lang="en-US" b="1" dirty="0"/>
              <a:t> </a:t>
            </a:r>
          </a:p>
          <a:p>
            <a:pPr marL="190500" indent="-190500"/>
            <a:endParaRPr lang="en-US" b="1" dirty="0"/>
          </a:p>
          <a:p>
            <a:pPr marL="190500" indent="-190500">
              <a:buFontTx/>
              <a:buChar char="•"/>
            </a:pPr>
            <a:r>
              <a:rPr lang="en-US" b="1" dirty="0"/>
              <a:t>Data Quality</a:t>
            </a:r>
            <a:r>
              <a:rPr lang="en-US" dirty="0"/>
              <a:t>: The data held in a database is usually a valuable business asset built up over a long period. Inaccurate data (poor </a:t>
            </a:r>
            <a:r>
              <a:rPr lang="en-US" b="1" dirty="0"/>
              <a:t>data quality</a:t>
            </a:r>
            <a:r>
              <a:rPr lang="en-US" dirty="0"/>
              <a:t>) reduces the value of the asset and can be expensive or impossible to correct. Frequently, problems with data quality can be traced back to a lack of consistency in (a) defining and interpreting data, and (b) implementing mechanisms to enforce the definitions.</a:t>
            </a:r>
          </a:p>
          <a:p>
            <a:pPr marL="190500" indent="-190500"/>
            <a:r>
              <a:rPr lang="en-US" dirty="0"/>
              <a:t>	In the  insurance example, is Birth Date in U.S. or European date format (mm/</a:t>
            </a:r>
            <a:r>
              <a:rPr lang="en-US" dirty="0" err="1"/>
              <a:t>dd</a:t>
            </a:r>
            <a:r>
              <a:rPr lang="en-US" dirty="0"/>
              <a:t>/</a:t>
            </a:r>
            <a:r>
              <a:rPr lang="en-US" dirty="0" err="1"/>
              <a:t>yyyy</a:t>
            </a:r>
            <a:r>
              <a:rPr lang="en-US" dirty="0"/>
              <a:t> or </a:t>
            </a:r>
            <a:r>
              <a:rPr lang="en-US" dirty="0" err="1"/>
              <a:t>dd</a:t>
            </a:r>
            <a:r>
              <a:rPr lang="en-US" dirty="0"/>
              <a:t>/mm/</a:t>
            </a:r>
            <a:r>
              <a:rPr lang="en-US" dirty="0" err="1"/>
              <a:t>yyyy</a:t>
            </a:r>
            <a:r>
              <a:rPr lang="en-US" dirty="0"/>
              <a:t>)? Inconsistent assumptions here by people involved in data capture and retrieval could render a large proportion of the data unreliable.</a:t>
            </a:r>
          </a:p>
          <a:p>
            <a:pPr marL="190500" indent="-190500">
              <a:buFontTx/>
              <a:buChar char="•"/>
            </a:pPr>
            <a:endParaRPr lang="en-US" dirty="0"/>
          </a:p>
          <a:p>
            <a:pPr marL="190500" indent="-190500"/>
            <a:r>
              <a:rPr lang="en-US" dirty="0"/>
              <a:t>       </a:t>
            </a:r>
          </a:p>
          <a:p>
            <a:pPr marL="190500" indent="-190500"/>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17,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2020406" y="3508830"/>
            <a:ext cx="5652089" cy="1143008"/>
          </a:xfrm>
        </p:spPr>
        <p:txBody>
          <a:bodyPr/>
          <a:lstStyle/>
          <a:p>
            <a:r>
              <a:rPr lang="en-US" dirty="0"/>
              <a:t>Lesson 1: Introduction to Data Modeling</a:t>
            </a:r>
          </a:p>
        </p:txBody>
      </p:sp>
      <p:sp>
        <p:nvSpPr>
          <p:cNvPr id="11" name="Title 10"/>
          <p:cNvSpPr>
            <a:spLocks noGrp="1"/>
          </p:cNvSpPr>
          <p:nvPr>
            <p:ph type="ctrTitle"/>
          </p:nvPr>
        </p:nvSpPr>
        <p:spPr>
          <a:xfrm>
            <a:off x="2020406" y="2006364"/>
            <a:ext cx="5652089" cy="1285884"/>
          </a:xfrm>
        </p:spPr>
        <p:txBody>
          <a:bodyPr>
            <a:normAutofit/>
          </a:bodyPr>
          <a:lstStyle/>
          <a:p>
            <a:r>
              <a:rPr lang="en-US" dirty="0">
                <a:solidFill>
                  <a:srgbClr val="000000"/>
                </a:solidFill>
                <a:latin typeface="Candara"/>
              </a:rPr>
              <a:t>Dimension Modeling for Data Warehouse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72" name="Rectangle 24"/>
          <p:cNvSpPr>
            <a:spLocks noGrp="1"/>
          </p:cNvSpPr>
          <p:nvPr>
            <p:ph type="title"/>
          </p:nvPr>
        </p:nvSpPr>
        <p:spPr/>
        <p:txBody>
          <a:bodyPr/>
          <a:lstStyle/>
          <a:p>
            <a:r>
              <a:rPr lang="en-US" sz="1200" dirty="0"/>
              <a:t>1.5:  Features of a Good Data Model</a:t>
            </a:r>
            <a:br>
              <a:rPr lang="en-US" sz="1200" dirty="0"/>
            </a:br>
            <a:r>
              <a:rPr lang="en-US" sz="2400" dirty="0"/>
              <a:t>What Makes a Good Data Model?</a:t>
            </a:r>
          </a:p>
        </p:txBody>
      </p:sp>
      <p:sp>
        <p:nvSpPr>
          <p:cNvPr id="258073" name="Rectangle 25"/>
          <p:cNvSpPr>
            <a:spLocks noGrp="1"/>
          </p:cNvSpPr>
          <p:nvPr>
            <p:ph type="body" idx="1"/>
          </p:nvPr>
        </p:nvSpPr>
        <p:spPr/>
        <p:txBody>
          <a:bodyPr/>
          <a:lstStyle/>
          <a:p>
            <a:pPr algn="just"/>
            <a:r>
              <a:rPr lang="en-US" sz="2000" b="1" dirty="0">
                <a:cs typeface="Arial" pitchFamily="34" charset="0"/>
              </a:rPr>
              <a:t>Completeness</a:t>
            </a:r>
            <a:endParaRPr lang="en-US" sz="1800" dirty="0">
              <a:cs typeface="Arial" pitchFamily="34" charset="0"/>
            </a:endParaRPr>
          </a:p>
          <a:p>
            <a:pPr lvl="1" algn="just"/>
            <a:r>
              <a:rPr lang="en-US" sz="1800" dirty="0">
                <a:cs typeface="Arial" pitchFamily="34" charset="0"/>
              </a:rPr>
              <a:t>Ensure that every piece of information required for a System is recorded and maintained.</a:t>
            </a:r>
          </a:p>
          <a:p>
            <a:pPr algn="just"/>
            <a:r>
              <a:rPr lang="en-US" sz="2000" b="1" dirty="0" smtClean="0">
                <a:cs typeface="Arial" pitchFamily="34" charset="0"/>
              </a:rPr>
              <a:t>Non-Redundant </a:t>
            </a:r>
            <a:endParaRPr lang="en-US" sz="1800" dirty="0">
              <a:cs typeface="Arial" pitchFamily="34" charset="0"/>
            </a:endParaRPr>
          </a:p>
          <a:p>
            <a:pPr lvl="1" algn="just"/>
            <a:r>
              <a:rPr lang="en-US" sz="1800" dirty="0">
                <a:cs typeface="Arial" pitchFamily="34" charset="0"/>
              </a:rPr>
              <a:t>One fact should be recorded only once. Repetition may result in inconsistency and increased storage requirements.</a:t>
            </a:r>
          </a:p>
          <a:p>
            <a:pPr lvl="1" algn="just"/>
            <a:endParaRPr lang="en-US" sz="1800" dirty="0">
              <a:cs typeface="Arial" pitchFamily="34" charset="0"/>
            </a:endParaRPr>
          </a:p>
        </p:txBody>
      </p:sp>
    </p:spTree>
    <p:extLst>
      <p:ext uri="{BB962C8B-B14F-4D97-AF65-F5344CB8AC3E}">
        <p14:creationId xmlns="" xmlns:p14="http://schemas.microsoft.com/office/powerpoint/2010/main" val="3173007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p:cNvSpPr>
          <p:nvPr>
            <p:ph type="title"/>
          </p:nvPr>
        </p:nvSpPr>
        <p:spPr/>
        <p:txBody>
          <a:bodyPr/>
          <a:lstStyle/>
          <a:p>
            <a:r>
              <a:rPr lang="en-US" sz="1200" dirty="0"/>
              <a:t>1.5:  Features of a Good Data Model</a:t>
            </a:r>
            <a:br>
              <a:rPr lang="en-US" sz="1200" dirty="0"/>
            </a:br>
            <a:r>
              <a:rPr lang="en-US" sz="2400" dirty="0"/>
              <a:t>What Makes a Good Data Model? (contd..)</a:t>
            </a:r>
          </a:p>
        </p:txBody>
      </p:sp>
      <p:sp>
        <p:nvSpPr>
          <p:cNvPr id="696323" name="Rectangle 3"/>
          <p:cNvSpPr>
            <a:spLocks noGrp="1"/>
          </p:cNvSpPr>
          <p:nvPr>
            <p:ph type="body" idx="1"/>
          </p:nvPr>
        </p:nvSpPr>
        <p:spPr/>
        <p:txBody>
          <a:bodyPr/>
          <a:lstStyle/>
          <a:p>
            <a:pPr algn="just"/>
            <a:r>
              <a:rPr lang="en-US" sz="2000" b="1" dirty="0"/>
              <a:t>Adherence to Business Rules</a:t>
            </a:r>
          </a:p>
          <a:p>
            <a:pPr lvl="1" algn="just"/>
            <a:r>
              <a:rPr lang="en-US" sz="1800" dirty="0"/>
              <a:t>Ensure that every piece of information required for a System is recorded and maintained.</a:t>
            </a:r>
          </a:p>
          <a:p>
            <a:pPr lvl="1" algn="just"/>
            <a:r>
              <a:rPr lang="en-US" sz="1800" dirty="0"/>
              <a:t>The collected data is to be recorded by considering all business rules. It should not violate any rule.</a:t>
            </a:r>
          </a:p>
          <a:p>
            <a:pPr lvl="1" algn="just"/>
            <a:endParaRPr lang="en-US" sz="2000" dirty="0"/>
          </a:p>
          <a:p>
            <a:pPr algn="just"/>
            <a:endParaRPr lang="en-US" sz="4000" dirty="0"/>
          </a:p>
          <a:p>
            <a:pPr lvl="1" algn="just"/>
            <a:endParaRPr lang="en-US" sz="4000" dirty="0"/>
          </a:p>
        </p:txBody>
      </p:sp>
    </p:spTree>
    <p:extLst>
      <p:ext uri="{BB962C8B-B14F-4D97-AF65-F5344CB8AC3E}">
        <p14:creationId xmlns="" xmlns:p14="http://schemas.microsoft.com/office/powerpoint/2010/main" val="2711101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p:cNvSpPr>
          <p:nvPr>
            <p:ph type="title"/>
          </p:nvPr>
        </p:nvSpPr>
        <p:spPr/>
        <p:txBody>
          <a:bodyPr/>
          <a:lstStyle/>
          <a:p>
            <a:r>
              <a:rPr lang="en-US" sz="1200"/>
              <a:t>1.5:  Features of a Good Data Model</a:t>
            </a:r>
            <a:br>
              <a:rPr lang="en-US" sz="1200"/>
            </a:br>
            <a:r>
              <a:rPr lang="en-US" sz="2400"/>
              <a:t>What Makes a Good Data Model? (contd..)</a:t>
            </a:r>
          </a:p>
        </p:txBody>
      </p:sp>
      <p:sp>
        <p:nvSpPr>
          <p:cNvPr id="698371" name="Rectangle 3"/>
          <p:cNvSpPr>
            <a:spLocks noGrp="1"/>
          </p:cNvSpPr>
          <p:nvPr>
            <p:ph type="body" idx="1"/>
          </p:nvPr>
        </p:nvSpPr>
        <p:spPr/>
        <p:txBody>
          <a:bodyPr/>
          <a:lstStyle/>
          <a:p>
            <a:pPr algn="just"/>
            <a:r>
              <a:rPr lang="en-US" sz="2000" b="1" dirty="0">
                <a:cs typeface="Arial" pitchFamily="34" charset="0"/>
              </a:rPr>
              <a:t>Data Reusability</a:t>
            </a:r>
          </a:p>
          <a:p>
            <a:pPr lvl="1" algn="just"/>
            <a:r>
              <a:rPr lang="en-US" sz="1800" dirty="0">
                <a:cs typeface="Arial" pitchFamily="34" charset="0"/>
              </a:rPr>
              <a:t>Design a data structure to ensure re-usability.</a:t>
            </a:r>
          </a:p>
          <a:p>
            <a:pPr lvl="1" algn="just"/>
            <a:endParaRPr lang="en-US" sz="1800" dirty="0">
              <a:cs typeface="Arial" pitchFamily="34" charset="0"/>
            </a:endParaRPr>
          </a:p>
          <a:p>
            <a:pPr algn="just"/>
            <a:r>
              <a:rPr lang="en-US" sz="2000" b="1" dirty="0">
                <a:cs typeface="Arial" pitchFamily="34" charset="0"/>
              </a:rPr>
              <a:t>Stability and Flexibility</a:t>
            </a:r>
          </a:p>
          <a:p>
            <a:pPr lvl="1" algn="just"/>
            <a:r>
              <a:rPr lang="en-US" sz="1800" dirty="0">
                <a:cs typeface="Arial" pitchFamily="34" charset="0"/>
              </a:rPr>
              <a:t>A model needs to be flexible enough to adopt to new changes without forcing the programmer to re-write the code.</a:t>
            </a:r>
            <a:endParaRPr lang="en-US" sz="2000" dirty="0">
              <a:cs typeface="Arial" pitchFamily="34" charset="0"/>
            </a:endParaRPr>
          </a:p>
          <a:p>
            <a:pPr algn="just"/>
            <a:endParaRPr lang="en-US" sz="4000" dirty="0">
              <a:cs typeface="Arial" pitchFamily="34" charset="0"/>
            </a:endParaRPr>
          </a:p>
          <a:p>
            <a:pPr lvl="1" algn="just"/>
            <a:endParaRPr lang="en-US" sz="4000" dirty="0">
              <a:cs typeface="Arial" pitchFamily="34" charset="0"/>
            </a:endParaRPr>
          </a:p>
        </p:txBody>
      </p:sp>
    </p:spTree>
    <p:extLst>
      <p:ext uri="{BB962C8B-B14F-4D97-AF65-F5344CB8AC3E}">
        <p14:creationId xmlns="" xmlns:p14="http://schemas.microsoft.com/office/powerpoint/2010/main" val="2555728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p:cNvSpPr>
          <p:nvPr>
            <p:ph type="title"/>
          </p:nvPr>
        </p:nvSpPr>
        <p:spPr/>
        <p:txBody>
          <a:bodyPr/>
          <a:lstStyle/>
          <a:p>
            <a:r>
              <a:rPr lang="en-US" sz="1200"/>
              <a:t>1.5:  Features of a Good Data Model</a:t>
            </a:r>
            <a:br>
              <a:rPr lang="en-US" sz="1200"/>
            </a:br>
            <a:r>
              <a:rPr lang="en-US" sz="2400"/>
              <a:t>What Makes a Good Data Model? (contd..)</a:t>
            </a:r>
          </a:p>
        </p:txBody>
      </p:sp>
      <p:sp>
        <p:nvSpPr>
          <p:cNvPr id="700419" name="Rectangle 3"/>
          <p:cNvSpPr>
            <a:spLocks noGrp="1"/>
          </p:cNvSpPr>
          <p:nvPr>
            <p:ph type="body" idx="1"/>
          </p:nvPr>
        </p:nvSpPr>
        <p:spPr/>
        <p:txBody>
          <a:bodyPr/>
          <a:lstStyle/>
          <a:p>
            <a:pPr algn="just"/>
            <a:r>
              <a:rPr lang="en-US" sz="2000" b="1" dirty="0"/>
              <a:t>Elegance</a:t>
            </a:r>
          </a:p>
          <a:p>
            <a:pPr lvl="1" algn="just"/>
            <a:r>
              <a:rPr lang="en-US" sz="1800" dirty="0"/>
              <a:t>A data model should neatly present the required data in the least possible number of groups or tables.</a:t>
            </a:r>
          </a:p>
          <a:p>
            <a:pPr lvl="1" algn="just"/>
            <a:endParaRPr lang="en-US" sz="1800" dirty="0"/>
          </a:p>
          <a:p>
            <a:pPr algn="just"/>
            <a:r>
              <a:rPr lang="en-US" sz="2000" b="1" dirty="0"/>
              <a:t>Communication</a:t>
            </a:r>
          </a:p>
          <a:p>
            <a:pPr lvl="1" algn="just"/>
            <a:r>
              <a:rPr lang="en-US" sz="1800" dirty="0"/>
              <a:t>A model should present the data in a manner understandable to all stakeholders.</a:t>
            </a:r>
            <a:endParaRPr lang="en-US" sz="2000" dirty="0"/>
          </a:p>
          <a:p>
            <a:pPr algn="just"/>
            <a:endParaRPr lang="en-US" sz="4000" dirty="0"/>
          </a:p>
          <a:p>
            <a:pPr lvl="1" algn="just"/>
            <a:endParaRPr lang="en-US" sz="4000" dirty="0"/>
          </a:p>
        </p:txBody>
      </p:sp>
    </p:spTree>
    <p:extLst>
      <p:ext uri="{BB962C8B-B14F-4D97-AF65-F5344CB8AC3E}">
        <p14:creationId xmlns="" xmlns:p14="http://schemas.microsoft.com/office/powerpoint/2010/main" val="852722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p:cNvSpPr>
          <p:nvPr>
            <p:ph type="title"/>
          </p:nvPr>
        </p:nvSpPr>
        <p:spPr/>
        <p:txBody>
          <a:bodyPr/>
          <a:lstStyle/>
          <a:p>
            <a:r>
              <a:rPr lang="en-US" sz="1200"/>
              <a:t>1.5:  Features of a Good Data Model</a:t>
            </a:r>
            <a:br>
              <a:rPr lang="en-US" sz="1200"/>
            </a:br>
            <a:r>
              <a:rPr lang="en-US" sz="2400"/>
              <a:t>What Makes a Good Data Model? (contd..)</a:t>
            </a:r>
          </a:p>
        </p:txBody>
      </p:sp>
      <p:sp>
        <p:nvSpPr>
          <p:cNvPr id="702467" name="Rectangle 3"/>
          <p:cNvSpPr>
            <a:spLocks noGrp="1"/>
          </p:cNvSpPr>
          <p:nvPr>
            <p:ph type="body" idx="1"/>
          </p:nvPr>
        </p:nvSpPr>
        <p:spPr/>
        <p:txBody>
          <a:bodyPr/>
          <a:lstStyle/>
          <a:p>
            <a:pPr algn="just"/>
            <a:r>
              <a:rPr lang="en-US" sz="2000" b="1" dirty="0">
                <a:cs typeface="Arial" pitchFamily="34" charset="0"/>
              </a:rPr>
              <a:t>Integration</a:t>
            </a:r>
          </a:p>
          <a:p>
            <a:pPr lvl="1" algn="just"/>
            <a:r>
              <a:rPr lang="en-US" sz="1800" dirty="0">
                <a:cs typeface="Arial" pitchFamily="34" charset="0"/>
              </a:rPr>
              <a:t>A good model is compatible with the existing and future systems.</a:t>
            </a:r>
          </a:p>
          <a:p>
            <a:pPr lvl="1" algn="just"/>
            <a:endParaRPr lang="en-US" sz="1800" dirty="0">
              <a:cs typeface="Arial" pitchFamily="34" charset="0"/>
            </a:endParaRPr>
          </a:p>
          <a:p>
            <a:pPr algn="just"/>
            <a:r>
              <a:rPr lang="en-US" sz="2000" b="1" dirty="0">
                <a:cs typeface="Arial" pitchFamily="34" charset="0"/>
              </a:rPr>
              <a:t>Avoid Conflicting Objectives</a:t>
            </a:r>
          </a:p>
          <a:p>
            <a:pPr lvl="1" algn="just"/>
            <a:r>
              <a:rPr lang="en-US" sz="1800" dirty="0">
                <a:cs typeface="Arial" pitchFamily="34" charset="0"/>
              </a:rPr>
              <a:t>A good model can strike a good balance between groups with different sets of requirements.</a:t>
            </a:r>
            <a:endParaRPr lang="en-US" sz="2000" dirty="0">
              <a:cs typeface="Arial" pitchFamily="34" charset="0"/>
            </a:endParaRPr>
          </a:p>
          <a:p>
            <a:pPr algn="just"/>
            <a:endParaRPr lang="en-US" sz="4000" dirty="0">
              <a:cs typeface="Arial" pitchFamily="34" charset="0"/>
            </a:endParaRPr>
          </a:p>
          <a:p>
            <a:pPr lvl="1" algn="just"/>
            <a:endParaRPr lang="en-US" sz="4000" dirty="0">
              <a:cs typeface="Arial" pitchFamily="34" charset="0"/>
            </a:endParaRPr>
          </a:p>
        </p:txBody>
      </p:sp>
    </p:spTree>
    <p:extLst>
      <p:ext uri="{BB962C8B-B14F-4D97-AF65-F5344CB8AC3E}">
        <p14:creationId xmlns="" xmlns:p14="http://schemas.microsoft.com/office/powerpoint/2010/main" val="2093150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p:cNvSpPr>
          <p:nvPr>
            <p:ph type="title"/>
          </p:nvPr>
        </p:nvSpPr>
        <p:spPr/>
        <p:txBody>
          <a:bodyPr/>
          <a:lstStyle/>
          <a:p>
            <a:r>
              <a:rPr lang="en-US" sz="1200"/>
              <a:t>1.6: Adding Performance</a:t>
            </a:r>
            <a:br>
              <a:rPr lang="en-US" sz="1200"/>
            </a:br>
            <a:r>
              <a:rPr lang="en-US" sz="2400"/>
              <a:t>Performance of a Data Model</a:t>
            </a:r>
          </a:p>
        </p:txBody>
      </p:sp>
      <p:sp>
        <p:nvSpPr>
          <p:cNvPr id="704515" name="Rectangle 3"/>
          <p:cNvSpPr>
            <a:spLocks noGrp="1"/>
          </p:cNvSpPr>
          <p:nvPr>
            <p:ph type="body" idx="1"/>
          </p:nvPr>
        </p:nvSpPr>
        <p:spPr>
          <a:xfrm>
            <a:off x="319088" y="1233488"/>
            <a:ext cx="8139112" cy="4368800"/>
          </a:xfrm>
        </p:spPr>
        <p:txBody>
          <a:bodyPr/>
          <a:lstStyle/>
          <a:p>
            <a:pPr algn="just"/>
            <a:r>
              <a:rPr lang="en-US" sz="2000" b="1" dirty="0">
                <a:cs typeface="Arial" pitchFamily="34" charset="0"/>
              </a:rPr>
              <a:t>Performance makes a good model better…</a:t>
            </a:r>
          </a:p>
          <a:p>
            <a:pPr algn="just"/>
            <a:r>
              <a:rPr lang="en-US" sz="2000" b="1" dirty="0" smtClean="0">
                <a:cs typeface="Arial" pitchFamily="34" charset="0"/>
              </a:rPr>
              <a:t>Performance </a:t>
            </a:r>
            <a:r>
              <a:rPr lang="en-US" sz="2000" b="1" dirty="0">
                <a:cs typeface="Arial" pitchFamily="34" charset="0"/>
              </a:rPr>
              <a:t>differs from our other criteria because it depends heavily on the software and hardware platforms on which the database will run.</a:t>
            </a:r>
          </a:p>
          <a:p>
            <a:pPr algn="just"/>
            <a:r>
              <a:rPr lang="en-US" sz="2000" b="1" dirty="0" smtClean="0">
                <a:cs typeface="Arial" pitchFamily="34" charset="0"/>
              </a:rPr>
              <a:t>Performance </a:t>
            </a:r>
            <a:r>
              <a:rPr lang="en-US" sz="2000" b="1" dirty="0">
                <a:cs typeface="Arial" pitchFamily="34" charset="0"/>
              </a:rPr>
              <a:t>requirements are usually “added to the mix” at a stage later than the other criteria, only when necessary.</a:t>
            </a:r>
          </a:p>
          <a:p>
            <a:pPr algn="just"/>
            <a:endParaRPr lang="en-US" sz="2000" b="1" dirty="0">
              <a:cs typeface="Arial" pitchFamily="34" charset="0"/>
            </a:endParaRPr>
          </a:p>
        </p:txBody>
      </p:sp>
    </p:spTree>
    <p:extLst>
      <p:ext uri="{BB962C8B-B14F-4D97-AF65-F5344CB8AC3E}">
        <p14:creationId xmlns="" xmlns:p14="http://schemas.microsoft.com/office/powerpoint/2010/main" val="1840408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p:cNvSpPr>
          <p:nvPr>
            <p:ph type="title"/>
          </p:nvPr>
        </p:nvSpPr>
        <p:spPr/>
        <p:txBody>
          <a:bodyPr/>
          <a:lstStyle/>
          <a:p>
            <a:r>
              <a:rPr lang="en-US" sz="1200"/>
              <a:t>1.7:  People involved in Data Modeling</a:t>
            </a:r>
            <a:br>
              <a:rPr lang="en-US" sz="1200"/>
            </a:br>
            <a:r>
              <a:rPr lang="en-US" sz="2400"/>
              <a:t>People involved in Data Modeling</a:t>
            </a:r>
          </a:p>
        </p:txBody>
      </p:sp>
      <p:sp>
        <p:nvSpPr>
          <p:cNvPr id="706563" name="Rectangle 3"/>
          <p:cNvSpPr>
            <a:spLocks noGrp="1"/>
          </p:cNvSpPr>
          <p:nvPr>
            <p:ph type="body" idx="1"/>
          </p:nvPr>
        </p:nvSpPr>
        <p:spPr>
          <a:xfrm>
            <a:off x="319088" y="1233488"/>
            <a:ext cx="8215312" cy="4557712"/>
          </a:xfrm>
        </p:spPr>
        <p:txBody>
          <a:bodyPr/>
          <a:lstStyle/>
          <a:p>
            <a:pPr algn="just"/>
            <a:r>
              <a:rPr lang="en-US" sz="2000" b="1" dirty="0">
                <a:cs typeface="Arial" pitchFamily="34" charset="0"/>
              </a:rPr>
              <a:t>System users, owners, and/or sponsors of business</a:t>
            </a:r>
          </a:p>
          <a:p>
            <a:pPr lvl="1" algn="just"/>
            <a:r>
              <a:rPr lang="en-US" sz="1800" dirty="0">
                <a:cs typeface="Arial" pitchFamily="34" charset="0"/>
              </a:rPr>
              <a:t>To verify that the model meets their requirements..</a:t>
            </a:r>
          </a:p>
          <a:p>
            <a:pPr algn="just"/>
            <a:r>
              <a:rPr lang="en-US" sz="2000" b="1" dirty="0" smtClean="0">
                <a:cs typeface="Arial" pitchFamily="34" charset="0"/>
              </a:rPr>
              <a:t>Business </a:t>
            </a:r>
            <a:r>
              <a:rPr lang="en-US" sz="2000" b="1" dirty="0">
                <a:cs typeface="Arial" pitchFamily="34" charset="0"/>
              </a:rPr>
              <a:t>specialists (subject matter experts or SMEs)</a:t>
            </a:r>
          </a:p>
          <a:p>
            <a:pPr lvl="1" algn="just"/>
            <a:r>
              <a:rPr lang="en-US" sz="1800" dirty="0">
                <a:cs typeface="Arial" pitchFamily="34" charset="0"/>
              </a:rPr>
              <a:t>To verify the accuracy and stability of the business rule and processes.</a:t>
            </a:r>
          </a:p>
          <a:p>
            <a:pPr algn="just"/>
            <a:r>
              <a:rPr lang="en-US" sz="2000" b="1" dirty="0" smtClean="0">
                <a:cs typeface="Arial" pitchFamily="34" charset="0"/>
              </a:rPr>
              <a:t>Data </a:t>
            </a:r>
            <a:r>
              <a:rPr lang="en-US" sz="2000" b="1" dirty="0">
                <a:cs typeface="Arial" pitchFamily="34" charset="0"/>
              </a:rPr>
              <a:t>modeler</a:t>
            </a:r>
          </a:p>
          <a:p>
            <a:pPr lvl="1" algn="just"/>
            <a:r>
              <a:rPr lang="en-US" sz="1800" dirty="0">
                <a:cs typeface="Arial" pitchFamily="34" charset="0"/>
              </a:rPr>
              <a:t>To ensure that he will design the model correctly and will not miss out on any important requirement.</a:t>
            </a:r>
          </a:p>
          <a:p>
            <a:pPr algn="just"/>
            <a:r>
              <a:rPr lang="en-US" sz="2000" b="1" dirty="0" smtClean="0">
                <a:cs typeface="Arial" pitchFamily="34" charset="0"/>
              </a:rPr>
              <a:t>Process </a:t>
            </a:r>
            <a:r>
              <a:rPr lang="en-US" sz="2000" b="1" dirty="0">
                <a:cs typeface="Arial" pitchFamily="34" charset="0"/>
              </a:rPr>
              <a:t>modelers</a:t>
            </a:r>
          </a:p>
          <a:p>
            <a:pPr lvl="1" algn="just"/>
            <a:r>
              <a:rPr lang="en-US" sz="1800" dirty="0">
                <a:cs typeface="Arial" pitchFamily="34" charset="0"/>
              </a:rPr>
              <a:t>To ensure that they will use the model correctly.</a:t>
            </a:r>
            <a:endParaRPr lang="en-US" sz="2000" dirty="0">
              <a:cs typeface="Arial" pitchFamily="34" charset="0"/>
            </a:endParaRPr>
          </a:p>
          <a:p>
            <a:pPr algn="just"/>
            <a:endParaRPr lang="en-US" sz="4000" dirty="0">
              <a:cs typeface="Arial" pitchFamily="34" charset="0"/>
            </a:endParaRPr>
          </a:p>
          <a:p>
            <a:pPr lvl="1" algn="just"/>
            <a:endParaRPr lang="en-US" sz="4000" dirty="0">
              <a:cs typeface="Arial" pitchFamily="34" charset="0"/>
            </a:endParaRPr>
          </a:p>
        </p:txBody>
      </p:sp>
    </p:spTree>
    <p:extLst>
      <p:ext uri="{BB962C8B-B14F-4D97-AF65-F5344CB8AC3E}">
        <p14:creationId xmlns="" xmlns:p14="http://schemas.microsoft.com/office/powerpoint/2010/main" val="2779977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p:cNvSpPr>
          <p:nvPr>
            <p:ph type="title"/>
          </p:nvPr>
        </p:nvSpPr>
        <p:spPr/>
        <p:txBody>
          <a:bodyPr/>
          <a:lstStyle/>
          <a:p>
            <a:r>
              <a:rPr lang="en-US" sz="1200"/>
              <a:t>1.7:  People involved in Data Modeling</a:t>
            </a:r>
            <a:br>
              <a:rPr lang="en-US" sz="1200"/>
            </a:br>
            <a:r>
              <a:rPr lang="en-US" sz="2400"/>
              <a:t>People involved in Data Modeling (contd..)</a:t>
            </a:r>
          </a:p>
        </p:txBody>
      </p:sp>
      <p:sp>
        <p:nvSpPr>
          <p:cNvPr id="708611" name="Rectangle 3"/>
          <p:cNvSpPr>
            <a:spLocks noGrp="1"/>
          </p:cNvSpPr>
          <p:nvPr>
            <p:ph type="body" idx="1"/>
          </p:nvPr>
        </p:nvSpPr>
        <p:spPr>
          <a:xfrm>
            <a:off x="319088" y="1233488"/>
            <a:ext cx="8215312" cy="4557712"/>
          </a:xfrm>
        </p:spPr>
        <p:txBody>
          <a:bodyPr/>
          <a:lstStyle/>
          <a:p>
            <a:pPr algn="just"/>
            <a:r>
              <a:rPr lang="en-US" sz="2000" b="1" dirty="0">
                <a:cs typeface="Arial" pitchFamily="34" charset="0"/>
              </a:rPr>
              <a:t>Physical database designer (or DBA)</a:t>
            </a:r>
          </a:p>
          <a:p>
            <a:pPr lvl="1" algn="just"/>
            <a:r>
              <a:rPr lang="en-US" sz="1800" dirty="0">
                <a:cs typeface="Arial" pitchFamily="34" charset="0"/>
              </a:rPr>
              <a:t>To understand the difference between logical and physical model </a:t>
            </a:r>
          </a:p>
          <a:p>
            <a:pPr lvl="1" algn="just"/>
            <a:r>
              <a:rPr lang="en-US" sz="1800" dirty="0">
                <a:cs typeface="Arial" pitchFamily="34" charset="0"/>
              </a:rPr>
              <a:t>To design database to achieve the required performance</a:t>
            </a:r>
          </a:p>
          <a:p>
            <a:pPr algn="just"/>
            <a:r>
              <a:rPr lang="en-US" sz="2000" b="1" dirty="0" smtClean="0">
                <a:cs typeface="Arial" pitchFamily="34" charset="0"/>
              </a:rPr>
              <a:t>Systems </a:t>
            </a:r>
            <a:r>
              <a:rPr lang="en-US" sz="2000" b="1" dirty="0">
                <a:cs typeface="Arial" pitchFamily="34" charset="0"/>
              </a:rPr>
              <a:t>integration manager and enterprise architect</a:t>
            </a:r>
          </a:p>
          <a:p>
            <a:pPr lvl="1" algn="just"/>
            <a:r>
              <a:rPr lang="en-US" sz="1800" dirty="0">
                <a:cs typeface="Arial" pitchFamily="34" charset="0"/>
              </a:rPr>
              <a:t>To understand how the new database will fit into existing system. </a:t>
            </a:r>
          </a:p>
          <a:p>
            <a:pPr lvl="1" algn="just"/>
            <a:r>
              <a:rPr lang="en-US" sz="1800" dirty="0">
                <a:cs typeface="Arial" pitchFamily="34" charset="0"/>
              </a:rPr>
              <a:t>To think beyond current project.</a:t>
            </a:r>
          </a:p>
          <a:p>
            <a:pPr lvl="1" algn="just"/>
            <a:endParaRPr lang="en-US" sz="1800" dirty="0">
              <a:cs typeface="Arial" pitchFamily="34" charset="0"/>
            </a:endParaRPr>
          </a:p>
          <a:p>
            <a:pPr algn="just"/>
            <a:endParaRPr lang="en-US" sz="2000" dirty="0">
              <a:cs typeface="Arial" pitchFamily="34" charset="0"/>
            </a:endParaRPr>
          </a:p>
          <a:p>
            <a:pPr algn="just"/>
            <a:endParaRPr lang="en-US" sz="4000" dirty="0">
              <a:cs typeface="Arial" pitchFamily="34" charset="0"/>
            </a:endParaRPr>
          </a:p>
          <a:p>
            <a:pPr lvl="1" algn="just"/>
            <a:endParaRPr lang="en-US" sz="4000" dirty="0">
              <a:cs typeface="Arial" pitchFamily="34" charset="0"/>
            </a:endParaRPr>
          </a:p>
        </p:txBody>
      </p:sp>
    </p:spTree>
    <p:extLst>
      <p:ext uri="{BB962C8B-B14F-4D97-AF65-F5344CB8AC3E}">
        <p14:creationId xmlns="" xmlns:p14="http://schemas.microsoft.com/office/powerpoint/2010/main" val="1025555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p:cNvSpPr>
          <p:nvPr>
            <p:ph type="title"/>
          </p:nvPr>
        </p:nvSpPr>
        <p:spPr/>
        <p:txBody>
          <a:bodyPr/>
          <a:lstStyle/>
          <a:p>
            <a:r>
              <a:rPr lang="en-US" sz="1200"/>
              <a:t>1.8: Data Modeling Stages and Deliverables</a:t>
            </a:r>
            <a:r>
              <a:rPr lang="en-US" sz="1000" b="0"/>
              <a:t> </a:t>
            </a:r>
            <a:br>
              <a:rPr lang="en-US" sz="1000" b="0"/>
            </a:br>
            <a:r>
              <a:rPr lang="en-US" sz="2400"/>
              <a:t>Data modeling stages and deliverables</a:t>
            </a:r>
          </a:p>
        </p:txBody>
      </p:sp>
      <p:sp>
        <p:nvSpPr>
          <p:cNvPr id="710659" name="Rectangle 3"/>
          <p:cNvSpPr>
            <a:spLocks noGrp="1"/>
          </p:cNvSpPr>
          <p:nvPr>
            <p:ph type="body" idx="1"/>
          </p:nvPr>
        </p:nvSpPr>
        <p:spPr>
          <a:xfrm>
            <a:off x="319088" y="1233488"/>
            <a:ext cx="3643312" cy="5014912"/>
          </a:xfrm>
        </p:spPr>
        <p:txBody>
          <a:bodyPr/>
          <a:lstStyle/>
          <a:p>
            <a:pPr algn="just"/>
            <a:r>
              <a:rPr lang="en-US" sz="2000" b="1" dirty="0">
                <a:cs typeface="Arial" pitchFamily="34" charset="0"/>
              </a:rPr>
              <a:t>A data modeling process goes through various stages and produces the following deliverables:</a:t>
            </a:r>
          </a:p>
          <a:p>
            <a:pPr lvl="1" algn="just"/>
            <a:r>
              <a:rPr lang="en-US" sz="1800" dirty="0">
                <a:cs typeface="Arial" pitchFamily="34" charset="0"/>
              </a:rPr>
              <a:t>Conceptual Model</a:t>
            </a:r>
          </a:p>
          <a:p>
            <a:pPr lvl="1" algn="just"/>
            <a:r>
              <a:rPr lang="en-US" sz="1800" dirty="0">
                <a:cs typeface="Arial" pitchFamily="34" charset="0"/>
              </a:rPr>
              <a:t>Logical Model</a:t>
            </a:r>
          </a:p>
          <a:p>
            <a:pPr lvl="1" algn="just"/>
            <a:r>
              <a:rPr lang="en-US" sz="1800" dirty="0">
                <a:cs typeface="Arial" pitchFamily="34" charset="0"/>
              </a:rPr>
              <a:t>Physical Data Model</a:t>
            </a:r>
          </a:p>
          <a:p>
            <a:pPr lvl="1" algn="just"/>
            <a:endParaRPr lang="en-US" sz="1400" dirty="0">
              <a:cs typeface="Arial" pitchFamily="34" charset="0"/>
            </a:endParaRPr>
          </a:p>
          <a:p>
            <a:pPr algn="just"/>
            <a:endParaRPr lang="en-US" sz="2000" b="1" dirty="0">
              <a:cs typeface="Arial" pitchFamily="34" charset="0"/>
            </a:endParaRPr>
          </a:p>
        </p:txBody>
      </p:sp>
      <p:pic>
        <p:nvPicPr>
          <p:cNvPr id="710661"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810000" y="1219200"/>
            <a:ext cx="508635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77504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p:cNvSpPr>
          <p:nvPr>
            <p:ph type="title"/>
          </p:nvPr>
        </p:nvSpPr>
        <p:spPr/>
        <p:txBody>
          <a:bodyPr/>
          <a:lstStyle/>
          <a:p>
            <a:r>
              <a:rPr lang="en-US" sz="1200"/>
              <a:t>1.8: Data Modeling Stages and Deliverables</a:t>
            </a:r>
            <a:r>
              <a:rPr lang="en-US" sz="1000" b="0"/>
              <a:t> </a:t>
            </a:r>
            <a:br>
              <a:rPr lang="en-US" sz="1000" b="0"/>
            </a:br>
            <a:r>
              <a:rPr lang="en-US" sz="2400"/>
              <a:t>Conceptual Data Model</a:t>
            </a:r>
          </a:p>
        </p:txBody>
      </p:sp>
      <p:sp>
        <p:nvSpPr>
          <p:cNvPr id="712707" name="Rectangle 3"/>
          <p:cNvSpPr>
            <a:spLocks noGrp="1"/>
          </p:cNvSpPr>
          <p:nvPr>
            <p:ph type="body" idx="1"/>
          </p:nvPr>
        </p:nvSpPr>
        <p:spPr>
          <a:xfrm>
            <a:off x="319088" y="1233488"/>
            <a:ext cx="4938712" cy="5014912"/>
          </a:xfrm>
        </p:spPr>
        <p:txBody>
          <a:bodyPr/>
          <a:lstStyle/>
          <a:p>
            <a:pPr algn="just"/>
            <a:r>
              <a:rPr lang="en-US" sz="2000" b="1" dirty="0">
                <a:cs typeface="Arial" pitchFamily="34" charset="0"/>
              </a:rPr>
              <a:t>A conceptual data model identifies the highest-level relationships between the different entities</a:t>
            </a:r>
          </a:p>
          <a:p>
            <a:pPr lvl="1" algn="just"/>
            <a:r>
              <a:rPr lang="en-US" sz="1800" dirty="0">
                <a:cs typeface="Arial" pitchFamily="34" charset="0"/>
              </a:rPr>
              <a:t>Features of conceptual data model include: </a:t>
            </a:r>
          </a:p>
          <a:p>
            <a:pPr lvl="1" algn="just"/>
            <a:r>
              <a:rPr lang="en-US" sz="1800" dirty="0">
                <a:cs typeface="Arial" pitchFamily="34" charset="0"/>
              </a:rPr>
              <a:t>Includes the important entities and the relationships among them. </a:t>
            </a:r>
          </a:p>
          <a:p>
            <a:pPr lvl="1" algn="just"/>
            <a:r>
              <a:rPr lang="en-US" sz="1800" dirty="0">
                <a:cs typeface="Arial" pitchFamily="34" charset="0"/>
              </a:rPr>
              <a:t>No attribute is specified. </a:t>
            </a:r>
          </a:p>
          <a:p>
            <a:pPr lvl="1" algn="just"/>
            <a:r>
              <a:rPr lang="en-US" sz="1800" dirty="0">
                <a:cs typeface="Arial" pitchFamily="34" charset="0"/>
              </a:rPr>
              <a:t>No primary key is specified</a:t>
            </a:r>
          </a:p>
          <a:p>
            <a:pPr lvl="1" algn="just"/>
            <a:endParaRPr lang="en-US" sz="1800" dirty="0">
              <a:cs typeface="Arial" pitchFamily="34" charset="0"/>
            </a:endParaRPr>
          </a:p>
          <a:p>
            <a:pPr algn="just"/>
            <a:endParaRPr lang="en-US" b="1" dirty="0">
              <a:cs typeface="Arial" pitchFamily="34" charset="0"/>
            </a:endParaRPr>
          </a:p>
        </p:txBody>
      </p:sp>
      <p:pic>
        <p:nvPicPr>
          <p:cNvPr id="712709"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457371" y="1981200"/>
            <a:ext cx="2905579" cy="2511113"/>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83450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5" name="Rectangle 13"/>
          <p:cNvSpPr>
            <a:spLocks noGrp="1"/>
          </p:cNvSpPr>
          <p:nvPr>
            <p:ph type="title"/>
          </p:nvPr>
        </p:nvSpPr>
        <p:spPr/>
        <p:txBody>
          <a:bodyPr/>
          <a:lstStyle/>
          <a:p>
            <a:r>
              <a:rPr lang="en-US" dirty="0"/>
              <a:t>Lesson Objectives</a:t>
            </a:r>
          </a:p>
        </p:txBody>
      </p:sp>
      <p:sp>
        <p:nvSpPr>
          <p:cNvPr id="182286" name="Rectangle 14"/>
          <p:cNvSpPr>
            <a:spLocks noGrp="1"/>
          </p:cNvSpPr>
          <p:nvPr>
            <p:ph type="body" idx="1"/>
          </p:nvPr>
        </p:nvSpPr>
        <p:spPr>
          <a:xfrm>
            <a:off x="319088" y="1233488"/>
            <a:ext cx="6248400" cy="4368800"/>
          </a:xfrm>
          <a:noFill/>
        </p:spPr>
        <p:txBody>
          <a:bodyPr/>
          <a:lstStyle/>
          <a:p>
            <a:r>
              <a:rPr lang="en-US" sz="2000" b="1" dirty="0"/>
              <a:t>On completion of this lesson on Data Modeling, you will be able to:</a:t>
            </a:r>
          </a:p>
          <a:p>
            <a:pPr lvl="1"/>
            <a:r>
              <a:rPr lang="en-US" sz="1800" dirty="0"/>
              <a:t>State the importance of data modeling </a:t>
            </a:r>
          </a:p>
          <a:p>
            <a:pPr lvl="1"/>
            <a:r>
              <a:rPr lang="en-US" sz="1800" dirty="0"/>
              <a:t>Identify features of a good data model</a:t>
            </a:r>
          </a:p>
          <a:p>
            <a:pPr lvl="1"/>
            <a:r>
              <a:rPr lang="en-US" sz="1800" dirty="0"/>
              <a:t>Identify who should be involved in data modeling</a:t>
            </a:r>
          </a:p>
          <a:p>
            <a:pPr lvl="1"/>
            <a:r>
              <a:rPr lang="en-US" sz="1800" dirty="0"/>
              <a:t>List the database design stages and deliverables</a:t>
            </a:r>
          </a:p>
          <a:p>
            <a:pPr lvl="1"/>
            <a:r>
              <a:rPr lang="en-US" sz="1800" dirty="0"/>
              <a:t>Explain classification of information</a:t>
            </a:r>
          </a:p>
        </p:txBody>
      </p:sp>
      <p:grpSp>
        <p:nvGrpSpPr>
          <p:cNvPr id="2" name="Group 15"/>
          <p:cNvGrpSpPr>
            <a:grpSpLocks/>
          </p:cNvGrpSpPr>
          <p:nvPr/>
        </p:nvGrpSpPr>
        <p:grpSpPr bwMode="auto">
          <a:xfrm>
            <a:off x="6934200" y="1576388"/>
            <a:ext cx="1716088" cy="1471612"/>
            <a:chOff x="4176" y="993"/>
            <a:chExt cx="1273" cy="1119"/>
          </a:xfrm>
        </p:grpSpPr>
        <p:sp>
          <p:nvSpPr>
            <p:cNvPr id="182288" name="Rectangle 1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82289" name="Picture 17" descr="objective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3874944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p:cNvSpPr>
          <p:nvPr>
            <p:ph type="title"/>
          </p:nvPr>
        </p:nvSpPr>
        <p:spPr/>
        <p:txBody>
          <a:bodyPr/>
          <a:lstStyle/>
          <a:p>
            <a:r>
              <a:rPr lang="en-US" sz="1200"/>
              <a:t>1.8: Data Modeling Stages and Deliverables</a:t>
            </a:r>
            <a:r>
              <a:rPr lang="en-US" sz="1000" b="0"/>
              <a:t> </a:t>
            </a:r>
            <a:br>
              <a:rPr lang="en-US" sz="1000" b="0"/>
            </a:br>
            <a:r>
              <a:rPr lang="en-US" sz="2400"/>
              <a:t>Logical Data Model</a:t>
            </a:r>
          </a:p>
        </p:txBody>
      </p:sp>
      <p:sp>
        <p:nvSpPr>
          <p:cNvPr id="714755" name="Rectangle 3"/>
          <p:cNvSpPr>
            <a:spLocks noGrp="1"/>
          </p:cNvSpPr>
          <p:nvPr>
            <p:ph type="body" idx="1"/>
          </p:nvPr>
        </p:nvSpPr>
        <p:spPr>
          <a:xfrm>
            <a:off x="319088" y="1233488"/>
            <a:ext cx="8302398" cy="5014912"/>
          </a:xfrm>
          <a:noFill/>
        </p:spPr>
        <p:txBody>
          <a:bodyPr/>
          <a:lstStyle/>
          <a:p>
            <a:pPr algn="just"/>
            <a:r>
              <a:rPr lang="en-US" sz="2000" b="1" dirty="0">
                <a:cs typeface="Arial" pitchFamily="34" charset="0"/>
              </a:rPr>
              <a:t>A logical data model describes the data in as much detail as possible, without regard to how they will be physical implemented in the database. </a:t>
            </a:r>
          </a:p>
          <a:p>
            <a:pPr algn="just"/>
            <a:r>
              <a:rPr lang="en-US" sz="2000" b="1" dirty="0">
                <a:cs typeface="Arial" pitchFamily="34" charset="0"/>
              </a:rPr>
              <a:t>Features of a logical data model include:</a:t>
            </a:r>
          </a:p>
          <a:p>
            <a:pPr lvl="1" algn="just"/>
            <a:r>
              <a:rPr lang="en-US" sz="1800" dirty="0">
                <a:cs typeface="Arial" pitchFamily="34" charset="0"/>
              </a:rPr>
              <a:t>Includes all entities and relationships among them. </a:t>
            </a:r>
          </a:p>
          <a:p>
            <a:pPr lvl="1" algn="just"/>
            <a:r>
              <a:rPr lang="en-US" sz="1800" dirty="0">
                <a:cs typeface="Arial" pitchFamily="34" charset="0"/>
              </a:rPr>
              <a:t>All attributes for each entity are specified. </a:t>
            </a:r>
          </a:p>
          <a:p>
            <a:pPr lvl="1" algn="just"/>
            <a:r>
              <a:rPr lang="en-US" sz="1800" dirty="0">
                <a:cs typeface="Arial" pitchFamily="34" charset="0"/>
              </a:rPr>
              <a:t>The primary key for each entity is specified. </a:t>
            </a:r>
          </a:p>
          <a:p>
            <a:pPr lvl="1" algn="just"/>
            <a:r>
              <a:rPr lang="en-US" sz="1800" dirty="0">
                <a:cs typeface="Arial" pitchFamily="34" charset="0"/>
              </a:rPr>
              <a:t>Foreign keys (keys identifying the relationship between different entities) are specified. </a:t>
            </a:r>
          </a:p>
          <a:p>
            <a:pPr lvl="1" algn="just"/>
            <a:r>
              <a:rPr lang="en-US" sz="1800" dirty="0">
                <a:cs typeface="Arial" pitchFamily="34" charset="0"/>
              </a:rPr>
              <a:t>Normalization occurs at this level.</a:t>
            </a:r>
          </a:p>
          <a:p>
            <a:pPr algn="just"/>
            <a:endParaRPr lang="en-US" sz="1800" dirty="0">
              <a:cs typeface="Arial" pitchFamily="34" charset="0"/>
            </a:endParaRPr>
          </a:p>
        </p:txBody>
      </p:sp>
    </p:spTree>
    <p:extLst>
      <p:ext uri="{BB962C8B-B14F-4D97-AF65-F5344CB8AC3E}">
        <p14:creationId xmlns="" xmlns:p14="http://schemas.microsoft.com/office/powerpoint/2010/main" val="2886897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p:cNvSpPr>
          <p:nvPr>
            <p:ph type="title"/>
          </p:nvPr>
        </p:nvSpPr>
        <p:spPr/>
        <p:txBody>
          <a:bodyPr/>
          <a:lstStyle/>
          <a:p>
            <a:r>
              <a:rPr lang="en-US" sz="1200"/>
              <a:t>1.8: Data Modeling Stages and Deliverables</a:t>
            </a:r>
            <a:r>
              <a:rPr lang="en-US" sz="1000" b="0"/>
              <a:t> </a:t>
            </a:r>
            <a:br>
              <a:rPr lang="en-US" sz="1000" b="0"/>
            </a:br>
            <a:r>
              <a:rPr lang="en-US" sz="2400"/>
              <a:t>Logical Data Model (contd..)</a:t>
            </a:r>
          </a:p>
        </p:txBody>
      </p:sp>
      <p:sp>
        <p:nvSpPr>
          <p:cNvPr id="716803" name="Rectangle 3"/>
          <p:cNvSpPr>
            <a:spLocks noGrp="1"/>
          </p:cNvSpPr>
          <p:nvPr>
            <p:ph type="body" idx="1"/>
          </p:nvPr>
        </p:nvSpPr>
        <p:spPr>
          <a:xfrm>
            <a:off x="319088" y="1233488"/>
            <a:ext cx="4938712" cy="5014912"/>
          </a:xfrm>
        </p:spPr>
        <p:txBody>
          <a:bodyPr/>
          <a:lstStyle/>
          <a:p>
            <a:pPr algn="just"/>
            <a:r>
              <a:rPr lang="en-US" sz="2000" b="1" dirty="0">
                <a:cs typeface="Arial" pitchFamily="34" charset="0"/>
              </a:rPr>
              <a:t>The steps for designing the logical data model are as follows: </a:t>
            </a:r>
          </a:p>
          <a:p>
            <a:pPr lvl="1" algn="just"/>
            <a:r>
              <a:rPr lang="en-US" sz="1800" dirty="0">
                <a:cs typeface="Arial" pitchFamily="34" charset="0"/>
              </a:rPr>
              <a:t>Specify primary keys for all entities. </a:t>
            </a:r>
          </a:p>
          <a:p>
            <a:pPr lvl="1" algn="just"/>
            <a:r>
              <a:rPr lang="en-US" sz="1800" dirty="0">
                <a:cs typeface="Arial" pitchFamily="34" charset="0"/>
              </a:rPr>
              <a:t>Find the relationships between different entities. </a:t>
            </a:r>
          </a:p>
          <a:p>
            <a:pPr lvl="1" algn="just"/>
            <a:r>
              <a:rPr lang="en-US" sz="1800" dirty="0">
                <a:cs typeface="Arial" pitchFamily="34" charset="0"/>
              </a:rPr>
              <a:t>Find all attributes for each entity. </a:t>
            </a:r>
          </a:p>
          <a:p>
            <a:pPr lvl="1" algn="just"/>
            <a:r>
              <a:rPr lang="en-US" sz="1800" dirty="0">
                <a:cs typeface="Arial" pitchFamily="34" charset="0"/>
              </a:rPr>
              <a:t>Resolve many-to-many relationships. </a:t>
            </a:r>
          </a:p>
          <a:p>
            <a:pPr lvl="1" algn="just"/>
            <a:r>
              <a:rPr lang="en-US" sz="1800" dirty="0">
                <a:cs typeface="Arial" pitchFamily="34" charset="0"/>
              </a:rPr>
              <a:t>Normalization.</a:t>
            </a:r>
          </a:p>
          <a:p>
            <a:pPr lvl="1" algn="just"/>
            <a:endParaRPr lang="en-US" sz="1800" dirty="0">
              <a:cs typeface="Arial" pitchFamily="34" charset="0"/>
            </a:endParaRPr>
          </a:p>
          <a:p>
            <a:pPr algn="just"/>
            <a:endParaRPr lang="en-US" b="1" dirty="0">
              <a:cs typeface="Arial" pitchFamily="34" charset="0"/>
            </a:endParaRPr>
          </a:p>
        </p:txBody>
      </p:sp>
      <p:pic>
        <p:nvPicPr>
          <p:cNvPr id="716805"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91200" y="1600200"/>
            <a:ext cx="2724150" cy="3429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41136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p:cNvSpPr>
          <p:nvPr>
            <p:ph type="title"/>
          </p:nvPr>
        </p:nvSpPr>
        <p:spPr/>
        <p:txBody>
          <a:bodyPr/>
          <a:lstStyle/>
          <a:p>
            <a:r>
              <a:rPr lang="en-US" sz="1200" dirty="0"/>
              <a:t>1.8: Data Modeling Stages and Deliverables</a:t>
            </a:r>
            <a:r>
              <a:rPr lang="en-US" sz="1000" b="0" dirty="0"/>
              <a:t> </a:t>
            </a:r>
            <a:br>
              <a:rPr lang="en-US" sz="1000" b="0" dirty="0"/>
            </a:br>
            <a:r>
              <a:rPr lang="en-US" sz="2400" dirty="0"/>
              <a:t>Physical Data Model (contd..)</a:t>
            </a:r>
          </a:p>
        </p:txBody>
      </p:sp>
      <p:sp>
        <p:nvSpPr>
          <p:cNvPr id="718851" name="Rectangle 3"/>
          <p:cNvSpPr>
            <a:spLocks noGrp="1"/>
          </p:cNvSpPr>
          <p:nvPr>
            <p:ph type="body" idx="1"/>
          </p:nvPr>
        </p:nvSpPr>
        <p:spPr>
          <a:xfrm>
            <a:off x="319088" y="1233488"/>
            <a:ext cx="4481512" cy="5014912"/>
          </a:xfrm>
        </p:spPr>
        <p:txBody>
          <a:bodyPr/>
          <a:lstStyle/>
          <a:p>
            <a:pPr algn="just"/>
            <a:r>
              <a:rPr lang="en-US" sz="2000" b="1" dirty="0">
                <a:cs typeface="Arial" pitchFamily="34" charset="0"/>
              </a:rPr>
              <a:t>Physical data model represents how the model will be built in the database.</a:t>
            </a:r>
          </a:p>
          <a:p>
            <a:pPr algn="just"/>
            <a:endParaRPr lang="en-US" sz="2000" b="1" dirty="0">
              <a:cs typeface="Arial" pitchFamily="34" charset="0"/>
            </a:endParaRPr>
          </a:p>
          <a:p>
            <a:pPr algn="just"/>
            <a:r>
              <a:rPr lang="en-US" sz="2000" b="1" dirty="0">
                <a:cs typeface="Arial" pitchFamily="34" charset="0"/>
              </a:rPr>
              <a:t>A physical database model shows all table structures, including column name, column data type, column constraints, primary key, foreign key, and relationships between tables. </a:t>
            </a:r>
          </a:p>
          <a:p>
            <a:pPr lvl="1" algn="just"/>
            <a:endParaRPr lang="en-US" sz="1800" dirty="0">
              <a:cs typeface="Arial" pitchFamily="34" charset="0"/>
            </a:endParaRPr>
          </a:p>
          <a:p>
            <a:pPr algn="just"/>
            <a:endParaRPr lang="en-US" b="1" dirty="0">
              <a:cs typeface="Arial" pitchFamily="34" charset="0"/>
            </a:endParaRPr>
          </a:p>
        </p:txBody>
      </p:sp>
      <p:pic>
        <p:nvPicPr>
          <p:cNvPr id="718853"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29200" y="1600200"/>
            <a:ext cx="3886200" cy="33147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55560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p:cNvSpPr>
          <p:nvPr>
            <p:ph type="title"/>
          </p:nvPr>
        </p:nvSpPr>
        <p:spPr/>
        <p:txBody>
          <a:bodyPr/>
          <a:lstStyle/>
          <a:p>
            <a:r>
              <a:rPr lang="en-US" sz="1200"/>
              <a:t>1.8: Data Modeling Stages and Deliverables</a:t>
            </a:r>
            <a:r>
              <a:rPr lang="en-US" sz="1000" b="0"/>
              <a:t> </a:t>
            </a:r>
            <a:br>
              <a:rPr lang="en-US" sz="1000" b="0"/>
            </a:br>
            <a:r>
              <a:rPr lang="en-US" sz="2400"/>
              <a:t>Physical Data Model (contd..)</a:t>
            </a:r>
          </a:p>
        </p:txBody>
      </p:sp>
      <p:sp>
        <p:nvSpPr>
          <p:cNvPr id="720899" name="Rectangle 3"/>
          <p:cNvSpPr>
            <a:spLocks noGrp="1"/>
          </p:cNvSpPr>
          <p:nvPr>
            <p:ph type="body" idx="1"/>
          </p:nvPr>
        </p:nvSpPr>
        <p:spPr>
          <a:xfrm>
            <a:off x="319088" y="1233488"/>
            <a:ext cx="8291512" cy="5014912"/>
          </a:xfrm>
        </p:spPr>
        <p:txBody>
          <a:bodyPr/>
          <a:lstStyle/>
          <a:p>
            <a:pPr algn="just"/>
            <a:r>
              <a:rPr lang="en-US" sz="2000" b="1" dirty="0">
                <a:cs typeface="Arial" pitchFamily="34" charset="0"/>
              </a:rPr>
              <a:t>Features of a physical data model include: </a:t>
            </a:r>
          </a:p>
          <a:p>
            <a:pPr lvl="1" algn="just"/>
            <a:r>
              <a:rPr lang="en-US" sz="1800" dirty="0">
                <a:cs typeface="Arial" pitchFamily="34" charset="0"/>
              </a:rPr>
              <a:t>Specification of all tables and columns. </a:t>
            </a:r>
          </a:p>
          <a:p>
            <a:pPr lvl="1" algn="just"/>
            <a:r>
              <a:rPr lang="en-US" sz="1800" dirty="0">
                <a:cs typeface="Arial" pitchFamily="34" charset="0"/>
              </a:rPr>
              <a:t>Foreign keys are used to identify relationships between tables. </a:t>
            </a:r>
          </a:p>
          <a:p>
            <a:pPr lvl="1" algn="just"/>
            <a:r>
              <a:rPr lang="en-US" sz="1800" dirty="0">
                <a:cs typeface="Arial" pitchFamily="34" charset="0"/>
              </a:rPr>
              <a:t>Demoralization may occur based on user requirements. </a:t>
            </a:r>
          </a:p>
          <a:p>
            <a:pPr lvl="1" algn="just"/>
            <a:r>
              <a:rPr lang="en-US" sz="1800" dirty="0">
                <a:cs typeface="Arial" pitchFamily="34" charset="0"/>
              </a:rPr>
              <a:t>Physical considerations may cause the physical data model to be quite different from the logical data model. </a:t>
            </a:r>
          </a:p>
          <a:p>
            <a:pPr lvl="1" algn="just"/>
            <a:r>
              <a:rPr lang="en-US" sz="1800" dirty="0">
                <a:cs typeface="Arial" pitchFamily="34" charset="0"/>
              </a:rPr>
              <a:t>Physical data model will be different for different RDBMS. For example, data type for a column may be different between MySQL and SQL Server</a:t>
            </a:r>
          </a:p>
          <a:p>
            <a:pPr lvl="1" algn="just"/>
            <a:endParaRPr lang="en-US" sz="1800" dirty="0">
              <a:cs typeface="Arial" pitchFamily="34" charset="0"/>
            </a:endParaRPr>
          </a:p>
          <a:p>
            <a:pPr algn="just"/>
            <a:endParaRPr lang="en-US" b="1" dirty="0">
              <a:cs typeface="Arial" pitchFamily="34" charset="0"/>
            </a:endParaRPr>
          </a:p>
        </p:txBody>
      </p:sp>
    </p:spTree>
    <p:extLst>
      <p:ext uri="{BB962C8B-B14F-4D97-AF65-F5344CB8AC3E}">
        <p14:creationId xmlns="" xmlns:p14="http://schemas.microsoft.com/office/powerpoint/2010/main" val="439135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p:cNvSpPr>
          <p:nvPr>
            <p:ph type="title"/>
          </p:nvPr>
        </p:nvSpPr>
        <p:spPr/>
        <p:txBody>
          <a:bodyPr/>
          <a:lstStyle/>
          <a:p>
            <a:r>
              <a:rPr lang="en-US" sz="1200"/>
              <a:t>1.9: Classification of Information Level</a:t>
            </a:r>
            <a:r>
              <a:rPr lang="en-US" sz="1000" b="0"/>
              <a:t> </a:t>
            </a:r>
            <a:br>
              <a:rPr lang="en-US" sz="1000" b="0"/>
            </a:br>
            <a:r>
              <a:rPr lang="en-US" sz="2400"/>
              <a:t>Levels of Information</a:t>
            </a:r>
          </a:p>
        </p:txBody>
      </p:sp>
      <p:grpSp>
        <p:nvGrpSpPr>
          <p:cNvPr id="2" name="Group 5"/>
          <p:cNvGrpSpPr>
            <a:grpSpLocks/>
          </p:cNvGrpSpPr>
          <p:nvPr/>
        </p:nvGrpSpPr>
        <p:grpSpPr bwMode="auto">
          <a:xfrm>
            <a:off x="1066800" y="1524000"/>
            <a:ext cx="4648200" cy="1295400"/>
            <a:chOff x="624" y="1056"/>
            <a:chExt cx="2928" cy="816"/>
          </a:xfrm>
        </p:grpSpPr>
        <p:sp>
          <p:nvSpPr>
            <p:cNvPr id="722950" name="AutoShape 6"/>
            <p:cNvSpPr>
              <a:spLocks noChangeArrowheads="1"/>
            </p:cNvSpPr>
            <p:nvPr/>
          </p:nvSpPr>
          <p:spPr bwMode="auto">
            <a:xfrm>
              <a:off x="624" y="1056"/>
              <a:ext cx="2928" cy="816"/>
            </a:xfrm>
            <a:prstGeom prst="homePlate">
              <a:avLst>
                <a:gd name="adj" fmla="val 89706"/>
              </a:avLst>
            </a:prstGeom>
            <a:solidFill>
              <a:srgbClr val="CCFFFF"/>
            </a:solidFill>
            <a:ln w="9525">
              <a:solidFill>
                <a:srgbClr val="0000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n>
                  <a:solidFill>
                    <a:schemeClr val="tx2"/>
                  </a:solidFill>
                </a:ln>
                <a:solidFill>
                  <a:schemeClr val="tx2"/>
                </a:solidFill>
                <a:latin typeface="Candara" pitchFamily="34" charset="0"/>
                <a:cs typeface="Arial" pitchFamily="34" charset="0"/>
              </a:endParaRPr>
            </a:p>
          </p:txBody>
        </p:sp>
        <p:sp>
          <p:nvSpPr>
            <p:cNvPr id="722951" name="Text Box 7"/>
            <p:cNvSpPr txBox="1">
              <a:spLocks noChangeArrowheads="1"/>
            </p:cNvSpPr>
            <p:nvPr/>
          </p:nvSpPr>
          <p:spPr bwMode="auto">
            <a:xfrm>
              <a:off x="672" y="1104"/>
              <a:ext cx="2544" cy="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FF"/>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2000" dirty="0">
                  <a:ln>
                    <a:solidFill>
                      <a:schemeClr val="tx2"/>
                    </a:solidFill>
                  </a:ln>
                  <a:solidFill>
                    <a:schemeClr val="tx2"/>
                  </a:solidFill>
                  <a:latin typeface="Candara" pitchFamily="34" charset="0"/>
                  <a:cs typeface="Arial" pitchFamily="34" charset="0"/>
                </a:rPr>
                <a:t>Conceptual</a:t>
              </a:r>
            </a:p>
            <a:p>
              <a:pPr marL="285750" indent="-285750">
                <a:buFont typeface="Arial" pitchFamily="34" charset="0"/>
                <a:buChar char="•"/>
              </a:pPr>
              <a:r>
                <a:rPr lang="en-US" sz="1600" dirty="0">
                  <a:solidFill>
                    <a:schemeClr val="tx2"/>
                  </a:solidFill>
                  <a:latin typeface="Candara" pitchFamily="34" charset="0"/>
                  <a:cs typeface="Arial" pitchFamily="34" charset="0"/>
                </a:rPr>
                <a:t>Information Content - General Ideas</a:t>
              </a:r>
            </a:p>
            <a:p>
              <a:pPr indent="-285750">
                <a:buFontTx/>
                <a:buChar char="•"/>
              </a:pPr>
              <a:r>
                <a:rPr lang="en-US" sz="1600" dirty="0">
                  <a:solidFill>
                    <a:schemeClr val="tx2"/>
                  </a:solidFill>
                  <a:latin typeface="Candara" pitchFamily="34" charset="0"/>
                  <a:cs typeface="Arial" pitchFamily="34" charset="0"/>
                </a:rPr>
                <a:t>Human Concept of Application Domain</a:t>
              </a:r>
            </a:p>
            <a:p>
              <a:pPr indent="-285750">
                <a:buFontTx/>
                <a:buChar char="•"/>
              </a:pPr>
              <a:r>
                <a:rPr lang="en-US" sz="1600" dirty="0">
                  <a:solidFill>
                    <a:schemeClr val="tx2"/>
                  </a:solidFill>
                  <a:latin typeface="Candara" pitchFamily="34" charset="0"/>
                  <a:cs typeface="Arial" pitchFamily="34" charset="0"/>
                </a:rPr>
                <a:t>Data System as Understood by Users</a:t>
              </a:r>
            </a:p>
          </p:txBody>
        </p:sp>
      </p:grpSp>
      <p:grpSp>
        <p:nvGrpSpPr>
          <p:cNvPr id="3" name="Group 8"/>
          <p:cNvGrpSpPr>
            <a:grpSpLocks/>
          </p:cNvGrpSpPr>
          <p:nvPr/>
        </p:nvGrpSpPr>
        <p:grpSpPr bwMode="auto">
          <a:xfrm>
            <a:off x="1981200" y="3124200"/>
            <a:ext cx="4648200" cy="1295400"/>
            <a:chOff x="624" y="1056"/>
            <a:chExt cx="2928" cy="816"/>
          </a:xfrm>
        </p:grpSpPr>
        <p:sp>
          <p:nvSpPr>
            <p:cNvPr id="722953" name="AutoShape 9"/>
            <p:cNvSpPr>
              <a:spLocks noChangeArrowheads="1"/>
            </p:cNvSpPr>
            <p:nvPr/>
          </p:nvSpPr>
          <p:spPr bwMode="auto">
            <a:xfrm>
              <a:off x="624" y="1056"/>
              <a:ext cx="2928" cy="816"/>
            </a:xfrm>
            <a:prstGeom prst="homePlate">
              <a:avLst>
                <a:gd name="adj" fmla="val 89706"/>
              </a:avLst>
            </a:prstGeom>
            <a:solidFill>
              <a:srgbClr val="CCFFCC"/>
            </a:solidFill>
            <a:ln w="9525">
              <a:solidFill>
                <a:srgbClr val="007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pitchFamily="34" charset="0"/>
                <a:cs typeface="Arial" pitchFamily="34" charset="0"/>
              </a:endParaRPr>
            </a:p>
          </p:txBody>
        </p:sp>
        <p:sp>
          <p:nvSpPr>
            <p:cNvPr id="722954" name="Text Box 10"/>
            <p:cNvSpPr txBox="1">
              <a:spLocks noChangeArrowheads="1"/>
            </p:cNvSpPr>
            <p:nvPr/>
          </p:nvSpPr>
          <p:spPr bwMode="auto">
            <a:xfrm>
              <a:off x="672" y="1104"/>
              <a:ext cx="2736" cy="717"/>
            </a:xfrm>
            <a:prstGeom prst="rect">
              <a:avLst/>
            </a:prstGeom>
            <a:noFill/>
            <a:ln w="9525">
              <a:noFill/>
              <a:miter lim="800000"/>
              <a:headEnd/>
              <a:tailEnd/>
            </a:ln>
            <a:effectLst/>
            <a:extLst>
              <a:ext uri="{909E8E84-426E-40DD-AFC4-6F175D3DCCD1}">
                <a14:hiddenFill xmlns="" xmlns:a14="http://schemas.microsoft.com/office/drawing/2010/main">
                  <a:solidFill>
                    <a:srgbClr val="CCFF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dirty="0">
                  <a:solidFill>
                    <a:schemeClr val="tx2"/>
                  </a:solidFill>
                  <a:latin typeface="Candara" pitchFamily="34" charset="0"/>
                  <a:cs typeface="Arial" pitchFamily="34" charset="0"/>
                </a:rPr>
                <a:t>Logical</a:t>
              </a:r>
            </a:p>
            <a:p>
              <a:pPr marL="285750" indent="-285750">
                <a:buFont typeface="Arial" pitchFamily="34" charset="0"/>
                <a:buChar char="•"/>
              </a:pPr>
              <a:r>
                <a:rPr lang="en-US" sz="1600" dirty="0">
                  <a:solidFill>
                    <a:schemeClr val="tx2"/>
                  </a:solidFill>
                  <a:latin typeface="Candara" pitchFamily="34" charset="0"/>
                  <a:cs typeface="Arial" pitchFamily="34" charset="0"/>
                </a:rPr>
                <a:t>Details of whole information Content</a:t>
              </a:r>
            </a:p>
            <a:p>
              <a:pPr marL="285750" indent="-285750">
                <a:buFont typeface="Arial" pitchFamily="34" charset="0"/>
                <a:buChar char="•"/>
              </a:pPr>
              <a:r>
                <a:rPr lang="en-US" sz="1600" dirty="0">
                  <a:solidFill>
                    <a:schemeClr val="tx2"/>
                  </a:solidFill>
                  <a:latin typeface="Candara" pitchFamily="34" charset="0"/>
                  <a:cs typeface="Arial" pitchFamily="34" charset="0"/>
                </a:rPr>
                <a:t>Reference to specific Database Software</a:t>
              </a:r>
            </a:p>
            <a:p>
              <a:pPr marL="285750" indent="-285750">
                <a:buFont typeface="Arial" pitchFamily="34" charset="0"/>
                <a:buChar char="•"/>
              </a:pPr>
              <a:r>
                <a:rPr lang="en-US" sz="1600" dirty="0">
                  <a:solidFill>
                    <a:schemeClr val="tx2"/>
                  </a:solidFill>
                  <a:latin typeface="Candara" pitchFamily="34" charset="0"/>
                  <a:cs typeface="Arial" pitchFamily="34" charset="0"/>
                </a:rPr>
                <a:t>No Details of Hardware/Software</a:t>
              </a:r>
            </a:p>
          </p:txBody>
        </p:sp>
      </p:grpSp>
      <p:grpSp>
        <p:nvGrpSpPr>
          <p:cNvPr id="4" name="Group 11"/>
          <p:cNvGrpSpPr>
            <a:grpSpLocks/>
          </p:cNvGrpSpPr>
          <p:nvPr/>
        </p:nvGrpSpPr>
        <p:grpSpPr bwMode="auto">
          <a:xfrm>
            <a:off x="2895600" y="4725988"/>
            <a:ext cx="4648200" cy="1295400"/>
            <a:chOff x="624" y="1056"/>
            <a:chExt cx="2928" cy="816"/>
          </a:xfrm>
        </p:grpSpPr>
        <p:sp>
          <p:nvSpPr>
            <p:cNvPr id="722956" name="AutoShape 12"/>
            <p:cNvSpPr>
              <a:spLocks noChangeArrowheads="1"/>
            </p:cNvSpPr>
            <p:nvPr/>
          </p:nvSpPr>
          <p:spPr bwMode="auto">
            <a:xfrm>
              <a:off x="624" y="1056"/>
              <a:ext cx="2928" cy="816"/>
            </a:xfrm>
            <a:prstGeom prst="homePlate">
              <a:avLst>
                <a:gd name="adj" fmla="val 89706"/>
              </a:avLst>
            </a:prstGeom>
            <a:solidFill>
              <a:srgbClr val="E0D7F1"/>
            </a:solidFill>
            <a:ln w="9525">
              <a:solidFill>
                <a:srgbClr val="00008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Candara" pitchFamily="34" charset="0"/>
                <a:cs typeface="Arial" pitchFamily="34" charset="0"/>
              </a:endParaRPr>
            </a:p>
          </p:txBody>
        </p:sp>
        <p:sp>
          <p:nvSpPr>
            <p:cNvPr id="722957" name="Text Box 13"/>
            <p:cNvSpPr txBox="1">
              <a:spLocks noChangeArrowheads="1"/>
            </p:cNvSpPr>
            <p:nvPr/>
          </p:nvSpPr>
          <p:spPr bwMode="auto">
            <a:xfrm>
              <a:off x="672" y="1124"/>
              <a:ext cx="2544" cy="712"/>
            </a:xfrm>
            <a:prstGeom prst="rect">
              <a:avLst/>
            </a:prstGeom>
            <a:noFill/>
            <a:ln>
              <a:noFill/>
            </a:ln>
            <a:effectLst/>
            <a:extLst>
              <a:ext uri="{909E8E84-426E-40DD-AFC4-6F175D3DCCD1}">
                <a14:hiddenFill xmlns="" xmlns:a14="http://schemas.microsoft.com/office/drawing/2010/main">
                  <a:solidFill>
                    <a:srgbClr val="BFBFEF"/>
                  </a:solidFill>
                </a14:hiddenFill>
              </a:ext>
              <a:ext uri="{91240B29-F687-4F45-9708-019B960494DF}">
                <a14:hiddenLine xmlns="" xmlns:a14="http://schemas.microsoft.com/office/drawing/2010/main" w="9525">
                  <a:solidFill>
                    <a:srgbClr val="00008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2000" b="1" dirty="0">
                  <a:solidFill>
                    <a:schemeClr val="tx2"/>
                  </a:solidFill>
                  <a:latin typeface="Candara" pitchFamily="34" charset="0"/>
                  <a:cs typeface="Arial" pitchFamily="34" charset="0"/>
                </a:rPr>
                <a:t>Physical</a:t>
              </a:r>
            </a:p>
            <a:p>
              <a:pPr marL="285750" indent="-285750">
                <a:buFont typeface="Arial" pitchFamily="34" charset="0"/>
                <a:buChar char="•"/>
              </a:pPr>
              <a:r>
                <a:rPr lang="en-US" sz="1600" dirty="0">
                  <a:solidFill>
                    <a:schemeClr val="tx2"/>
                  </a:solidFill>
                  <a:latin typeface="Candara" pitchFamily="34" charset="0"/>
                  <a:cs typeface="Arial" pitchFamily="34" charset="0"/>
                </a:rPr>
                <a:t>Details at Level of Internal data storage</a:t>
              </a:r>
            </a:p>
            <a:p>
              <a:pPr marL="285750" indent="-285750">
                <a:buFont typeface="Arial" pitchFamily="34" charset="0"/>
                <a:buChar char="•"/>
              </a:pPr>
              <a:r>
                <a:rPr lang="en-US" sz="1600" dirty="0">
                  <a:solidFill>
                    <a:schemeClr val="tx2"/>
                  </a:solidFill>
                  <a:latin typeface="Candara" pitchFamily="34" charset="0"/>
                  <a:cs typeface="Arial" pitchFamily="34" charset="0"/>
                </a:rPr>
                <a:t>Intricacies of Specific Database</a:t>
              </a:r>
            </a:p>
            <a:p>
              <a:pPr marL="285750" indent="-285750">
                <a:buFont typeface="Arial" pitchFamily="34" charset="0"/>
                <a:buChar char="•"/>
              </a:pPr>
              <a:r>
                <a:rPr lang="en-US" sz="1600" dirty="0">
                  <a:solidFill>
                    <a:schemeClr val="tx2"/>
                  </a:solidFill>
                  <a:latin typeface="Candara" pitchFamily="34" charset="0"/>
                  <a:cs typeface="Arial" pitchFamily="34" charset="0"/>
                </a:rPr>
                <a:t>Details of Physical implementation</a:t>
              </a:r>
            </a:p>
          </p:txBody>
        </p:sp>
      </p:grpSp>
    </p:spTree>
    <p:extLst>
      <p:ext uri="{BB962C8B-B14F-4D97-AF65-F5344CB8AC3E}">
        <p14:creationId xmlns="" xmlns:p14="http://schemas.microsoft.com/office/powerpoint/2010/main" val="3698488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1" name="Rectangle 9"/>
          <p:cNvSpPr>
            <a:spLocks noGrp="1"/>
          </p:cNvSpPr>
          <p:nvPr>
            <p:ph type="title"/>
          </p:nvPr>
        </p:nvSpPr>
        <p:spPr/>
        <p:txBody>
          <a:bodyPr/>
          <a:lstStyle/>
          <a:p>
            <a:r>
              <a:rPr lang="en-US" sz="2400"/>
              <a:t>Summary</a:t>
            </a:r>
          </a:p>
        </p:txBody>
      </p:sp>
      <p:sp>
        <p:nvSpPr>
          <p:cNvPr id="346122" name="Rectangle 10"/>
          <p:cNvSpPr>
            <a:spLocks noGrp="1"/>
          </p:cNvSpPr>
          <p:nvPr>
            <p:ph type="body" idx="1"/>
          </p:nvPr>
        </p:nvSpPr>
        <p:spPr>
          <a:xfrm>
            <a:off x="319088" y="1233488"/>
            <a:ext cx="6172200" cy="4368800"/>
          </a:xfrm>
          <a:noFill/>
        </p:spPr>
        <p:txBody>
          <a:bodyPr/>
          <a:lstStyle/>
          <a:p>
            <a:r>
              <a:rPr lang="en-US" sz="2000" b="1" dirty="0"/>
              <a:t>In this lesson, you have learnt about:</a:t>
            </a:r>
          </a:p>
          <a:p>
            <a:pPr lvl="1"/>
            <a:r>
              <a:rPr lang="en-US" sz="1800" dirty="0"/>
              <a:t>What is Data Modeling</a:t>
            </a:r>
          </a:p>
          <a:p>
            <a:pPr lvl="1"/>
            <a:r>
              <a:rPr lang="en-US" sz="1800" dirty="0"/>
              <a:t>Why data modeling is important</a:t>
            </a:r>
          </a:p>
          <a:p>
            <a:pPr lvl="1"/>
            <a:r>
              <a:rPr lang="en-US" sz="1800" dirty="0"/>
              <a:t>What makes a data model Good</a:t>
            </a:r>
          </a:p>
          <a:p>
            <a:pPr lvl="1"/>
            <a:r>
              <a:rPr lang="en-US" sz="1800" dirty="0"/>
              <a:t>Team involved in Data Modeling</a:t>
            </a:r>
          </a:p>
          <a:p>
            <a:pPr lvl="1"/>
            <a:r>
              <a:rPr lang="en-US" sz="1800" dirty="0"/>
              <a:t>Various database design stages &amp; Deliverables</a:t>
            </a:r>
          </a:p>
        </p:txBody>
      </p:sp>
      <p:grpSp>
        <p:nvGrpSpPr>
          <p:cNvPr id="2" name="Group 11"/>
          <p:cNvGrpSpPr>
            <a:grpSpLocks/>
          </p:cNvGrpSpPr>
          <p:nvPr/>
        </p:nvGrpSpPr>
        <p:grpSpPr bwMode="auto">
          <a:xfrm>
            <a:off x="6934200" y="1576388"/>
            <a:ext cx="1716088" cy="1547812"/>
            <a:chOff x="4176" y="993"/>
            <a:chExt cx="1273" cy="1119"/>
          </a:xfrm>
        </p:grpSpPr>
        <p:sp>
          <p:nvSpPr>
            <p:cNvPr id="346124"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346125" name="Picture 13" descr="summar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1566365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p:cNvSpPr>
          <p:nvPr>
            <p:ph type="body" idx="1"/>
          </p:nvPr>
        </p:nvSpPr>
        <p:spPr>
          <a:xfrm>
            <a:off x="319088" y="1233488"/>
            <a:ext cx="6005512" cy="4368800"/>
          </a:xfrm>
        </p:spPr>
        <p:txBody>
          <a:bodyPr/>
          <a:lstStyle/>
          <a:p>
            <a:pPr algn="just"/>
            <a:r>
              <a:rPr lang="en-US" b="1" dirty="0">
                <a:cs typeface="Arial" pitchFamily="34" charset="0"/>
              </a:rPr>
              <a:t>Question 1: _____ is a replica or a representation of particular aspects and segments of the real world.</a:t>
            </a:r>
            <a:endParaRPr lang="en-US" sz="2400" dirty="0">
              <a:cs typeface="Arial" pitchFamily="34" charset="0"/>
            </a:endParaRPr>
          </a:p>
          <a:p>
            <a:pPr algn="just"/>
            <a:r>
              <a:rPr lang="en-US" b="1" dirty="0">
                <a:cs typeface="Arial" pitchFamily="34" charset="0"/>
              </a:rPr>
              <a:t>Question 2: ______ data model represents how the model will be built in the database.</a:t>
            </a:r>
          </a:p>
        </p:txBody>
      </p:sp>
      <p:grpSp>
        <p:nvGrpSpPr>
          <p:cNvPr id="2" name="Group 3"/>
          <p:cNvGrpSpPr>
            <a:grpSpLocks/>
          </p:cNvGrpSpPr>
          <p:nvPr/>
        </p:nvGrpSpPr>
        <p:grpSpPr bwMode="auto">
          <a:xfrm>
            <a:off x="6781800" y="1576388"/>
            <a:ext cx="1868488" cy="1471612"/>
            <a:chOff x="4176" y="993"/>
            <a:chExt cx="1273" cy="1119"/>
          </a:xfrm>
        </p:grpSpPr>
        <p:sp>
          <p:nvSpPr>
            <p:cNvPr id="724996" name="Rectangle 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724997" name="Picture 5" descr="knowledgecheck"/>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24998" name="Rectangle 6"/>
          <p:cNvSpPr>
            <a:spLocks noGrp="1"/>
          </p:cNvSpPr>
          <p:nvPr>
            <p:ph type="title"/>
          </p:nvPr>
        </p:nvSpPr>
        <p:spPr>
          <a:noFill/>
          <a:ln/>
        </p:spPr>
        <p:txBody>
          <a:bodyPr/>
          <a:lstStyle/>
          <a:p>
            <a:r>
              <a:rPr lang="en-US" sz="2400"/>
              <a:t>Review Question</a:t>
            </a:r>
          </a:p>
        </p:txBody>
      </p:sp>
    </p:spTree>
    <p:extLst>
      <p:ext uri="{BB962C8B-B14F-4D97-AF65-F5344CB8AC3E}">
        <p14:creationId xmlns="" xmlns:p14="http://schemas.microsoft.com/office/powerpoint/2010/main" val="3463551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5"/>
          <p:cNvSpPr>
            <a:spLocks noGrp="1"/>
          </p:cNvSpPr>
          <p:nvPr>
            <p:ph type="title"/>
          </p:nvPr>
        </p:nvSpPr>
        <p:spPr>
          <a:xfrm>
            <a:off x="228576" y="0"/>
            <a:ext cx="6858048" cy="857255"/>
          </a:xfrm>
          <a:noFill/>
          <a:ln>
            <a:noFill/>
          </a:ln>
        </p:spPr>
        <p:txBody>
          <a:bodyPr/>
          <a:lstStyle/>
          <a:p>
            <a:r>
              <a:rPr lang="en-US" sz="1200" dirty="0"/>
              <a:t>1.0:  Introduction  </a:t>
            </a:r>
            <a:br>
              <a:rPr lang="en-US" sz="1200" dirty="0"/>
            </a:br>
            <a:r>
              <a:rPr lang="en-US" sz="2400" dirty="0"/>
              <a:t>Introduction to Data Models</a:t>
            </a:r>
          </a:p>
        </p:txBody>
      </p:sp>
      <p:sp>
        <p:nvSpPr>
          <p:cNvPr id="183345" name="AutoShape 49"/>
          <p:cNvSpPr>
            <a:spLocks noChangeArrowheads="1"/>
          </p:cNvSpPr>
          <p:nvPr/>
        </p:nvSpPr>
        <p:spPr bwMode="auto">
          <a:xfrm>
            <a:off x="504371" y="1104899"/>
            <a:ext cx="2743200" cy="1115787"/>
          </a:xfrm>
          <a:prstGeom prst="cloudCallout">
            <a:avLst>
              <a:gd name="adj1" fmla="val 64815"/>
              <a:gd name="adj2" fmla="val 172917"/>
            </a:avLst>
          </a:prstGeom>
          <a:solidFill>
            <a:srgbClr val="C0C0C0"/>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1600">
                <a:solidFill>
                  <a:schemeClr val="tx2"/>
                </a:solidFill>
                <a:latin typeface="Candara"/>
                <a:cs typeface="Arial" pitchFamily="34" charset="0"/>
              </a:rPr>
              <a:t>I want to Build a Hybrid Automobile</a:t>
            </a:r>
          </a:p>
        </p:txBody>
      </p:sp>
      <p:sp>
        <p:nvSpPr>
          <p:cNvPr id="183346" name="AutoShape 50"/>
          <p:cNvSpPr>
            <a:spLocks noChangeArrowheads="1"/>
          </p:cNvSpPr>
          <p:nvPr/>
        </p:nvSpPr>
        <p:spPr bwMode="auto">
          <a:xfrm>
            <a:off x="3810000" y="1066800"/>
            <a:ext cx="2286000" cy="838200"/>
          </a:xfrm>
          <a:prstGeom prst="cloudCallout">
            <a:avLst>
              <a:gd name="adj1" fmla="val -5833"/>
              <a:gd name="adj2" fmla="val 177653"/>
            </a:avLst>
          </a:prstGeom>
          <a:solidFill>
            <a:srgbClr val="C0C0C0"/>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1600">
                <a:solidFill>
                  <a:schemeClr val="tx2"/>
                </a:solidFill>
                <a:latin typeface="Candara"/>
                <a:cs typeface="Arial" pitchFamily="34" charset="0"/>
              </a:rPr>
              <a:t>I want to build a mansion</a:t>
            </a:r>
          </a:p>
        </p:txBody>
      </p:sp>
      <p:sp>
        <p:nvSpPr>
          <p:cNvPr id="183347" name="AutoShape 51"/>
          <p:cNvSpPr>
            <a:spLocks noChangeArrowheads="1"/>
          </p:cNvSpPr>
          <p:nvPr/>
        </p:nvSpPr>
        <p:spPr bwMode="auto">
          <a:xfrm>
            <a:off x="6324600" y="2667000"/>
            <a:ext cx="2362200" cy="838200"/>
          </a:xfrm>
          <a:prstGeom prst="cloudCallout">
            <a:avLst>
              <a:gd name="adj1" fmla="val -100000"/>
              <a:gd name="adj2" fmla="val 70074"/>
            </a:avLst>
          </a:prstGeom>
          <a:solidFill>
            <a:srgbClr val="C0C0C0"/>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1600">
                <a:solidFill>
                  <a:schemeClr val="tx2"/>
                </a:solidFill>
                <a:latin typeface="Candara"/>
                <a:cs typeface="Arial" pitchFamily="34" charset="0"/>
              </a:rPr>
              <a:t>I want to build an Application</a:t>
            </a:r>
          </a:p>
        </p:txBody>
      </p:sp>
      <p:sp>
        <p:nvSpPr>
          <p:cNvPr id="183348" name="AutoShape 52"/>
          <p:cNvSpPr>
            <a:spLocks noChangeArrowheads="1"/>
          </p:cNvSpPr>
          <p:nvPr/>
        </p:nvSpPr>
        <p:spPr bwMode="auto">
          <a:xfrm>
            <a:off x="304800" y="2514599"/>
            <a:ext cx="2667000" cy="1006475"/>
          </a:xfrm>
          <a:prstGeom prst="cloudCallout">
            <a:avLst>
              <a:gd name="adj1" fmla="val 82083"/>
              <a:gd name="adj2" fmla="val 66856"/>
            </a:avLst>
          </a:prstGeom>
          <a:solidFill>
            <a:srgbClr val="C0C0C0"/>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1600" dirty="0">
                <a:solidFill>
                  <a:schemeClr val="tx2"/>
                </a:solidFill>
                <a:latin typeface="Candara"/>
                <a:cs typeface="Arial" pitchFamily="34" charset="0"/>
              </a:rPr>
              <a:t>I want to build an Operating System</a:t>
            </a:r>
          </a:p>
        </p:txBody>
      </p:sp>
      <p:sp>
        <p:nvSpPr>
          <p:cNvPr id="183349" name="AutoShape 53"/>
          <p:cNvSpPr>
            <a:spLocks noChangeArrowheads="1"/>
          </p:cNvSpPr>
          <p:nvPr/>
        </p:nvSpPr>
        <p:spPr bwMode="auto">
          <a:xfrm>
            <a:off x="152400" y="3962400"/>
            <a:ext cx="2286000" cy="838200"/>
          </a:xfrm>
          <a:prstGeom prst="cloudCallout">
            <a:avLst>
              <a:gd name="adj1" fmla="val 94028"/>
              <a:gd name="adj2" fmla="val 1134"/>
            </a:avLst>
          </a:prstGeom>
          <a:solidFill>
            <a:srgbClr val="C0C0C0"/>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1600">
                <a:solidFill>
                  <a:schemeClr val="tx2"/>
                </a:solidFill>
                <a:latin typeface="Candara"/>
                <a:cs typeface="Arial" pitchFamily="34" charset="0"/>
              </a:rPr>
              <a:t>I want to build a Database</a:t>
            </a:r>
          </a:p>
        </p:txBody>
      </p:sp>
      <p:sp>
        <p:nvSpPr>
          <p:cNvPr id="183350" name="AutoShape 54"/>
          <p:cNvSpPr>
            <a:spLocks noChangeArrowheads="1"/>
          </p:cNvSpPr>
          <p:nvPr/>
        </p:nvSpPr>
        <p:spPr bwMode="auto">
          <a:xfrm>
            <a:off x="6248400" y="3886200"/>
            <a:ext cx="2286000" cy="838200"/>
          </a:xfrm>
          <a:prstGeom prst="cloudCallout">
            <a:avLst>
              <a:gd name="adj1" fmla="val -100278"/>
              <a:gd name="adj2" fmla="val 23106"/>
            </a:avLst>
          </a:prstGeom>
          <a:solidFill>
            <a:srgbClr val="C0C0C0"/>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1600">
                <a:solidFill>
                  <a:schemeClr val="tx2"/>
                </a:solidFill>
                <a:latin typeface="Candara"/>
                <a:cs typeface="Arial" pitchFamily="34" charset="0"/>
              </a:rPr>
              <a:t>I want to build a Warehouse</a:t>
            </a:r>
          </a:p>
        </p:txBody>
      </p:sp>
      <p:sp>
        <p:nvSpPr>
          <p:cNvPr id="183351" name="AutoShape 55"/>
          <p:cNvSpPr>
            <a:spLocks noChangeArrowheads="1"/>
          </p:cNvSpPr>
          <p:nvPr/>
        </p:nvSpPr>
        <p:spPr bwMode="auto">
          <a:xfrm>
            <a:off x="6324600" y="1524000"/>
            <a:ext cx="2286000" cy="838200"/>
          </a:xfrm>
          <a:prstGeom prst="cloudCallout">
            <a:avLst>
              <a:gd name="adj1" fmla="val -69444"/>
              <a:gd name="adj2" fmla="val 149241"/>
            </a:avLst>
          </a:prstGeom>
          <a:solidFill>
            <a:srgbClr val="C0C0C0"/>
          </a:solidFill>
          <a:ln w="9525">
            <a:solidFill>
              <a:schemeClr val="tx2"/>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sz="1600">
                <a:solidFill>
                  <a:schemeClr val="tx2"/>
                </a:solidFill>
                <a:latin typeface="Candara"/>
                <a:cs typeface="Arial" pitchFamily="34" charset="0"/>
              </a:rPr>
              <a:t>I want to build a Spaceship</a:t>
            </a:r>
          </a:p>
        </p:txBody>
      </p:sp>
      <p:grpSp>
        <p:nvGrpSpPr>
          <p:cNvPr id="2" name="Group 56"/>
          <p:cNvGrpSpPr>
            <a:grpSpLocks/>
          </p:cNvGrpSpPr>
          <p:nvPr/>
        </p:nvGrpSpPr>
        <p:grpSpPr bwMode="auto">
          <a:xfrm flipH="1">
            <a:off x="3657600" y="2590800"/>
            <a:ext cx="1228725" cy="1662113"/>
            <a:chOff x="4877" y="2550"/>
            <a:chExt cx="774" cy="1047"/>
          </a:xfrm>
        </p:grpSpPr>
        <p:sp>
          <p:nvSpPr>
            <p:cNvPr id="183353" name="Freeform 57"/>
            <p:cNvSpPr>
              <a:spLocks/>
            </p:cNvSpPr>
            <p:nvPr/>
          </p:nvSpPr>
          <p:spPr bwMode="auto">
            <a:xfrm>
              <a:off x="5049" y="3207"/>
              <a:ext cx="602" cy="387"/>
            </a:xfrm>
            <a:custGeom>
              <a:avLst/>
              <a:gdLst>
                <a:gd name="T0" fmla="*/ 0 w 1203"/>
                <a:gd name="T1" fmla="*/ 769 h 775"/>
                <a:gd name="T2" fmla="*/ 96 w 1203"/>
                <a:gd name="T3" fmla="*/ 652 h 775"/>
                <a:gd name="T4" fmla="*/ 354 w 1203"/>
                <a:gd name="T5" fmla="*/ 448 h 775"/>
                <a:gd name="T6" fmla="*/ 782 w 1203"/>
                <a:gd name="T7" fmla="*/ 197 h 775"/>
                <a:gd name="T8" fmla="*/ 1100 w 1203"/>
                <a:gd name="T9" fmla="*/ 43 h 775"/>
                <a:gd name="T10" fmla="*/ 1203 w 1203"/>
                <a:gd name="T11" fmla="*/ 0 h 775"/>
                <a:gd name="T12" fmla="*/ 1203 w 1203"/>
                <a:gd name="T13" fmla="*/ 775 h 775"/>
                <a:gd name="T14" fmla="*/ 0 w 1203"/>
                <a:gd name="T15" fmla="*/ 769 h 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3" h="775">
                  <a:moveTo>
                    <a:pt x="0" y="769"/>
                  </a:moveTo>
                  <a:lnTo>
                    <a:pt x="96" y="652"/>
                  </a:lnTo>
                  <a:lnTo>
                    <a:pt x="354" y="448"/>
                  </a:lnTo>
                  <a:lnTo>
                    <a:pt x="782" y="197"/>
                  </a:lnTo>
                  <a:lnTo>
                    <a:pt x="1100" y="43"/>
                  </a:lnTo>
                  <a:lnTo>
                    <a:pt x="1203" y="0"/>
                  </a:lnTo>
                  <a:lnTo>
                    <a:pt x="1203" y="775"/>
                  </a:lnTo>
                  <a:lnTo>
                    <a:pt x="0" y="769"/>
                  </a:lnTo>
                  <a:close/>
                </a:path>
              </a:pathLst>
            </a:custGeom>
            <a:solidFill>
              <a:srgbClr val="BFDD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54" name="Freeform 58"/>
            <p:cNvSpPr>
              <a:spLocks/>
            </p:cNvSpPr>
            <p:nvPr/>
          </p:nvSpPr>
          <p:spPr bwMode="auto">
            <a:xfrm>
              <a:off x="5064" y="3448"/>
              <a:ext cx="179" cy="149"/>
            </a:xfrm>
            <a:custGeom>
              <a:avLst/>
              <a:gdLst>
                <a:gd name="T0" fmla="*/ 308 w 358"/>
                <a:gd name="T1" fmla="*/ 0 h 298"/>
                <a:gd name="T2" fmla="*/ 305 w 358"/>
                <a:gd name="T3" fmla="*/ 2 h 298"/>
                <a:gd name="T4" fmla="*/ 297 w 358"/>
                <a:gd name="T5" fmla="*/ 7 h 298"/>
                <a:gd name="T6" fmla="*/ 285 w 358"/>
                <a:gd name="T7" fmla="*/ 16 h 298"/>
                <a:gd name="T8" fmla="*/ 267 w 358"/>
                <a:gd name="T9" fmla="*/ 27 h 298"/>
                <a:gd name="T10" fmla="*/ 248 w 358"/>
                <a:gd name="T11" fmla="*/ 42 h 298"/>
                <a:gd name="T12" fmla="*/ 226 w 358"/>
                <a:gd name="T13" fmla="*/ 60 h 298"/>
                <a:gd name="T14" fmla="*/ 202 w 358"/>
                <a:gd name="T15" fmla="*/ 78 h 298"/>
                <a:gd name="T16" fmla="*/ 176 w 358"/>
                <a:gd name="T17" fmla="*/ 99 h 298"/>
                <a:gd name="T18" fmla="*/ 150 w 358"/>
                <a:gd name="T19" fmla="*/ 121 h 298"/>
                <a:gd name="T20" fmla="*/ 123 w 358"/>
                <a:gd name="T21" fmla="*/ 144 h 298"/>
                <a:gd name="T22" fmla="*/ 98 w 358"/>
                <a:gd name="T23" fmla="*/ 168 h 298"/>
                <a:gd name="T24" fmla="*/ 73 w 358"/>
                <a:gd name="T25" fmla="*/ 192 h 298"/>
                <a:gd name="T26" fmla="*/ 51 w 358"/>
                <a:gd name="T27" fmla="*/ 218 h 298"/>
                <a:gd name="T28" fmla="*/ 30 w 358"/>
                <a:gd name="T29" fmla="*/ 242 h 298"/>
                <a:gd name="T30" fmla="*/ 13 w 358"/>
                <a:gd name="T31" fmla="*/ 267 h 298"/>
                <a:gd name="T32" fmla="*/ 0 w 358"/>
                <a:gd name="T33" fmla="*/ 290 h 298"/>
                <a:gd name="T34" fmla="*/ 73 w 358"/>
                <a:gd name="T35" fmla="*/ 298 h 298"/>
                <a:gd name="T36" fmla="*/ 358 w 358"/>
                <a:gd name="T37" fmla="*/ 63 h 298"/>
                <a:gd name="T38" fmla="*/ 308 w 358"/>
                <a:gd name="T3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8" h="298">
                  <a:moveTo>
                    <a:pt x="308" y="0"/>
                  </a:moveTo>
                  <a:lnTo>
                    <a:pt x="305" y="2"/>
                  </a:lnTo>
                  <a:lnTo>
                    <a:pt x="297" y="7"/>
                  </a:lnTo>
                  <a:lnTo>
                    <a:pt x="285" y="16"/>
                  </a:lnTo>
                  <a:lnTo>
                    <a:pt x="267" y="27"/>
                  </a:lnTo>
                  <a:lnTo>
                    <a:pt x="248" y="42"/>
                  </a:lnTo>
                  <a:lnTo>
                    <a:pt x="226" y="60"/>
                  </a:lnTo>
                  <a:lnTo>
                    <a:pt x="202" y="78"/>
                  </a:lnTo>
                  <a:lnTo>
                    <a:pt x="176" y="99"/>
                  </a:lnTo>
                  <a:lnTo>
                    <a:pt x="150" y="121"/>
                  </a:lnTo>
                  <a:lnTo>
                    <a:pt x="123" y="144"/>
                  </a:lnTo>
                  <a:lnTo>
                    <a:pt x="98" y="168"/>
                  </a:lnTo>
                  <a:lnTo>
                    <a:pt x="73" y="192"/>
                  </a:lnTo>
                  <a:lnTo>
                    <a:pt x="51" y="218"/>
                  </a:lnTo>
                  <a:lnTo>
                    <a:pt x="30" y="242"/>
                  </a:lnTo>
                  <a:lnTo>
                    <a:pt x="13" y="267"/>
                  </a:lnTo>
                  <a:lnTo>
                    <a:pt x="0" y="290"/>
                  </a:lnTo>
                  <a:lnTo>
                    <a:pt x="73" y="298"/>
                  </a:lnTo>
                  <a:lnTo>
                    <a:pt x="358" y="63"/>
                  </a:lnTo>
                  <a:lnTo>
                    <a:pt x="308" y="0"/>
                  </a:lnTo>
                  <a:close/>
                </a:path>
              </a:pathLst>
            </a:custGeom>
            <a:solidFill>
              <a:srgbClr val="FFFF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55" name="Freeform 59"/>
            <p:cNvSpPr>
              <a:spLocks/>
            </p:cNvSpPr>
            <p:nvPr/>
          </p:nvSpPr>
          <p:spPr bwMode="auto">
            <a:xfrm>
              <a:off x="4877" y="2550"/>
              <a:ext cx="774" cy="1046"/>
            </a:xfrm>
            <a:custGeom>
              <a:avLst/>
              <a:gdLst>
                <a:gd name="T0" fmla="*/ 647 w 1546"/>
                <a:gd name="T1" fmla="*/ 7 h 2091"/>
                <a:gd name="T2" fmla="*/ 737 w 1546"/>
                <a:gd name="T3" fmla="*/ 2 h 2091"/>
                <a:gd name="T4" fmla="*/ 827 w 1546"/>
                <a:gd name="T5" fmla="*/ 27 h 2091"/>
                <a:gd name="T6" fmla="*/ 932 w 1546"/>
                <a:gd name="T7" fmla="*/ 120 h 2091"/>
                <a:gd name="T8" fmla="*/ 1037 w 1546"/>
                <a:gd name="T9" fmla="*/ 217 h 2091"/>
                <a:gd name="T10" fmla="*/ 1113 w 1546"/>
                <a:gd name="T11" fmla="*/ 325 h 2091"/>
                <a:gd name="T12" fmla="*/ 1157 w 1546"/>
                <a:gd name="T13" fmla="*/ 449 h 2091"/>
                <a:gd name="T14" fmla="*/ 1177 w 1546"/>
                <a:gd name="T15" fmla="*/ 618 h 2091"/>
                <a:gd name="T16" fmla="*/ 1241 w 1546"/>
                <a:gd name="T17" fmla="*/ 681 h 2091"/>
                <a:gd name="T18" fmla="*/ 1246 w 1546"/>
                <a:gd name="T19" fmla="*/ 860 h 2091"/>
                <a:gd name="T20" fmla="*/ 1275 w 1546"/>
                <a:gd name="T21" fmla="*/ 959 h 2091"/>
                <a:gd name="T22" fmla="*/ 1264 w 1546"/>
                <a:gd name="T23" fmla="*/ 1018 h 2091"/>
                <a:gd name="T24" fmla="*/ 1246 w 1546"/>
                <a:gd name="T25" fmla="*/ 1083 h 2091"/>
                <a:gd name="T26" fmla="*/ 1360 w 1546"/>
                <a:gd name="T27" fmla="*/ 1265 h 2091"/>
                <a:gd name="T28" fmla="*/ 1439 w 1546"/>
                <a:gd name="T29" fmla="*/ 1318 h 2091"/>
                <a:gd name="T30" fmla="*/ 1481 w 1546"/>
                <a:gd name="T31" fmla="*/ 1366 h 2091"/>
                <a:gd name="T32" fmla="*/ 1438 w 1546"/>
                <a:gd name="T33" fmla="*/ 1563 h 2091"/>
                <a:gd name="T34" fmla="*/ 1447 w 1546"/>
                <a:gd name="T35" fmla="*/ 1693 h 2091"/>
                <a:gd name="T36" fmla="*/ 1354 w 1546"/>
                <a:gd name="T37" fmla="*/ 1682 h 2091"/>
                <a:gd name="T38" fmla="*/ 1257 w 1546"/>
                <a:gd name="T39" fmla="*/ 1680 h 2091"/>
                <a:gd name="T40" fmla="*/ 1147 w 1546"/>
                <a:gd name="T41" fmla="*/ 1685 h 2091"/>
                <a:gd name="T42" fmla="*/ 1016 w 1546"/>
                <a:gd name="T43" fmla="*/ 1696 h 2091"/>
                <a:gd name="T44" fmla="*/ 1039 w 1546"/>
                <a:gd name="T45" fmla="*/ 1768 h 2091"/>
                <a:gd name="T46" fmla="*/ 1133 w 1546"/>
                <a:gd name="T47" fmla="*/ 1845 h 2091"/>
                <a:gd name="T48" fmla="*/ 1215 w 1546"/>
                <a:gd name="T49" fmla="*/ 1949 h 2091"/>
                <a:gd name="T50" fmla="*/ 1199 w 1546"/>
                <a:gd name="T51" fmla="*/ 2091 h 2091"/>
                <a:gd name="T52" fmla="*/ 920 w 1546"/>
                <a:gd name="T53" fmla="*/ 1820 h 2091"/>
                <a:gd name="T54" fmla="*/ 889 w 1546"/>
                <a:gd name="T55" fmla="*/ 1775 h 2091"/>
                <a:gd name="T56" fmla="*/ 809 w 1546"/>
                <a:gd name="T57" fmla="*/ 1922 h 2091"/>
                <a:gd name="T58" fmla="*/ 742 w 1546"/>
                <a:gd name="T59" fmla="*/ 1940 h 2091"/>
                <a:gd name="T60" fmla="*/ 667 w 1546"/>
                <a:gd name="T61" fmla="*/ 1829 h 2091"/>
                <a:gd name="T62" fmla="*/ 580 w 1546"/>
                <a:gd name="T63" fmla="*/ 1880 h 2091"/>
                <a:gd name="T64" fmla="*/ 499 w 1546"/>
                <a:gd name="T65" fmla="*/ 1945 h 2091"/>
                <a:gd name="T66" fmla="*/ 429 w 1546"/>
                <a:gd name="T67" fmla="*/ 2026 h 2091"/>
                <a:gd name="T68" fmla="*/ 308 w 1546"/>
                <a:gd name="T69" fmla="*/ 2091 h 2091"/>
                <a:gd name="T70" fmla="*/ 417 w 1546"/>
                <a:gd name="T71" fmla="*/ 1943 h 2091"/>
                <a:gd name="T72" fmla="*/ 509 w 1546"/>
                <a:gd name="T73" fmla="*/ 1859 h 2091"/>
                <a:gd name="T74" fmla="*/ 579 w 1546"/>
                <a:gd name="T75" fmla="*/ 1797 h 2091"/>
                <a:gd name="T76" fmla="*/ 648 w 1546"/>
                <a:gd name="T77" fmla="*/ 1734 h 2091"/>
                <a:gd name="T78" fmla="*/ 626 w 1546"/>
                <a:gd name="T79" fmla="*/ 1625 h 2091"/>
                <a:gd name="T80" fmla="*/ 575 w 1546"/>
                <a:gd name="T81" fmla="*/ 1564 h 2091"/>
                <a:gd name="T82" fmla="*/ 514 w 1546"/>
                <a:gd name="T83" fmla="*/ 1515 h 2091"/>
                <a:gd name="T84" fmla="*/ 432 w 1546"/>
                <a:gd name="T85" fmla="*/ 1451 h 2091"/>
                <a:gd name="T86" fmla="*/ 367 w 1546"/>
                <a:gd name="T87" fmla="*/ 1374 h 2091"/>
                <a:gd name="T88" fmla="*/ 343 w 1546"/>
                <a:gd name="T89" fmla="*/ 1300 h 2091"/>
                <a:gd name="T90" fmla="*/ 293 w 1546"/>
                <a:gd name="T91" fmla="*/ 1264 h 2091"/>
                <a:gd name="T92" fmla="*/ 243 w 1546"/>
                <a:gd name="T93" fmla="*/ 1231 h 2091"/>
                <a:gd name="T94" fmla="*/ 182 w 1546"/>
                <a:gd name="T95" fmla="*/ 1097 h 2091"/>
                <a:gd name="T96" fmla="*/ 140 w 1546"/>
                <a:gd name="T97" fmla="*/ 996 h 2091"/>
                <a:gd name="T98" fmla="*/ 126 w 1546"/>
                <a:gd name="T99" fmla="*/ 904 h 2091"/>
                <a:gd name="T100" fmla="*/ 51 w 1546"/>
                <a:gd name="T101" fmla="*/ 783 h 2091"/>
                <a:gd name="T102" fmla="*/ 4 w 1546"/>
                <a:gd name="T103" fmla="*/ 611 h 2091"/>
                <a:gd name="T104" fmla="*/ 40 w 1546"/>
                <a:gd name="T105" fmla="*/ 434 h 2091"/>
                <a:gd name="T106" fmla="*/ 39 w 1546"/>
                <a:gd name="T107" fmla="*/ 266 h 2091"/>
                <a:gd name="T108" fmla="*/ 108 w 1546"/>
                <a:gd name="T109" fmla="*/ 140 h 2091"/>
                <a:gd name="T110" fmla="*/ 230 w 1546"/>
                <a:gd name="T111" fmla="*/ 41 h 2091"/>
                <a:gd name="T112" fmla="*/ 383 w 1546"/>
                <a:gd name="T113" fmla="*/ 3 h 2091"/>
                <a:gd name="T114" fmla="*/ 515 w 1546"/>
                <a:gd name="T115" fmla="*/ 4 h 2091"/>
                <a:gd name="T116" fmla="*/ 575 w 1546"/>
                <a:gd name="T117" fmla="*/ 15 h 2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46" h="2091">
                  <a:moveTo>
                    <a:pt x="575" y="15"/>
                  </a:moveTo>
                  <a:lnTo>
                    <a:pt x="588" y="14"/>
                  </a:lnTo>
                  <a:lnTo>
                    <a:pt x="603" y="12"/>
                  </a:lnTo>
                  <a:lnTo>
                    <a:pt x="618" y="10"/>
                  </a:lnTo>
                  <a:lnTo>
                    <a:pt x="633" y="9"/>
                  </a:lnTo>
                  <a:lnTo>
                    <a:pt x="647" y="7"/>
                  </a:lnTo>
                  <a:lnTo>
                    <a:pt x="662" y="5"/>
                  </a:lnTo>
                  <a:lnTo>
                    <a:pt x="677" y="4"/>
                  </a:lnTo>
                  <a:lnTo>
                    <a:pt x="692" y="3"/>
                  </a:lnTo>
                  <a:lnTo>
                    <a:pt x="707" y="2"/>
                  </a:lnTo>
                  <a:lnTo>
                    <a:pt x="722" y="2"/>
                  </a:lnTo>
                  <a:lnTo>
                    <a:pt x="737" y="2"/>
                  </a:lnTo>
                  <a:lnTo>
                    <a:pt x="751" y="3"/>
                  </a:lnTo>
                  <a:lnTo>
                    <a:pt x="766" y="5"/>
                  </a:lnTo>
                  <a:lnTo>
                    <a:pt x="780" y="8"/>
                  </a:lnTo>
                  <a:lnTo>
                    <a:pt x="794" y="12"/>
                  </a:lnTo>
                  <a:lnTo>
                    <a:pt x="807" y="17"/>
                  </a:lnTo>
                  <a:lnTo>
                    <a:pt x="827" y="27"/>
                  </a:lnTo>
                  <a:lnTo>
                    <a:pt x="847" y="39"/>
                  </a:lnTo>
                  <a:lnTo>
                    <a:pt x="865" y="53"/>
                  </a:lnTo>
                  <a:lnTo>
                    <a:pt x="882" y="68"/>
                  </a:lnTo>
                  <a:lnTo>
                    <a:pt x="900" y="84"/>
                  </a:lnTo>
                  <a:lnTo>
                    <a:pt x="916" y="101"/>
                  </a:lnTo>
                  <a:lnTo>
                    <a:pt x="932" y="120"/>
                  </a:lnTo>
                  <a:lnTo>
                    <a:pt x="948" y="137"/>
                  </a:lnTo>
                  <a:lnTo>
                    <a:pt x="964" y="154"/>
                  </a:lnTo>
                  <a:lnTo>
                    <a:pt x="981" y="170"/>
                  </a:lnTo>
                  <a:lnTo>
                    <a:pt x="1000" y="186"/>
                  </a:lnTo>
                  <a:lnTo>
                    <a:pt x="1018" y="201"/>
                  </a:lnTo>
                  <a:lnTo>
                    <a:pt x="1037" y="217"/>
                  </a:lnTo>
                  <a:lnTo>
                    <a:pt x="1054" y="235"/>
                  </a:lnTo>
                  <a:lnTo>
                    <a:pt x="1070" y="252"/>
                  </a:lnTo>
                  <a:lnTo>
                    <a:pt x="1084" y="270"/>
                  </a:lnTo>
                  <a:lnTo>
                    <a:pt x="1094" y="288"/>
                  </a:lnTo>
                  <a:lnTo>
                    <a:pt x="1105" y="306"/>
                  </a:lnTo>
                  <a:lnTo>
                    <a:pt x="1113" y="325"/>
                  </a:lnTo>
                  <a:lnTo>
                    <a:pt x="1121" y="344"/>
                  </a:lnTo>
                  <a:lnTo>
                    <a:pt x="1129" y="364"/>
                  </a:lnTo>
                  <a:lnTo>
                    <a:pt x="1136" y="383"/>
                  </a:lnTo>
                  <a:lnTo>
                    <a:pt x="1142" y="403"/>
                  </a:lnTo>
                  <a:lnTo>
                    <a:pt x="1148" y="423"/>
                  </a:lnTo>
                  <a:lnTo>
                    <a:pt x="1157" y="449"/>
                  </a:lnTo>
                  <a:lnTo>
                    <a:pt x="1165" y="476"/>
                  </a:lnTo>
                  <a:lnTo>
                    <a:pt x="1170" y="503"/>
                  </a:lnTo>
                  <a:lnTo>
                    <a:pt x="1175" y="532"/>
                  </a:lnTo>
                  <a:lnTo>
                    <a:pt x="1177" y="560"/>
                  </a:lnTo>
                  <a:lnTo>
                    <a:pt x="1178" y="590"/>
                  </a:lnTo>
                  <a:lnTo>
                    <a:pt x="1177" y="618"/>
                  </a:lnTo>
                  <a:lnTo>
                    <a:pt x="1173" y="648"/>
                  </a:lnTo>
                  <a:lnTo>
                    <a:pt x="1185" y="654"/>
                  </a:lnTo>
                  <a:lnTo>
                    <a:pt x="1199" y="660"/>
                  </a:lnTo>
                  <a:lnTo>
                    <a:pt x="1214" y="666"/>
                  </a:lnTo>
                  <a:lnTo>
                    <a:pt x="1228" y="673"/>
                  </a:lnTo>
                  <a:lnTo>
                    <a:pt x="1241" y="681"/>
                  </a:lnTo>
                  <a:lnTo>
                    <a:pt x="1251" y="691"/>
                  </a:lnTo>
                  <a:lnTo>
                    <a:pt x="1259" y="704"/>
                  </a:lnTo>
                  <a:lnTo>
                    <a:pt x="1263" y="721"/>
                  </a:lnTo>
                  <a:lnTo>
                    <a:pt x="1261" y="769"/>
                  </a:lnTo>
                  <a:lnTo>
                    <a:pt x="1253" y="815"/>
                  </a:lnTo>
                  <a:lnTo>
                    <a:pt x="1246" y="860"/>
                  </a:lnTo>
                  <a:lnTo>
                    <a:pt x="1249" y="906"/>
                  </a:lnTo>
                  <a:lnTo>
                    <a:pt x="1252" y="918"/>
                  </a:lnTo>
                  <a:lnTo>
                    <a:pt x="1258" y="928"/>
                  </a:lnTo>
                  <a:lnTo>
                    <a:pt x="1264" y="939"/>
                  </a:lnTo>
                  <a:lnTo>
                    <a:pt x="1271" y="949"/>
                  </a:lnTo>
                  <a:lnTo>
                    <a:pt x="1275" y="959"/>
                  </a:lnTo>
                  <a:lnTo>
                    <a:pt x="1279" y="971"/>
                  </a:lnTo>
                  <a:lnTo>
                    <a:pt x="1280" y="982"/>
                  </a:lnTo>
                  <a:lnTo>
                    <a:pt x="1278" y="994"/>
                  </a:lnTo>
                  <a:lnTo>
                    <a:pt x="1274" y="1002"/>
                  </a:lnTo>
                  <a:lnTo>
                    <a:pt x="1269" y="1010"/>
                  </a:lnTo>
                  <a:lnTo>
                    <a:pt x="1264" y="1018"/>
                  </a:lnTo>
                  <a:lnTo>
                    <a:pt x="1258" y="1026"/>
                  </a:lnTo>
                  <a:lnTo>
                    <a:pt x="1251" y="1033"/>
                  </a:lnTo>
                  <a:lnTo>
                    <a:pt x="1243" y="1040"/>
                  </a:lnTo>
                  <a:lnTo>
                    <a:pt x="1236" y="1047"/>
                  </a:lnTo>
                  <a:lnTo>
                    <a:pt x="1228" y="1053"/>
                  </a:lnTo>
                  <a:lnTo>
                    <a:pt x="1246" y="1083"/>
                  </a:lnTo>
                  <a:lnTo>
                    <a:pt x="1265" y="1114"/>
                  </a:lnTo>
                  <a:lnTo>
                    <a:pt x="1283" y="1145"/>
                  </a:lnTo>
                  <a:lnTo>
                    <a:pt x="1302" y="1175"/>
                  </a:lnTo>
                  <a:lnTo>
                    <a:pt x="1320" y="1206"/>
                  </a:lnTo>
                  <a:lnTo>
                    <a:pt x="1340" y="1236"/>
                  </a:lnTo>
                  <a:lnTo>
                    <a:pt x="1360" y="1265"/>
                  </a:lnTo>
                  <a:lnTo>
                    <a:pt x="1382" y="1294"/>
                  </a:lnTo>
                  <a:lnTo>
                    <a:pt x="1392" y="1303"/>
                  </a:lnTo>
                  <a:lnTo>
                    <a:pt x="1402" y="1310"/>
                  </a:lnTo>
                  <a:lnTo>
                    <a:pt x="1414" y="1313"/>
                  </a:lnTo>
                  <a:lnTo>
                    <a:pt x="1425" y="1315"/>
                  </a:lnTo>
                  <a:lnTo>
                    <a:pt x="1439" y="1318"/>
                  </a:lnTo>
                  <a:lnTo>
                    <a:pt x="1452" y="1318"/>
                  </a:lnTo>
                  <a:lnTo>
                    <a:pt x="1465" y="1318"/>
                  </a:lnTo>
                  <a:lnTo>
                    <a:pt x="1478" y="1318"/>
                  </a:lnTo>
                  <a:lnTo>
                    <a:pt x="1546" y="1312"/>
                  </a:lnTo>
                  <a:lnTo>
                    <a:pt x="1546" y="1359"/>
                  </a:lnTo>
                  <a:lnTo>
                    <a:pt x="1481" y="1366"/>
                  </a:lnTo>
                  <a:lnTo>
                    <a:pt x="1471" y="1397"/>
                  </a:lnTo>
                  <a:lnTo>
                    <a:pt x="1462" y="1430"/>
                  </a:lnTo>
                  <a:lnTo>
                    <a:pt x="1453" y="1462"/>
                  </a:lnTo>
                  <a:lnTo>
                    <a:pt x="1447" y="1495"/>
                  </a:lnTo>
                  <a:lnTo>
                    <a:pt x="1441" y="1529"/>
                  </a:lnTo>
                  <a:lnTo>
                    <a:pt x="1438" y="1563"/>
                  </a:lnTo>
                  <a:lnTo>
                    <a:pt x="1438" y="1598"/>
                  </a:lnTo>
                  <a:lnTo>
                    <a:pt x="1439" y="1633"/>
                  </a:lnTo>
                  <a:lnTo>
                    <a:pt x="1441" y="1648"/>
                  </a:lnTo>
                  <a:lnTo>
                    <a:pt x="1445" y="1663"/>
                  </a:lnTo>
                  <a:lnTo>
                    <a:pt x="1447" y="1678"/>
                  </a:lnTo>
                  <a:lnTo>
                    <a:pt x="1447" y="1693"/>
                  </a:lnTo>
                  <a:lnTo>
                    <a:pt x="1432" y="1691"/>
                  </a:lnTo>
                  <a:lnTo>
                    <a:pt x="1416" y="1689"/>
                  </a:lnTo>
                  <a:lnTo>
                    <a:pt x="1401" y="1686"/>
                  </a:lnTo>
                  <a:lnTo>
                    <a:pt x="1385" y="1685"/>
                  </a:lnTo>
                  <a:lnTo>
                    <a:pt x="1369" y="1683"/>
                  </a:lnTo>
                  <a:lnTo>
                    <a:pt x="1354" y="1682"/>
                  </a:lnTo>
                  <a:lnTo>
                    <a:pt x="1337" y="1681"/>
                  </a:lnTo>
                  <a:lnTo>
                    <a:pt x="1321" y="1681"/>
                  </a:lnTo>
                  <a:lnTo>
                    <a:pt x="1305" y="1680"/>
                  </a:lnTo>
                  <a:lnTo>
                    <a:pt x="1289" y="1680"/>
                  </a:lnTo>
                  <a:lnTo>
                    <a:pt x="1273" y="1680"/>
                  </a:lnTo>
                  <a:lnTo>
                    <a:pt x="1257" y="1680"/>
                  </a:lnTo>
                  <a:lnTo>
                    <a:pt x="1241" y="1680"/>
                  </a:lnTo>
                  <a:lnTo>
                    <a:pt x="1225" y="1681"/>
                  </a:lnTo>
                  <a:lnTo>
                    <a:pt x="1208" y="1681"/>
                  </a:lnTo>
                  <a:lnTo>
                    <a:pt x="1192" y="1682"/>
                  </a:lnTo>
                  <a:lnTo>
                    <a:pt x="1169" y="1684"/>
                  </a:lnTo>
                  <a:lnTo>
                    <a:pt x="1147" y="1685"/>
                  </a:lnTo>
                  <a:lnTo>
                    <a:pt x="1125" y="1688"/>
                  </a:lnTo>
                  <a:lnTo>
                    <a:pt x="1104" y="1689"/>
                  </a:lnTo>
                  <a:lnTo>
                    <a:pt x="1082" y="1691"/>
                  </a:lnTo>
                  <a:lnTo>
                    <a:pt x="1060" y="1692"/>
                  </a:lnTo>
                  <a:lnTo>
                    <a:pt x="1038" y="1695"/>
                  </a:lnTo>
                  <a:lnTo>
                    <a:pt x="1016" y="1696"/>
                  </a:lnTo>
                  <a:lnTo>
                    <a:pt x="1018" y="1708"/>
                  </a:lnTo>
                  <a:lnTo>
                    <a:pt x="1022" y="1721"/>
                  </a:lnTo>
                  <a:lnTo>
                    <a:pt x="1025" y="1733"/>
                  </a:lnTo>
                  <a:lnTo>
                    <a:pt x="1029" y="1745"/>
                  </a:lnTo>
                  <a:lnTo>
                    <a:pt x="1033" y="1758"/>
                  </a:lnTo>
                  <a:lnTo>
                    <a:pt x="1039" y="1768"/>
                  </a:lnTo>
                  <a:lnTo>
                    <a:pt x="1047" y="1780"/>
                  </a:lnTo>
                  <a:lnTo>
                    <a:pt x="1057" y="1789"/>
                  </a:lnTo>
                  <a:lnTo>
                    <a:pt x="1076" y="1804"/>
                  </a:lnTo>
                  <a:lnTo>
                    <a:pt x="1094" y="1818"/>
                  </a:lnTo>
                  <a:lnTo>
                    <a:pt x="1114" y="1832"/>
                  </a:lnTo>
                  <a:lnTo>
                    <a:pt x="1133" y="1845"/>
                  </a:lnTo>
                  <a:lnTo>
                    <a:pt x="1152" y="1859"/>
                  </a:lnTo>
                  <a:lnTo>
                    <a:pt x="1170" y="1874"/>
                  </a:lnTo>
                  <a:lnTo>
                    <a:pt x="1186" y="1890"/>
                  </a:lnTo>
                  <a:lnTo>
                    <a:pt x="1201" y="1908"/>
                  </a:lnTo>
                  <a:lnTo>
                    <a:pt x="1212" y="1927"/>
                  </a:lnTo>
                  <a:lnTo>
                    <a:pt x="1215" y="1949"/>
                  </a:lnTo>
                  <a:lnTo>
                    <a:pt x="1215" y="1971"/>
                  </a:lnTo>
                  <a:lnTo>
                    <a:pt x="1212" y="1995"/>
                  </a:lnTo>
                  <a:lnTo>
                    <a:pt x="1207" y="2019"/>
                  </a:lnTo>
                  <a:lnTo>
                    <a:pt x="1203" y="2044"/>
                  </a:lnTo>
                  <a:lnTo>
                    <a:pt x="1199" y="2068"/>
                  </a:lnTo>
                  <a:lnTo>
                    <a:pt x="1199" y="2091"/>
                  </a:lnTo>
                  <a:lnTo>
                    <a:pt x="933" y="2091"/>
                  </a:lnTo>
                  <a:lnTo>
                    <a:pt x="930" y="2025"/>
                  </a:lnTo>
                  <a:lnTo>
                    <a:pt x="926" y="1960"/>
                  </a:lnTo>
                  <a:lnTo>
                    <a:pt x="924" y="1894"/>
                  </a:lnTo>
                  <a:lnTo>
                    <a:pt x="921" y="1829"/>
                  </a:lnTo>
                  <a:lnTo>
                    <a:pt x="920" y="1820"/>
                  </a:lnTo>
                  <a:lnTo>
                    <a:pt x="918" y="1812"/>
                  </a:lnTo>
                  <a:lnTo>
                    <a:pt x="913" y="1804"/>
                  </a:lnTo>
                  <a:lnTo>
                    <a:pt x="909" y="1797"/>
                  </a:lnTo>
                  <a:lnTo>
                    <a:pt x="903" y="1789"/>
                  </a:lnTo>
                  <a:lnTo>
                    <a:pt x="896" y="1782"/>
                  </a:lnTo>
                  <a:lnTo>
                    <a:pt x="889" y="1775"/>
                  </a:lnTo>
                  <a:lnTo>
                    <a:pt x="883" y="1768"/>
                  </a:lnTo>
                  <a:lnTo>
                    <a:pt x="867" y="1798"/>
                  </a:lnTo>
                  <a:lnTo>
                    <a:pt x="852" y="1829"/>
                  </a:lnTo>
                  <a:lnTo>
                    <a:pt x="837" y="1859"/>
                  </a:lnTo>
                  <a:lnTo>
                    <a:pt x="822" y="1890"/>
                  </a:lnTo>
                  <a:lnTo>
                    <a:pt x="809" y="1922"/>
                  </a:lnTo>
                  <a:lnTo>
                    <a:pt x="794" y="1953"/>
                  </a:lnTo>
                  <a:lnTo>
                    <a:pt x="780" y="1984"/>
                  </a:lnTo>
                  <a:lnTo>
                    <a:pt x="766" y="2015"/>
                  </a:lnTo>
                  <a:lnTo>
                    <a:pt x="758" y="1989"/>
                  </a:lnTo>
                  <a:lnTo>
                    <a:pt x="750" y="1964"/>
                  </a:lnTo>
                  <a:lnTo>
                    <a:pt x="742" y="1940"/>
                  </a:lnTo>
                  <a:lnTo>
                    <a:pt x="732" y="1915"/>
                  </a:lnTo>
                  <a:lnTo>
                    <a:pt x="722" y="1892"/>
                  </a:lnTo>
                  <a:lnTo>
                    <a:pt x="711" y="1867"/>
                  </a:lnTo>
                  <a:lnTo>
                    <a:pt x="697" y="1844"/>
                  </a:lnTo>
                  <a:lnTo>
                    <a:pt x="682" y="1822"/>
                  </a:lnTo>
                  <a:lnTo>
                    <a:pt x="667" y="1829"/>
                  </a:lnTo>
                  <a:lnTo>
                    <a:pt x="653" y="1837"/>
                  </a:lnTo>
                  <a:lnTo>
                    <a:pt x="638" y="1845"/>
                  </a:lnTo>
                  <a:lnTo>
                    <a:pt x="623" y="1854"/>
                  </a:lnTo>
                  <a:lnTo>
                    <a:pt x="609" y="1862"/>
                  </a:lnTo>
                  <a:lnTo>
                    <a:pt x="594" y="1871"/>
                  </a:lnTo>
                  <a:lnTo>
                    <a:pt x="580" y="1880"/>
                  </a:lnTo>
                  <a:lnTo>
                    <a:pt x="567" y="1890"/>
                  </a:lnTo>
                  <a:lnTo>
                    <a:pt x="553" y="1901"/>
                  </a:lnTo>
                  <a:lnTo>
                    <a:pt x="539" y="1911"/>
                  </a:lnTo>
                  <a:lnTo>
                    <a:pt x="525" y="1922"/>
                  </a:lnTo>
                  <a:lnTo>
                    <a:pt x="511" y="1933"/>
                  </a:lnTo>
                  <a:lnTo>
                    <a:pt x="499" y="1945"/>
                  </a:lnTo>
                  <a:lnTo>
                    <a:pt x="486" y="1956"/>
                  </a:lnTo>
                  <a:lnTo>
                    <a:pt x="473" y="1968"/>
                  </a:lnTo>
                  <a:lnTo>
                    <a:pt x="462" y="1980"/>
                  </a:lnTo>
                  <a:lnTo>
                    <a:pt x="450" y="1994"/>
                  </a:lnTo>
                  <a:lnTo>
                    <a:pt x="440" y="2010"/>
                  </a:lnTo>
                  <a:lnTo>
                    <a:pt x="429" y="2026"/>
                  </a:lnTo>
                  <a:lnTo>
                    <a:pt x="418" y="2042"/>
                  </a:lnTo>
                  <a:lnTo>
                    <a:pt x="406" y="2059"/>
                  </a:lnTo>
                  <a:lnTo>
                    <a:pt x="394" y="2071"/>
                  </a:lnTo>
                  <a:lnTo>
                    <a:pt x="379" y="2083"/>
                  </a:lnTo>
                  <a:lnTo>
                    <a:pt x="361" y="2091"/>
                  </a:lnTo>
                  <a:lnTo>
                    <a:pt x="308" y="2091"/>
                  </a:lnTo>
                  <a:lnTo>
                    <a:pt x="331" y="2069"/>
                  </a:lnTo>
                  <a:lnTo>
                    <a:pt x="351" y="2045"/>
                  </a:lnTo>
                  <a:lnTo>
                    <a:pt x="368" y="2019"/>
                  </a:lnTo>
                  <a:lnTo>
                    <a:pt x="384" y="1994"/>
                  </a:lnTo>
                  <a:lnTo>
                    <a:pt x="399" y="1969"/>
                  </a:lnTo>
                  <a:lnTo>
                    <a:pt x="417" y="1943"/>
                  </a:lnTo>
                  <a:lnTo>
                    <a:pt x="437" y="1920"/>
                  </a:lnTo>
                  <a:lnTo>
                    <a:pt x="461" y="1898"/>
                  </a:lnTo>
                  <a:lnTo>
                    <a:pt x="472" y="1889"/>
                  </a:lnTo>
                  <a:lnTo>
                    <a:pt x="485" y="1879"/>
                  </a:lnTo>
                  <a:lnTo>
                    <a:pt x="496" y="1870"/>
                  </a:lnTo>
                  <a:lnTo>
                    <a:pt x="509" y="1859"/>
                  </a:lnTo>
                  <a:lnTo>
                    <a:pt x="520" y="1849"/>
                  </a:lnTo>
                  <a:lnTo>
                    <a:pt x="532" y="1840"/>
                  </a:lnTo>
                  <a:lnTo>
                    <a:pt x="543" y="1828"/>
                  </a:lnTo>
                  <a:lnTo>
                    <a:pt x="556" y="1818"/>
                  </a:lnTo>
                  <a:lnTo>
                    <a:pt x="568" y="1807"/>
                  </a:lnTo>
                  <a:lnTo>
                    <a:pt x="579" y="1797"/>
                  </a:lnTo>
                  <a:lnTo>
                    <a:pt x="591" y="1787"/>
                  </a:lnTo>
                  <a:lnTo>
                    <a:pt x="602" y="1776"/>
                  </a:lnTo>
                  <a:lnTo>
                    <a:pt x="614" y="1765"/>
                  </a:lnTo>
                  <a:lnTo>
                    <a:pt x="625" y="1754"/>
                  </a:lnTo>
                  <a:lnTo>
                    <a:pt x="637" y="1744"/>
                  </a:lnTo>
                  <a:lnTo>
                    <a:pt x="648" y="1734"/>
                  </a:lnTo>
                  <a:lnTo>
                    <a:pt x="640" y="1716"/>
                  </a:lnTo>
                  <a:lnTo>
                    <a:pt x="636" y="1699"/>
                  </a:lnTo>
                  <a:lnTo>
                    <a:pt x="632" y="1681"/>
                  </a:lnTo>
                  <a:lnTo>
                    <a:pt x="631" y="1661"/>
                  </a:lnTo>
                  <a:lnTo>
                    <a:pt x="630" y="1643"/>
                  </a:lnTo>
                  <a:lnTo>
                    <a:pt x="626" y="1625"/>
                  </a:lnTo>
                  <a:lnTo>
                    <a:pt x="620" y="1609"/>
                  </a:lnTo>
                  <a:lnTo>
                    <a:pt x="609" y="1594"/>
                  </a:lnTo>
                  <a:lnTo>
                    <a:pt x="601" y="1586"/>
                  </a:lnTo>
                  <a:lnTo>
                    <a:pt x="593" y="1579"/>
                  </a:lnTo>
                  <a:lnTo>
                    <a:pt x="584" y="1571"/>
                  </a:lnTo>
                  <a:lnTo>
                    <a:pt x="575" y="1564"/>
                  </a:lnTo>
                  <a:lnTo>
                    <a:pt x="567" y="1556"/>
                  </a:lnTo>
                  <a:lnTo>
                    <a:pt x="557" y="1549"/>
                  </a:lnTo>
                  <a:lnTo>
                    <a:pt x="548" y="1542"/>
                  </a:lnTo>
                  <a:lnTo>
                    <a:pt x="540" y="1536"/>
                  </a:lnTo>
                  <a:lnTo>
                    <a:pt x="527" y="1525"/>
                  </a:lnTo>
                  <a:lnTo>
                    <a:pt x="514" y="1515"/>
                  </a:lnTo>
                  <a:lnTo>
                    <a:pt x="500" y="1504"/>
                  </a:lnTo>
                  <a:lnTo>
                    <a:pt x="486" y="1494"/>
                  </a:lnTo>
                  <a:lnTo>
                    <a:pt x="472" y="1484"/>
                  </a:lnTo>
                  <a:lnTo>
                    <a:pt x="458" y="1473"/>
                  </a:lnTo>
                  <a:lnTo>
                    <a:pt x="446" y="1463"/>
                  </a:lnTo>
                  <a:lnTo>
                    <a:pt x="432" y="1451"/>
                  </a:lnTo>
                  <a:lnTo>
                    <a:pt x="419" y="1440"/>
                  </a:lnTo>
                  <a:lnTo>
                    <a:pt x="408" y="1428"/>
                  </a:lnTo>
                  <a:lnTo>
                    <a:pt x="396" y="1416"/>
                  </a:lnTo>
                  <a:lnTo>
                    <a:pt x="386" y="1402"/>
                  </a:lnTo>
                  <a:lnTo>
                    <a:pt x="376" y="1389"/>
                  </a:lnTo>
                  <a:lnTo>
                    <a:pt x="367" y="1374"/>
                  </a:lnTo>
                  <a:lnTo>
                    <a:pt x="360" y="1359"/>
                  </a:lnTo>
                  <a:lnTo>
                    <a:pt x="355" y="1343"/>
                  </a:lnTo>
                  <a:lnTo>
                    <a:pt x="351" y="1333"/>
                  </a:lnTo>
                  <a:lnTo>
                    <a:pt x="349" y="1322"/>
                  </a:lnTo>
                  <a:lnTo>
                    <a:pt x="346" y="1312"/>
                  </a:lnTo>
                  <a:lnTo>
                    <a:pt x="343" y="1300"/>
                  </a:lnTo>
                  <a:lnTo>
                    <a:pt x="338" y="1291"/>
                  </a:lnTo>
                  <a:lnTo>
                    <a:pt x="333" y="1282"/>
                  </a:lnTo>
                  <a:lnTo>
                    <a:pt x="325" y="1275"/>
                  </a:lnTo>
                  <a:lnTo>
                    <a:pt x="314" y="1269"/>
                  </a:lnTo>
                  <a:lnTo>
                    <a:pt x="304" y="1266"/>
                  </a:lnTo>
                  <a:lnTo>
                    <a:pt x="293" y="1264"/>
                  </a:lnTo>
                  <a:lnTo>
                    <a:pt x="283" y="1260"/>
                  </a:lnTo>
                  <a:lnTo>
                    <a:pt x="274" y="1257"/>
                  </a:lnTo>
                  <a:lnTo>
                    <a:pt x="263" y="1253"/>
                  </a:lnTo>
                  <a:lnTo>
                    <a:pt x="255" y="1247"/>
                  </a:lnTo>
                  <a:lnTo>
                    <a:pt x="248" y="1241"/>
                  </a:lnTo>
                  <a:lnTo>
                    <a:pt x="243" y="1231"/>
                  </a:lnTo>
                  <a:lnTo>
                    <a:pt x="236" y="1204"/>
                  </a:lnTo>
                  <a:lnTo>
                    <a:pt x="231" y="1176"/>
                  </a:lnTo>
                  <a:lnTo>
                    <a:pt x="224" y="1148"/>
                  </a:lnTo>
                  <a:lnTo>
                    <a:pt x="209" y="1124"/>
                  </a:lnTo>
                  <a:lnTo>
                    <a:pt x="195" y="1110"/>
                  </a:lnTo>
                  <a:lnTo>
                    <a:pt x="182" y="1097"/>
                  </a:lnTo>
                  <a:lnTo>
                    <a:pt x="168" y="1083"/>
                  </a:lnTo>
                  <a:lnTo>
                    <a:pt x="156" y="1067"/>
                  </a:lnTo>
                  <a:lnTo>
                    <a:pt x="147" y="1052"/>
                  </a:lnTo>
                  <a:lnTo>
                    <a:pt x="140" y="1034"/>
                  </a:lnTo>
                  <a:lnTo>
                    <a:pt x="138" y="1016"/>
                  </a:lnTo>
                  <a:lnTo>
                    <a:pt x="140" y="996"/>
                  </a:lnTo>
                  <a:lnTo>
                    <a:pt x="146" y="982"/>
                  </a:lnTo>
                  <a:lnTo>
                    <a:pt x="153" y="970"/>
                  </a:lnTo>
                  <a:lnTo>
                    <a:pt x="157" y="957"/>
                  </a:lnTo>
                  <a:lnTo>
                    <a:pt x="154" y="943"/>
                  </a:lnTo>
                  <a:lnTo>
                    <a:pt x="141" y="924"/>
                  </a:lnTo>
                  <a:lnTo>
                    <a:pt x="126" y="904"/>
                  </a:lnTo>
                  <a:lnTo>
                    <a:pt x="113" y="885"/>
                  </a:lnTo>
                  <a:lnTo>
                    <a:pt x="98" y="865"/>
                  </a:lnTo>
                  <a:lnTo>
                    <a:pt x="84" y="845"/>
                  </a:lnTo>
                  <a:lnTo>
                    <a:pt x="71" y="826"/>
                  </a:lnTo>
                  <a:lnTo>
                    <a:pt x="61" y="805"/>
                  </a:lnTo>
                  <a:lnTo>
                    <a:pt x="51" y="783"/>
                  </a:lnTo>
                  <a:lnTo>
                    <a:pt x="42" y="756"/>
                  </a:lnTo>
                  <a:lnTo>
                    <a:pt x="33" y="728"/>
                  </a:lnTo>
                  <a:lnTo>
                    <a:pt x="24" y="699"/>
                  </a:lnTo>
                  <a:lnTo>
                    <a:pt x="17" y="670"/>
                  </a:lnTo>
                  <a:lnTo>
                    <a:pt x="10" y="641"/>
                  </a:lnTo>
                  <a:lnTo>
                    <a:pt x="4" y="611"/>
                  </a:lnTo>
                  <a:lnTo>
                    <a:pt x="1" y="580"/>
                  </a:lnTo>
                  <a:lnTo>
                    <a:pt x="0" y="549"/>
                  </a:lnTo>
                  <a:lnTo>
                    <a:pt x="3" y="518"/>
                  </a:lnTo>
                  <a:lnTo>
                    <a:pt x="13" y="489"/>
                  </a:lnTo>
                  <a:lnTo>
                    <a:pt x="26" y="462"/>
                  </a:lnTo>
                  <a:lnTo>
                    <a:pt x="40" y="434"/>
                  </a:lnTo>
                  <a:lnTo>
                    <a:pt x="51" y="406"/>
                  </a:lnTo>
                  <a:lnTo>
                    <a:pt x="58" y="378"/>
                  </a:lnTo>
                  <a:lnTo>
                    <a:pt x="58" y="348"/>
                  </a:lnTo>
                  <a:lnTo>
                    <a:pt x="48" y="315"/>
                  </a:lnTo>
                  <a:lnTo>
                    <a:pt x="40" y="290"/>
                  </a:lnTo>
                  <a:lnTo>
                    <a:pt x="39" y="266"/>
                  </a:lnTo>
                  <a:lnTo>
                    <a:pt x="43" y="243"/>
                  </a:lnTo>
                  <a:lnTo>
                    <a:pt x="53" y="221"/>
                  </a:lnTo>
                  <a:lnTo>
                    <a:pt x="64" y="199"/>
                  </a:lnTo>
                  <a:lnTo>
                    <a:pt x="78" y="178"/>
                  </a:lnTo>
                  <a:lnTo>
                    <a:pt x="93" y="159"/>
                  </a:lnTo>
                  <a:lnTo>
                    <a:pt x="108" y="140"/>
                  </a:lnTo>
                  <a:lnTo>
                    <a:pt x="125" y="118"/>
                  </a:lnTo>
                  <a:lnTo>
                    <a:pt x="145" y="99"/>
                  </a:lnTo>
                  <a:lnTo>
                    <a:pt x="164" y="81"/>
                  </a:lnTo>
                  <a:lnTo>
                    <a:pt x="185" y="67"/>
                  </a:lnTo>
                  <a:lnTo>
                    <a:pt x="208" y="53"/>
                  </a:lnTo>
                  <a:lnTo>
                    <a:pt x="230" y="41"/>
                  </a:lnTo>
                  <a:lnTo>
                    <a:pt x="254" y="31"/>
                  </a:lnTo>
                  <a:lnTo>
                    <a:pt x="278" y="23"/>
                  </a:lnTo>
                  <a:lnTo>
                    <a:pt x="304" y="16"/>
                  </a:lnTo>
                  <a:lnTo>
                    <a:pt x="330" y="10"/>
                  </a:lnTo>
                  <a:lnTo>
                    <a:pt x="357" y="5"/>
                  </a:lnTo>
                  <a:lnTo>
                    <a:pt x="383" y="3"/>
                  </a:lnTo>
                  <a:lnTo>
                    <a:pt x="411" y="1"/>
                  </a:lnTo>
                  <a:lnTo>
                    <a:pt x="439" y="0"/>
                  </a:lnTo>
                  <a:lnTo>
                    <a:pt x="466" y="0"/>
                  </a:lnTo>
                  <a:lnTo>
                    <a:pt x="494" y="1"/>
                  </a:lnTo>
                  <a:lnTo>
                    <a:pt x="504" y="2"/>
                  </a:lnTo>
                  <a:lnTo>
                    <a:pt x="515" y="4"/>
                  </a:lnTo>
                  <a:lnTo>
                    <a:pt x="525" y="7"/>
                  </a:lnTo>
                  <a:lnTo>
                    <a:pt x="534" y="9"/>
                  </a:lnTo>
                  <a:lnTo>
                    <a:pt x="543" y="11"/>
                  </a:lnTo>
                  <a:lnTo>
                    <a:pt x="554" y="14"/>
                  </a:lnTo>
                  <a:lnTo>
                    <a:pt x="564" y="15"/>
                  </a:lnTo>
                  <a:lnTo>
                    <a:pt x="575" y="15"/>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56" name="Freeform 60"/>
            <p:cNvSpPr>
              <a:spLocks/>
            </p:cNvSpPr>
            <p:nvPr/>
          </p:nvSpPr>
          <p:spPr bwMode="auto">
            <a:xfrm>
              <a:off x="4944" y="2651"/>
              <a:ext cx="608" cy="689"/>
            </a:xfrm>
            <a:custGeom>
              <a:avLst/>
              <a:gdLst>
                <a:gd name="T0" fmla="*/ 693 w 1216"/>
                <a:gd name="T1" fmla="*/ 114 h 1379"/>
                <a:gd name="T2" fmla="*/ 729 w 1216"/>
                <a:gd name="T3" fmla="*/ 217 h 1379"/>
                <a:gd name="T4" fmla="*/ 775 w 1216"/>
                <a:gd name="T5" fmla="*/ 278 h 1379"/>
                <a:gd name="T6" fmla="*/ 799 w 1216"/>
                <a:gd name="T7" fmla="*/ 368 h 1379"/>
                <a:gd name="T8" fmla="*/ 878 w 1216"/>
                <a:gd name="T9" fmla="*/ 454 h 1379"/>
                <a:gd name="T10" fmla="*/ 901 w 1216"/>
                <a:gd name="T11" fmla="*/ 558 h 1379"/>
                <a:gd name="T12" fmla="*/ 954 w 1216"/>
                <a:gd name="T13" fmla="*/ 610 h 1379"/>
                <a:gd name="T14" fmla="*/ 996 w 1216"/>
                <a:gd name="T15" fmla="*/ 559 h 1379"/>
                <a:gd name="T16" fmla="*/ 1030 w 1216"/>
                <a:gd name="T17" fmla="*/ 490 h 1379"/>
                <a:gd name="T18" fmla="*/ 1073 w 1216"/>
                <a:gd name="T19" fmla="*/ 501 h 1379"/>
                <a:gd name="T20" fmla="*/ 1074 w 1216"/>
                <a:gd name="T21" fmla="*/ 620 h 1379"/>
                <a:gd name="T22" fmla="*/ 1088 w 1216"/>
                <a:gd name="T23" fmla="*/ 736 h 1379"/>
                <a:gd name="T24" fmla="*/ 1065 w 1216"/>
                <a:gd name="T25" fmla="*/ 799 h 1379"/>
                <a:gd name="T26" fmla="*/ 1009 w 1216"/>
                <a:gd name="T27" fmla="*/ 793 h 1379"/>
                <a:gd name="T28" fmla="*/ 1080 w 1216"/>
                <a:gd name="T29" fmla="*/ 894 h 1379"/>
                <a:gd name="T30" fmla="*/ 1140 w 1216"/>
                <a:gd name="T31" fmla="*/ 1001 h 1379"/>
                <a:gd name="T32" fmla="*/ 1202 w 1216"/>
                <a:gd name="T33" fmla="*/ 1109 h 1379"/>
                <a:gd name="T34" fmla="*/ 1156 w 1216"/>
                <a:gd name="T35" fmla="*/ 1187 h 1379"/>
                <a:gd name="T36" fmla="*/ 1079 w 1216"/>
                <a:gd name="T37" fmla="*/ 1262 h 1379"/>
                <a:gd name="T38" fmla="*/ 995 w 1216"/>
                <a:gd name="T39" fmla="*/ 1318 h 1379"/>
                <a:gd name="T40" fmla="*/ 974 w 1216"/>
                <a:gd name="T41" fmla="*/ 1219 h 1379"/>
                <a:gd name="T42" fmla="*/ 1024 w 1216"/>
                <a:gd name="T43" fmla="*/ 1044 h 1379"/>
                <a:gd name="T44" fmla="*/ 990 w 1216"/>
                <a:gd name="T45" fmla="*/ 932 h 1379"/>
                <a:gd name="T46" fmla="*/ 976 w 1216"/>
                <a:gd name="T47" fmla="*/ 1097 h 1379"/>
                <a:gd name="T48" fmla="*/ 920 w 1216"/>
                <a:gd name="T49" fmla="*/ 1167 h 1379"/>
                <a:gd name="T50" fmla="*/ 879 w 1216"/>
                <a:gd name="T51" fmla="*/ 1247 h 1379"/>
                <a:gd name="T52" fmla="*/ 802 w 1216"/>
                <a:gd name="T53" fmla="*/ 1288 h 1379"/>
                <a:gd name="T54" fmla="*/ 711 w 1216"/>
                <a:gd name="T55" fmla="*/ 1310 h 1379"/>
                <a:gd name="T56" fmla="*/ 624 w 1216"/>
                <a:gd name="T57" fmla="*/ 1342 h 1379"/>
                <a:gd name="T58" fmla="*/ 537 w 1216"/>
                <a:gd name="T59" fmla="*/ 1378 h 1379"/>
                <a:gd name="T60" fmla="*/ 507 w 1216"/>
                <a:gd name="T61" fmla="*/ 1370 h 1379"/>
                <a:gd name="T62" fmla="*/ 463 w 1216"/>
                <a:gd name="T63" fmla="*/ 1336 h 1379"/>
                <a:gd name="T64" fmla="*/ 393 w 1216"/>
                <a:gd name="T65" fmla="*/ 1279 h 1379"/>
                <a:gd name="T66" fmla="*/ 326 w 1216"/>
                <a:gd name="T67" fmla="*/ 1219 h 1379"/>
                <a:gd name="T68" fmla="*/ 256 w 1216"/>
                <a:gd name="T69" fmla="*/ 1135 h 1379"/>
                <a:gd name="T70" fmla="*/ 167 w 1216"/>
                <a:gd name="T71" fmla="*/ 968 h 1379"/>
                <a:gd name="T72" fmla="*/ 141 w 1216"/>
                <a:gd name="T73" fmla="*/ 952 h 1379"/>
                <a:gd name="T74" fmla="*/ 174 w 1216"/>
                <a:gd name="T75" fmla="*/ 1026 h 1379"/>
                <a:gd name="T76" fmla="*/ 107 w 1216"/>
                <a:gd name="T77" fmla="*/ 929 h 1379"/>
                <a:gd name="T78" fmla="*/ 51 w 1216"/>
                <a:gd name="T79" fmla="*/ 849 h 1379"/>
                <a:gd name="T80" fmla="*/ 73 w 1216"/>
                <a:gd name="T81" fmla="*/ 819 h 1379"/>
                <a:gd name="T82" fmla="*/ 115 w 1216"/>
                <a:gd name="T83" fmla="*/ 882 h 1379"/>
                <a:gd name="T84" fmla="*/ 110 w 1216"/>
                <a:gd name="T85" fmla="*/ 829 h 1379"/>
                <a:gd name="T86" fmla="*/ 84 w 1216"/>
                <a:gd name="T87" fmla="*/ 744 h 1379"/>
                <a:gd name="T88" fmla="*/ 47 w 1216"/>
                <a:gd name="T89" fmla="*/ 638 h 1379"/>
                <a:gd name="T90" fmla="*/ 20 w 1216"/>
                <a:gd name="T91" fmla="*/ 532 h 1379"/>
                <a:gd name="T92" fmla="*/ 13 w 1216"/>
                <a:gd name="T93" fmla="*/ 424 h 1379"/>
                <a:gd name="T94" fmla="*/ 13 w 1216"/>
                <a:gd name="T95" fmla="*/ 317 h 1379"/>
                <a:gd name="T96" fmla="*/ 53 w 1216"/>
                <a:gd name="T97" fmla="*/ 231 h 1379"/>
                <a:gd name="T98" fmla="*/ 74 w 1216"/>
                <a:gd name="T99" fmla="*/ 174 h 1379"/>
                <a:gd name="T100" fmla="*/ 139 w 1216"/>
                <a:gd name="T101" fmla="*/ 195 h 1379"/>
                <a:gd name="T102" fmla="*/ 204 w 1216"/>
                <a:gd name="T103" fmla="*/ 210 h 1379"/>
                <a:gd name="T104" fmla="*/ 280 w 1216"/>
                <a:gd name="T105" fmla="*/ 205 h 1379"/>
                <a:gd name="T106" fmla="*/ 372 w 1216"/>
                <a:gd name="T107" fmla="*/ 173 h 1379"/>
                <a:gd name="T108" fmla="*/ 455 w 1216"/>
                <a:gd name="T109" fmla="*/ 104 h 1379"/>
                <a:gd name="T110" fmla="*/ 525 w 1216"/>
                <a:gd name="T111" fmla="*/ 21 h 1379"/>
                <a:gd name="T112" fmla="*/ 614 w 1216"/>
                <a:gd name="T113" fmla="*/ 2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6" h="1379">
                  <a:moveTo>
                    <a:pt x="681" y="20"/>
                  </a:moveTo>
                  <a:lnTo>
                    <a:pt x="688" y="42"/>
                  </a:lnTo>
                  <a:lnTo>
                    <a:pt x="692" y="66"/>
                  </a:lnTo>
                  <a:lnTo>
                    <a:pt x="693" y="90"/>
                  </a:lnTo>
                  <a:lnTo>
                    <a:pt x="693" y="114"/>
                  </a:lnTo>
                  <a:lnTo>
                    <a:pt x="694" y="140"/>
                  </a:lnTo>
                  <a:lnTo>
                    <a:pt x="697" y="163"/>
                  </a:lnTo>
                  <a:lnTo>
                    <a:pt x="705" y="185"/>
                  </a:lnTo>
                  <a:lnTo>
                    <a:pt x="718" y="205"/>
                  </a:lnTo>
                  <a:lnTo>
                    <a:pt x="729" y="217"/>
                  </a:lnTo>
                  <a:lnTo>
                    <a:pt x="739" y="228"/>
                  </a:lnTo>
                  <a:lnTo>
                    <a:pt x="749" y="240"/>
                  </a:lnTo>
                  <a:lnTo>
                    <a:pt x="758" y="252"/>
                  </a:lnTo>
                  <a:lnTo>
                    <a:pt x="768" y="264"/>
                  </a:lnTo>
                  <a:lnTo>
                    <a:pt x="775" y="278"/>
                  </a:lnTo>
                  <a:lnTo>
                    <a:pt x="779" y="292"/>
                  </a:lnTo>
                  <a:lnTo>
                    <a:pt x="783" y="307"/>
                  </a:lnTo>
                  <a:lnTo>
                    <a:pt x="786" y="327"/>
                  </a:lnTo>
                  <a:lnTo>
                    <a:pt x="791" y="348"/>
                  </a:lnTo>
                  <a:lnTo>
                    <a:pt x="799" y="368"/>
                  </a:lnTo>
                  <a:lnTo>
                    <a:pt x="809" y="385"/>
                  </a:lnTo>
                  <a:lnTo>
                    <a:pt x="825" y="403"/>
                  </a:lnTo>
                  <a:lnTo>
                    <a:pt x="843" y="420"/>
                  </a:lnTo>
                  <a:lnTo>
                    <a:pt x="861" y="437"/>
                  </a:lnTo>
                  <a:lnTo>
                    <a:pt x="878" y="454"/>
                  </a:lnTo>
                  <a:lnTo>
                    <a:pt x="892" y="473"/>
                  </a:lnTo>
                  <a:lnTo>
                    <a:pt x="903" y="493"/>
                  </a:lnTo>
                  <a:lnTo>
                    <a:pt x="906" y="516"/>
                  </a:lnTo>
                  <a:lnTo>
                    <a:pt x="903" y="542"/>
                  </a:lnTo>
                  <a:lnTo>
                    <a:pt x="901" y="558"/>
                  </a:lnTo>
                  <a:lnTo>
                    <a:pt x="906" y="570"/>
                  </a:lnTo>
                  <a:lnTo>
                    <a:pt x="914" y="582"/>
                  </a:lnTo>
                  <a:lnTo>
                    <a:pt x="926" y="592"/>
                  </a:lnTo>
                  <a:lnTo>
                    <a:pt x="939" y="602"/>
                  </a:lnTo>
                  <a:lnTo>
                    <a:pt x="954" y="610"/>
                  </a:lnTo>
                  <a:lnTo>
                    <a:pt x="968" y="618"/>
                  </a:lnTo>
                  <a:lnTo>
                    <a:pt x="980" y="625"/>
                  </a:lnTo>
                  <a:lnTo>
                    <a:pt x="990" y="625"/>
                  </a:lnTo>
                  <a:lnTo>
                    <a:pt x="994" y="592"/>
                  </a:lnTo>
                  <a:lnTo>
                    <a:pt x="996" y="559"/>
                  </a:lnTo>
                  <a:lnTo>
                    <a:pt x="999" y="527"/>
                  </a:lnTo>
                  <a:lnTo>
                    <a:pt x="1004" y="496"/>
                  </a:lnTo>
                  <a:lnTo>
                    <a:pt x="1012" y="493"/>
                  </a:lnTo>
                  <a:lnTo>
                    <a:pt x="1021" y="491"/>
                  </a:lnTo>
                  <a:lnTo>
                    <a:pt x="1030" y="490"/>
                  </a:lnTo>
                  <a:lnTo>
                    <a:pt x="1041" y="489"/>
                  </a:lnTo>
                  <a:lnTo>
                    <a:pt x="1050" y="489"/>
                  </a:lnTo>
                  <a:lnTo>
                    <a:pt x="1059" y="491"/>
                  </a:lnTo>
                  <a:lnTo>
                    <a:pt x="1066" y="494"/>
                  </a:lnTo>
                  <a:lnTo>
                    <a:pt x="1073" y="501"/>
                  </a:lnTo>
                  <a:lnTo>
                    <a:pt x="1085" y="524"/>
                  </a:lnTo>
                  <a:lnTo>
                    <a:pt x="1088" y="547"/>
                  </a:lnTo>
                  <a:lnTo>
                    <a:pt x="1087" y="572"/>
                  </a:lnTo>
                  <a:lnTo>
                    <a:pt x="1081" y="596"/>
                  </a:lnTo>
                  <a:lnTo>
                    <a:pt x="1074" y="620"/>
                  </a:lnTo>
                  <a:lnTo>
                    <a:pt x="1068" y="644"/>
                  </a:lnTo>
                  <a:lnTo>
                    <a:pt x="1066" y="668"/>
                  </a:lnTo>
                  <a:lnTo>
                    <a:pt x="1070" y="693"/>
                  </a:lnTo>
                  <a:lnTo>
                    <a:pt x="1078" y="715"/>
                  </a:lnTo>
                  <a:lnTo>
                    <a:pt x="1088" y="736"/>
                  </a:lnTo>
                  <a:lnTo>
                    <a:pt x="1093" y="759"/>
                  </a:lnTo>
                  <a:lnTo>
                    <a:pt x="1089" y="782"/>
                  </a:lnTo>
                  <a:lnTo>
                    <a:pt x="1083" y="792"/>
                  </a:lnTo>
                  <a:lnTo>
                    <a:pt x="1075" y="797"/>
                  </a:lnTo>
                  <a:lnTo>
                    <a:pt x="1065" y="799"/>
                  </a:lnTo>
                  <a:lnTo>
                    <a:pt x="1055" y="797"/>
                  </a:lnTo>
                  <a:lnTo>
                    <a:pt x="1043" y="795"/>
                  </a:lnTo>
                  <a:lnTo>
                    <a:pt x="1032" y="793"/>
                  </a:lnTo>
                  <a:lnTo>
                    <a:pt x="1019" y="792"/>
                  </a:lnTo>
                  <a:lnTo>
                    <a:pt x="1009" y="793"/>
                  </a:lnTo>
                  <a:lnTo>
                    <a:pt x="1025" y="812"/>
                  </a:lnTo>
                  <a:lnTo>
                    <a:pt x="1039" y="832"/>
                  </a:lnTo>
                  <a:lnTo>
                    <a:pt x="1053" y="853"/>
                  </a:lnTo>
                  <a:lnTo>
                    <a:pt x="1066" y="874"/>
                  </a:lnTo>
                  <a:lnTo>
                    <a:pt x="1080" y="894"/>
                  </a:lnTo>
                  <a:lnTo>
                    <a:pt x="1093" y="915"/>
                  </a:lnTo>
                  <a:lnTo>
                    <a:pt x="1104" y="937"/>
                  </a:lnTo>
                  <a:lnTo>
                    <a:pt x="1117" y="958"/>
                  </a:lnTo>
                  <a:lnTo>
                    <a:pt x="1128" y="980"/>
                  </a:lnTo>
                  <a:lnTo>
                    <a:pt x="1140" y="1001"/>
                  </a:lnTo>
                  <a:lnTo>
                    <a:pt x="1153" y="1023"/>
                  </a:lnTo>
                  <a:lnTo>
                    <a:pt x="1164" y="1044"/>
                  </a:lnTo>
                  <a:lnTo>
                    <a:pt x="1177" y="1066"/>
                  </a:lnTo>
                  <a:lnTo>
                    <a:pt x="1189" y="1088"/>
                  </a:lnTo>
                  <a:lnTo>
                    <a:pt x="1202" y="1109"/>
                  </a:lnTo>
                  <a:lnTo>
                    <a:pt x="1216" y="1129"/>
                  </a:lnTo>
                  <a:lnTo>
                    <a:pt x="1201" y="1143"/>
                  </a:lnTo>
                  <a:lnTo>
                    <a:pt x="1186" y="1157"/>
                  </a:lnTo>
                  <a:lnTo>
                    <a:pt x="1171" y="1172"/>
                  </a:lnTo>
                  <a:lnTo>
                    <a:pt x="1156" y="1187"/>
                  </a:lnTo>
                  <a:lnTo>
                    <a:pt x="1141" y="1202"/>
                  </a:lnTo>
                  <a:lnTo>
                    <a:pt x="1126" y="1218"/>
                  </a:lnTo>
                  <a:lnTo>
                    <a:pt x="1110" y="1233"/>
                  </a:lnTo>
                  <a:lnTo>
                    <a:pt x="1095" y="1247"/>
                  </a:lnTo>
                  <a:lnTo>
                    <a:pt x="1079" y="1262"/>
                  </a:lnTo>
                  <a:lnTo>
                    <a:pt x="1063" y="1274"/>
                  </a:lnTo>
                  <a:lnTo>
                    <a:pt x="1047" y="1287"/>
                  </a:lnTo>
                  <a:lnTo>
                    <a:pt x="1030" y="1299"/>
                  </a:lnTo>
                  <a:lnTo>
                    <a:pt x="1012" y="1309"/>
                  </a:lnTo>
                  <a:lnTo>
                    <a:pt x="995" y="1318"/>
                  </a:lnTo>
                  <a:lnTo>
                    <a:pt x="976" y="1325"/>
                  </a:lnTo>
                  <a:lnTo>
                    <a:pt x="957" y="1331"/>
                  </a:lnTo>
                  <a:lnTo>
                    <a:pt x="952" y="1291"/>
                  </a:lnTo>
                  <a:lnTo>
                    <a:pt x="959" y="1254"/>
                  </a:lnTo>
                  <a:lnTo>
                    <a:pt x="974" y="1219"/>
                  </a:lnTo>
                  <a:lnTo>
                    <a:pt x="991" y="1186"/>
                  </a:lnTo>
                  <a:lnTo>
                    <a:pt x="1009" y="1153"/>
                  </a:lnTo>
                  <a:lnTo>
                    <a:pt x="1022" y="1119"/>
                  </a:lnTo>
                  <a:lnTo>
                    <a:pt x="1029" y="1083"/>
                  </a:lnTo>
                  <a:lnTo>
                    <a:pt x="1024" y="1044"/>
                  </a:lnTo>
                  <a:lnTo>
                    <a:pt x="1017" y="1007"/>
                  </a:lnTo>
                  <a:lnTo>
                    <a:pt x="1012" y="969"/>
                  </a:lnTo>
                  <a:lnTo>
                    <a:pt x="1010" y="931"/>
                  </a:lnTo>
                  <a:lnTo>
                    <a:pt x="1004" y="893"/>
                  </a:lnTo>
                  <a:lnTo>
                    <a:pt x="990" y="932"/>
                  </a:lnTo>
                  <a:lnTo>
                    <a:pt x="986" y="976"/>
                  </a:lnTo>
                  <a:lnTo>
                    <a:pt x="984" y="1020"/>
                  </a:lnTo>
                  <a:lnTo>
                    <a:pt x="984" y="1064"/>
                  </a:lnTo>
                  <a:lnTo>
                    <a:pt x="982" y="1081"/>
                  </a:lnTo>
                  <a:lnTo>
                    <a:pt x="976" y="1097"/>
                  </a:lnTo>
                  <a:lnTo>
                    <a:pt x="967" y="1112"/>
                  </a:lnTo>
                  <a:lnTo>
                    <a:pt x="956" y="1126"/>
                  </a:lnTo>
                  <a:lnTo>
                    <a:pt x="943" y="1140"/>
                  </a:lnTo>
                  <a:lnTo>
                    <a:pt x="930" y="1153"/>
                  </a:lnTo>
                  <a:lnTo>
                    <a:pt x="920" y="1167"/>
                  </a:lnTo>
                  <a:lnTo>
                    <a:pt x="911" y="1182"/>
                  </a:lnTo>
                  <a:lnTo>
                    <a:pt x="904" y="1197"/>
                  </a:lnTo>
                  <a:lnTo>
                    <a:pt x="897" y="1215"/>
                  </a:lnTo>
                  <a:lnTo>
                    <a:pt x="889" y="1231"/>
                  </a:lnTo>
                  <a:lnTo>
                    <a:pt x="879" y="1247"/>
                  </a:lnTo>
                  <a:lnTo>
                    <a:pt x="869" y="1261"/>
                  </a:lnTo>
                  <a:lnTo>
                    <a:pt x="856" y="1273"/>
                  </a:lnTo>
                  <a:lnTo>
                    <a:pt x="840" y="1281"/>
                  </a:lnTo>
                  <a:lnTo>
                    <a:pt x="822" y="1286"/>
                  </a:lnTo>
                  <a:lnTo>
                    <a:pt x="802" y="1288"/>
                  </a:lnTo>
                  <a:lnTo>
                    <a:pt x="784" y="1292"/>
                  </a:lnTo>
                  <a:lnTo>
                    <a:pt x="765" y="1295"/>
                  </a:lnTo>
                  <a:lnTo>
                    <a:pt x="747" y="1300"/>
                  </a:lnTo>
                  <a:lnTo>
                    <a:pt x="729" y="1304"/>
                  </a:lnTo>
                  <a:lnTo>
                    <a:pt x="711" y="1310"/>
                  </a:lnTo>
                  <a:lnTo>
                    <a:pt x="693" y="1316"/>
                  </a:lnTo>
                  <a:lnTo>
                    <a:pt x="676" y="1322"/>
                  </a:lnTo>
                  <a:lnTo>
                    <a:pt x="658" y="1329"/>
                  </a:lnTo>
                  <a:lnTo>
                    <a:pt x="641" y="1336"/>
                  </a:lnTo>
                  <a:lnTo>
                    <a:pt x="624" y="1342"/>
                  </a:lnTo>
                  <a:lnTo>
                    <a:pt x="606" y="1349"/>
                  </a:lnTo>
                  <a:lnTo>
                    <a:pt x="589" y="1356"/>
                  </a:lnTo>
                  <a:lnTo>
                    <a:pt x="572" y="1363"/>
                  </a:lnTo>
                  <a:lnTo>
                    <a:pt x="555" y="1371"/>
                  </a:lnTo>
                  <a:lnTo>
                    <a:pt x="537" y="1378"/>
                  </a:lnTo>
                  <a:lnTo>
                    <a:pt x="530" y="1379"/>
                  </a:lnTo>
                  <a:lnTo>
                    <a:pt x="525" y="1379"/>
                  </a:lnTo>
                  <a:lnTo>
                    <a:pt x="519" y="1377"/>
                  </a:lnTo>
                  <a:lnTo>
                    <a:pt x="513" y="1375"/>
                  </a:lnTo>
                  <a:lnTo>
                    <a:pt x="507" y="1370"/>
                  </a:lnTo>
                  <a:lnTo>
                    <a:pt x="502" y="1365"/>
                  </a:lnTo>
                  <a:lnTo>
                    <a:pt x="497" y="1362"/>
                  </a:lnTo>
                  <a:lnTo>
                    <a:pt x="491" y="1357"/>
                  </a:lnTo>
                  <a:lnTo>
                    <a:pt x="477" y="1346"/>
                  </a:lnTo>
                  <a:lnTo>
                    <a:pt x="463" y="1336"/>
                  </a:lnTo>
                  <a:lnTo>
                    <a:pt x="450" y="1324"/>
                  </a:lnTo>
                  <a:lnTo>
                    <a:pt x="436" y="1314"/>
                  </a:lnTo>
                  <a:lnTo>
                    <a:pt x="421" y="1302"/>
                  </a:lnTo>
                  <a:lnTo>
                    <a:pt x="407" y="1291"/>
                  </a:lnTo>
                  <a:lnTo>
                    <a:pt x="393" y="1279"/>
                  </a:lnTo>
                  <a:lnTo>
                    <a:pt x="379" y="1268"/>
                  </a:lnTo>
                  <a:lnTo>
                    <a:pt x="367" y="1256"/>
                  </a:lnTo>
                  <a:lnTo>
                    <a:pt x="353" y="1243"/>
                  </a:lnTo>
                  <a:lnTo>
                    <a:pt x="340" y="1232"/>
                  </a:lnTo>
                  <a:lnTo>
                    <a:pt x="326" y="1219"/>
                  </a:lnTo>
                  <a:lnTo>
                    <a:pt x="314" y="1206"/>
                  </a:lnTo>
                  <a:lnTo>
                    <a:pt x="302" y="1193"/>
                  </a:lnTo>
                  <a:lnTo>
                    <a:pt x="289" y="1180"/>
                  </a:lnTo>
                  <a:lnTo>
                    <a:pt x="278" y="1166"/>
                  </a:lnTo>
                  <a:lnTo>
                    <a:pt x="256" y="1135"/>
                  </a:lnTo>
                  <a:lnTo>
                    <a:pt x="238" y="1103"/>
                  </a:lnTo>
                  <a:lnTo>
                    <a:pt x="220" y="1069"/>
                  </a:lnTo>
                  <a:lnTo>
                    <a:pt x="203" y="1035"/>
                  </a:lnTo>
                  <a:lnTo>
                    <a:pt x="186" y="1000"/>
                  </a:lnTo>
                  <a:lnTo>
                    <a:pt x="167" y="968"/>
                  </a:lnTo>
                  <a:lnTo>
                    <a:pt x="145" y="937"/>
                  </a:lnTo>
                  <a:lnTo>
                    <a:pt x="120" y="908"/>
                  </a:lnTo>
                  <a:lnTo>
                    <a:pt x="127" y="923"/>
                  </a:lnTo>
                  <a:lnTo>
                    <a:pt x="134" y="937"/>
                  </a:lnTo>
                  <a:lnTo>
                    <a:pt x="141" y="952"/>
                  </a:lnTo>
                  <a:lnTo>
                    <a:pt x="148" y="967"/>
                  </a:lnTo>
                  <a:lnTo>
                    <a:pt x="155" y="982"/>
                  </a:lnTo>
                  <a:lnTo>
                    <a:pt x="162" y="996"/>
                  </a:lnTo>
                  <a:lnTo>
                    <a:pt x="168" y="1011"/>
                  </a:lnTo>
                  <a:lnTo>
                    <a:pt x="174" y="1026"/>
                  </a:lnTo>
                  <a:lnTo>
                    <a:pt x="136" y="1000"/>
                  </a:lnTo>
                  <a:lnTo>
                    <a:pt x="132" y="981"/>
                  </a:lnTo>
                  <a:lnTo>
                    <a:pt x="125" y="963"/>
                  </a:lnTo>
                  <a:lnTo>
                    <a:pt x="117" y="945"/>
                  </a:lnTo>
                  <a:lnTo>
                    <a:pt x="107" y="929"/>
                  </a:lnTo>
                  <a:lnTo>
                    <a:pt x="96" y="912"/>
                  </a:lnTo>
                  <a:lnTo>
                    <a:pt x="84" y="895"/>
                  </a:lnTo>
                  <a:lnTo>
                    <a:pt x="72" y="880"/>
                  </a:lnTo>
                  <a:lnTo>
                    <a:pt x="58" y="864"/>
                  </a:lnTo>
                  <a:lnTo>
                    <a:pt x="51" y="849"/>
                  </a:lnTo>
                  <a:lnTo>
                    <a:pt x="50" y="833"/>
                  </a:lnTo>
                  <a:lnTo>
                    <a:pt x="50" y="816"/>
                  </a:lnTo>
                  <a:lnTo>
                    <a:pt x="49" y="800"/>
                  </a:lnTo>
                  <a:lnTo>
                    <a:pt x="62" y="809"/>
                  </a:lnTo>
                  <a:lnTo>
                    <a:pt x="73" y="819"/>
                  </a:lnTo>
                  <a:lnTo>
                    <a:pt x="82" y="831"/>
                  </a:lnTo>
                  <a:lnTo>
                    <a:pt x="91" y="844"/>
                  </a:lnTo>
                  <a:lnTo>
                    <a:pt x="98" y="856"/>
                  </a:lnTo>
                  <a:lnTo>
                    <a:pt x="106" y="869"/>
                  </a:lnTo>
                  <a:lnTo>
                    <a:pt x="115" y="882"/>
                  </a:lnTo>
                  <a:lnTo>
                    <a:pt x="126" y="892"/>
                  </a:lnTo>
                  <a:lnTo>
                    <a:pt x="122" y="876"/>
                  </a:lnTo>
                  <a:lnTo>
                    <a:pt x="119" y="861"/>
                  </a:lnTo>
                  <a:lnTo>
                    <a:pt x="114" y="845"/>
                  </a:lnTo>
                  <a:lnTo>
                    <a:pt x="110" y="829"/>
                  </a:lnTo>
                  <a:lnTo>
                    <a:pt x="104" y="814"/>
                  </a:lnTo>
                  <a:lnTo>
                    <a:pt x="99" y="797"/>
                  </a:lnTo>
                  <a:lnTo>
                    <a:pt x="95" y="782"/>
                  </a:lnTo>
                  <a:lnTo>
                    <a:pt x="90" y="766"/>
                  </a:lnTo>
                  <a:lnTo>
                    <a:pt x="84" y="744"/>
                  </a:lnTo>
                  <a:lnTo>
                    <a:pt x="79" y="723"/>
                  </a:lnTo>
                  <a:lnTo>
                    <a:pt x="72" y="701"/>
                  </a:lnTo>
                  <a:lnTo>
                    <a:pt x="65" y="680"/>
                  </a:lnTo>
                  <a:lnTo>
                    <a:pt x="56" y="659"/>
                  </a:lnTo>
                  <a:lnTo>
                    <a:pt x="47" y="638"/>
                  </a:lnTo>
                  <a:lnTo>
                    <a:pt x="38" y="618"/>
                  </a:lnTo>
                  <a:lnTo>
                    <a:pt x="28" y="597"/>
                  </a:lnTo>
                  <a:lnTo>
                    <a:pt x="21" y="576"/>
                  </a:lnTo>
                  <a:lnTo>
                    <a:pt x="19" y="556"/>
                  </a:lnTo>
                  <a:lnTo>
                    <a:pt x="20" y="532"/>
                  </a:lnTo>
                  <a:lnTo>
                    <a:pt x="22" y="511"/>
                  </a:lnTo>
                  <a:lnTo>
                    <a:pt x="23" y="488"/>
                  </a:lnTo>
                  <a:lnTo>
                    <a:pt x="23" y="466"/>
                  </a:lnTo>
                  <a:lnTo>
                    <a:pt x="21" y="444"/>
                  </a:lnTo>
                  <a:lnTo>
                    <a:pt x="13" y="424"/>
                  </a:lnTo>
                  <a:lnTo>
                    <a:pt x="4" y="402"/>
                  </a:lnTo>
                  <a:lnTo>
                    <a:pt x="0" y="380"/>
                  </a:lnTo>
                  <a:lnTo>
                    <a:pt x="1" y="360"/>
                  </a:lnTo>
                  <a:lnTo>
                    <a:pt x="6" y="338"/>
                  </a:lnTo>
                  <a:lnTo>
                    <a:pt x="13" y="317"/>
                  </a:lnTo>
                  <a:lnTo>
                    <a:pt x="22" y="297"/>
                  </a:lnTo>
                  <a:lnTo>
                    <a:pt x="31" y="278"/>
                  </a:lnTo>
                  <a:lnTo>
                    <a:pt x="41" y="258"/>
                  </a:lnTo>
                  <a:lnTo>
                    <a:pt x="52" y="251"/>
                  </a:lnTo>
                  <a:lnTo>
                    <a:pt x="53" y="231"/>
                  </a:lnTo>
                  <a:lnTo>
                    <a:pt x="52" y="209"/>
                  </a:lnTo>
                  <a:lnTo>
                    <a:pt x="50" y="188"/>
                  </a:lnTo>
                  <a:lnTo>
                    <a:pt x="49" y="167"/>
                  </a:lnTo>
                  <a:lnTo>
                    <a:pt x="61" y="171"/>
                  </a:lnTo>
                  <a:lnTo>
                    <a:pt x="74" y="174"/>
                  </a:lnTo>
                  <a:lnTo>
                    <a:pt x="87" y="179"/>
                  </a:lnTo>
                  <a:lnTo>
                    <a:pt x="99" y="182"/>
                  </a:lnTo>
                  <a:lnTo>
                    <a:pt x="112" y="187"/>
                  </a:lnTo>
                  <a:lnTo>
                    <a:pt x="125" y="191"/>
                  </a:lnTo>
                  <a:lnTo>
                    <a:pt x="139" y="195"/>
                  </a:lnTo>
                  <a:lnTo>
                    <a:pt x="151" y="199"/>
                  </a:lnTo>
                  <a:lnTo>
                    <a:pt x="164" y="203"/>
                  </a:lnTo>
                  <a:lnTo>
                    <a:pt x="178" y="206"/>
                  </a:lnTo>
                  <a:lnTo>
                    <a:pt x="192" y="209"/>
                  </a:lnTo>
                  <a:lnTo>
                    <a:pt x="204" y="210"/>
                  </a:lnTo>
                  <a:lnTo>
                    <a:pt x="218" y="211"/>
                  </a:lnTo>
                  <a:lnTo>
                    <a:pt x="232" y="211"/>
                  </a:lnTo>
                  <a:lnTo>
                    <a:pt x="247" y="211"/>
                  </a:lnTo>
                  <a:lnTo>
                    <a:pt x="261" y="209"/>
                  </a:lnTo>
                  <a:lnTo>
                    <a:pt x="280" y="205"/>
                  </a:lnTo>
                  <a:lnTo>
                    <a:pt x="299" y="201"/>
                  </a:lnTo>
                  <a:lnTo>
                    <a:pt x="318" y="195"/>
                  </a:lnTo>
                  <a:lnTo>
                    <a:pt x="337" y="189"/>
                  </a:lnTo>
                  <a:lnTo>
                    <a:pt x="355" y="182"/>
                  </a:lnTo>
                  <a:lnTo>
                    <a:pt x="372" y="173"/>
                  </a:lnTo>
                  <a:lnTo>
                    <a:pt x="391" y="163"/>
                  </a:lnTo>
                  <a:lnTo>
                    <a:pt x="408" y="150"/>
                  </a:lnTo>
                  <a:lnTo>
                    <a:pt x="425" y="136"/>
                  </a:lnTo>
                  <a:lnTo>
                    <a:pt x="440" y="120"/>
                  </a:lnTo>
                  <a:lnTo>
                    <a:pt x="455" y="104"/>
                  </a:lnTo>
                  <a:lnTo>
                    <a:pt x="469" y="88"/>
                  </a:lnTo>
                  <a:lnTo>
                    <a:pt x="482" y="70"/>
                  </a:lnTo>
                  <a:lnTo>
                    <a:pt x="496" y="54"/>
                  </a:lnTo>
                  <a:lnTo>
                    <a:pt x="510" y="37"/>
                  </a:lnTo>
                  <a:lnTo>
                    <a:pt x="525" y="21"/>
                  </a:lnTo>
                  <a:lnTo>
                    <a:pt x="540" y="9"/>
                  </a:lnTo>
                  <a:lnTo>
                    <a:pt x="557" y="2"/>
                  </a:lnTo>
                  <a:lnTo>
                    <a:pt x="575" y="0"/>
                  </a:lnTo>
                  <a:lnTo>
                    <a:pt x="595" y="0"/>
                  </a:lnTo>
                  <a:lnTo>
                    <a:pt x="614" y="2"/>
                  </a:lnTo>
                  <a:lnTo>
                    <a:pt x="634" y="6"/>
                  </a:lnTo>
                  <a:lnTo>
                    <a:pt x="654" y="11"/>
                  </a:lnTo>
                  <a:lnTo>
                    <a:pt x="671" y="14"/>
                  </a:lnTo>
                  <a:lnTo>
                    <a:pt x="681" y="20"/>
                  </a:lnTo>
                  <a:close/>
                </a:path>
              </a:pathLst>
            </a:custGeom>
            <a:solidFill>
              <a:srgbClr val="CC8C7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57" name="Freeform 61"/>
            <p:cNvSpPr>
              <a:spLocks/>
            </p:cNvSpPr>
            <p:nvPr/>
          </p:nvSpPr>
          <p:spPr bwMode="auto">
            <a:xfrm>
              <a:off x="4944" y="2734"/>
              <a:ext cx="281" cy="606"/>
            </a:xfrm>
            <a:custGeom>
              <a:avLst/>
              <a:gdLst>
                <a:gd name="T0" fmla="*/ 31 w 563"/>
                <a:gd name="T1" fmla="*/ 111 h 1212"/>
                <a:gd name="T2" fmla="*/ 6 w 563"/>
                <a:gd name="T3" fmla="*/ 171 h 1212"/>
                <a:gd name="T4" fmla="*/ 4 w 563"/>
                <a:gd name="T5" fmla="*/ 235 h 1212"/>
                <a:gd name="T6" fmla="*/ 23 w 563"/>
                <a:gd name="T7" fmla="*/ 299 h 1212"/>
                <a:gd name="T8" fmla="*/ 20 w 563"/>
                <a:gd name="T9" fmla="*/ 365 h 1212"/>
                <a:gd name="T10" fmla="*/ 28 w 563"/>
                <a:gd name="T11" fmla="*/ 430 h 1212"/>
                <a:gd name="T12" fmla="*/ 56 w 563"/>
                <a:gd name="T13" fmla="*/ 492 h 1212"/>
                <a:gd name="T14" fmla="*/ 79 w 563"/>
                <a:gd name="T15" fmla="*/ 556 h 1212"/>
                <a:gd name="T16" fmla="*/ 95 w 563"/>
                <a:gd name="T17" fmla="*/ 615 h 1212"/>
                <a:gd name="T18" fmla="*/ 110 w 563"/>
                <a:gd name="T19" fmla="*/ 662 h 1212"/>
                <a:gd name="T20" fmla="*/ 122 w 563"/>
                <a:gd name="T21" fmla="*/ 709 h 1212"/>
                <a:gd name="T22" fmla="*/ 106 w 563"/>
                <a:gd name="T23" fmla="*/ 702 h 1212"/>
                <a:gd name="T24" fmla="*/ 82 w 563"/>
                <a:gd name="T25" fmla="*/ 664 h 1212"/>
                <a:gd name="T26" fmla="*/ 49 w 563"/>
                <a:gd name="T27" fmla="*/ 633 h 1212"/>
                <a:gd name="T28" fmla="*/ 51 w 563"/>
                <a:gd name="T29" fmla="*/ 682 h 1212"/>
                <a:gd name="T30" fmla="*/ 84 w 563"/>
                <a:gd name="T31" fmla="*/ 728 h 1212"/>
                <a:gd name="T32" fmla="*/ 117 w 563"/>
                <a:gd name="T33" fmla="*/ 778 h 1212"/>
                <a:gd name="T34" fmla="*/ 136 w 563"/>
                <a:gd name="T35" fmla="*/ 833 h 1212"/>
                <a:gd name="T36" fmla="*/ 162 w 563"/>
                <a:gd name="T37" fmla="*/ 829 h 1212"/>
                <a:gd name="T38" fmla="*/ 141 w 563"/>
                <a:gd name="T39" fmla="*/ 785 h 1212"/>
                <a:gd name="T40" fmla="*/ 120 w 563"/>
                <a:gd name="T41" fmla="*/ 741 h 1212"/>
                <a:gd name="T42" fmla="*/ 186 w 563"/>
                <a:gd name="T43" fmla="*/ 833 h 1212"/>
                <a:gd name="T44" fmla="*/ 238 w 563"/>
                <a:gd name="T45" fmla="*/ 936 h 1212"/>
                <a:gd name="T46" fmla="*/ 289 w 563"/>
                <a:gd name="T47" fmla="*/ 1013 h 1212"/>
                <a:gd name="T48" fmla="*/ 326 w 563"/>
                <a:gd name="T49" fmla="*/ 1052 h 1212"/>
                <a:gd name="T50" fmla="*/ 367 w 563"/>
                <a:gd name="T51" fmla="*/ 1089 h 1212"/>
                <a:gd name="T52" fmla="*/ 407 w 563"/>
                <a:gd name="T53" fmla="*/ 1124 h 1212"/>
                <a:gd name="T54" fmla="*/ 450 w 563"/>
                <a:gd name="T55" fmla="*/ 1157 h 1212"/>
                <a:gd name="T56" fmla="*/ 491 w 563"/>
                <a:gd name="T57" fmla="*/ 1190 h 1212"/>
                <a:gd name="T58" fmla="*/ 507 w 563"/>
                <a:gd name="T59" fmla="*/ 1203 h 1212"/>
                <a:gd name="T60" fmla="*/ 525 w 563"/>
                <a:gd name="T61" fmla="*/ 1212 h 1212"/>
                <a:gd name="T62" fmla="*/ 543 w 563"/>
                <a:gd name="T63" fmla="*/ 1209 h 1212"/>
                <a:gd name="T64" fmla="*/ 563 w 563"/>
                <a:gd name="T65" fmla="*/ 1201 h 1212"/>
                <a:gd name="T66" fmla="*/ 546 w 563"/>
                <a:gd name="T67" fmla="*/ 1180 h 1212"/>
                <a:gd name="T68" fmla="*/ 530 w 563"/>
                <a:gd name="T69" fmla="*/ 1160 h 1212"/>
                <a:gd name="T70" fmla="*/ 503 w 563"/>
                <a:gd name="T71" fmla="*/ 1125 h 1212"/>
                <a:gd name="T72" fmla="*/ 438 w 563"/>
                <a:gd name="T73" fmla="*/ 1076 h 1212"/>
                <a:gd name="T74" fmla="*/ 364 w 563"/>
                <a:gd name="T75" fmla="*/ 1046 h 1212"/>
                <a:gd name="T76" fmla="*/ 321 w 563"/>
                <a:gd name="T77" fmla="*/ 1025 h 1212"/>
                <a:gd name="T78" fmla="*/ 307 w 563"/>
                <a:gd name="T79" fmla="*/ 984 h 1212"/>
                <a:gd name="T80" fmla="*/ 291 w 563"/>
                <a:gd name="T81" fmla="*/ 923 h 1212"/>
                <a:gd name="T82" fmla="*/ 269 w 563"/>
                <a:gd name="T83" fmla="*/ 866 h 1212"/>
                <a:gd name="T84" fmla="*/ 254 w 563"/>
                <a:gd name="T85" fmla="*/ 840 h 1212"/>
                <a:gd name="T86" fmla="*/ 228 w 563"/>
                <a:gd name="T87" fmla="*/ 795 h 1212"/>
                <a:gd name="T88" fmla="*/ 171 w 563"/>
                <a:gd name="T89" fmla="*/ 685 h 1212"/>
                <a:gd name="T90" fmla="*/ 112 w 563"/>
                <a:gd name="T91" fmla="*/ 575 h 1212"/>
                <a:gd name="T92" fmla="*/ 88 w 563"/>
                <a:gd name="T93" fmla="*/ 512 h 1212"/>
                <a:gd name="T94" fmla="*/ 89 w 563"/>
                <a:gd name="T95" fmla="*/ 414 h 1212"/>
                <a:gd name="T96" fmla="*/ 90 w 563"/>
                <a:gd name="T97" fmla="*/ 198 h 1212"/>
                <a:gd name="T98" fmla="*/ 97 w 563"/>
                <a:gd name="T99" fmla="*/ 103 h 1212"/>
                <a:gd name="T100" fmla="*/ 89 w 563"/>
                <a:gd name="T101" fmla="*/ 41 h 1212"/>
                <a:gd name="T102" fmla="*/ 79 w 563"/>
                <a:gd name="T103" fmla="*/ 8 h 1212"/>
                <a:gd name="T104" fmla="*/ 66 w 563"/>
                <a:gd name="T105" fmla="*/ 5 h 1212"/>
                <a:gd name="T106" fmla="*/ 53 w 563"/>
                <a:gd name="T107" fmla="*/ 1 h 1212"/>
                <a:gd name="T108" fmla="*/ 52 w 563"/>
                <a:gd name="T109" fmla="*/ 42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3" h="1212">
                  <a:moveTo>
                    <a:pt x="52" y="84"/>
                  </a:moveTo>
                  <a:lnTo>
                    <a:pt x="41" y="91"/>
                  </a:lnTo>
                  <a:lnTo>
                    <a:pt x="31" y="111"/>
                  </a:lnTo>
                  <a:lnTo>
                    <a:pt x="22" y="130"/>
                  </a:lnTo>
                  <a:lnTo>
                    <a:pt x="13" y="150"/>
                  </a:lnTo>
                  <a:lnTo>
                    <a:pt x="6" y="171"/>
                  </a:lnTo>
                  <a:lnTo>
                    <a:pt x="1" y="193"/>
                  </a:lnTo>
                  <a:lnTo>
                    <a:pt x="0" y="213"/>
                  </a:lnTo>
                  <a:lnTo>
                    <a:pt x="4" y="235"/>
                  </a:lnTo>
                  <a:lnTo>
                    <a:pt x="13" y="257"/>
                  </a:lnTo>
                  <a:lnTo>
                    <a:pt x="21" y="277"/>
                  </a:lnTo>
                  <a:lnTo>
                    <a:pt x="23" y="299"/>
                  </a:lnTo>
                  <a:lnTo>
                    <a:pt x="23" y="321"/>
                  </a:lnTo>
                  <a:lnTo>
                    <a:pt x="22" y="344"/>
                  </a:lnTo>
                  <a:lnTo>
                    <a:pt x="20" y="365"/>
                  </a:lnTo>
                  <a:lnTo>
                    <a:pt x="19" y="389"/>
                  </a:lnTo>
                  <a:lnTo>
                    <a:pt x="21" y="409"/>
                  </a:lnTo>
                  <a:lnTo>
                    <a:pt x="28" y="430"/>
                  </a:lnTo>
                  <a:lnTo>
                    <a:pt x="38" y="451"/>
                  </a:lnTo>
                  <a:lnTo>
                    <a:pt x="47" y="471"/>
                  </a:lnTo>
                  <a:lnTo>
                    <a:pt x="56" y="492"/>
                  </a:lnTo>
                  <a:lnTo>
                    <a:pt x="65" y="513"/>
                  </a:lnTo>
                  <a:lnTo>
                    <a:pt x="72" y="534"/>
                  </a:lnTo>
                  <a:lnTo>
                    <a:pt x="79" y="556"/>
                  </a:lnTo>
                  <a:lnTo>
                    <a:pt x="84" y="577"/>
                  </a:lnTo>
                  <a:lnTo>
                    <a:pt x="90" y="599"/>
                  </a:lnTo>
                  <a:lnTo>
                    <a:pt x="95" y="615"/>
                  </a:lnTo>
                  <a:lnTo>
                    <a:pt x="99" y="630"/>
                  </a:lnTo>
                  <a:lnTo>
                    <a:pt x="104" y="647"/>
                  </a:lnTo>
                  <a:lnTo>
                    <a:pt x="110" y="662"/>
                  </a:lnTo>
                  <a:lnTo>
                    <a:pt x="114" y="678"/>
                  </a:lnTo>
                  <a:lnTo>
                    <a:pt x="119" y="694"/>
                  </a:lnTo>
                  <a:lnTo>
                    <a:pt x="122" y="709"/>
                  </a:lnTo>
                  <a:lnTo>
                    <a:pt x="126" y="725"/>
                  </a:lnTo>
                  <a:lnTo>
                    <a:pt x="115" y="715"/>
                  </a:lnTo>
                  <a:lnTo>
                    <a:pt x="106" y="702"/>
                  </a:lnTo>
                  <a:lnTo>
                    <a:pt x="98" y="689"/>
                  </a:lnTo>
                  <a:lnTo>
                    <a:pt x="91" y="677"/>
                  </a:lnTo>
                  <a:lnTo>
                    <a:pt x="82" y="664"/>
                  </a:lnTo>
                  <a:lnTo>
                    <a:pt x="73" y="652"/>
                  </a:lnTo>
                  <a:lnTo>
                    <a:pt x="62" y="642"/>
                  </a:lnTo>
                  <a:lnTo>
                    <a:pt x="49" y="633"/>
                  </a:lnTo>
                  <a:lnTo>
                    <a:pt x="50" y="649"/>
                  </a:lnTo>
                  <a:lnTo>
                    <a:pt x="50" y="666"/>
                  </a:lnTo>
                  <a:lnTo>
                    <a:pt x="51" y="682"/>
                  </a:lnTo>
                  <a:lnTo>
                    <a:pt x="58" y="697"/>
                  </a:lnTo>
                  <a:lnTo>
                    <a:pt x="72" y="713"/>
                  </a:lnTo>
                  <a:lnTo>
                    <a:pt x="84" y="728"/>
                  </a:lnTo>
                  <a:lnTo>
                    <a:pt x="96" y="745"/>
                  </a:lnTo>
                  <a:lnTo>
                    <a:pt x="107" y="762"/>
                  </a:lnTo>
                  <a:lnTo>
                    <a:pt x="117" y="778"/>
                  </a:lnTo>
                  <a:lnTo>
                    <a:pt x="125" y="796"/>
                  </a:lnTo>
                  <a:lnTo>
                    <a:pt x="132" y="814"/>
                  </a:lnTo>
                  <a:lnTo>
                    <a:pt x="136" y="833"/>
                  </a:lnTo>
                  <a:lnTo>
                    <a:pt x="174" y="859"/>
                  </a:lnTo>
                  <a:lnTo>
                    <a:pt x="168" y="844"/>
                  </a:lnTo>
                  <a:lnTo>
                    <a:pt x="162" y="829"/>
                  </a:lnTo>
                  <a:lnTo>
                    <a:pt x="155" y="815"/>
                  </a:lnTo>
                  <a:lnTo>
                    <a:pt x="148" y="800"/>
                  </a:lnTo>
                  <a:lnTo>
                    <a:pt x="141" y="785"/>
                  </a:lnTo>
                  <a:lnTo>
                    <a:pt x="134" y="770"/>
                  </a:lnTo>
                  <a:lnTo>
                    <a:pt x="127" y="756"/>
                  </a:lnTo>
                  <a:lnTo>
                    <a:pt x="120" y="741"/>
                  </a:lnTo>
                  <a:lnTo>
                    <a:pt x="145" y="770"/>
                  </a:lnTo>
                  <a:lnTo>
                    <a:pt x="167" y="801"/>
                  </a:lnTo>
                  <a:lnTo>
                    <a:pt x="186" y="833"/>
                  </a:lnTo>
                  <a:lnTo>
                    <a:pt x="203" y="868"/>
                  </a:lnTo>
                  <a:lnTo>
                    <a:pt x="220" y="902"/>
                  </a:lnTo>
                  <a:lnTo>
                    <a:pt x="238" y="936"/>
                  </a:lnTo>
                  <a:lnTo>
                    <a:pt x="256" y="968"/>
                  </a:lnTo>
                  <a:lnTo>
                    <a:pt x="278" y="999"/>
                  </a:lnTo>
                  <a:lnTo>
                    <a:pt x="289" y="1013"/>
                  </a:lnTo>
                  <a:lnTo>
                    <a:pt x="302" y="1026"/>
                  </a:lnTo>
                  <a:lnTo>
                    <a:pt x="314" y="1039"/>
                  </a:lnTo>
                  <a:lnTo>
                    <a:pt x="326" y="1052"/>
                  </a:lnTo>
                  <a:lnTo>
                    <a:pt x="340" y="1065"/>
                  </a:lnTo>
                  <a:lnTo>
                    <a:pt x="353" y="1076"/>
                  </a:lnTo>
                  <a:lnTo>
                    <a:pt x="367" y="1089"/>
                  </a:lnTo>
                  <a:lnTo>
                    <a:pt x="379" y="1101"/>
                  </a:lnTo>
                  <a:lnTo>
                    <a:pt x="393" y="1112"/>
                  </a:lnTo>
                  <a:lnTo>
                    <a:pt x="407" y="1124"/>
                  </a:lnTo>
                  <a:lnTo>
                    <a:pt x="421" y="1135"/>
                  </a:lnTo>
                  <a:lnTo>
                    <a:pt x="436" y="1147"/>
                  </a:lnTo>
                  <a:lnTo>
                    <a:pt x="450" y="1157"/>
                  </a:lnTo>
                  <a:lnTo>
                    <a:pt x="463" y="1169"/>
                  </a:lnTo>
                  <a:lnTo>
                    <a:pt x="477" y="1179"/>
                  </a:lnTo>
                  <a:lnTo>
                    <a:pt x="491" y="1190"/>
                  </a:lnTo>
                  <a:lnTo>
                    <a:pt x="497" y="1195"/>
                  </a:lnTo>
                  <a:lnTo>
                    <a:pt x="502" y="1198"/>
                  </a:lnTo>
                  <a:lnTo>
                    <a:pt x="507" y="1203"/>
                  </a:lnTo>
                  <a:lnTo>
                    <a:pt x="513" y="1208"/>
                  </a:lnTo>
                  <a:lnTo>
                    <a:pt x="519" y="1210"/>
                  </a:lnTo>
                  <a:lnTo>
                    <a:pt x="525" y="1212"/>
                  </a:lnTo>
                  <a:lnTo>
                    <a:pt x="530" y="1212"/>
                  </a:lnTo>
                  <a:lnTo>
                    <a:pt x="537" y="1211"/>
                  </a:lnTo>
                  <a:lnTo>
                    <a:pt x="543" y="1209"/>
                  </a:lnTo>
                  <a:lnTo>
                    <a:pt x="550" y="1205"/>
                  </a:lnTo>
                  <a:lnTo>
                    <a:pt x="557" y="1203"/>
                  </a:lnTo>
                  <a:lnTo>
                    <a:pt x="563" y="1201"/>
                  </a:lnTo>
                  <a:lnTo>
                    <a:pt x="557" y="1194"/>
                  </a:lnTo>
                  <a:lnTo>
                    <a:pt x="552" y="1187"/>
                  </a:lnTo>
                  <a:lnTo>
                    <a:pt x="546" y="1180"/>
                  </a:lnTo>
                  <a:lnTo>
                    <a:pt x="541" y="1173"/>
                  </a:lnTo>
                  <a:lnTo>
                    <a:pt x="536" y="1167"/>
                  </a:lnTo>
                  <a:lnTo>
                    <a:pt x="530" y="1160"/>
                  </a:lnTo>
                  <a:lnTo>
                    <a:pt x="526" y="1154"/>
                  </a:lnTo>
                  <a:lnTo>
                    <a:pt x="521" y="1147"/>
                  </a:lnTo>
                  <a:lnTo>
                    <a:pt x="503" y="1125"/>
                  </a:lnTo>
                  <a:lnTo>
                    <a:pt x="483" y="1106"/>
                  </a:lnTo>
                  <a:lnTo>
                    <a:pt x="461" y="1090"/>
                  </a:lnTo>
                  <a:lnTo>
                    <a:pt x="438" y="1076"/>
                  </a:lnTo>
                  <a:lnTo>
                    <a:pt x="414" y="1065"/>
                  </a:lnTo>
                  <a:lnTo>
                    <a:pt x="390" y="1056"/>
                  </a:lnTo>
                  <a:lnTo>
                    <a:pt x="364" y="1046"/>
                  </a:lnTo>
                  <a:lnTo>
                    <a:pt x="339" y="1037"/>
                  </a:lnTo>
                  <a:lnTo>
                    <a:pt x="330" y="1033"/>
                  </a:lnTo>
                  <a:lnTo>
                    <a:pt x="321" y="1025"/>
                  </a:lnTo>
                  <a:lnTo>
                    <a:pt x="315" y="1016"/>
                  </a:lnTo>
                  <a:lnTo>
                    <a:pt x="313" y="1006"/>
                  </a:lnTo>
                  <a:lnTo>
                    <a:pt x="307" y="984"/>
                  </a:lnTo>
                  <a:lnTo>
                    <a:pt x="302" y="963"/>
                  </a:lnTo>
                  <a:lnTo>
                    <a:pt x="296" y="943"/>
                  </a:lnTo>
                  <a:lnTo>
                    <a:pt x="291" y="923"/>
                  </a:lnTo>
                  <a:lnTo>
                    <a:pt x="284" y="904"/>
                  </a:lnTo>
                  <a:lnTo>
                    <a:pt x="277" y="885"/>
                  </a:lnTo>
                  <a:lnTo>
                    <a:pt x="269" y="866"/>
                  </a:lnTo>
                  <a:lnTo>
                    <a:pt x="261" y="847"/>
                  </a:lnTo>
                  <a:lnTo>
                    <a:pt x="258" y="844"/>
                  </a:lnTo>
                  <a:lnTo>
                    <a:pt x="254" y="840"/>
                  </a:lnTo>
                  <a:lnTo>
                    <a:pt x="249" y="837"/>
                  </a:lnTo>
                  <a:lnTo>
                    <a:pt x="245" y="833"/>
                  </a:lnTo>
                  <a:lnTo>
                    <a:pt x="228" y="795"/>
                  </a:lnTo>
                  <a:lnTo>
                    <a:pt x="210" y="757"/>
                  </a:lnTo>
                  <a:lnTo>
                    <a:pt x="190" y="720"/>
                  </a:lnTo>
                  <a:lnTo>
                    <a:pt x="171" y="685"/>
                  </a:lnTo>
                  <a:lnTo>
                    <a:pt x="151" y="649"/>
                  </a:lnTo>
                  <a:lnTo>
                    <a:pt x="130" y="612"/>
                  </a:lnTo>
                  <a:lnTo>
                    <a:pt x="112" y="575"/>
                  </a:lnTo>
                  <a:lnTo>
                    <a:pt x="94" y="538"/>
                  </a:lnTo>
                  <a:lnTo>
                    <a:pt x="91" y="526"/>
                  </a:lnTo>
                  <a:lnTo>
                    <a:pt x="88" y="512"/>
                  </a:lnTo>
                  <a:lnTo>
                    <a:pt x="87" y="498"/>
                  </a:lnTo>
                  <a:lnTo>
                    <a:pt x="86" y="485"/>
                  </a:lnTo>
                  <a:lnTo>
                    <a:pt x="89" y="414"/>
                  </a:lnTo>
                  <a:lnTo>
                    <a:pt x="84" y="341"/>
                  </a:lnTo>
                  <a:lnTo>
                    <a:pt x="82" y="270"/>
                  </a:lnTo>
                  <a:lnTo>
                    <a:pt x="90" y="198"/>
                  </a:lnTo>
                  <a:lnTo>
                    <a:pt x="96" y="165"/>
                  </a:lnTo>
                  <a:lnTo>
                    <a:pt x="98" y="134"/>
                  </a:lnTo>
                  <a:lnTo>
                    <a:pt x="97" y="103"/>
                  </a:lnTo>
                  <a:lnTo>
                    <a:pt x="95" y="72"/>
                  </a:lnTo>
                  <a:lnTo>
                    <a:pt x="94" y="56"/>
                  </a:lnTo>
                  <a:lnTo>
                    <a:pt x="89" y="41"/>
                  </a:lnTo>
                  <a:lnTo>
                    <a:pt x="86" y="24"/>
                  </a:lnTo>
                  <a:lnTo>
                    <a:pt x="83" y="9"/>
                  </a:lnTo>
                  <a:lnTo>
                    <a:pt x="79" y="8"/>
                  </a:lnTo>
                  <a:lnTo>
                    <a:pt x="75" y="7"/>
                  </a:lnTo>
                  <a:lnTo>
                    <a:pt x="71" y="6"/>
                  </a:lnTo>
                  <a:lnTo>
                    <a:pt x="66" y="5"/>
                  </a:lnTo>
                  <a:lnTo>
                    <a:pt x="61" y="4"/>
                  </a:lnTo>
                  <a:lnTo>
                    <a:pt x="58" y="3"/>
                  </a:lnTo>
                  <a:lnTo>
                    <a:pt x="53" y="1"/>
                  </a:lnTo>
                  <a:lnTo>
                    <a:pt x="49" y="0"/>
                  </a:lnTo>
                  <a:lnTo>
                    <a:pt x="50" y="21"/>
                  </a:lnTo>
                  <a:lnTo>
                    <a:pt x="52" y="42"/>
                  </a:lnTo>
                  <a:lnTo>
                    <a:pt x="53" y="64"/>
                  </a:lnTo>
                  <a:lnTo>
                    <a:pt x="52" y="84"/>
                  </a:lnTo>
                  <a:close/>
                </a:path>
              </a:pathLst>
            </a:custGeom>
            <a:solidFill>
              <a:srgbClr val="DDB2AA"/>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58" name="Freeform 62"/>
            <p:cNvSpPr>
              <a:spLocks/>
            </p:cNvSpPr>
            <p:nvPr/>
          </p:nvSpPr>
          <p:spPr bwMode="auto">
            <a:xfrm>
              <a:off x="5149" y="2824"/>
              <a:ext cx="180" cy="54"/>
            </a:xfrm>
            <a:custGeom>
              <a:avLst/>
              <a:gdLst>
                <a:gd name="T0" fmla="*/ 361 w 361"/>
                <a:gd name="T1" fmla="*/ 35 h 108"/>
                <a:gd name="T2" fmla="*/ 339 w 361"/>
                <a:gd name="T3" fmla="*/ 32 h 108"/>
                <a:gd name="T4" fmla="*/ 317 w 361"/>
                <a:gd name="T5" fmla="*/ 30 h 108"/>
                <a:gd name="T6" fmla="*/ 295 w 361"/>
                <a:gd name="T7" fmla="*/ 28 h 108"/>
                <a:gd name="T8" fmla="*/ 273 w 361"/>
                <a:gd name="T9" fmla="*/ 28 h 108"/>
                <a:gd name="T10" fmla="*/ 252 w 361"/>
                <a:gd name="T11" fmla="*/ 30 h 108"/>
                <a:gd name="T12" fmla="*/ 231 w 361"/>
                <a:gd name="T13" fmla="*/ 35 h 108"/>
                <a:gd name="T14" fmla="*/ 211 w 361"/>
                <a:gd name="T15" fmla="*/ 41 h 108"/>
                <a:gd name="T16" fmla="*/ 193 w 361"/>
                <a:gd name="T17" fmla="*/ 53 h 108"/>
                <a:gd name="T18" fmla="*/ 182 w 361"/>
                <a:gd name="T19" fmla="*/ 60 h 108"/>
                <a:gd name="T20" fmla="*/ 172 w 361"/>
                <a:gd name="T21" fmla="*/ 68 h 108"/>
                <a:gd name="T22" fmla="*/ 161 w 361"/>
                <a:gd name="T23" fmla="*/ 74 h 108"/>
                <a:gd name="T24" fmla="*/ 150 w 361"/>
                <a:gd name="T25" fmla="*/ 81 h 108"/>
                <a:gd name="T26" fmla="*/ 139 w 361"/>
                <a:gd name="T27" fmla="*/ 86 h 108"/>
                <a:gd name="T28" fmla="*/ 127 w 361"/>
                <a:gd name="T29" fmla="*/ 91 h 108"/>
                <a:gd name="T30" fmla="*/ 114 w 361"/>
                <a:gd name="T31" fmla="*/ 96 h 108"/>
                <a:gd name="T32" fmla="*/ 103 w 361"/>
                <a:gd name="T33" fmla="*/ 100 h 108"/>
                <a:gd name="T34" fmla="*/ 90 w 361"/>
                <a:gd name="T35" fmla="*/ 104 h 108"/>
                <a:gd name="T36" fmla="*/ 78 w 361"/>
                <a:gd name="T37" fmla="*/ 106 h 108"/>
                <a:gd name="T38" fmla="*/ 65 w 361"/>
                <a:gd name="T39" fmla="*/ 107 h 108"/>
                <a:gd name="T40" fmla="*/ 52 w 361"/>
                <a:gd name="T41" fmla="*/ 108 h 108"/>
                <a:gd name="T42" fmla="*/ 40 w 361"/>
                <a:gd name="T43" fmla="*/ 108 h 108"/>
                <a:gd name="T44" fmla="*/ 27 w 361"/>
                <a:gd name="T45" fmla="*/ 107 h 108"/>
                <a:gd name="T46" fmla="*/ 13 w 361"/>
                <a:gd name="T47" fmla="*/ 105 h 108"/>
                <a:gd name="T48" fmla="*/ 0 w 361"/>
                <a:gd name="T49" fmla="*/ 101 h 108"/>
                <a:gd name="T50" fmla="*/ 18 w 361"/>
                <a:gd name="T51" fmla="*/ 97 h 108"/>
                <a:gd name="T52" fmla="*/ 34 w 361"/>
                <a:gd name="T53" fmla="*/ 91 h 108"/>
                <a:gd name="T54" fmla="*/ 50 w 361"/>
                <a:gd name="T55" fmla="*/ 84 h 108"/>
                <a:gd name="T56" fmla="*/ 66 w 361"/>
                <a:gd name="T57" fmla="*/ 75 h 108"/>
                <a:gd name="T58" fmla="*/ 82 w 361"/>
                <a:gd name="T59" fmla="*/ 67 h 108"/>
                <a:gd name="T60" fmla="*/ 98 w 361"/>
                <a:gd name="T61" fmla="*/ 56 h 108"/>
                <a:gd name="T62" fmla="*/ 113 w 361"/>
                <a:gd name="T63" fmla="*/ 47 h 108"/>
                <a:gd name="T64" fmla="*/ 129 w 361"/>
                <a:gd name="T65" fmla="*/ 38 h 108"/>
                <a:gd name="T66" fmla="*/ 146 w 361"/>
                <a:gd name="T67" fmla="*/ 29 h 108"/>
                <a:gd name="T68" fmla="*/ 162 w 361"/>
                <a:gd name="T69" fmla="*/ 21 h 108"/>
                <a:gd name="T70" fmla="*/ 178 w 361"/>
                <a:gd name="T71" fmla="*/ 13 h 108"/>
                <a:gd name="T72" fmla="*/ 195 w 361"/>
                <a:gd name="T73" fmla="*/ 7 h 108"/>
                <a:gd name="T74" fmla="*/ 212 w 361"/>
                <a:gd name="T75" fmla="*/ 2 h 108"/>
                <a:gd name="T76" fmla="*/ 231 w 361"/>
                <a:gd name="T77" fmla="*/ 0 h 108"/>
                <a:gd name="T78" fmla="*/ 249 w 361"/>
                <a:gd name="T79" fmla="*/ 0 h 108"/>
                <a:gd name="T80" fmla="*/ 269 w 361"/>
                <a:gd name="T81" fmla="*/ 2 h 108"/>
                <a:gd name="T82" fmla="*/ 280 w 361"/>
                <a:gd name="T83" fmla="*/ 5 h 108"/>
                <a:gd name="T84" fmla="*/ 293 w 361"/>
                <a:gd name="T85" fmla="*/ 7 h 108"/>
                <a:gd name="T86" fmla="*/ 305 w 361"/>
                <a:gd name="T87" fmla="*/ 10 h 108"/>
                <a:gd name="T88" fmla="*/ 317 w 361"/>
                <a:gd name="T89" fmla="*/ 13 h 108"/>
                <a:gd name="T90" fmla="*/ 329 w 361"/>
                <a:gd name="T91" fmla="*/ 17 h 108"/>
                <a:gd name="T92" fmla="*/ 339 w 361"/>
                <a:gd name="T93" fmla="*/ 22 h 108"/>
                <a:gd name="T94" fmla="*/ 351 w 361"/>
                <a:gd name="T95" fmla="*/ 28 h 108"/>
                <a:gd name="T96" fmla="*/ 361 w 361"/>
                <a:gd name="T97" fmla="*/ 3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1" h="108">
                  <a:moveTo>
                    <a:pt x="361" y="35"/>
                  </a:moveTo>
                  <a:lnTo>
                    <a:pt x="339" y="32"/>
                  </a:lnTo>
                  <a:lnTo>
                    <a:pt x="317" y="30"/>
                  </a:lnTo>
                  <a:lnTo>
                    <a:pt x="295" y="28"/>
                  </a:lnTo>
                  <a:lnTo>
                    <a:pt x="273" y="28"/>
                  </a:lnTo>
                  <a:lnTo>
                    <a:pt x="252" y="30"/>
                  </a:lnTo>
                  <a:lnTo>
                    <a:pt x="231" y="35"/>
                  </a:lnTo>
                  <a:lnTo>
                    <a:pt x="211" y="41"/>
                  </a:lnTo>
                  <a:lnTo>
                    <a:pt x="193" y="53"/>
                  </a:lnTo>
                  <a:lnTo>
                    <a:pt x="182" y="60"/>
                  </a:lnTo>
                  <a:lnTo>
                    <a:pt x="172" y="68"/>
                  </a:lnTo>
                  <a:lnTo>
                    <a:pt x="161" y="74"/>
                  </a:lnTo>
                  <a:lnTo>
                    <a:pt x="150" y="81"/>
                  </a:lnTo>
                  <a:lnTo>
                    <a:pt x="139" y="86"/>
                  </a:lnTo>
                  <a:lnTo>
                    <a:pt x="127" y="91"/>
                  </a:lnTo>
                  <a:lnTo>
                    <a:pt x="114" y="96"/>
                  </a:lnTo>
                  <a:lnTo>
                    <a:pt x="103" y="100"/>
                  </a:lnTo>
                  <a:lnTo>
                    <a:pt x="90" y="104"/>
                  </a:lnTo>
                  <a:lnTo>
                    <a:pt x="78" y="106"/>
                  </a:lnTo>
                  <a:lnTo>
                    <a:pt x="65" y="107"/>
                  </a:lnTo>
                  <a:lnTo>
                    <a:pt x="52" y="108"/>
                  </a:lnTo>
                  <a:lnTo>
                    <a:pt x="40" y="108"/>
                  </a:lnTo>
                  <a:lnTo>
                    <a:pt x="27" y="107"/>
                  </a:lnTo>
                  <a:lnTo>
                    <a:pt x="13" y="105"/>
                  </a:lnTo>
                  <a:lnTo>
                    <a:pt x="0" y="101"/>
                  </a:lnTo>
                  <a:lnTo>
                    <a:pt x="18" y="97"/>
                  </a:lnTo>
                  <a:lnTo>
                    <a:pt x="34" y="91"/>
                  </a:lnTo>
                  <a:lnTo>
                    <a:pt x="50" y="84"/>
                  </a:lnTo>
                  <a:lnTo>
                    <a:pt x="66" y="75"/>
                  </a:lnTo>
                  <a:lnTo>
                    <a:pt x="82" y="67"/>
                  </a:lnTo>
                  <a:lnTo>
                    <a:pt x="98" y="56"/>
                  </a:lnTo>
                  <a:lnTo>
                    <a:pt x="113" y="47"/>
                  </a:lnTo>
                  <a:lnTo>
                    <a:pt x="129" y="38"/>
                  </a:lnTo>
                  <a:lnTo>
                    <a:pt x="146" y="29"/>
                  </a:lnTo>
                  <a:lnTo>
                    <a:pt x="162" y="21"/>
                  </a:lnTo>
                  <a:lnTo>
                    <a:pt x="178" y="13"/>
                  </a:lnTo>
                  <a:lnTo>
                    <a:pt x="195" y="7"/>
                  </a:lnTo>
                  <a:lnTo>
                    <a:pt x="212" y="2"/>
                  </a:lnTo>
                  <a:lnTo>
                    <a:pt x="231" y="0"/>
                  </a:lnTo>
                  <a:lnTo>
                    <a:pt x="249" y="0"/>
                  </a:lnTo>
                  <a:lnTo>
                    <a:pt x="269" y="2"/>
                  </a:lnTo>
                  <a:lnTo>
                    <a:pt x="280" y="5"/>
                  </a:lnTo>
                  <a:lnTo>
                    <a:pt x="293" y="7"/>
                  </a:lnTo>
                  <a:lnTo>
                    <a:pt x="305" y="10"/>
                  </a:lnTo>
                  <a:lnTo>
                    <a:pt x="317" y="13"/>
                  </a:lnTo>
                  <a:lnTo>
                    <a:pt x="329" y="17"/>
                  </a:lnTo>
                  <a:lnTo>
                    <a:pt x="339" y="22"/>
                  </a:lnTo>
                  <a:lnTo>
                    <a:pt x="351" y="28"/>
                  </a:lnTo>
                  <a:lnTo>
                    <a:pt x="361" y="35"/>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59" name="Freeform 63"/>
            <p:cNvSpPr>
              <a:spLocks/>
            </p:cNvSpPr>
            <p:nvPr/>
          </p:nvSpPr>
          <p:spPr bwMode="auto">
            <a:xfrm>
              <a:off x="5179" y="2872"/>
              <a:ext cx="110" cy="34"/>
            </a:xfrm>
            <a:custGeom>
              <a:avLst/>
              <a:gdLst>
                <a:gd name="T0" fmla="*/ 0 w 222"/>
                <a:gd name="T1" fmla="*/ 68 h 68"/>
                <a:gd name="T2" fmla="*/ 38 w 222"/>
                <a:gd name="T3" fmla="*/ 26 h 68"/>
                <a:gd name="T4" fmla="*/ 45 w 222"/>
                <a:gd name="T5" fmla="*/ 24 h 68"/>
                <a:gd name="T6" fmla="*/ 61 w 222"/>
                <a:gd name="T7" fmla="*/ 20 h 68"/>
                <a:gd name="T8" fmla="*/ 87 w 222"/>
                <a:gd name="T9" fmla="*/ 14 h 68"/>
                <a:gd name="T10" fmla="*/ 117 w 222"/>
                <a:gd name="T11" fmla="*/ 8 h 68"/>
                <a:gd name="T12" fmla="*/ 148 w 222"/>
                <a:gd name="T13" fmla="*/ 3 h 68"/>
                <a:gd name="T14" fmla="*/ 178 w 222"/>
                <a:gd name="T15" fmla="*/ 0 h 68"/>
                <a:gd name="T16" fmla="*/ 203 w 222"/>
                <a:gd name="T17" fmla="*/ 1 h 68"/>
                <a:gd name="T18" fmla="*/ 222 w 222"/>
                <a:gd name="T19" fmla="*/ 7 h 68"/>
                <a:gd name="T20" fmla="*/ 222 w 222"/>
                <a:gd name="T21" fmla="*/ 8 h 68"/>
                <a:gd name="T22" fmla="*/ 220 w 222"/>
                <a:gd name="T23" fmla="*/ 9 h 68"/>
                <a:gd name="T24" fmla="*/ 218 w 222"/>
                <a:gd name="T25" fmla="*/ 12 h 68"/>
                <a:gd name="T26" fmla="*/ 215 w 222"/>
                <a:gd name="T27" fmla="*/ 16 h 68"/>
                <a:gd name="T28" fmla="*/ 209 w 222"/>
                <a:gd name="T29" fmla="*/ 20 h 68"/>
                <a:gd name="T30" fmla="*/ 203 w 222"/>
                <a:gd name="T31" fmla="*/ 25 h 68"/>
                <a:gd name="T32" fmla="*/ 194 w 222"/>
                <a:gd name="T33" fmla="*/ 31 h 68"/>
                <a:gd name="T34" fmla="*/ 183 w 222"/>
                <a:gd name="T35" fmla="*/ 37 h 68"/>
                <a:gd name="T36" fmla="*/ 171 w 222"/>
                <a:gd name="T37" fmla="*/ 42 h 68"/>
                <a:gd name="T38" fmla="*/ 156 w 222"/>
                <a:gd name="T39" fmla="*/ 47 h 68"/>
                <a:gd name="T40" fmla="*/ 137 w 222"/>
                <a:gd name="T41" fmla="*/ 53 h 68"/>
                <a:gd name="T42" fmla="*/ 117 w 222"/>
                <a:gd name="T43" fmla="*/ 57 h 68"/>
                <a:gd name="T44" fmla="*/ 92 w 222"/>
                <a:gd name="T45" fmla="*/ 61 h 68"/>
                <a:gd name="T46" fmla="*/ 65 w 222"/>
                <a:gd name="T47" fmla="*/ 64 h 68"/>
                <a:gd name="T48" fmla="*/ 35 w 222"/>
                <a:gd name="T49" fmla="*/ 67 h 68"/>
                <a:gd name="T50" fmla="*/ 0 w 222"/>
                <a:gd name="T5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2" h="68">
                  <a:moveTo>
                    <a:pt x="0" y="68"/>
                  </a:moveTo>
                  <a:lnTo>
                    <a:pt x="38" y="26"/>
                  </a:lnTo>
                  <a:lnTo>
                    <a:pt x="45" y="24"/>
                  </a:lnTo>
                  <a:lnTo>
                    <a:pt x="61" y="20"/>
                  </a:lnTo>
                  <a:lnTo>
                    <a:pt x="87" y="14"/>
                  </a:lnTo>
                  <a:lnTo>
                    <a:pt x="117" y="8"/>
                  </a:lnTo>
                  <a:lnTo>
                    <a:pt x="148" y="3"/>
                  </a:lnTo>
                  <a:lnTo>
                    <a:pt x="178" y="0"/>
                  </a:lnTo>
                  <a:lnTo>
                    <a:pt x="203" y="1"/>
                  </a:lnTo>
                  <a:lnTo>
                    <a:pt x="222" y="7"/>
                  </a:lnTo>
                  <a:lnTo>
                    <a:pt x="222" y="8"/>
                  </a:lnTo>
                  <a:lnTo>
                    <a:pt x="220" y="9"/>
                  </a:lnTo>
                  <a:lnTo>
                    <a:pt x="218" y="12"/>
                  </a:lnTo>
                  <a:lnTo>
                    <a:pt x="215" y="16"/>
                  </a:lnTo>
                  <a:lnTo>
                    <a:pt x="209" y="20"/>
                  </a:lnTo>
                  <a:lnTo>
                    <a:pt x="203" y="25"/>
                  </a:lnTo>
                  <a:lnTo>
                    <a:pt x="194" y="31"/>
                  </a:lnTo>
                  <a:lnTo>
                    <a:pt x="183" y="37"/>
                  </a:lnTo>
                  <a:lnTo>
                    <a:pt x="171" y="42"/>
                  </a:lnTo>
                  <a:lnTo>
                    <a:pt x="156" y="47"/>
                  </a:lnTo>
                  <a:lnTo>
                    <a:pt x="137" y="53"/>
                  </a:lnTo>
                  <a:lnTo>
                    <a:pt x="117" y="57"/>
                  </a:lnTo>
                  <a:lnTo>
                    <a:pt x="92" y="61"/>
                  </a:lnTo>
                  <a:lnTo>
                    <a:pt x="65" y="64"/>
                  </a:lnTo>
                  <a:lnTo>
                    <a:pt x="35" y="67"/>
                  </a:lnTo>
                  <a:lnTo>
                    <a:pt x="0" y="68"/>
                  </a:lnTo>
                  <a:close/>
                </a:path>
              </a:pathLst>
            </a:custGeom>
            <a:solidFill>
              <a:srgbClr val="FFFF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60" name="Freeform 64"/>
            <p:cNvSpPr>
              <a:spLocks/>
            </p:cNvSpPr>
            <p:nvPr/>
          </p:nvSpPr>
          <p:spPr bwMode="auto">
            <a:xfrm>
              <a:off x="5162" y="2867"/>
              <a:ext cx="154" cy="48"/>
            </a:xfrm>
            <a:custGeom>
              <a:avLst/>
              <a:gdLst>
                <a:gd name="T0" fmla="*/ 298 w 308"/>
                <a:gd name="T1" fmla="*/ 15 h 97"/>
                <a:gd name="T2" fmla="*/ 277 w 308"/>
                <a:gd name="T3" fmla="*/ 30 h 97"/>
                <a:gd name="T4" fmla="*/ 252 w 308"/>
                <a:gd name="T5" fmla="*/ 39 h 97"/>
                <a:gd name="T6" fmla="*/ 227 w 308"/>
                <a:gd name="T7" fmla="*/ 45 h 97"/>
                <a:gd name="T8" fmla="*/ 235 w 308"/>
                <a:gd name="T9" fmla="*/ 26 h 97"/>
                <a:gd name="T10" fmla="*/ 222 w 308"/>
                <a:gd name="T11" fmla="*/ 21 h 97"/>
                <a:gd name="T12" fmla="*/ 209 w 308"/>
                <a:gd name="T13" fmla="*/ 22 h 97"/>
                <a:gd name="T14" fmla="*/ 205 w 308"/>
                <a:gd name="T15" fmla="*/ 38 h 97"/>
                <a:gd name="T16" fmla="*/ 197 w 308"/>
                <a:gd name="T17" fmla="*/ 52 h 97"/>
                <a:gd name="T18" fmla="*/ 181 w 308"/>
                <a:gd name="T19" fmla="*/ 61 h 97"/>
                <a:gd name="T20" fmla="*/ 197 w 308"/>
                <a:gd name="T21" fmla="*/ 61 h 97"/>
                <a:gd name="T22" fmla="*/ 212 w 308"/>
                <a:gd name="T23" fmla="*/ 60 h 97"/>
                <a:gd name="T24" fmla="*/ 228 w 308"/>
                <a:gd name="T25" fmla="*/ 59 h 97"/>
                <a:gd name="T26" fmla="*/ 233 w 308"/>
                <a:gd name="T27" fmla="*/ 64 h 97"/>
                <a:gd name="T28" fmla="*/ 225 w 308"/>
                <a:gd name="T29" fmla="*/ 69 h 97"/>
                <a:gd name="T30" fmla="*/ 202 w 308"/>
                <a:gd name="T31" fmla="*/ 74 h 97"/>
                <a:gd name="T32" fmla="*/ 168 w 308"/>
                <a:gd name="T33" fmla="*/ 85 h 97"/>
                <a:gd name="T34" fmla="*/ 134 w 308"/>
                <a:gd name="T35" fmla="*/ 95 h 97"/>
                <a:gd name="T36" fmla="*/ 98 w 308"/>
                <a:gd name="T37" fmla="*/ 96 h 97"/>
                <a:gd name="T38" fmla="*/ 90 w 308"/>
                <a:gd name="T39" fmla="*/ 84 h 97"/>
                <a:gd name="T40" fmla="*/ 111 w 308"/>
                <a:gd name="T41" fmla="*/ 74 h 97"/>
                <a:gd name="T42" fmla="*/ 134 w 308"/>
                <a:gd name="T43" fmla="*/ 68 h 97"/>
                <a:gd name="T44" fmla="*/ 158 w 308"/>
                <a:gd name="T45" fmla="*/ 65 h 97"/>
                <a:gd name="T46" fmla="*/ 161 w 308"/>
                <a:gd name="T47" fmla="*/ 64 h 97"/>
                <a:gd name="T48" fmla="*/ 144 w 308"/>
                <a:gd name="T49" fmla="*/ 61 h 97"/>
                <a:gd name="T50" fmla="*/ 129 w 308"/>
                <a:gd name="T51" fmla="*/ 54 h 97"/>
                <a:gd name="T52" fmla="*/ 118 w 308"/>
                <a:gd name="T53" fmla="*/ 42 h 97"/>
                <a:gd name="T54" fmla="*/ 98 w 308"/>
                <a:gd name="T55" fmla="*/ 37 h 97"/>
                <a:gd name="T56" fmla="*/ 73 w 308"/>
                <a:gd name="T57" fmla="*/ 60 h 97"/>
                <a:gd name="T58" fmla="*/ 48 w 308"/>
                <a:gd name="T59" fmla="*/ 84 h 97"/>
                <a:gd name="T60" fmla="*/ 18 w 308"/>
                <a:gd name="T61" fmla="*/ 96 h 97"/>
                <a:gd name="T62" fmla="*/ 8 w 308"/>
                <a:gd name="T63" fmla="*/ 85 h 97"/>
                <a:gd name="T64" fmla="*/ 23 w 308"/>
                <a:gd name="T65" fmla="*/ 69 h 97"/>
                <a:gd name="T66" fmla="*/ 37 w 308"/>
                <a:gd name="T67" fmla="*/ 54 h 97"/>
                <a:gd name="T68" fmla="*/ 53 w 308"/>
                <a:gd name="T69" fmla="*/ 41 h 97"/>
                <a:gd name="T70" fmla="*/ 77 w 308"/>
                <a:gd name="T71" fmla="*/ 30 h 97"/>
                <a:gd name="T72" fmla="*/ 106 w 308"/>
                <a:gd name="T73" fmla="*/ 21 h 97"/>
                <a:gd name="T74" fmla="*/ 136 w 308"/>
                <a:gd name="T75" fmla="*/ 13 h 97"/>
                <a:gd name="T76" fmla="*/ 166 w 308"/>
                <a:gd name="T77" fmla="*/ 7 h 97"/>
                <a:gd name="T78" fmla="*/ 196 w 308"/>
                <a:gd name="T79" fmla="*/ 3 h 97"/>
                <a:gd name="T80" fmla="*/ 227 w 308"/>
                <a:gd name="T81" fmla="*/ 0 h 97"/>
                <a:gd name="T82" fmla="*/ 259 w 308"/>
                <a:gd name="T83" fmla="*/ 0 h 97"/>
                <a:gd name="T84" fmla="*/ 292 w 308"/>
                <a:gd name="T85" fmla="*/ 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7">
                  <a:moveTo>
                    <a:pt x="308" y="5"/>
                  </a:moveTo>
                  <a:lnTo>
                    <a:pt x="298" y="15"/>
                  </a:lnTo>
                  <a:lnTo>
                    <a:pt x="288" y="23"/>
                  </a:lnTo>
                  <a:lnTo>
                    <a:pt x="277" y="30"/>
                  </a:lnTo>
                  <a:lnTo>
                    <a:pt x="265" y="36"/>
                  </a:lnTo>
                  <a:lnTo>
                    <a:pt x="252" y="39"/>
                  </a:lnTo>
                  <a:lnTo>
                    <a:pt x="240" y="43"/>
                  </a:lnTo>
                  <a:lnTo>
                    <a:pt x="227" y="45"/>
                  </a:lnTo>
                  <a:lnTo>
                    <a:pt x="214" y="46"/>
                  </a:lnTo>
                  <a:lnTo>
                    <a:pt x="235" y="26"/>
                  </a:lnTo>
                  <a:lnTo>
                    <a:pt x="229" y="22"/>
                  </a:lnTo>
                  <a:lnTo>
                    <a:pt x="222" y="21"/>
                  </a:lnTo>
                  <a:lnTo>
                    <a:pt x="215" y="22"/>
                  </a:lnTo>
                  <a:lnTo>
                    <a:pt x="209" y="22"/>
                  </a:lnTo>
                  <a:lnTo>
                    <a:pt x="206" y="30"/>
                  </a:lnTo>
                  <a:lnTo>
                    <a:pt x="205" y="38"/>
                  </a:lnTo>
                  <a:lnTo>
                    <a:pt x="203" y="45"/>
                  </a:lnTo>
                  <a:lnTo>
                    <a:pt x="197" y="52"/>
                  </a:lnTo>
                  <a:lnTo>
                    <a:pt x="174" y="61"/>
                  </a:lnTo>
                  <a:lnTo>
                    <a:pt x="181" y="61"/>
                  </a:lnTo>
                  <a:lnTo>
                    <a:pt x="189" y="61"/>
                  </a:lnTo>
                  <a:lnTo>
                    <a:pt x="197" y="61"/>
                  </a:lnTo>
                  <a:lnTo>
                    <a:pt x="205" y="61"/>
                  </a:lnTo>
                  <a:lnTo>
                    <a:pt x="212" y="60"/>
                  </a:lnTo>
                  <a:lnTo>
                    <a:pt x="220" y="60"/>
                  </a:lnTo>
                  <a:lnTo>
                    <a:pt x="228" y="59"/>
                  </a:lnTo>
                  <a:lnTo>
                    <a:pt x="235" y="59"/>
                  </a:lnTo>
                  <a:lnTo>
                    <a:pt x="233" y="64"/>
                  </a:lnTo>
                  <a:lnTo>
                    <a:pt x="229" y="66"/>
                  </a:lnTo>
                  <a:lnTo>
                    <a:pt x="225" y="69"/>
                  </a:lnTo>
                  <a:lnTo>
                    <a:pt x="219" y="71"/>
                  </a:lnTo>
                  <a:lnTo>
                    <a:pt x="202" y="74"/>
                  </a:lnTo>
                  <a:lnTo>
                    <a:pt x="184" y="79"/>
                  </a:lnTo>
                  <a:lnTo>
                    <a:pt x="168" y="85"/>
                  </a:lnTo>
                  <a:lnTo>
                    <a:pt x="151" y="90"/>
                  </a:lnTo>
                  <a:lnTo>
                    <a:pt x="134" y="95"/>
                  </a:lnTo>
                  <a:lnTo>
                    <a:pt x="116" y="97"/>
                  </a:lnTo>
                  <a:lnTo>
                    <a:pt x="98" y="96"/>
                  </a:lnTo>
                  <a:lnTo>
                    <a:pt x="80" y="90"/>
                  </a:lnTo>
                  <a:lnTo>
                    <a:pt x="90" y="84"/>
                  </a:lnTo>
                  <a:lnTo>
                    <a:pt x="100" y="79"/>
                  </a:lnTo>
                  <a:lnTo>
                    <a:pt x="111" y="74"/>
                  </a:lnTo>
                  <a:lnTo>
                    <a:pt x="122" y="72"/>
                  </a:lnTo>
                  <a:lnTo>
                    <a:pt x="134" y="68"/>
                  </a:lnTo>
                  <a:lnTo>
                    <a:pt x="145" y="67"/>
                  </a:lnTo>
                  <a:lnTo>
                    <a:pt x="158" y="65"/>
                  </a:lnTo>
                  <a:lnTo>
                    <a:pt x="169" y="64"/>
                  </a:lnTo>
                  <a:lnTo>
                    <a:pt x="161" y="64"/>
                  </a:lnTo>
                  <a:lnTo>
                    <a:pt x="152" y="62"/>
                  </a:lnTo>
                  <a:lnTo>
                    <a:pt x="144" y="61"/>
                  </a:lnTo>
                  <a:lnTo>
                    <a:pt x="136" y="59"/>
                  </a:lnTo>
                  <a:lnTo>
                    <a:pt x="129" y="54"/>
                  </a:lnTo>
                  <a:lnTo>
                    <a:pt x="123" y="49"/>
                  </a:lnTo>
                  <a:lnTo>
                    <a:pt x="118" y="42"/>
                  </a:lnTo>
                  <a:lnTo>
                    <a:pt x="113" y="31"/>
                  </a:lnTo>
                  <a:lnTo>
                    <a:pt x="98" y="37"/>
                  </a:lnTo>
                  <a:lnTo>
                    <a:pt x="84" y="47"/>
                  </a:lnTo>
                  <a:lnTo>
                    <a:pt x="73" y="60"/>
                  </a:lnTo>
                  <a:lnTo>
                    <a:pt x="60" y="73"/>
                  </a:lnTo>
                  <a:lnTo>
                    <a:pt x="48" y="84"/>
                  </a:lnTo>
                  <a:lnTo>
                    <a:pt x="35" y="92"/>
                  </a:lnTo>
                  <a:lnTo>
                    <a:pt x="18" y="96"/>
                  </a:lnTo>
                  <a:lnTo>
                    <a:pt x="0" y="92"/>
                  </a:lnTo>
                  <a:lnTo>
                    <a:pt x="8" y="85"/>
                  </a:lnTo>
                  <a:lnTo>
                    <a:pt x="16" y="77"/>
                  </a:lnTo>
                  <a:lnTo>
                    <a:pt x="23" y="69"/>
                  </a:lnTo>
                  <a:lnTo>
                    <a:pt x="30" y="61"/>
                  </a:lnTo>
                  <a:lnTo>
                    <a:pt x="37" y="54"/>
                  </a:lnTo>
                  <a:lnTo>
                    <a:pt x="45" y="47"/>
                  </a:lnTo>
                  <a:lnTo>
                    <a:pt x="53" y="41"/>
                  </a:lnTo>
                  <a:lnTo>
                    <a:pt x="63" y="36"/>
                  </a:lnTo>
                  <a:lnTo>
                    <a:pt x="77" y="30"/>
                  </a:lnTo>
                  <a:lnTo>
                    <a:pt x="92" y="26"/>
                  </a:lnTo>
                  <a:lnTo>
                    <a:pt x="106" y="21"/>
                  </a:lnTo>
                  <a:lnTo>
                    <a:pt x="121" y="18"/>
                  </a:lnTo>
                  <a:lnTo>
                    <a:pt x="136" y="13"/>
                  </a:lnTo>
                  <a:lnTo>
                    <a:pt x="151" y="11"/>
                  </a:lnTo>
                  <a:lnTo>
                    <a:pt x="166" y="7"/>
                  </a:lnTo>
                  <a:lnTo>
                    <a:pt x="181" y="5"/>
                  </a:lnTo>
                  <a:lnTo>
                    <a:pt x="196" y="3"/>
                  </a:lnTo>
                  <a:lnTo>
                    <a:pt x="212" y="1"/>
                  </a:lnTo>
                  <a:lnTo>
                    <a:pt x="227" y="0"/>
                  </a:lnTo>
                  <a:lnTo>
                    <a:pt x="243" y="0"/>
                  </a:lnTo>
                  <a:lnTo>
                    <a:pt x="259" y="0"/>
                  </a:lnTo>
                  <a:lnTo>
                    <a:pt x="275" y="1"/>
                  </a:lnTo>
                  <a:lnTo>
                    <a:pt x="292" y="3"/>
                  </a:lnTo>
                  <a:lnTo>
                    <a:pt x="308" y="5"/>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61" name="Freeform 65"/>
            <p:cNvSpPr>
              <a:spLocks/>
            </p:cNvSpPr>
            <p:nvPr/>
          </p:nvSpPr>
          <p:spPr bwMode="auto">
            <a:xfrm>
              <a:off x="5443" y="2901"/>
              <a:ext cx="34" cy="121"/>
            </a:xfrm>
            <a:custGeom>
              <a:avLst/>
              <a:gdLst>
                <a:gd name="T0" fmla="*/ 66 w 67"/>
                <a:gd name="T1" fmla="*/ 77 h 243"/>
                <a:gd name="T2" fmla="*/ 62 w 67"/>
                <a:gd name="T3" fmla="*/ 88 h 243"/>
                <a:gd name="T4" fmla="*/ 58 w 67"/>
                <a:gd name="T5" fmla="*/ 97 h 243"/>
                <a:gd name="T6" fmla="*/ 52 w 67"/>
                <a:gd name="T7" fmla="*/ 106 h 243"/>
                <a:gd name="T8" fmla="*/ 50 w 67"/>
                <a:gd name="T9" fmla="*/ 117 h 243"/>
                <a:gd name="T10" fmla="*/ 52 w 67"/>
                <a:gd name="T11" fmla="*/ 147 h 243"/>
                <a:gd name="T12" fmla="*/ 55 w 67"/>
                <a:gd name="T13" fmla="*/ 176 h 243"/>
                <a:gd name="T14" fmla="*/ 55 w 67"/>
                <a:gd name="T15" fmla="*/ 206 h 243"/>
                <a:gd name="T16" fmla="*/ 47 w 67"/>
                <a:gd name="T17" fmla="*/ 235 h 243"/>
                <a:gd name="T18" fmla="*/ 42 w 67"/>
                <a:gd name="T19" fmla="*/ 219 h 243"/>
                <a:gd name="T20" fmla="*/ 39 w 67"/>
                <a:gd name="T21" fmla="*/ 202 h 243"/>
                <a:gd name="T22" fmla="*/ 36 w 67"/>
                <a:gd name="T23" fmla="*/ 185 h 243"/>
                <a:gd name="T24" fmla="*/ 31 w 67"/>
                <a:gd name="T25" fmla="*/ 167 h 243"/>
                <a:gd name="T26" fmla="*/ 24 w 67"/>
                <a:gd name="T27" fmla="*/ 186 h 243"/>
                <a:gd name="T28" fmla="*/ 17 w 67"/>
                <a:gd name="T29" fmla="*/ 204 h 243"/>
                <a:gd name="T30" fmla="*/ 13 w 67"/>
                <a:gd name="T31" fmla="*/ 224 h 243"/>
                <a:gd name="T32" fmla="*/ 9 w 67"/>
                <a:gd name="T33" fmla="*/ 243 h 243"/>
                <a:gd name="T34" fmla="*/ 1 w 67"/>
                <a:gd name="T35" fmla="*/ 212 h 243"/>
                <a:gd name="T36" fmla="*/ 0 w 67"/>
                <a:gd name="T37" fmla="*/ 181 h 243"/>
                <a:gd name="T38" fmla="*/ 5 w 67"/>
                <a:gd name="T39" fmla="*/ 150 h 243"/>
                <a:gd name="T40" fmla="*/ 13 w 67"/>
                <a:gd name="T41" fmla="*/ 120 h 243"/>
                <a:gd name="T42" fmla="*/ 23 w 67"/>
                <a:gd name="T43" fmla="*/ 90 h 243"/>
                <a:gd name="T44" fmla="*/ 34 w 67"/>
                <a:gd name="T45" fmla="*/ 61 h 243"/>
                <a:gd name="T46" fmla="*/ 41 w 67"/>
                <a:gd name="T47" fmla="*/ 30 h 243"/>
                <a:gd name="T48" fmla="*/ 44 w 67"/>
                <a:gd name="T49" fmla="*/ 0 h 243"/>
                <a:gd name="T50" fmla="*/ 58 w 67"/>
                <a:gd name="T51" fmla="*/ 16 h 243"/>
                <a:gd name="T52" fmla="*/ 65 w 67"/>
                <a:gd name="T53" fmla="*/ 36 h 243"/>
                <a:gd name="T54" fmla="*/ 67 w 67"/>
                <a:gd name="T55" fmla="*/ 57 h 243"/>
                <a:gd name="T56" fmla="*/ 66 w 67"/>
                <a:gd name="T57" fmla="*/ 7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43">
                  <a:moveTo>
                    <a:pt x="66" y="77"/>
                  </a:moveTo>
                  <a:lnTo>
                    <a:pt x="62" y="88"/>
                  </a:lnTo>
                  <a:lnTo>
                    <a:pt x="58" y="97"/>
                  </a:lnTo>
                  <a:lnTo>
                    <a:pt x="52" y="106"/>
                  </a:lnTo>
                  <a:lnTo>
                    <a:pt x="50" y="117"/>
                  </a:lnTo>
                  <a:lnTo>
                    <a:pt x="52" y="147"/>
                  </a:lnTo>
                  <a:lnTo>
                    <a:pt x="55" y="176"/>
                  </a:lnTo>
                  <a:lnTo>
                    <a:pt x="55" y="206"/>
                  </a:lnTo>
                  <a:lnTo>
                    <a:pt x="47" y="235"/>
                  </a:lnTo>
                  <a:lnTo>
                    <a:pt x="42" y="219"/>
                  </a:lnTo>
                  <a:lnTo>
                    <a:pt x="39" y="202"/>
                  </a:lnTo>
                  <a:lnTo>
                    <a:pt x="36" y="185"/>
                  </a:lnTo>
                  <a:lnTo>
                    <a:pt x="31" y="167"/>
                  </a:lnTo>
                  <a:lnTo>
                    <a:pt x="24" y="186"/>
                  </a:lnTo>
                  <a:lnTo>
                    <a:pt x="17" y="204"/>
                  </a:lnTo>
                  <a:lnTo>
                    <a:pt x="13" y="224"/>
                  </a:lnTo>
                  <a:lnTo>
                    <a:pt x="9" y="243"/>
                  </a:lnTo>
                  <a:lnTo>
                    <a:pt x="1" y="212"/>
                  </a:lnTo>
                  <a:lnTo>
                    <a:pt x="0" y="181"/>
                  </a:lnTo>
                  <a:lnTo>
                    <a:pt x="5" y="150"/>
                  </a:lnTo>
                  <a:lnTo>
                    <a:pt x="13" y="120"/>
                  </a:lnTo>
                  <a:lnTo>
                    <a:pt x="23" y="90"/>
                  </a:lnTo>
                  <a:lnTo>
                    <a:pt x="34" y="61"/>
                  </a:lnTo>
                  <a:lnTo>
                    <a:pt x="41" y="30"/>
                  </a:lnTo>
                  <a:lnTo>
                    <a:pt x="44" y="0"/>
                  </a:lnTo>
                  <a:lnTo>
                    <a:pt x="58" y="16"/>
                  </a:lnTo>
                  <a:lnTo>
                    <a:pt x="65" y="36"/>
                  </a:lnTo>
                  <a:lnTo>
                    <a:pt x="67" y="57"/>
                  </a:lnTo>
                  <a:lnTo>
                    <a:pt x="66" y="77"/>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62" name="Freeform 66"/>
            <p:cNvSpPr>
              <a:spLocks/>
            </p:cNvSpPr>
            <p:nvPr/>
          </p:nvSpPr>
          <p:spPr bwMode="auto">
            <a:xfrm>
              <a:off x="4995" y="2927"/>
              <a:ext cx="102" cy="41"/>
            </a:xfrm>
            <a:custGeom>
              <a:avLst/>
              <a:gdLst>
                <a:gd name="T0" fmla="*/ 0 w 204"/>
                <a:gd name="T1" fmla="*/ 80 h 82"/>
                <a:gd name="T2" fmla="*/ 19 w 204"/>
                <a:gd name="T3" fmla="*/ 38 h 82"/>
                <a:gd name="T4" fmla="*/ 24 w 204"/>
                <a:gd name="T5" fmla="*/ 36 h 82"/>
                <a:gd name="T6" fmla="*/ 38 w 204"/>
                <a:gd name="T7" fmla="*/ 29 h 82"/>
                <a:gd name="T8" fmla="*/ 57 w 204"/>
                <a:gd name="T9" fmla="*/ 21 h 82"/>
                <a:gd name="T10" fmla="*/ 80 w 204"/>
                <a:gd name="T11" fmla="*/ 12 h 82"/>
                <a:gd name="T12" fmla="*/ 107 w 204"/>
                <a:gd name="T13" fmla="*/ 4 h 82"/>
                <a:gd name="T14" fmla="*/ 134 w 204"/>
                <a:gd name="T15" fmla="*/ 0 h 82"/>
                <a:gd name="T16" fmla="*/ 160 w 204"/>
                <a:gd name="T17" fmla="*/ 0 h 82"/>
                <a:gd name="T18" fmla="*/ 183 w 204"/>
                <a:gd name="T19" fmla="*/ 8 h 82"/>
                <a:gd name="T20" fmla="*/ 204 w 204"/>
                <a:gd name="T21" fmla="*/ 28 h 82"/>
                <a:gd name="T22" fmla="*/ 201 w 204"/>
                <a:gd name="T23" fmla="*/ 29 h 82"/>
                <a:gd name="T24" fmla="*/ 197 w 204"/>
                <a:gd name="T25" fmla="*/ 31 h 82"/>
                <a:gd name="T26" fmla="*/ 189 w 204"/>
                <a:gd name="T27" fmla="*/ 34 h 82"/>
                <a:gd name="T28" fmla="*/ 179 w 204"/>
                <a:gd name="T29" fmla="*/ 38 h 82"/>
                <a:gd name="T30" fmla="*/ 167 w 204"/>
                <a:gd name="T31" fmla="*/ 43 h 82"/>
                <a:gd name="T32" fmla="*/ 153 w 204"/>
                <a:gd name="T33" fmla="*/ 49 h 82"/>
                <a:gd name="T34" fmla="*/ 137 w 204"/>
                <a:gd name="T35" fmla="*/ 54 h 82"/>
                <a:gd name="T36" fmla="*/ 121 w 204"/>
                <a:gd name="T37" fmla="*/ 60 h 82"/>
                <a:gd name="T38" fmla="*/ 103 w 204"/>
                <a:gd name="T39" fmla="*/ 66 h 82"/>
                <a:gd name="T40" fmla="*/ 86 w 204"/>
                <a:gd name="T41" fmla="*/ 70 h 82"/>
                <a:gd name="T42" fmla="*/ 70 w 204"/>
                <a:gd name="T43" fmla="*/ 75 h 82"/>
                <a:gd name="T44" fmla="*/ 53 w 204"/>
                <a:gd name="T45" fmla="*/ 79 h 82"/>
                <a:gd name="T46" fmla="*/ 38 w 204"/>
                <a:gd name="T47" fmla="*/ 81 h 82"/>
                <a:gd name="T48" fmla="*/ 23 w 204"/>
                <a:gd name="T49" fmla="*/ 82 h 82"/>
                <a:gd name="T50" fmla="*/ 10 w 204"/>
                <a:gd name="T51" fmla="*/ 82 h 82"/>
                <a:gd name="T52" fmla="*/ 0 w 204"/>
                <a:gd name="T53"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82">
                  <a:moveTo>
                    <a:pt x="0" y="80"/>
                  </a:moveTo>
                  <a:lnTo>
                    <a:pt x="19" y="38"/>
                  </a:lnTo>
                  <a:lnTo>
                    <a:pt x="24" y="36"/>
                  </a:lnTo>
                  <a:lnTo>
                    <a:pt x="38" y="29"/>
                  </a:lnTo>
                  <a:lnTo>
                    <a:pt x="57" y="21"/>
                  </a:lnTo>
                  <a:lnTo>
                    <a:pt x="80" y="12"/>
                  </a:lnTo>
                  <a:lnTo>
                    <a:pt x="107" y="4"/>
                  </a:lnTo>
                  <a:lnTo>
                    <a:pt x="134" y="0"/>
                  </a:lnTo>
                  <a:lnTo>
                    <a:pt x="160" y="0"/>
                  </a:lnTo>
                  <a:lnTo>
                    <a:pt x="183" y="8"/>
                  </a:lnTo>
                  <a:lnTo>
                    <a:pt x="204" y="28"/>
                  </a:lnTo>
                  <a:lnTo>
                    <a:pt x="201" y="29"/>
                  </a:lnTo>
                  <a:lnTo>
                    <a:pt x="197" y="31"/>
                  </a:lnTo>
                  <a:lnTo>
                    <a:pt x="189" y="34"/>
                  </a:lnTo>
                  <a:lnTo>
                    <a:pt x="179" y="38"/>
                  </a:lnTo>
                  <a:lnTo>
                    <a:pt x="167" y="43"/>
                  </a:lnTo>
                  <a:lnTo>
                    <a:pt x="153" y="49"/>
                  </a:lnTo>
                  <a:lnTo>
                    <a:pt x="137" y="54"/>
                  </a:lnTo>
                  <a:lnTo>
                    <a:pt x="121" y="60"/>
                  </a:lnTo>
                  <a:lnTo>
                    <a:pt x="103" y="66"/>
                  </a:lnTo>
                  <a:lnTo>
                    <a:pt x="86" y="70"/>
                  </a:lnTo>
                  <a:lnTo>
                    <a:pt x="70" y="75"/>
                  </a:lnTo>
                  <a:lnTo>
                    <a:pt x="53" y="79"/>
                  </a:lnTo>
                  <a:lnTo>
                    <a:pt x="38" y="81"/>
                  </a:lnTo>
                  <a:lnTo>
                    <a:pt x="23" y="82"/>
                  </a:lnTo>
                  <a:lnTo>
                    <a:pt x="10" y="82"/>
                  </a:lnTo>
                  <a:lnTo>
                    <a:pt x="0" y="80"/>
                  </a:lnTo>
                  <a:close/>
                </a:path>
              </a:pathLst>
            </a:custGeom>
            <a:solidFill>
              <a:srgbClr val="FFFF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63" name="Freeform 67"/>
            <p:cNvSpPr>
              <a:spLocks/>
            </p:cNvSpPr>
            <p:nvPr/>
          </p:nvSpPr>
          <p:spPr bwMode="auto">
            <a:xfrm>
              <a:off x="4968" y="2902"/>
              <a:ext cx="156" cy="132"/>
            </a:xfrm>
            <a:custGeom>
              <a:avLst/>
              <a:gdLst>
                <a:gd name="T0" fmla="*/ 295 w 312"/>
                <a:gd name="T1" fmla="*/ 109 h 263"/>
                <a:gd name="T2" fmla="*/ 311 w 312"/>
                <a:gd name="T3" fmla="*/ 212 h 263"/>
                <a:gd name="T4" fmla="*/ 299 w 312"/>
                <a:gd name="T5" fmla="*/ 246 h 263"/>
                <a:gd name="T6" fmla="*/ 285 w 312"/>
                <a:gd name="T7" fmla="*/ 206 h 263"/>
                <a:gd name="T8" fmla="*/ 280 w 312"/>
                <a:gd name="T9" fmla="*/ 163 h 263"/>
                <a:gd name="T10" fmla="*/ 270 w 312"/>
                <a:gd name="T11" fmla="*/ 122 h 263"/>
                <a:gd name="T12" fmla="*/ 217 w 312"/>
                <a:gd name="T13" fmla="*/ 61 h 263"/>
                <a:gd name="T14" fmla="*/ 179 w 312"/>
                <a:gd name="T15" fmla="*/ 79 h 263"/>
                <a:gd name="T16" fmla="*/ 181 w 312"/>
                <a:gd name="T17" fmla="*/ 95 h 263"/>
                <a:gd name="T18" fmla="*/ 168 w 312"/>
                <a:gd name="T19" fmla="*/ 107 h 263"/>
                <a:gd name="T20" fmla="*/ 152 w 312"/>
                <a:gd name="T21" fmla="*/ 115 h 263"/>
                <a:gd name="T22" fmla="*/ 134 w 312"/>
                <a:gd name="T23" fmla="*/ 119 h 263"/>
                <a:gd name="T24" fmla="*/ 117 w 312"/>
                <a:gd name="T25" fmla="*/ 119 h 263"/>
                <a:gd name="T26" fmla="*/ 101 w 312"/>
                <a:gd name="T27" fmla="*/ 110 h 263"/>
                <a:gd name="T28" fmla="*/ 92 w 312"/>
                <a:gd name="T29" fmla="*/ 92 h 263"/>
                <a:gd name="T30" fmla="*/ 75 w 312"/>
                <a:gd name="T31" fmla="*/ 109 h 263"/>
                <a:gd name="T32" fmla="*/ 66 w 312"/>
                <a:gd name="T33" fmla="*/ 140 h 263"/>
                <a:gd name="T34" fmla="*/ 37 w 312"/>
                <a:gd name="T35" fmla="*/ 149 h 263"/>
                <a:gd name="T36" fmla="*/ 45 w 312"/>
                <a:gd name="T37" fmla="*/ 127 h 263"/>
                <a:gd name="T38" fmla="*/ 56 w 312"/>
                <a:gd name="T39" fmla="*/ 104 h 263"/>
                <a:gd name="T40" fmla="*/ 71 w 312"/>
                <a:gd name="T41" fmla="*/ 86 h 263"/>
                <a:gd name="T42" fmla="*/ 92 w 312"/>
                <a:gd name="T43" fmla="*/ 72 h 263"/>
                <a:gd name="T44" fmla="*/ 114 w 312"/>
                <a:gd name="T45" fmla="*/ 65 h 263"/>
                <a:gd name="T46" fmla="*/ 136 w 312"/>
                <a:gd name="T47" fmla="*/ 58 h 263"/>
                <a:gd name="T48" fmla="*/ 158 w 312"/>
                <a:gd name="T49" fmla="*/ 54 h 263"/>
                <a:gd name="T50" fmla="*/ 179 w 312"/>
                <a:gd name="T51" fmla="*/ 49 h 263"/>
                <a:gd name="T52" fmla="*/ 146 w 312"/>
                <a:gd name="T53" fmla="*/ 43 h 263"/>
                <a:gd name="T54" fmla="*/ 110 w 312"/>
                <a:gd name="T55" fmla="*/ 38 h 263"/>
                <a:gd name="T56" fmla="*/ 75 w 312"/>
                <a:gd name="T57" fmla="*/ 36 h 263"/>
                <a:gd name="T58" fmla="*/ 41 w 312"/>
                <a:gd name="T59" fmla="*/ 43 h 263"/>
                <a:gd name="T60" fmla="*/ 27 w 312"/>
                <a:gd name="T61" fmla="*/ 53 h 263"/>
                <a:gd name="T62" fmla="*/ 19 w 312"/>
                <a:gd name="T63" fmla="*/ 66 h 263"/>
                <a:gd name="T64" fmla="*/ 10 w 312"/>
                <a:gd name="T65" fmla="*/ 80 h 263"/>
                <a:gd name="T66" fmla="*/ 0 w 312"/>
                <a:gd name="T67" fmla="*/ 93 h 263"/>
                <a:gd name="T68" fmla="*/ 4 w 312"/>
                <a:gd name="T69" fmla="*/ 72 h 263"/>
                <a:gd name="T70" fmla="*/ 10 w 312"/>
                <a:gd name="T71" fmla="*/ 48 h 263"/>
                <a:gd name="T72" fmla="*/ 22 w 312"/>
                <a:gd name="T73" fmla="*/ 28 h 263"/>
                <a:gd name="T74" fmla="*/ 41 w 312"/>
                <a:gd name="T75" fmla="*/ 19 h 263"/>
                <a:gd name="T76" fmla="*/ 84 w 312"/>
                <a:gd name="T77" fmla="*/ 12 h 263"/>
                <a:gd name="T78" fmla="*/ 125 w 312"/>
                <a:gd name="T79" fmla="*/ 4 h 263"/>
                <a:gd name="T80" fmla="*/ 167 w 312"/>
                <a:gd name="T81" fmla="*/ 0 h 263"/>
                <a:gd name="T82" fmla="*/ 209 w 312"/>
                <a:gd name="T83" fmla="*/ 4 h 263"/>
                <a:gd name="T84" fmla="*/ 232 w 312"/>
                <a:gd name="T85" fmla="*/ 12 h 263"/>
                <a:gd name="T86" fmla="*/ 253 w 312"/>
                <a:gd name="T87" fmla="*/ 25 h 263"/>
                <a:gd name="T88" fmla="*/ 273 w 312"/>
                <a:gd name="T89" fmla="*/ 40 h 263"/>
                <a:gd name="T90" fmla="*/ 291 w 312"/>
                <a:gd name="T91" fmla="*/ 5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2" h="263">
                  <a:moveTo>
                    <a:pt x="291" y="58"/>
                  </a:moveTo>
                  <a:lnTo>
                    <a:pt x="295" y="109"/>
                  </a:lnTo>
                  <a:lnTo>
                    <a:pt x="303" y="161"/>
                  </a:lnTo>
                  <a:lnTo>
                    <a:pt x="311" y="212"/>
                  </a:lnTo>
                  <a:lnTo>
                    <a:pt x="312" y="263"/>
                  </a:lnTo>
                  <a:lnTo>
                    <a:pt x="299" y="246"/>
                  </a:lnTo>
                  <a:lnTo>
                    <a:pt x="291" y="226"/>
                  </a:lnTo>
                  <a:lnTo>
                    <a:pt x="285" y="206"/>
                  </a:lnTo>
                  <a:lnTo>
                    <a:pt x="282" y="185"/>
                  </a:lnTo>
                  <a:lnTo>
                    <a:pt x="280" y="163"/>
                  </a:lnTo>
                  <a:lnTo>
                    <a:pt x="276" y="142"/>
                  </a:lnTo>
                  <a:lnTo>
                    <a:pt x="270" y="122"/>
                  </a:lnTo>
                  <a:lnTo>
                    <a:pt x="262" y="102"/>
                  </a:lnTo>
                  <a:lnTo>
                    <a:pt x="217" y="61"/>
                  </a:lnTo>
                  <a:lnTo>
                    <a:pt x="178" y="72"/>
                  </a:lnTo>
                  <a:lnTo>
                    <a:pt x="179" y="79"/>
                  </a:lnTo>
                  <a:lnTo>
                    <a:pt x="181" y="87"/>
                  </a:lnTo>
                  <a:lnTo>
                    <a:pt x="181" y="95"/>
                  </a:lnTo>
                  <a:lnTo>
                    <a:pt x="176" y="102"/>
                  </a:lnTo>
                  <a:lnTo>
                    <a:pt x="168" y="107"/>
                  </a:lnTo>
                  <a:lnTo>
                    <a:pt x="160" y="111"/>
                  </a:lnTo>
                  <a:lnTo>
                    <a:pt x="152" y="115"/>
                  </a:lnTo>
                  <a:lnTo>
                    <a:pt x="144" y="117"/>
                  </a:lnTo>
                  <a:lnTo>
                    <a:pt x="134" y="119"/>
                  </a:lnTo>
                  <a:lnTo>
                    <a:pt x="125" y="119"/>
                  </a:lnTo>
                  <a:lnTo>
                    <a:pt x="117" y="119"/>
                  </a:lnTo>
                  <a:lnTo>
                    <a:pt x="108" y="117"/>
                  </a:lnTo>
                  <a:lnTo>
                    <a:pt x="101" y="110"/>
                  </a:lnTo>
                  <a:lnTo>
                    <a:pt x="96" y="99"/>
                  </a:lnTo>
                  <a:lnTo>
                    <a:pt x="92" y="92"/>
                  </a:lnTo>
                  <a:lnTo>
                    <a:pt x="83" y="95"/>
                  </a:lnTo>
                  <a:lnTo>
                    <a:pt x="75" y="109"/>
                  </a:lnTo>
                  <a:lnTo>
                    <a:pt x="71" y="125"/>
                  </a:lnTo>
                  <a:lnTo>
                    <a:pt x="66" y="140"/>
                  </a:lnTo>
                  <a:lnTo>
                    <a:pt x="53" y="148"/>
                  </a:lnTo>
                  <a:lnTo>
                    <a:pt x="37" y="149"/>
                  </a:lnTo>
                  <a:lnTo>
                    <a:pt x="40" y="138"/>
                  </a:lnTo>
                  <a:lnTo>
                    <a:pt x="45" y="127"/>
                  </a:lnTo>
                  <a:lnTo>
                    <a:pt x="49" y="116"/>
                  </a:lnTo>
                  <a:lnTo>
                    <a:pt x="56" y="104"/>
                  </a:lnTo>
                  <a:lnTo>
                    <a:pt x="62" y="94"/>
                  </a:lnTo>
                  <a:lnTo>
                    <a:pt x="71" y="86"/>
                  </a:lnTo>
                  <a:lnTo>
                    <a:pt x="80" y="78"/>
                  </a:lnTo>
                  <a:lnTo>
                    <a:pt x="92" y="72"/>
                  </a:lnTo>
                  <a:lnTo>
                    <a:pt x="102" y="69"/>
                  </a:lnTo>
                  <a:lnTo>
                    <a:pt x="114" y="65"/>
                  </a:lnTo>
                  <a:lnTo>
                    <a:pt x="124" y="62"/>
                  </a:lnTo>
                  <a:lnTo>
                    <a:pt x="136" y="58"/>
                  </a:lnTo>
                  <a:lnTo>
                    <a:pt x="147" y="56"/>
                  </a:lnTo>
                  <a:lnTo>
                    <a:pt x="158" y="54"/>
                  </a:lnTo>
                  <a:lnTo>
                    <a:pt x="169" y="51"/>
                  </a:lnTo>
                  <a:lnTo>
                    <a:pt x="179" y="49"/>
                  </a:lnTo>
                  <a:lnTo>
                    <a:pt x="162" y="47"/>
                  </a:lnTo>
                  <a:lnTo>
                    <a:pt x="146" y="43"/>
                  </a:lnTo>
                  <a:lnTo>
                    <a:pt x="128" y="41"/>
                  </a:lnTo>
                  <a:lnTo>
                    <a:pt x="110" y="38"/>
                  </a:lnTo>
                  <a:lnTo>
                    <a:pt x="93" y="36"/>
                  </a:lnTo>
                  <a:lnTo>
                    <a:pt x="75" y="36"/>
                  </a:lnTo>
                  <a:lnTo>
                    <a:pt x="58" y="39"/>
                  </a:lnTo>
                  <a:lnTo>
                    <a:pt x="41" y="43"/>
                  </a:lnTo>
                  <a:lnTo>
                    <a:pt x="34" y="48"/>
                  </a:lnTo>
                  <a:lnTo>
                    <a:pt x="27" y="53"/>
                  </a:lnTo>
                  <a:lnTo>
                    <a:pt x="23" y="59"/>
                  </a:lnTo>
                  <a:lnTo>
                    <a:pt x="19" y="66"/>
                  </a:lnTo>
                  <a:lnTo>
                    <a:pt x="15" y="73"/>
                  </a:lnTo>
                  <a:lnTo>
                    <a:pt x="10" y="80"/>
                  </a:lnTo>
                  <a:lnTo>
                    <a:pt x="5" y="87"/>
                  </a:lnTo>
                  <a:lnTo>
                    <a:pt x="0" y="93"/>
                  </a:lnTo>
                  <a:lnTo>
                    <a:pt x="2" y="82"/>
                  </a:lnTo>
                  <a:lnTo>
                    <a:pt x="4" y="72"/>
                  </a:lnTo>
                  <a:lnTo>
                    <a:pt x="7" y="59"/>
                  </a:lnTo>
                  <a:lnTo>
                    <a:pt x="10" y="48"/>
                  </a:lnTo>
                  <a:lnTo>
                    <a:pt x="15" y="38"/>
                  </a:lnTo>
                  <a:lnTo>
                    <a:pt x="22" y="28"/>
                  </a:lnTo>
                  <a:lnTo>
                    <a:pt x="30" y="23"/>
                  </a:lnTo>
                  <a:lnTo>
                    <a:pt x="41" y="19"/>
                  </a:lnTo>
                  <a:lnTo>
                    <a:pt x="62" y="16"/>
                  </a:lnTo>
                  <a:lnTo>
                    <a:pt x="84" y="12"/>
                  </a:lnTo>
                  <a:lnTo>
                    <a:pt x="105" y="8"/>
                  </a:lnTo>
                  <a:lnTo>
                    <a:pt x="125" y="4"/>
                  </a:lnTo>
                  <a:lnTo>
                    <a:pt x="146" y="1"/>
                  </a:lnTo>
                  <a:lnTo>
                    <a:pt x="167" y="0"/>
                  </a:lnTo>
                  <a:lnTo>
                    <a:pt x="189" y="1"/>
                  </a:lnTo>
                  <a:lnTo>
                    <a:pt x="209" y="4"/>
                  </a:lnTo>
                  <a:lnTo>
                    <a:pt x="221" y="8"/>
                  </a:lnTo>
                  <a:lnTo>
                    <a:pt x="232" y="12"/>
                  </a:lnTo>
                  <a:lnTo>
                    <a:pt x="243" y="18"/>
                  </a:lnTo>
                  <a:lnTo>
                    <a:pt x="253" y="25"/>
                  </a:lnTo>
                  <a:lnTo>
                    <a:pt x="264" y="32"/>
                  </a:lnTo>
                  <a:lnTo>
                    <a:pt x="273" y="40"/>
                  </a:lnTo>
                  <a:lnTo>
                    <a:pt x="282" y="49"/>
                  </a:lnTo>
                  <a:lnTo>
                    <a:pt x="291" y="58"/>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64" name="Freeform 68"/>
            <p:cNvSpPr>
              <a:spLocks/>
            </p:cNvSpPr>
            <p:nvPr/>
          </p:nvSpPr>
          <p:spPr bwMode="auto">
            <a:xfrm>
              <a:off x="5349" y="2912"/>
              <a:ext cx="35" cy="155"/>
            </a:xfrm>
            <a:custGeom>
              <a:avLst/>
              <a:gdLst>
                <a:gd name="T0" fmla="*/ 59 w 71"/>
                <a:gd name="T1" fmla="*/ 157 h 311"/>
                <a:gd name="T2" fmla="*/ 49 w 71"/>
                <a:gd name="T3" fmla="*/ 174 h 311"/>
                <a:gd name="T4" fmla="*/ 40 w 71"/>
                <a:gd name="T5" fmla="*/ 193 h 311"/>
                <a:gd name="T6" fmla="*/ 31 w 71"/>
                <a:gd name="T7" fmla="*/ 211 h 311"/>
                <a:gd name="T8" fmla="*/ 25 w 71"/>
                <a:gd name="T9" fmla="*/ 231 h 311"/>
                <a:gd name="T10" fmla="*/ 19 w 71"/>
                <a:gd name="T11" fmla="*/ 250 h 311"/>
                <a:gd name="T12" fmla="*/ 15 w 71"/>
                <a:gd name="T13" fmla="*/ 270 h 311"/>
                <a:gd name="T14" fmla="*/ 12 w 71"/>
                <a:gd name="T15" fmla="*/ 290 h 311"/>
                <a:gd name="T16" fmla="*/ 11 w 71"/>
                <a:gd name="T17" fmla="*/ 311 h 311"/>
                <a:gd name="T18" fmla="*/ 4 w 71"/>
                <a:gd name="T19" fmla="*/ 282 h 311"/>
                <a:gd name="T20" fmla="*/ 0 w 71"/>
                <a:gd name="T21" fmla="*/ 254 h 311"/>
                <a:gd name="T22" fmla="*/ 0 w 71"/>
                <a:gd name="T23" fmla="*/ 225 h 311"/>
                <a:gd name="T24" fmla="*/ 5 w 71"/>
                <a:gd name="T25" fmla="*/ 195 h 311"/>
                <a:gd name="T26" fmla="*/ 11 w 71"/>
                <a:gd name="T27" fmla="*/ 166 h 311"/>
                <a:gd name="T28" fmla="*/ 18 w 71"/>
                <a:gd name="T29" fmla="*/ 138 h 311"/>
                <a:gd name="T30" fmla="*/ 26 w 71"/>
                <a:gd name="T31" fmla="*/ 111 h 311"/>
                <a:gd name="T32" fmla="*/ 34 w 71"/>
                <a:gd name="T33" fmla="*/ 83 h 311"/>
                <a:gd name="T34" fmla="*/ 36 w 71"/>
                <a:gd name="T35" fmla="*/ 62 h 311"/>
                <a:gd name="T36" fmla="*/ 33 w 71"/>
                <a:gd name="T37" fmla="*/ 42 h 311"/>
                <a:gd name="T38" fmla="*/ 27 w 71"/>
                <a:gd name="T39" fmla="*/ 21 h 311"/>
                <a:gd name="T40" fmla="*/ 23 w 71"/>
                <a:gd name="T41" fmla="*/ 0 h 311"/>
                <a:gd name="T42" fmla="*/ 28 w 71"/>
                <a:gd name="T43" fmla="*/ 20 h 311"/>
                <a:gd name="T44" fmla="*/ 37 w 71"/>
                <a:gd name="T45" fmla="*/ 39 h 311"/>
                <a:gd name="T46" fmla="*/ 48 w 71"/>
                <a:gd name="T47" fmla="*/ 58 h 311"/>
                <a:gd name="T48" fmla="*/ 59 w 71"/>
                <a:gd name="T49" fmla="*/ 76 h 311"/>
                <a:gd name="T50" fmla="*/ 67 w 71"/>
                <a:gd name="T51" fmla="*/ 96 h 311"/>
                <a:gd name="T52" fmla="*/ 71 w 71"/>
                <a:gd name="T53" fmla="*/ 115 h 311"/>
                <a:gd name="T54" fmla="*/ 69 w 71"/>
                <a:gd name="T55" fmla="*/ 135 h 311"/>
                <a:gd name="T56" fmla="*/ 59 w 71"/>
                <a:gd name="T57" fmla="*/ 15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 h="311">
                  <a:moveTo>
                    <a:pt x="59" y="157"/>
                  </a:moveTo>
                  <a:lnTo>
                    <a:pt x="49" y="174"/>
                  </a:lnTo>
                  <a:lnTo>
                    <a:pt x="40" y="193"/>
                  </a:lnTo>
                  <a:lnTo>
                    <a:pt x="31" y="211"/>
                  </a:lnTo>
                  <a:lnTo>
                    <a:pt x="25" y="231"/>
                  </a:lnTo>
                  <a:lnTo>
                    <a:pt x="19" y="250"/>
                  </a:lnTo>
                  <a:lnTo>
                    <a:pt x="15" y="270"/>
                  </a:lnTo>
                  <a:lnTo>
                    <a:pt x="12" y="290"/>
                  </a:lnTo>
                  <a:lnTo>
                    <a:pt x="11" y="311"/>
                  </a:lnTo>
                  <a:lnTo>
                    <a:pt x="4" y="282"/>
                  </a:lnTo>
                  <a:lnTo>
                    <a:pt x="0" y="254"/>
                  </a:lnTo>
                  <a:lnTo>
                    <a:pt x="0" y="225"/>
                  </a:lnTo>
                  <a:lnTo>
                    <a:pt x="5" y="195"/>
                  </a:lnTo>
                  <a:lnTo>
                    <a:pt x="11" y="166"/>
                  </a:lnTo>
                  <a:lnTo>
                    <a:pt x="18" y="138"/>
                  </a:lnTo>
                  <a:lnTo>
                    <a:pt x="26" y="111"/>
                  </a:lnTo>
                  <a:lnTo>
                    <a:pt x="34" y="83"/>
                  </a:lnTo>
                  <a:lnTo>
                    <a:pt x="36" y="62"/>
                  </a:lnTo>
                  <a:lnTo>
                    <a:pt x="33" y="42"/>
                  </a:lnTo>
                  <a:lnTo>
                    <a:pt x="27" y="21"/>
                  </a:lnTo>
                  <a:lnTo>
                    <a:pt x="23" y="0"/>
                  </a:lnTo>
                  <a:lnTo>
                    <a:pt x="28" y="20"/>
                  </a:lnTo>
                  <a:lnTo>
                    <a:pt x="37" y="39"/>
                  </a:lnTo>
                  <a:lnTo>
                    <a:pt x="48" y="58"/>
                  </a:lnTo>
                  <a:lnTo>
                    <a:pt x="59" y="76"/>
                  </a:lnTo>
                  <a:lnTo>
                    <a:pt x="67" y="96"/>
                  </a:lnTo>
                  <a:lnTo>
                    <a:pt x="71" y="115"/>
                  </a:lnTo>
                  <a:lnTo>
                    <a:pt x="69" y="135"/>
                  </a:lnTo>
                  <a:lnTo>
                    <a:pt x="59" y="157"/>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65" name="Freeform 69"/>
            <p:cNvSpPr>
              <a:spLocks/>
            </p:cNvSpPr>
            <p:nvPr/>
          </p:nvSpPr>
          <p:spPr bwMode="auto">
            <a:xfrm>
              <a:off x="5020" y="2954"/>
              <a:ext cx="56" cy="23"/>
            </a:xfrm>
            <a:custGeom>
              <a:avLst/>
              <a:gdLst>
                <a:gd name="T0" fmla="*/ 0 w 112"/>
                <a:gd name="T1" fmla="*/ 45 h 45"/>
                <a:gd name="T2" fmla="*/ 12 w 112"/>
                <a:gd name="T3" fmla="*/ 35 h 45"/>
                <a:gd name="T4" fmla="*/ 25 w 112"/>
                <a:gd name="T5" fmla="*/ 27 h 45"/>
                <a:gd name="T6" fmla="*/ 38 w 112"/>
                <a:gd name="T7" fmla="*/ 20 h 45"/>
                <a:gd name="T8" fmla="*/ 53 w 112"/>
                <a:gd name="T9" fmla="*/ 15 h 45"/>
                <a:gd name="T10" fmla="*/ 68 w 112"/>
                <a:gd name="T11" fmla="*/ 12 h 45"/>
                <a:gd name="T12" fmla="*/ 83 w 112"/>
                <a:gd name="T13" fmla="*/ 8 h 45"/>
                <a:gd name="T14" fmla="*/ 97 w 112"/>
                <a:gd name="T15" fmla="*/ 5 h 45"/>
                <a:gd name="T16" fmla="*/ 112 w 112"/>
                <a:gd name="T17" fmla="*/ 0 h 45"/>
                <a:gd name="T18" fmla="*/ 103 w 112"/>
                <a:gd name="T19" fmla="*/ 13 h 45"/>
                <a:gd name="T20" fmla="*/ 93 w 112"/>
                <a:gd name="T21" fmla="*/ 23 h 45"/>
                <a:gd name="T22" fmla="*/ 80 w 112"/>
                <a:gd name="T23" fmla="*/ 31 h 45"/>
                <a:gd name="T24" fmla="*/ 65 w 112"/>
                <a:gd name="T25" fmla="*/ 37 h 45"/>
                <a:gd name="T26" fmla="*/ 49 w 112"/>
                <a:gd name="T27" fmla="*/ 42 h 45"/>
                <a:gd name="T28" fmla="*/ 33 w 112"/>
                <a:gd name="T29" fmla="*/ 44 h 45"/>
                <a:gd name="T30" fmla="*/ 16 w 112"/>
                <a:gd name="T31" fmla="*/ 45 h 45"/>
                <a:gd name="T32" fmla="*/ 0 w 112"/>
                <a:gd name="T33"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45">
                  <a:moveTo>
                    <a:pt x="0" y="45"/>
                  </a:moveTo>
                  <a:lnTo>
                    <a:pt x="12" y="35"/>
                  </a:lnTo>
                  <a:lnTo>
                    <a:pt x="25" y="27"/>
                  </a:lnTo>
                  <a:lnTo>
                    <a:pt x="38" y="20"/>
                  </a:lnTo>
                  <a:lnTo>
                    <a:pt x="53" y="15"/>
                  </a:lnTo>
                  <a:lnTo>
                    <a:pt x="68" y="12"/>
                  </a:lnTo>
                  <a:lnTo>
                    <a:pt x="83" y="8"/>
                  </a:lnTo>
                  <a:lnTo>
                    <a:pt x="97" y="5"/>
                  </a:lnTo>
                  <a:lnTo>
                    <a:pt x="112" y="0"/>
                  </a:lnTo>
                  <a:lnTo>
                    <a:pt x="103" y="13"/>
                  </a:lnTo>
                  <a:lnTo>
                    <a:pt x="93" y="23"/>
                  </a:lnTo>
                  <a:lnTo>
                    <a:pt x="80" y="31"/>
                  </a:lnTo>
                  <a:lnTo>
                    <a:pt x="65" y="37"/>
                  </a:lnTo>
                  <a:lnTo>
                    <a:pt x="49" y="42"/>
                  </a:lnTo>
                  <a:lnTo>
                    <a:pt x="33" y="44"/>
                  </a:lnTo>
                  <a:lnTo>
                    <a:pt x="16" y="45"/>
                  </a:lnTo>
                  <a:lnTo>
                    <a:pt x="0" y="45"/>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66" name="Freeform 70"/>
            <p:cNvSpPr>
              <a:spLocks/>
            </p:cNvSpPr>
            <p:nvPr/>
          </p:nvSpPr>
          <p:spPr bwMode="auto">
            <a:xfrm>
              <a:off x="5188" y="3003"/>
              <a:ext cx="47" cy="45"/>
            </a:xfrm>
            <a:custGeom>
              <a:avLst/>
              <a:gdLst>
                <a:gd name="T0" fmla="*/ 85 w 92"/>
                <a:gd name="T1" fmla="*/ 24 h 90"/>
                <a:gd name="T2" fmla="*/ 90 w 92"/>
                <a:gd name="T3" fmla="*/ 29 h 90"/>
                <a:gd name="T4" fmla="*/ 92 w 92"/>
                <a:gd name="T5" fmla="*/ 36 h 90"/>
                <a:gd name="T6" fmla="*/ 91 w 92"/>
                <a:gd name="T7" fmla="*/ 44 h 90"/>
                <a:gd name="T8" fmla="*/ 89 w 92"/>
                <a:gd name="T9" fmla="*/ 51 h 90"/>
                <a:gd name="T10" fmla="*/ 84 w 92"/>
                <a:gd name="T11" fmla="*/ 57 h 90"/>
                <a:gd name="T12" fmla="*/ 79 w 92"/>
                <a:gd name="T13" fmla="*/ 64 h 90"/>
                <a:gd name="T14" fmla="*/ 74 w 92"/>
                <a:gd name="T15" fmla="*/ 68 h 90"/>
                <a:gd name="T16" fmla="*/ 68 w 92"/>
                <a:gd name="T17" fmla="*/ 74 h 90"/>
                <a:gd name="T18" fmla="*/ 62 w 92"/>
                <a:gd name="T19" fmla="*/ 78 h 90"/>
                <a:gd name="T20" fmla="*/ 56 w 92"/>
                <a:gd name="T21" fmla="*/ 82 h 90"/>
                <a:gd name="T22" fmla="*/ 49 w 92"/>
                <a:gd name="T23" fmla="*/ 87 h 90"/>
                <a:gd name="T24" fmla="*/ 44 w 92"/>
                <a:gd name="T25" fmla="*/ 90 h 90"/>
                <a:gd name="T26" fmla="*/ 41 w 92"/>
                <a:gd name="T27" fmla="*/ 75 h 90"/>
                <a:gd name="T28" fmla="*/ 45 w 92"/>
                <a:gd name="T29" fmla="*/ 59 h 90"/>
                <a:gd name="T30" fmla="*/ 48 w 92"/>
                <a:gd name="T31" fmla="*/ 43 h 90"/>
                <a:gd name="T32" fmla="*/ 44 w 92"/>
                <a:gd name="T33" fmla="*/ 28 h 90"/>
                <a:gd name="T34" fmla="*/ 39 w 92"/>
                <a:gd name="T35" fmla="*/ 23 h 90"/>
                <a:gd name="T36" fmla="*/ 33 w 92"/>
                <a:gd name="T37" fmla="*/ 20 h 90"/>
                <a:gd name="T38" fmla="*/ 26 w 92"/>
                <a:gd name="T39" fmla="*/ 17 h 90"/>
                <a:gd name="T40" fmla="*/ 21 w 92"/>
                <a:gd name="T41" fmla="*/ 15 h 90"/>
                <a:gd name="T42" fmla="*/ 14 w 92"/>
                <a:gd name="T43" fmla="*/ 13 h 90"/>
                <a:gd name="T44" fmla="*/ 8 w 92"/>
                <a:gd name="T45" fmla="*/ 9 h 90"/>
                <a:gd name="T46" fmla="*/ 3 w 92"/>
                <a:gd name="T47" fmla="*/ 6 h 90"/>
                <a:gd name="T48" fmla="*/ 0 w 92"/>
                <a:gd name="T49" fmla="*/ 0 h 90"/>
                <a:gd name="T50" fmla="*/ 10 w 92"/>
                <a:gd name="T51" fmla="*/ 2 h 90"/>
                <a:gd name="T52" fmla="*/ 22 w 92"/>
                <a:gd name="T53" fmla="*/ 5 h 90"/>
                <a:gd name="T54" fmla="*/ 33 w 92"/>
                <a:gd name="T55" fmla="*/ 6 h 90"/>
                <a:gd name="T56" fmla="*/ 44 w 92"/>
                <a:gd name="T57" fmla="*/ 8 h 90"/>
                <a:gd name="T58" fmla="*/ 55 w 92"/>
                <a:gd name="T59" fmla="*/ 12 h 90"/>
                <a:gd name="T60" fmla="*/ 66 w 92"/>
                <a:gd name="T61" fmla="*/ 15 h 90"/>
                <a:gd name="T62" fmla="*/ 76 w 92"/>
                <a:gd name="T63" fmla="*/ 20 h 90"/>
                <a:gd name="T64" fmla="*/ 85 w 92"/>
                <a:gd name="T65" fmla="*/ 2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0">
                  <a:moveTo>
                    <a:pt x="85" y="24"/>
                  </a:moveTo>
                  <a:lnTo>
                    <a:pt x="90" y="29"/>
                  </a:lnTo>
                  <a:lnTo>
                    <a:pt x="92" y="36"/>
                  </a:lnTo>
                  <a:lnTo>
                    <a:pt x="91" y="44"/>
                  </a:lnTo>
                  <a:lnTo>
                    <a:pt x="89" y="51"/>
                  </a:lnTo>
                  <a:lnTo>
                    <a:pt x="84" y="57"/>
                  </a:lnTo>
                  <a:lnTo>
                    <a:pt x="79" y="64"/>
                  </a:lnTo>
                  <a:lnTo>
                    <a:pt x="74" y="68"/>
                  </a:lnTo>
                  <a:lnTo>
                    <a:pt x="68" y="74"/>
                  </a:lnTo>
                  <a:lnTo>
                    <a:pt x="62" y="78"/>
                  </a:lnTo>
                  <a:lnTo>
                    <a:pt x="56" y="82"/>
                  </a:lnTo>
                  <a:lnTo>
                    <a:pt x="49" y="87"/>
                  </a:lnTo>
                  <a:lnTo>
                    <a:pt x="44" y="90"/>
                  </a:lnTo>
                  <a:lnTo>
                    <a:pt x="41" y="75"/>
                  </a:lnTo>
                  <a:lnTo>
                    <a:pt x="45" y="59"/>
                  </a:lnTo>
                  <a:lnTo>
                    <a:pt x="48" y="43"/>
                  </a:lnTo>
                  <a:lnTo>
                    <a:pt x="44" y="28"/>
                  </a:lnTo>
                  <a:lnTo>
                    <a:pt x="39" y="23"/>
                  </a:lnTo>
                  <a:lnTo>
                    <a:pt x="33" y="20"/>
                  </a:lnTo>
                  <a:lnTo>
                    <a:pt x="26" y="17"/>
                  </a:lnTo>
                  <a:lnTo>
                    <a:pt x="21" y="15"/>
                  </a:lnTo>
                  <a:lnTo>
                    <a:pt x="14" y="13"/>
                  </a:lnTo>
                  <a:lnTo>
                    <a:pt x="8" y="9"/>
                  </a:lnTo>
                  <a:lnTo>
                    <a:pt x="3" y="6"/>
                  </a:lnTo>
                  <a:lnTo>
                    <a:pt x="0" y="0"/>
                  </a:lnTo>
                  <a:lnTo>
                    <a:pt x="10" y="2"/>
                  </a:lnTo>
                  <a:lnTo>
                    <a:pt x="22" y="5"/>
                  </a:lnTo>
                  <a:lnTo>
                    <a:pt x="33" y="6"/>
                  </a:lnTo>
                  <a:lnTo>
                    <a:pt x="44" y="8"/>
                  </a:lnTo>
                  <a:lnTo>
                    <a:pt x="55" y="12"/>
                  </a:lnTo>
                  <a:lnTo>
                    <a:pt x="66" y="15"/>
                  </a:lnTo>
                  <a:lnTo>
                    <a:pt x="76" y="20"/>
                  </a:lnTo>
                  <a:lnTo>
                    <a:pt x="85" y="24"/>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67" name="Freeform 71"/>
            <p:cNvSpPr>
              <a:spLocks/>
            </p:cNvSpPr>
            <p:nvPr/>
          </p:nvSpPr>
          <p:spPr bwMode="auto">
            <a:xfrm>
              <a:off x="5169" y="3029"/>
              <a:ext cx="26" cy="20"/>
            </a:xfrm>
            <a:custGeom>
              <a:avLst/>
              <a:gdLst>
                <a:gd name="T0" fmla="*/ 49 w 51"/>
                <a:gd name="T1" fmla="*/ 6 h 39"/>
                <a:gd name="T2" fmla="*/ 51 w 51"/>
                <a:gd name="T3" fmla="*/ 12 h 39"/>
                <a:gd name="T4" fmla="*/ 48 w 51"/>
                <a:gd name="T5" fmla="*/ 17 h 39"/>
                <a:gd name="T6" fmla="*/ 45 w 51"/>
                <a:gd name="T7" fmla="*/ 22 h 39"/>
                <a:gd name="T8" fmla="*/ 39 w 51"/>
                <a:gd name="T9" fmla="*/ 24 h 39"/>
                <a:gd name="T10" fmla="*/ 33 w 51"/>
                <a:gd name="T11" fmla="*/ 25 h 39"/>
                <a:gd name="T12" fmla="*/ 27 w 51"/>
                <a:gd name="T13" fmla="*/ 28 h 39"/>
                <a:gd name="T14" fmla="*/ 23 w 51"/>
                <a:gd name="T15" fmla="*/ 30 h 39"/>
                <a:gd name="T16" fmla="*/ 17 w 51"/>
                <a:gd name="T17" fmla="*/ 32 h 39"/>
                <a:gd name="T18" fmla="*/ 12 w 51"/>
                <a:gd name="T19" fmla="*/ 35 h 39"/>
                <a:gd name="T20" fmla="*/ 8 w 51"/>
                <a:gd name="T21" fmla="*/ 37 h 39"/>
                <a:gd name="T22" fmla="*/ 3 w 51"/>
                <a:gd name="T23" fmla="*/ 38 h 39"/>
                <a:gd name="T24" fmla="*/ 0 w 51"/>
                <a:gd name="T25" fmla="*/ 39 h 39"/>
                <a:gd name="T26" fmla="*/ 2 w 51"/>
                <a:gd name="T27" fmla="*/ 32 h 39"/>
                <a:gd name="T28" fmla="*/ 7 w 51"/>
                <a:gd name="T29" fmla="*/ 25 h 39"/>
                <a:gd name="T30" fmla="*/ 11 w 51"/>
                <a:gd name="T31" fmla="*/ 19 h 39"/>
                <a:gd name="T32" fmla="*/ 18 w 51"/>
                <a:gd name="T33" fmla="*/ 13 h 39"/>
                <a:gd name="T34" fmla="*/ 24 w 51"/>
                <a:gd name="T35" fmla="*/ 8 h 39"/>
                <a:gd name="T36" fmla="*/ 31 w 51"/>
                <a:gd name="T37" fmla="*/ 5 h 39"/>
                <a:gd name="T38" fmla="*/ 39 w 51"/>
                <a:gd name="T39" fmla="*/ 1 h 39"/>
                <a:gd name="T40" fmla="*/ 46 w 51"/>
                <a:gd name="T41" fmla="*/ 0 h 39"/>
                <a:gd name="T42" fmla="*/ 49 w 51"/>
                <a:gd name="T43"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 h="39">
                  <a:moveTo>
                    <a:pt x="49" y="6"/>
                  </a:moveTo>
                  <a:lnTo>
                    <a:pt x="51" y="12"/>
                  </a:lnTo>
                  <a:lnTo>
                    <a:pt x="48" y="17"/>
                  </a:lnTo>
                  <a:lnTo>
                    <a:pt x="45" y="22"/>
                  </a:lnTo>
                  <a:lnTo>
                    <a:pt x="39" y="24"/>
                  </a:lnTo>
                  <a:lnTo>
                    <a:pt x="33" y="25"/>
                  </a:lnTo>
                  <a:lnTo>
                    <a:pt x="27" y="28"/>
                  </a:lnTo>
                  <a:lnTo>
                    <a:pt x="23" y="30"/>
                  </a:lnTo>
                  <a:lnTo>
                    <a:pt x="17" y="32"/>
                  </a:lnTo>
                  <a:lnTo>
                    <a:pt x="12" y="35"/>
                  </a:lnTo>
                  <a:lnTo>
                    <a:pt x="8" y="37"/>
                  </a:lnTo>
                  <a:lnTo>
                    <a:pt x="3" y="38"/>
                  </a:lnTo>
                  <a:lnTo>
                    <a:pt x="0" y="39"/>
                  </a:lnTo>
                  <a:lnTo>
                    <a:pt x="2" y="32"/>
                  </a:lnTo>
                  <a:lnTo>
                    <a:pt x="7" y="25"/>
                  </a:lnTo>
                  <a:lnTo>
                    <a:pt x="11" y="19"/>
                  </a:lnTo>
                  <a:lnTo>
                    <a:pt x="18" y="13"/>
                  </a:lnTo>
                  <a:lnTo>
                    <a:pt x="24" y="8"/>
                  </a:lnTo>
                  <a:lnTo>
                    <a:pt x="31" y="5"/>
                  </a:lnTo>
                  <a:lnTo>
                    <a:pt x="39" y="1"/>
                  </a:lnTo>
                  <a:lnTo>
                    <a:pt x="46" y="0"/>
                  </a:lnTo>
                  <a:lnTo>
                    <a:pt x="49" y="6"/>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68" name="Freeform 72"/>
            <p:cNvSpPr>
              <a:spLocks/>
            </p:cNvSpPr>
            <p:nvPr/>
          </p:nvSpPr>
          <p:spPr bwMode="auto">
            <a:xfrm>
              <a:off x="5094" y="3030"/>
              <a:ext cx="62" cy="66"/>
            </a:xfrm>
            <a:custGeom>
              <a:avLst/>
              <a:gdLst>
                <a:gd name="T0" fmla="*/ 21 w 123"/>
                <a:gd name="T1" fmla="*/ 58 h 133"/>
                <a:gd name="T2" fmla="*/ 24 w 123"/>
                <a:gd name="T3" fmla="*/ 60 h 133"/>
                <a:gd name="T4" fmla="*/ 29 w 123"/>
                <a:gd name="T5" fmla="*/ 63 h 133"/>
                <a:gd name="T6" fmla="*/ 33 w 123"/>
                <a:gd name="T7" fmla="*/ 63 h 133"/>
                <a:gd name="T8" fmla="*/ 38 w 123"/>
                <a:gd name="T9" fmla="*/ 63 h 133"/>
                <a:gd name="T10" fmla="*/ 44 w 123"/>
                <a:gd name="T11" fmla="*/ 61 h 133"/>
                <a:gd name="T12" fmla="*/ 48 w 123"/>
                <a:gd name="T13" fmla="*/ 60 h 133"/>
                <a:gd name="T14" fmla="*/ 53 w 123"/>
                <a:gd name="T15" fmla="*/ 59 h 133"/>
                <a:gd name="T16" fmla="*/ 57 w 123"/>
                <a:gd name="T17" fmla="*/ 57 h 133"/>
                <a:gd name="T18" fmla="*/ 42 w 123"/>
                <a:gd name="T19" fmla="*/ 44 h 133"/>
                <a:gd name="T20" fmla="*/ 53 w 123"/>
                <a:gd name="T21" fmla="*/ 46 h 133"/>
                <a:gd name="T22" fmla="*/ 63 w 123"/>
                <a:gd name="T23" fmla="*/ 48 h 133"/>
                <a:gd name="T24" fmla="*/ 74 w 123"/>
                <a:gd name="T25" fmla="*/ 50 h 133"/>
                <a:gd name="T26" fmla="*/ 85 w 123"/>
                <a:gd name="T27" fmla="*/ 53 h 133"/>
                <a:gd name="T28" fmla="*/ 96 w 123"/>
                <a:gd name="T29" fmla="*/ 57 h 133"/>
                <a:gd name="T30" fmla="*/ 105 w 123"/>
                <a:gd name="T31" fmla="*/ 61 h 133"/>
                <a:gd name="T32" fmla="*/ 114 w 123"/>
                <a:gd name="T33" fmla="*/ 68 h 133"/>
                <a:gd name="T34" fmla="*/ 123 w 123"/>
                <a:gd name="T35" fmla="*/ 75 h 133"/>
                <a:gd name="T36" fmla="*/ 116 w 123"/>
                <a:gd name="T37" fmla="*/ 77 h 133"/>
                <a:gd name="T38" fmla="*/ 109 w 123"/>
                <a:gd name="T39" fmla="*/ 77 h 133"/>
                <a:gd name="T40" fmla="*/ 102 w 123"/>
                <a:gd name="T41" fmla="*/ 77 h 133"/>
                <a:gd name="T42" fmla="*/ 96 w 123"/>
                <a:gd name="T43" fmla="*/ 76 h 133"/>
                <a:gd name="T44" fmla="*/ 91 w 123"/>
                <a:gd name="T45" fmla="*/ 86 h 133"/>
                <a:gd name="T46" fmla="*/ 86 w 123"/>
                <a:gd name="T47" fmla="*/ 95 h 133"/>
                <a:gd name="T48" fmla="*/ 81 w 123"/>
                <a:gd name="T49" fmla="*/ 104 h 133"/>
                <a:gd name="T50" fmla="*/ 75 w 123"/>
                <a:gd name="T51" fmla="*/ 113 h 133"/>
                <a:gd name="T52" fmla="*/ 69 w 123"/>
                <a:gd name="T53" fmla="*/ 121 h 133"/>
                <a:gd name="T54" fmla="*/ 61 w 123"/>
                <a:gd name="T55" fmla="*/ 128 h 133"/>
                <a:gd name="T56" fmla="*/ 52 w 123"/>
                <a:gd name="T57" fmla="*/ 132 h 133"/>
                <a:gd name="T58" fmla="*/ 40 w 123"/>
                <a:gd name="T59" fmla="*/ 133 h 133"/>
                <a:gd name="T60" fmla="*/ 31 w 123"/>
                <a:gd name="T61" fmla="*/ 132 h 133"/>
                <a:gd name="T62" fmla="*/ 21 w 123"/>
                <a:gd name="T63" fmla="*/ 129 h 133"/>
                <a:gd name="T64" fmla="*/ 13 w 123"/>
                <a:gd name="T65" fmla="*/ 124 h 133"/>
                <a:gd name="T66" fmla="*/ 9 w 123"/>
                <a:gd name="T67" fmla="*/ 116 h 133"/>
                <a:gd name="T68" fmla="*/ 7 w 123"/>
                <a:gd name="T69" fmla="*/ 101 h 133"/>
                <a:gd name="T70" fmla="*/ 3 w 123"/>
                <a:gd name="T71" fmla="*/ 84 h 133"/>
                <a:gd name="T72" fmla="*/ 1 w 123"/>
                <a:gd name="T73" fmla="*/ 68 h 133"/>
                <a:gd name="T74" fmla="*/ 0 w 123"/>
                <a:gd name="T75" fmla="*/ 52 h 133"/>
                <a:gd name="T76" fmla="*/ 1 w 123"/>
                <a:gd name="T77" fmla="*/ 37 h 133"/>
                <a:gd name="T78" fmla="*/ 4 w 123"/>
                <a:gd name="T79" fmla="*/ 23 h 133"/>
                <a:gd name="T80" fmla="*/ 14 w 123"/>
                <a:gd name="T81" fmla="*/ 11 h 133"/>
                <a:gd name="T82" fmla="*/ 26 w 123"/>
                <a:gd name="T83" fmla="*/ 0 h 133"/>
                <a:gd name="T84" fmla="*/ 21 w 123"/>
                <a:gd name="T85" fmla="*/ 14 h 133"/>
                <a:gd name="T86" fmla="*/ 16 w 123"/>
                <a:gd name="T87" fmla="*/ 29 h 133"/>
                <a:gd name="T88" fmla="*/ 15 w 123"/>
                <a:gd name="T89" fmla="*/ 44 h 133"/>
                <a:gd name="T90" fmla="*/ 21 w 123"/>
                <a:gd name="T91" fmla="*/ 5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 h="133">
                  <a:moveTo>
                    <a:pt x="21" y="58"/>
                  </a:moveTo>
                  <a:lnTo>
                    <a:pt x="24" y="60"/>
                  </a:lnTo>
                  <a:lnTo>
                    <a:pt x="29" y="63"/>
                  </a:lnTo>
                  <a:lnTo>
                    <a:pt x="33" y="63"/>
                  </a:lnTo>
                  <a:lnTo>
                    <a:pt x="38" y="63"/>
                  </a:lnTo>
                  <a:lnTo>
                    <a:pt x="44" y="61"/>
                  </a:lnTo>
                  <a:lnTo>
                    <a:pt x="48" y="60"/>
                  </a:lnTo>
                  <a:lnTo>
                    <a:pt x="53" y="59"/>
                  </a:lnTo>
                  <a:lnTo>
                    <a:pt x="57" y="57"/>
                  </a:lnTo>
                  <a:lnTo>
                    <a:pt x="42" y="44"/>
                  </a:lnTo>
                  <a:lnTo>
                    <a:pt x="53" y="46"/>
                  </a:lnTo>
                  <a:lnTo>
                    <a:pt x="63" y="48"/>
                  </a:lnTo>
                  <a:lnTo>
                    <a:pt x="74" y="50"/>
                  </a:lnTo>
                  <a:lnTo>
                    <a:pt x="85" y="53"/>
                  </a:lnTo>
                  <a:lnTo>
                    <a:pt x="96" y="57"/>
                  </a:lnTo>
                  <a:lnTo>
                    <a:pt x="105" y="61"/>
                  </a:lnTo>
                  <a:lnTo>
                    <a:pt x="114" y="68"/>
                  </a:lnTo>
                  <a:lnTo>
                    <a:pt x="123" y="75"/>
                  </a:lnTo>
                  <a:lnTo>
                    <a:pt x="116" y="77"/>
                  </a:lnTo>
                  <a:lnTo>
                    <a:pt x="109" y="77"/>
                  </a:lnTo>
                  <a:lnTo>
                    <a:pt x="102" y="77"/>
                  </a:lnTo>
                  <a:lnTo>
                    <a:pt x="96" y="76"/>
                  </a:lnTo>
                  <a:lnTo>
                    <a:pt x="91" y="86"/>
                  </a:lnTo>
                  <a:lnTo>
                    <a:pt x="86" y="95"/>
                  </a:lnTo>
                  <a:lnTo>
                    <a:pt x="81" y="104"/>
                  </a:lnTo>
                  <a:lnTo>
                    <a:pt x="75" y="113"/>
                  </a:lnTo>
                  <a:lnTo>
                    <a:pt x="69" y="121"/>
                  </a:lnTo>
                  <a:lnTo>
                    <a:pt x="61" y="128"/>
                  </a:lnTo>
                  <a:lnTo>
                    <a:pt x="52" y="132"/>
                  </a:lnTo>
                  <a:lnTo>
                    <a:pt x="40" y="133"/>
                  </a:lnTo>
                  <a:lnTo>
                    <a:pt x="31" y="132"/>
                  </a:lnTo>
                  <a:lnTo>
                    <a:pt x="21" y="129"/>
                  </a:lnTo>
                  <a:lnTo>
                    <a:pt x="13" y="124"/>
                  </a:lnTo>
                  <a:lnTo>
                    <a:pt x="9" y="116"/>
                  </a:lnTo>
                  <a:lnTo>
                    <a:pt x="7" y="101"/>
                  </a:lnTo>
                  <a:lnTo>
                    <a:pt x="3" y="84"/>
                  </a:lnTo>
                  <a:lnTo>
                    <a:pt x="1" y="68"/>
                  </a:lnTo>
                  <a:lnTo>
                    <a:pt x="0" y="52"/>
                  </a:lnTo>
                  <a:lnTo>
                    <a:pt x="1" y="37"/>
                  </a:lnTo>
                  <a:lnTo>
                    <a:pt x="4" y="23"/>
                  </a:lnTo>
                  <a:lnTo>
                    <a:pt x="14" y="11"/>
                  </a:lnTo>
                  <a:lnTo>
                    <a:pt x="26" y="0"/>
                  </a:lnTo>
                  <a:lnTo>
                    <a:pt x="21" y="14"/>
                  </a:lnTo>
                  <a:lnTo>
                    <a:pt x="16" y="29"/>
                  </a:lnTo>
                  <a:lnTo>
                    <a:pt x="15" y="44"/>
                  </a:lnTo>
                  <a:lnTo>
                    <a:pt x="21" y="58"/>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69" name="Freeform 73"/>
            <p:cNvSpPr>
              <a:spLocks/>
            </p:cNvSpPr>
            <p:nvPr/>
          </p:nvSpPr>
          <p:spPr bwMode="auto">
            <a:xfrm>
              <a:off x="5162" y="3074"/>
              <a:ext cx="18" cy="29"/>
            </a:xfrm>
            <a:custGeom>
              <a:avLst/>
              <a:gdLst>
                <a:gd name="T0" fmla="*/ 35 w 35"/>
                <a:gd name="T1" fmla="*/ 14 h 58"/>
                <a:gd name="T2" fmla="*/ 29 w 35"/>
                <a:gd name="T3" fmla="*/ 25 h 58"/>
                <a:gd name="T4" fmla="*/ 24 w 35"/>
                <a:gd name="T5" fmla="*/ 37 h 58"/>
                <a:gd name="T6" fmla="*/ 17 w 35"/>
                <a:gd name="T7" fmla="*/ 48 h 58"/>
                <a:gd name="T8" fmla="*/ 8 w 35"/>
                <a:gd name="T9" fmla="*/ 58 h 58"/>
                <a:gd name="T10" fmla="*/ 5 w 35"/>
                <a:gd name="T11" fmla="*/ 44 h 58"/>
                <a:gd name="T12" fmla="*/ 3 w 35"/>
                <a:gd name="T13" fmla="*/ 29 h 58"/>
                <a:gd name="T14" fmla="*/ 2 w 35"/>
                <a:gd name="T15" fmla="*/ 14 h 58"/>
                <a:gd name="T16" fmla="*/ 0 w 35"/>
                <a:gd name="T17" fmla="*/ 0 h 58"/>
                <a:gd name="T18" fmla="*/ 5 w 35"/>
                <a:gd name="T19" fmla="*/ 1 h 58"/>
                <a:gd name="T20" fmla="*/ 9 w 35"/>
                <a:gd name="T21" fmla="*/ 1 h 58"/>
                <a:gd name="T22" fmla="*/ 14 w 35"/>
                <a:gd name="T23" fmla="*/ 3 h 58"/>
                <a:gd name="T24" fmla="*/ 17 w 35"/>
                <a:gd name="T25" fmla="*/ 5 h 58"/>
                <a:gd name="T26" fmla="*/ 22 w 35"/>
                <a:gd name="T27" fmla="*/ 7 h 58"/>
                <a:gd name="T28" fmla="*/ 26 w 35"/>
                <a:gd name="T29" fmla="*/ 9 h 58"/>
                <a:gd name="T30" fmla="*/ 30 w 35"/>
                <a:gd name="T31" fmla="*/ 12 h 58"/>
                <a:gd name="T32" fmla="*/ 35 w 35"/>
                <a:gd name="T33"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58">
                  <a:moveTo>
                    <a:pt x="35" y="14"/>
                  </a:moveTo>
                  <a:lnTo>
                    <a:pt x="29" y="25"/>
                  </a:lnTo>
                  <a:lnTo>
                    <a:pt x="24" y="37"/>
                  </a:lnTo>
                  <a:lnTo>
                    <a:pt x="17" y="48"/>
                  </a:lnTo>
                  <a:lnTo>
                    <a:pt x="8" y="58"/>
                  </a:lnTo>
                  <a:lnTo>
                    <a:pt x="5" y="44"/>
                  </a:lnTo>
                  <a:lnTo>
                    <a:pt x="3" y="29"/>
                  </a:lnTo>
                  <a:lnTo>
                    <a:pt x="2" y="14"/>
                  </a:lnTo>
                  <a:lnTo>
                    <a:pt x="0" y="0"/>
                  </a:lnTo>
                  <a:lnTo>
                    <a:pt x="5" y="1"/>
                  </a:lnTo>
                  <a:lnTo>
                    <a:pt x="9" y="1"/>
                  </a:lnTo>
                  <a:lnTo>
                    <a:pt x="14" y="3"/>
                  </a:lnTo>
                  <a:lnTo>
                    <a:pt x="17" y="5"/>
                  </a:lnTo>
                  <a:lnTo>
                    <a:pt x="22" y="7"/>
                  </a:lnTo>
                  <a:lnTo>
                    <a:pt x="26" y="9"/>
                  </a:lnTo>
                  <a:lnTo>
                    <a:pt x="30" y="12"/>
                  </a:lnTo>
                  <a:lnTo>
                    <a:pt x="35" y="14"/>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70" name="Freeform 74"/>
            <p:cNvSpPr>
              <a:spLocks/>
            </p:cNvSpPr>
            <p:nvPr/>
          </p:nvSpPr>
          <p:spPr bwMode="auto">
            <a:xfrm>
              <a:off x="5114" y="3101"/>
              <a:ext cx="191" cy="65"/>
            </a:xfrm>
            <a:custGeom>
              <a:avLst/>
              <a:gdLst>
                <a:gd name="T0" fmla="*/ 382 w 382"/>
                <a:gd name="T1" fmla="*/ 21 h 130"/>
                <a:gd name="T2" fmla="*/ 364 w 382"/>
                <a:gd name="T3" fmla="*/ 28 h 130"/>
                <a:gd name="T4" fmla="*/ 347 w 382"/>
                <a:gd name="T5" fmla="*/ 37 h 130"/>
                <a:gd name="T6" fmla="*/ 331 w 382"/>
                <a:gd name="T7" fmla="*/ 49 h 130"/>
                <a:gd name="T8" fmla="*/ 316 w 382"/>
                <a:gd name="T9" fmla="*/ 60 h 130"/>
                <a:gd name="T10" fmla="*/ 301 w 382"/>
                <a:gd name="T11" fmla="*/ 70 h 130"/>
                <a:gd name="T12" fmla="*/ 285 w 382"/>
                <a:gd name="T13" fmla="*/ 81 h 130"/>
                <a:gd name="T14" fmla="*/ 268 w 382"/>
                <a:gd name="T15" fmla="*/ 89 h 130"/>
                <a:gd name="T16" fmla="*/ 250 w 382"/>
                <a:gd name="T17" fmla="*/ 93 h 130"/>
                <a:gd name="T18" fmla="*/ 232 w 382"/>
                <a:gd name="T19" fmla="*/ 97 h 130"/>
                <a:gd name="T20" fmla="*/ 215 w 382"/>
                <a:gd name="T21" fmla="*/ 100 h 130"/>
                <a:gd name="T22" fmla="*/ 197 w 382"/>
                <a:gd name="T23" fmla="*/ 105 h 130"/>
                <a:gd name="T24" fmla="*/ 181 w 382"/>
                <a:gd name="T25" fmla="*/ 108 h 130"/>
                <a:gd name="T26" fmla="*/ 165 w 382"/>
                <a:gd name="T27" fmla="*/ 113 h 130"/>
                <a:gd name="T28" fmla="*/ 149 w 382"/>
                <a:gd name="T29" fmla="*/ 118 h 130"/>
                <a:gd name="T30" fmla="*/ 133 w 382"/>
                <a:gd name="T31" fmla="*/ 122 h 130"/>
                <a:gd name="T32" fmla="*/ 117 w 382"/>
                <a:gd name="T33" fmla="*/ 127 h 130"/>
                <a:gd name="T34" fmla="*/ 103 w 382"/>
                <a:gd name="T35" fmla="*/ 129 h 130"/>
                <a:gd name="T36" fmla="*/ 88 w 382"/>
                <a:gd name="T37" fmla="*/ 130 h 130"/>
                <a:gd name="T38" fmla="*/ 73 w 382"/>
                <a:gd name="T39" fmla="*/ 130 h 130"/>
                <a:gd name="T40" fmla="*/ 59 w 382"/>
                <a:gd name="T41" fmla="*/ 129 h 130"/>
                <a:gd name="T42" fmla="*/ 44 w 382"/>
                <a:gd name="T43" fmla="*/ 129 h 130"/>
                <a:gd name="T44" fmla="*/ 29 w 382"/>
                <a:gd name="T45" fmla="*/ 128 h 130"/>
                <a:gd name="T46" fmla="*/ 14 w 382"/>
                <a:gd name="T47" fmla="*/ 128 h 130"/>
                <a:gd name="T48" fmla="*/ 0 w 382"/>
                <a:gd name="T49" fmla="*/ 128 h 130"/>
                <a:gd name="T50" fmla="*/ 4 w 382"/>
                <a:gd name="T51" fmla="*/ 120 h 130"/>
                <a:gd name="T52" fmla="*/ 7 w 382"/>
                <a:gd name="T53" fmla="*/ 112 h 130"/>
                <a:gd name="T54" fmla="*/ 12 w 382"/>
                <a:gd name="T55" fmla="*/ 105 h 130"/>
                <a:gd name="T56" fmla="*/ 16 w 382"/>
                <a:gd name="T57" fmla="*/ 97 h 130"/>
                <a:gd name="T58" fmla="*/ 22 w 382"/>
                <a:gd name="T59" fmla="*/ 89 h 130"/>
                <a:gd name="T60" fmla="*/ 28 w 382"/>
                <a:gd name="T61" fmla="*/ 81 h 130"/>
                <a:gd name="T62" fmla="*/ 32 w 382"/>
                <a:gd name="T63" fmla="*/ 74 h 130"/>
                <a:gd name="T64" fmla="*/ 38 w 382"/>
                <a:gd name="T65" fmla="*/ 66 h 130"/>
                <a:gd name="T66" fmla="*/ 51 w 382"/>
                <a:gd name="T67" fmla="*/ 64 h 130"/>
                <a:gd name="T68" fmla="*/ 65 w 382"/>
                <a:gd name="T69" fmla="*/ 60 h 130"/>
                <a:gd name="T70" fmla="*/ 77 w 382"/>
                <a:gd name="T71" fmla="*/ 55 h 130"/>
                <a:gd name="T72" fmla="*/ 90 w 382"/>
                <a:gd name="T73" fmla="*/ 50 h 130"/>
                <a:gd name="T74" fmla="*/ 102 w 382"/>
                <a:gd name="T75" fmla="*/ 44 h 130"/>
                <a:gd name="T76" fmla="*/ 114 w 382"/>
                <a:gd name="T77" fmla="*/ 37 h 130"/>
                <a:gd name="T78" fmla="*/ 127 w 382"/>
                <a:gd name="T79" fmla="*/ 31 h 130"/>
                <a:gd name="T80" fmla="*/ 140 w 382"/>
                <a:gd name="T81" fmla="*/ 24 h 130"/>
                <a:gd name="T82" fmla="*/ 152 w 382"/>
                <a:gd name="T83" fmla="*/ 19 h 130"/>
                <a:gd name="T84" fmla="*/ 165 w 382"/>
                <a:gd name="T85" fmla="*/ 13 h 130"/>
                <a:gd name="T86" fmla="*/ 178 w 382"/>
                <a:gd name="T87" fmla="*/ 8 h 130"/>
                <a:gd name="T88" fmla="*/ 191 w 382"/>
                <a:gd name="T89" fmla="*/ 4 h 130"/>
                <a:gd name="T90" fmla="*/ 205 w 382"/>
                <a:gd name="T91" fmla="*/ 1 h 130"/>
                <a:gd name="T92" fmla="*/ 220 w 382"/>
                <a:gd name="T93" fmla="*/ 0 h 130"/>
                <a:gd name="T94" fmla="*/ 235 w 382"/>
                <a:gd name="T95" fmla="*/ 1 h 130"/>
                <a:gd name="T96" fmla="*/ 250 w 382"/>
                <a:gd name="T97" fmla="*/ 4 h 130"/>
                <a:gd name="T98" fmla="*/ 266 w 382"/>
                <a:gd name="T99" fmla="*/ 8 h 130"/>
                <a:gd name="T100" fmla="*/ 283 w 382"/>
                <a:gd name="T101" fmla="*/ 12 h 130"/>
                <a:gd name="T102" fmla="*/ 299 w 382"/>
                <a:gd name="T103" fmla="*/ 15 h 130"/>
                <a:gd name="T104" fmla="*/ 315 w 382"/>
                <a:gd name="T105" fmla="*/ 19 h 130"/>
                <a:gd name="T106" fmla="*/ 331 w 382"/>
                <a:gd name="T107" fmla="*/ 21 h 130"/>
                <a:gd name="T108" fmla="*/ 347 w 382"/>
                <a:gd name="T109" fmla="*/ 22 h 130"/>
                <a:gd name="T110" fmla="*/ 364 w 382"/>
                <a:gd name="T111" fmla="*/ 22 h 130"/>
                <a:gd name="T112" fmla="*/ 382 w 382"/>
                <a:gd name="T113" fmla="*/ 2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2" h="130">
                  <a:moveTo>
                    <a:pt x="382" y="21"/>
                  </a:moveTo>
                  <a:lnTo>
                    <a:pt x="364" y="28"/>
                  </a:lnTo>
                  <a:lnTo>
                    <a:pt x="347" y="37"/>
                  </a:lnTo>
                  <a:lnTo>
                    <a:pt x="331" y="49"/>
                  </a:lnTo>
                  <a:lnTo>
                    <a:pt x="316" y="60"/>
                  </a:lnTo>
                  <a:lnTo>
                    <a:pt x="301" y="70"/>
                  </a:lnTo>
                  <a:lnTo>
                    <a:pt x="285" y="81"/>
                  </a:lnTo>
                  <a:lnTo>
                    <a:pt x="268" y="89"/>
                  </a:lnTo>
                  <a:lnTo>
                    <a:pt x="250" y="93"/>
                  </a:lnTo>
                  <a:lnTo>
                    <a:pt x="232" y="97"/>
                  </a:lnTo>
                  <a:lnTo>
                    <a:pt x="215" y="100"/>
                  </a:lnTo>
                  <a:lnTo>
                    <a:pt x="197" y="105"/>
                  </a:lnTo>
                  <a:lnTo>
                    <a:pt x="181" y="108"/>
                  </a:lnTo>
                  <a:lnTo>
                    <a:pt x="165" y="113"/>
                  </a:lnTo>
                  <a:lnTo>
                    <a:pt x="149" y="118"/>
                  </a:lnTo>
                  <a:lnTo>
                    <a:pt x="133" y="122"/>
                  </a:lnTo>
                  <a:lnTo>
                    <a:pt x="117" y="127"/>
                  </a:lnTo>
                  <a:lnTo>
                    <a:pt x="103" y="129"/>
                  </a:lnTo>
                  <a:lnTo>
                    <a:pt x="88" y="130"/>
                  </a:lnTo>
                  <a:lnTo>
                    <a:pt x="73" y="130"/>
                  </a:lnTo>
                  <a:lnTo>
                    <a:pt x="59" y="129"/>
                  </a:lnTo>
                  <a:lnTo>
                    <a:pt x="44" y="129"/>
                  </a:lnTo>
                  <a:lnTo>
                    <a:pt x="29" y="128"/>
                  </a:lnTo>
                  <a:lnTo>
                    <a:pt x="14" y="128"/>
                  </a:lnTo>
                  <a:lnTo>
                    <a:pt x="0" y="128"/>
                  </a:lnTo>
                  <a:lnTo>
                    <a:pt x="4" y="120"/>
                  </a:lnTo>
                  <a:lnTo>
                    <a:pt x="7" y="112"/>
                  </a:lnTo>
                  <a:lnTo>
                    <a:pt x="12" y="105"/>
                  </a:lnTo>
                  <a:lnTo>
                    <a:pt x="16" y="97"/>
                  </a:lnTo>
                  <a:lnTo>
                    <a:pt x="22" y="89"/>
                  </a:lnTo>
                  <a:lnTo>
                    <a:pt x="28" y="81"/>
                  </a:lnTo>
                  <a:lnTo>
                    <a:pt x="32" y="74"/>
                  </a:lnTo>
                  <a:lnTo>
                    <a:pt x="38" y="66"/>
                  </a:lnTo>
                  <a:lnTo>
                    <a:pt x="51" y="64"/>
                  </a:lnTo>
                  <a:lnTo>
                    <a:pt x="65" y="60"/>
                  </a:lnTo>
                  <a:lnTo>
                    <a:pt x="77" y="55"/>
                  </a:lnTo>
                  <a:lnTo>
                    <a:pt x="90" y="50"/>
                  </a:lnTo>
                  <a:lnTo>
                    <a:pt x="102" y="44"/>
                  </a:lnTo>
                  <a:lnTo>
                    <a:pt x="114" y="37"/>
                  </a:lnTo>
                  <a:lnTo>
                    <a:pt x="127" y="31"/>
                  </a:lnTo>
                  <a:lnTo>
                    <a:pt x="140" y="24"/>
                  </a:lnTo>
                  <a:lnTo>
                    <a:pt x="152" y="19"/>
                  </a:lnTo>
                  <a:lnTo>
                    <a:pt x="165" y="13"/>
                  </a:lnTo>
                  <a:lnTo>
                    <a:pt x="178" y="8"/>
                  </a:lnTo>
                  <a:lnTo>
                    <a:pt x="191" y="4"/>
                  </a:lnTo>
                  <a:lnTo>
                    <a:pt x="205" y="1"/>
                  </a:lnTo>
                  <a:lnTo>
                    <a:pt x="220" y="0"/>
                  </a:lnTo>
                  <a:lnTo>
                    <a:pt x="235" y="1"/>
                  </a:lnTo>
                  <a:lnTo>
                    <a:pt x="250" y="4"/>
                  </a:lnTo>
                  <a:lnTo>
                    <a:pt x="266" y="8"/>
                  </a:lnTo>
                  <a:lnTo>
                    <a:pt x="283" y="12"/>
                  </a:lnTo>
                  <a:lnTo>
                    <a:pt x="299" y="15"/>
                  </a:lnTo>
                  <a:lnTo>
                    <a:pt x="315" y="19"/>
                  </a:lnTo>
                  <a:lnTo>
                    <a:pt x="331" y="21"/>
                  </a:lnTo>
                  <a:lnTo>
                    <a:pt x="347" y="22"/>
                  </a:lnTo>
                  <a:lnTo>
                    <a:pt x="364" y="22"/>
                  </a:lnTo>
                  <a:lnTo>
                    <a:pt x="382" y="21"/>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71" name="Freeform 75"/>
            <p:cNvSpPr>
              <a:spLocks/>
            </p:cNvSpPr>
            <p:nvPr/>
          </p:nvSpPr>
          <p:spPr bwMode="auto">
            <a:xfrm>
              <a:off x="5142" y="3114"/>
              <a:ext cx="113" cy="44"/>
            </a:xfrm>
            <a:custGeom>
              <a:avLst/>
              <a:gdLst>
                <a:gd name="T0" fmla="*/ 213 w 226"/>
                <a:gd name="T1" fmla="*/ 6 h 87"/>
                <a:gd name="T2" fmla="*/ 215 w 226"/>
                <a:gd name="T3" fmla="*/ 11 h 87"/>
                <a:gd name="T4" fmla="*/ 217 w 226"/>
                <a:gd name="T5" fmla="*/ 16 h 87"/>
                <a:gd name="T6" fmla="*/ 221 w 226"/>
                <a:gd name="T7" fmla="*/ 20 h 87"/>
                <a:gd name="T8" fmla="*/ 226 w 226"/>
                <a:gd name="T9" fmla="*/ 24 h 87"/>
                <a:gd name="T10" fmla="*/ 212 w 226"/>
                <a:gd name="T11" fmla="*/ 28 h 87"/>
                <a:gd name="T12" fmla="*/ 199 w 226"/>
                <a:gd name="T13" fmla="*/ 34 h 87"/>
                <a:gd name="T14" fmla="*/ 185 w 226"/>
                <a:gd name="T15" fmla="*/ 39 h 87"/>
                <a:gd name="T16" fmla="*/ 171 w 226"/>
                <a:gd name="T17" fmla="*/ 43 h 87"/>
                <a:gd name="T18" fmla="*/ 158 w 226"/>
                <a:gd name="T19" fmla="*/ 48 h 87"/>
                <a:gd name="T20" fmla="*/ 144 w 226"/>
                <a:gd name="T21" fmla="*/ 53 h 87"/>
                <a:gd name="T22" fmla="*/ 130 w 226"/>
                <a:gd name="T23" fmla="*/ 57 h 87"/>
                <a:gd name="T24" fmla="*/ 116 w 226"/>
                <a:gd name="T25" fmla="*/ 62 h 87"/>
                <a:gd name="T26" fmla="*/ 102 w 226"/>
                <a:gd name="T27" fmla="*/ 65 h 87"/>
                <a:gd name="T28" fmla="*/ 88 w 226"/>
                <a:gd name="T29" fmla="*/ 70 h 87"/>
                <a:gd name="T30" fmla="*/ 75 w 226"/>
                <a:gd name="T31" fmla="*/ 73 h 87"/>
                <a:gd name="T32" fmla="*/ 60 w 226"/>
                <a:gd name="T33" fmla="*/ 77 h 87"/>
                <a:gd name="T34" fmla="*/ 46 w 226"/>
                <a:gd name="T35" fmla="*/ 79 h 87"/>
                <a:gd name="T36" fmla="*/ 31 w 226"/>
                <a:gd name="T37" fmla="*/ 82 h 87"/>
                <a:gd name="T38" fmla="*/ 17 w 226"/>
                <a:gd name="T39" fmla="*/ 85 h 87"/>
                <a:gd name="T40" fmla="*/ 2 w 226"/>
                <a:gd name="T41" fmla="*/ 87 h 87"/>
                <a:gd name="T42" fmla="*/ 1 w 226"/>
                <a:gd name="T43" fmla="*/ 81 h 87"/>
                <a:gd name="T44" fmla="*/ 0 w 226"/>
                <a:gd name="T45" fmla="*/ 74 h 87"/>
                <a:gd name="T46" fmla="*/ 0 w 226"/>
                <a:gd name="T47" fmla="*/ 69 h 87"/>
                <a:gd name="T48" fmla="*/ 2 w 226"/>
                <a:gd name="T49" fmla="*/ 63 h 87"/>
                <a:gd name="T50" fmla="*/ 16 w 226"/>
                <a:gd name="T51" fmla="*/ 50 h 87"/>
                <a:gd name="T52" fmla="*/ 32 w 226"/>
                <a:gd name="T53" fmla="*/ 41 h 87"/>
                <a:gd name="T54" fmla="*/ 49 w 226"/>
                <a:gd name="T55" fmla="*/ 34 h 87"/>
                <a:gd name="T56" fmla="*/ 66 w 226"/>
                <a:gd name="T57" fmla="*/ 29 h 87"/>
                <a:gd name="T58" fmla="*/ 84 w 226"/>
                <a:gd name="T59" fmla="*/ 26 h 87"/>
                <a:gd name="T60" fmla="*/ 102 w 226"/>
                <a:gd name="T61" fmla="*/ 21 h 87"/>
                <a:gd name="T62" fmla="*/ 120 w 226"/>
                <a:gd name="T63" fmla="*/ 16 h 87"/>
                <a:gd name="T64" fmla="*/ 137 w 226"/>
                <a:gd name="T65" fmla="*/ 6 h 87"/>
                <a:gd name="T66" fmla="*/ 145 w 226"/>
                <a:gd name="T67" fmla="*/ 3 h 87"/>
                <a:gd name="T68" fmla="*/ 154 w 226"/>
                <a:gd name="T69" fmla="*/ 1 h 87"/>
                <a:gd name="T70" fmla="*/ 163 w 226"/>
                <a:gd name="T71" fmla="*/ 0 h 87"/>
                <a:gd name="T72" fmla="*/ 174 w 226"/>
                <a:gd name="T73" fmla="*/ 0 h 87"/>
                <a:gd name="T74" fmla="*/ 184 w 226"/>
                <a:gd name="T75" fmla="*/ 1 h 87"/>
                <a:gd name="T76" fmla="*/ 194 w 226"/>
                <a:gd name="T77" fmla="*/ 2 h 87"/>
                <a:gd name="T78" fmla="*/ 204 w 226"/>
                <a:gd name="T79" fmla="*/ 4 h 87"/>
                <a:gd name="T80" fmla="*/ 213 w 226"/>
                <a:gd name="T81" fmla="*/ 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87">
                  <a:moveTo>
                    <a:pt x="213" y="6"/>
                  </a:moveTo>
                  <a:lnTo>
                    <a:pt x="215" y="11"/>
                  </a:lnTo>
                  <a:lnTo>
                    <a:pt x="217" y="16"/>
                  </a:lnTo>
                  <a:lnTo>
                    <a:pt x="221" y="20"/>
                  </a:lnTo>
                  <a:lnTo>
                    <a:pt x="226" y="24"/>
                  </a:lnTo>
                  <a:lnTo>
                    <a:pt x="212" y="28"/>
                  </a:lnTo>
                  <a:lnTo>
                    <a:pt x="199" y="34"/>
                  </a:lnTo>
                  <a:lnTo>
                    <a:pt x="185" y="39"/>
                  </a:lnTo>
                  <a:lnTo>
                    <a:pt x="171" y="43"/>
                  </a:lnTo>
                  <a:lnTo>
                    <a:pt x="158" y="48"/>
                  </a:lnTo>
                  <a:lnTo>
                    <a:pt x="144" y="53"/>
                  </a:lnTo>
                  <a:lnTo>
                    <a:pt x="130" y="57"/>
                  </a:lnTo>
                  <a:lnTo>
                    <a:pt x="116" y="62"/>
                  </a:lnTo>
                  <a:lnTo>
                    <a:pt x="102" y="65"/>
                  </a:lnTo>
                  <a:lnTo>
                    <a:pt x="88" y="70"/>
                  </a:lnTo>
                  <a:lnTo>
                    <a:pt x="75" y="73"/>
                  </a:lnTo>
                  <a:lnTo>
                    <a:pt x="60" y="77"/>
                  </a:lnTo>
                  <a:lnTo>
                    <a:pt x="46" y="79"/>
                  </a:lnTo>
                  <a:lnTo>
                    <a:pt x="31" y="82"/>
                  </a:lnTo>
                  <a:lnTo>
                    <a:pt x="17" y="85"/>
                  </a:lnTo>
                  <a:lnTo>
                    <a:pt x="2" y="87"/>
                  </a:lnTo>
                  <a:lnTo>
                    <a:pt x="1" y="81"/>
                  </a:lnTo>
                  <a:lnTo>
                    <a:pt x="0" y="74"/>
                  </a:lnTo>
                  <a:lnTo>
                    <a:pt x="0" y="69"/>
                  </a:lnTo>
                  <a:lnTo>
                    <a:pt x="2" y="63"/>
                  </a:lnTo>
                  <a:lnTo>
                    <a:pt x="16" y="50"/>
                  </a:lnTo>
                  <a:lnTo>
                    <a:pt x="32" y="41"/>
                  </a:lnTo>
                  <a:lnTo>
                    <a:pt x="49" y="34"/>
                  </a:lnTo>
                  <a:lnTo>
                    <a:pt x="66" y="29"/>
                  </a:lnTo>
                  <a:lnTo>
                    <a:pt x="84" y="26"/>
                  </a:lnTo>
                  <a:lnTo>
                    <a:pt x="102" y="21"/>
                  </a:lnTo>
                  <a:lnTo>
                    <a:pt x="120" y="16"/>
                  </a:lnTo>
                  <a:lnTo>
                    <a:pt x="137" y="6"/>
                  </a:lnTo>
                  <a:lnTo>
                    <a:pt x="145" y="3"/>
                  </a:lnTo>
                  <a:lnTo>
                    <a:pt x="154" y="1"/>
                  </a:lnTo>
                  <a:lnTo>
                    <a:pt x="163" y="0"/>
                  </a:lnTo>
                  <a:lnTo>
                    <a:pt x="174" y="0"/>
                  </a:lnTo>
                  <a:lnTo>
                    <a:pt x="184" y="1"/>
                  </a:lnTo>
                  <a:lnTo>
                    <a:pt x="194" y="2"/>
                  </a:lnTo>
                  <a:lnTo>
                    <a:pt x="204" y="4"/>
                  </a:lnTo>
                  <a:lnTo>
                    <a:pt x="213" y="6"/>
                  </a:lnTo>
                  <a:close/>
                </a:path>
              </a:pathLst>
            </a:custGeom>
            <a:solidFill>
              <a:srgbClr val="FFFF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72" name="Freeform 76"/>
            <p:cNvSpPr>
              <a:spLocks/>
            </p:cNvSpPr>
            <p:nvPr/>
          </p:nvSpPr>
          <p:spPr bwMode="auto">
            <a:xfrm>
              <a:off x="5152" y="3151"/>
              <a:ext cx="151" cy="69"/>
            </a:xfrm>
            <a:custGeom>
              <a:avLst/>
              <a:gdLst>
                <a:gd name="T0" fmla="*/ 172 w 303"/>
                <a:gd name="T1" fmla="*/ 129 h 139"/>
                <a:gd name="T2" fmla="*/ 151 w 303"/>
                <a:gd name="T3" fmla="*/ 134 h 139"/>
                <a:gd name="T4" fmla="*/ 128 w 303"/>
                <a:gd name="T5" fmla="*/ 138 h 139"/>
                <a:gd name="T6" fmla="*/ 106 w 303"/>
                <a:gd name="T7" fmla="*/ 139 h 139"/>
                <a:gd name="T8" fmla="*/ 83 w 303"/>
                <a:gd name="T9" fmla="*/ 138 h 139"/>
                <a:gd name="T10" fmla="*/ 61 w 303"/>
                <a:gd name="T11" fmla="*/ 133 h 139"/>
                <a:gd name="T12" fmla="*/ 42 w 303"/>
                <a:gd name="T13" fmla="*/ 126 h 139"/>
                <a:gd name="T14" fmla="*/ 22 w 303"/>
                <a:gd name="T15" fmla="*/ 117 h 139"/>
                <a:gd name="T16" fmla="*/ 5 w 303"/>
                <a:gd name="T17" fmla="*/ 103 h 139"/>
                <a:gd name="T18" fmla="*/ 0 w 303"/>
                <a:gd name="T19" fmla="*/ 93 h 139"/>
                <a:gd name="T20" fmla="*/ 17 w 303"/>
                <a:gd name="T21" fmla="*/ 83 h 139"/>
                <a:gd name="T22" fmla="*/ 36 w 303"/>
                <a:gd name="T23" fmla="*/ 76 h 139"/>
                <a:gd name="T24" fmla="*/ 55 w 303"/>
                <a:gd name="T25" fmla="*/ 71 h 139"/>
                <a:gd name="T26" fmla="*/ 75 w 303"/>
                <a:gd name="T27" fmla="*/ 67 h 139"/>
                <a:gd name="T28" fmla="*/ 95 w 303"/>
                <a:gd name="T29" fmla="*/ 64 h 139"/>
                <a:gd name="T30" fmla="*/ 114 w 303"/>
                <a:gd name="T31" fmla="*/ 61 h 139"/>
                <a:gd name="T32" fmla="*/ 135 w 303"/>
                <a:gd name="T33" fmla="*/ 60 h 139"/>
                <a:gd name="T34" fmla="*/ 155 w 303"/>
                <a:gd name="T35" fmla="*/ 58 h 139"/>
                <a:gd name="T36" fmla="*/ 175 w 303"/>
                <a:gd name="T37" fmla="*/ 56 h 139"/>
                <a:gd name="T38" fmla="*/ 195 w 303"/>
                <a:gd name="T39" fmla="*/ 53 h 139"/>
                <a:gd name="T40" fmla="*/ 214 w 303"/>
                <a:gd name="T41" fmla="*/ 49 h 139"/>
                <a:gd name="T42" fmla="*/ 233 w 303"/>
                <a:gd name="T43" fmla="*/ 43 h 139"/>
                <a:gd name="T44" fmla="*/ 251 w 303"/>
                <a:gd name="T45" fmla="*/ 36 h 139"/>
                <a:gd name="T46" fmla="*/ 270 w 303"/>
                <a:gd name="T47" fmla="*/ 27 h 139"/>
                <a:gd name="T48" fmla="*/ 287 w 303"/>
                <a:gd name="T49" fmla="*/ 15 h 139"/>
                <a:gd name="T50" fmla="*/ 303 w 303"/>
                <a:gd name="T51" fmla="*/ 0 h 139"/>
                <a:gd name="T52" fmla="*/ 295 w 303"/>
                <a:gd name="T53" fmla="*/ 22 h 139"/>
                <a:gd name="T54" fmla="*/ 284 w 303"/>
                <a:gd name="T55" fmla="*/ 42 h 139"/>
                <a:gd name="T56" fmla="*/ 270 w 303"/>
                <a:gd name="T57" fmla="*/ 61 h 139"/>
                <a:gd name="T58" fmla="*/ 252 w 303"/>
                <a:gd name="T59" fmla="*/ 80 h 139"/>
                <a:gd name="T60" fmla="*/ 234 w 303"/>
                <a:gd name="T61" fmla="*/ 96 h 139"/>
                <a:gd name="T62" fmla="*/ 214 w 303"/>
                <a:gd name="T63" fmla="*/ 110 h 139"/>
                <a:gd name="T64" fmla="*/ 193 w 303"/>
                <a:gd name="T65" fmla="*/ 121 h 139"/>
                <a:gd name="T66" fmla="*/ 172 w 303"/>
                <a:gd name="T67" fmla="*/ 12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3" h="139">
                  <a:moveTo>
                    <a:pt x="172" y="129"/>
                  </a:moveTo>
                  <a:lnTo>
                    <a:pt x="151" y="134"/>
                  </a:lnTo>
                  <a:lnTo>
                    <a:pt x="128" y="138"/>
                  </a:lnTo>
                  <a:lnTo>
                    <a:pt x="106" y="139"/>
                  </a:lnTo>
                  <a:lnTo>
                    <a:pt x="83" y="138"/>
                  </a:lnTo>
                  <a:lnTo>
                    <a:pt x="61" y="133"/>
                  </a:lnTo>
                  <a:lnTo>
                    <a:pt x="42" y="126"/>
                  </a:lnTo>
                  <a:lnTo>
                    <a:pt x="22" y="117"/>
                  </a:lnTo>
                  <a:lnTo>
                    <a:pt x="5" y="103"/>
                  </a:lnTo>
                  <a:lnTo>
                    <a:pt x="0" y="93"/>
                  </a:lnTo>
                  <a:lnTo>
                    <a:pt x="17" y="83"/>
                  </a:lnTo>
                  <a:lnTo>
                    <a:pt x="36" y="76"/>
                  </a:lnTo>
                  <a:lnTo>
                    <a:pt x="55" y="71"/>
                  </a:lnTo>
                  <a:lnTo>
                    <a:pt x="75" y="67"/>
                  </a:lnTo>
                  <a:lnTo>
                    <a:pt x="95" y="64"/>
                  </a:lnTo>
                  <a:lnTo>
                    <a:pt x="114" y="61"/>
                  </a:lnTo>
                  <a:lnTo>
                    <a:pt x="135" y="60"/>
                  </a:lnTo>
                  <a:lnTo>
                    <a:pt x="155" y="58"/>
                  </a:lnTo>
                  <a:lnTo>
                    <a:pt x="175" y="56"/>
                  </a:lnTo>
                  <a:lnTo>
                    <a:pt x="195" y="53"/>
                  </a:lnTo>
                  <a:lnTo>
                    <a:pt x="214" y="49"/>
                  </a:lnTo>
                  <a:lnTo>
                    <a:pt x="233" y="43"/>
                  </a:lnTo>
                  <a:lnTo>
                    <a:pt x="251" y="36"/>
                  </a:lnTo>
                  <a:lnTo>
                    <a:pt x="270" y="27"/>
                  </a:lnTo>
                  <a:lnTo>
                    <a:pt x="287" y="15"/>
                  </a:lnTo>
                  <a:lnTo>
                    <a:pt x="303" y="0"/>
                  </a:lnTo>
                  <a:lnTo>
                    <a:pt x="295" y="22"/>
                  </a:lnTo>
                  <a:lnTo>
                    <a:pt x="284" y="42"/>
                  </a:lnTo>
                  <a:lnTo>
                    <a:pt x="270" y="61"/>
                  </a:lnTo>
                  <a:lnTo>
                    <a:pt x="252" y="80"/>
                  </a:lnTo>
                  <a:lnTo>
                    <a:pt x="234" y="96"/>
                  </a:lnTo>
                  <a:lnTo>
                    <a:pt x="214" y="110"/>
                  </a:lnTo>
                  <a:lnTo>
                    <a:pt x="193" y="121"/>
                  </a:lnTo>
                  <a:lnTo>
                    <a:pt x="172" y="129"/>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73" name="Freeform 77"/>
            <p:cNvSpPr>
              <a:spLocks/>
            </p:cNvSpPr>
            <p:nvPr/>
          </p:nvSpPr>
          <p:spPr bwMode="auto">
            <a:xfrm>
              <a:off x="5367" y="3226"/>
              <a:ext cx="232" cy="152"/>
            </a:xfrm>
            <a:custGeom>
              <a:avLst/>
              <a:gdLst>
                <a:gd name="T0" fmla="*/ 464 w 464"/>
                <a:gd name="T1" fmla="*/ 5 h 305"/>
                <a:gd name="T2" fmla="*/ 449 w 464"/>
                <a:gd name="T3" fmla="*/ 40 h 305"/>
                <a:gd name="T4" fmla="*/ 439 w 464"/>
                <a:gd name="T5" fmla="*/ 77 h 305"/>
                <a:gd name="T6" fmla="*/ 432 w 464"/>
                <a:gd name="T7" fmla="*/ 114 h 305"/>
                <a:gd name="T8" fmla="*/ 426 w 464"/>
                <a:gd name="T9" fmla="*/ 152 h 305"/>
                <a:gd name="T10" fmla="*/ 423 w 464"/>
                <a:gd name="T11" fmla="*/ 191 h 305"/>
                <a:gd name="T12" fmla="*/ 418 w 464"/>
                <a:gd name="T13" fmla="*/ 229 h 305"/>
                <a:gd name="T14" fmla="*/ 413 w 464"/>
                <a:gd name="T15" fmla="*/ 267 h 305"/>
                <a:gd name="T16" fmla="*/ 406 w 464"/>
                <a:gd name="T17" fmla="*/ 305 h 305"/>
                <a:gd name="T18" fmla="*/ 380 w 464"/>
                <a:gd name="T19" fmla="*/ 304 h 305"/>
                <a:gd name="T20" fmla="*/ 354 w 464"/>
                <a:gd name="T21" fmla="*/ 303 h 305"/>
                <a:gd name="T22" fmla="*/ 328 w 464"/>
                <a:gd name="T23" fmla="*/ 301 h 305"/>
                <a:gd name="T24" fmla="*/ 304 w 464"/>
                <a:gd name="T25" fmla="*/ 297 h 305"/>
                <a:gd name="T26" fmla="*/ 279 w 464"/>
                <a:gd name="T27" fmla="*/ 294 h 305"/>
                <a:gd name="T28" fmla="*/ 254 w 464"/>
                <a:gd name="T29" fmla="*/ 290 h 305"/>
                <a:gd name="T30" fmla="*/ 229 w 464"/>
                <a:gd name="T31" fmla="*/ 287 h 305"/>
                <a:gd name="T32" fmla="*/ 204 w 464"/>
                <a:gd name="T33" fmla="*/ 283 h 305"/>
                <a:gd name="T34" fmla="*/ 179 w 464"/>
                <a:gd name="T35" fmla="*/ 280 h 305"/>
                <a:gd name="T36" fmla="*/ 154 w 464"/>
                <a:gd name="T37" fmla="*/ 277 h 305"/>
                <a:gd name="T38" fmla="*/ 129 w 464"/>
                <a:gd name="T39" fmla="*/ 274 h 305"/>
                <a:gd name="T40" fmla="*/ 104 w 464"/>
                <a:gd name="T41" fmla="*/ 273 h 305"/>
                <a:gd name="T42" fmla="*/ 78 w 464"/>
                <a:gd name="T43" fmla="*/ 272 h 305"/>
                <a:gd name="T44" fmla="*/ 53 w 464"/>
                <a:gd name="T45" fmla="*/ 273 h 305"/>
                <a:gd name="T46" fmla="*/ 27 w 464"/>
                <a:gd name="T47" fmla="*/ 274 h 305"/>
                <a:gd name="T48" fmla="*/ 0 w 464"/>
                <a:gd name="T49" fmla="*/ 278 h 305"/>
                <a:gd name="T50" fmla="*/ 19 w 464"/>
                <a:gd name="T51" fmla="*/ 264 h 305"/>
                <a:gd name="T52" fmla="*/ 38 w 464"/>
                <a:gd name="T53" fmla="*/ 251 h 305"/>
                <a:gd name="T54" fmla="*/ 59 w 464"/>
                <a:gd name="T55" fmla="*/ 240 h 305"/>
                <a:gd name="T56" fmla="*/ 80 w 464"/>
                <a:gd name="T57" fmla="*/ 229 h 305"/>
                <a:gd name="T58" fmla="*/ 101 w 464"/>
                <a:gd name="T59" fmla="*/ 220 h 305"/>
                <a:gd name="T60" fmla="*/ 123 w 464"/>
                <a:gd name="T61" fmla="*/ 212 h 305"/>
                <a:gd name="T62" fmla="*/ 145 w 464"/>
                <a:gd name="T63" fmla="*/ 204 h 305"/>
                <a:gd name="T64" fmla="*/ 167 w 464"/>
                <a:gd name="T65" fmla="*/ 195 h 305"/>
                <a:gd name="T66" fmla="*/ 189 w 464"/>
                <a:gd name="T67" fmla="*/ 187 h 305"/>
                <a:gd name="T68" fmla="*/ 210 w 464"/>
                <a:gd name="T69" fmla="*/ 177 h 305"/>
                <a:gd name="T70" fmla="*/ 231 w 464"/>
                <a:gd name="T71" fmla="*/ 167 h 305"/>
                <a:gd name="T72" fmla="*/ 251 w 464"/>
                <a:gd name="T73" fmla="*/ 156 h 305"/>
                <a:gd name="T74" fmla="*/ 270 w 464"/>
                <a:gd name="T75" fmla="*/ 143 h 305"/>
                <a:gd name="T76" fmla="*/ 288 w 464"/>
                <a:gd name="T77" fmla="*/ 128 h 305"/>
                <a:gd name="T78" fmla="*/ 305 w 464"/>
                <a:gd name="T79" fmla="*/ 112 h 305"/>
                <a:gd name="T80" fmla="*/ 320 w 464"/>
                <a:gd name="T81" fmla="*/ 92 h 305"/>
                <a:gd name="T82" fmla="*/ 331 w 464"/>
                <a:gd name="T83" fmla="*/ 80 h 305"/>
                <a:gd name="T84" fmla="*/ 341 w 464"/>
                <a:gd name="T85" fmla="*/ 67 h 305"/>
                <a:gd name="T86" fmla="*/ 353 w 464"/>
                <a:gd name="T87" fmla="*/ 55 h 305"/>
                <a:gd name="T88" fmla="*/ 364 w 464"/>
                <a:gd name="T89" fmla="*/ 44 h 305"/>
                <a:gd name="T90" fmla="*/ 376 w 464"/>
                <a:gd name="T91" fmla="*/ 32 h 305"/>
                <a:gd name="T92" fmla="*/ 388 w 464"/>
                <a:gd name="T93" fmla="*/ 21 h 305"/>
                <a:gd name="T94" fmla="*/ 400 w 464"/>
                <a:gd name="T95" fmla="*/ 10 h 305"/>
                <a:gd name="T96" fmla="*/ 413 w 464"/>
                <a:gd name="T97" fmla="*/ 0 h 305"/>
                <a:gd name="T98" fmla="*/ 464 w 464"/>
                <a:gd name="T99" fmla="*/ 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4" h="305">
                  <a:moveTo>
                    <a:pt x="464" y="5"/>
                  </a:moveTo>
                  <a:lnTo>
                    <a:pt x="449" y="40"/>
                  </a:lnTo>
                  <a:lnTo>
                    <a:pt x="439" y="77"/>
                  </a:lnTo>
                  <a:lnTo>
                    <a:pt x="432" y="114"/>
                  </a:lnTo>
                  <a:lnTo>
                    <a:pt x="426" y="152"/>
                  </a:lnTo>
                  <a:lnTo>
                    <a:pt x="423" y="191"/>
                  </a:lnTo>
                  <a:lnTo>
                    <a:pt x="418" y="229"/>
                  </a:lnTo>
                  <a:lnTo>
                    <a:pt x="413" y="267"/>
                  </a:lnTo>
                  <a:lnTo>
                    <a:pt x="406" y="305"/>
                  </a:lnTo>
                  <a:lnTo>
                    <a:pt x="380" y="304"/>
                  </a:lnTo>
                  <a:lnTo>
                    <a:pt x="354" y="303"/>
                  </a:lnTo>
                  <a:lnTo>
                    <a:pt x="328" y="301"/>
                  </a:lnTo>
                  <a:lnTo>
                    <a:pt x="304" y="297"/>
                  </a:lnTo>
                  <a:lnTo>
                    <a:pt x="279" y="294"/>
                  </a:lnTo>
                  <a:lnTo>
                    <a:pt x="254" y="290"/>
                  </a:lnTo>
                  <a:lnTo>
                    <a:pt x="229" y="287"/>
                  </a:lnTo>
                  <a:lnTo>
                    <a:pt x="204" y="283"/>
                  </a:lnTo>
                  <a:lnTo>
                    <a:pt x="179" y="280"/>
                  </a:lnTo>
                  <a:lnTo>
                    <a:pt x="154" y="277"/>
                  </a:lnTo>
                  <a:lnTo>
                    <a:pt x="129" y="274"/>
                  </a:lnTo>
                  <a:lnTo>
                    <a:pt x="104" y="273"/>
                  </a:lnTo>
                  <a:lnTo>
                    <a:pt x="78" y="272"/>
                  </a:lnTo>
                  <a:lnTo>
                    <a:pt x="53" y="273"/>
                  </a:lnTo>
                  <a:lnTo>
                    <a:pt x="27" y="274"/>
                  </a:lnTo>
                  <a:lnTo>
                    <a:pt x="0" y="278"/>
                  </a:lnTo>
                  <a:lnTo>
                    <a:pt x="19" y="264"/>
                  </a:lnTo>
                  <a:lnTo>
                    <a:pt x="38" y="251"/>
                  </a:lnTo>
                  <a:lnTo>
                    <a:pt x="59" y="240"/>
                  </a:lnTo>
                  <a:lnTo>
                    <a:pt x="80" y="229"/>
                  </a:lnTo>
                  <a:lnTo>
                    <a:pt x="101" y="220"/>
                  </a:lnTo>
                  <a:lnTo>
                    <a:pt x="123" y="212"/>
                  </a:lnTo>
                  <a:lnTo>
                    <a:pt x="145" y="204"/>
                  </a:lnTo>
                  <a:lnTo>
                    <a:pt x="167" y="195"/>
                  </a:lnTo>
                  <a:lnTo>
                    <a:pt x="189" y="187"/>
                  </a:lnTo>
                  <a:lnTo>
                    <a:pt x="210" y="177"/>
                  </a:lnTo>
                  <a:lnTo>
                    <a:pt x="231" y="167"/>
                  </a:lnTo>
                  <a:lnTo>
                    <a:pt x="251" y="156"/>
                  </a:lnTo>
                  <a:lnTo>
                    <a:pt x="270" y="143"/>
                  </a:lnTo>
                  <a:lnTo>
                    <a:pt x="288" y="128"/>
                  </a:lnTo>
                  <a:lnTo>
                    <a:pt x="305" y="112"/>
                  </a:lnTo>
                  <a:lnTo>
                    <a:pt x="320" y="92"/>
                  </a:lnTo>
                  <a:lnTo>
                    <a:pt x="331" y="80"/>
                  </a:lnTo>
                  <a:lnTo>
                    <a:pt x="341" y="67"/>
                  </a:lnTo>
                  <a:lnTo>
                    <a:pt x="353" y="55"/>
                  </a:lnTo>
                  <a:lnTo>
                    <a:pt x="364" y="44"/>
                  </a:lnTo>
                  <a:lnTo>
                    <a:pt x="376" y="32"/>
                  </a:lnTo>
                  <a:lnTo>
                    <a:pt x="388" y="21"/>
                  </a:lnTo>
                  <a:lnTo>
                    <a:pt x="400" y="10"/>
                  </a:lnTo>
                  <a:lnTo>
                    <a:pt x="413" y="0"/>
                  </a:lnTo>
                  <a:lnTo>
                    <a:pt x="464" y="5"/>
                  </a:lnTo>
                  <a:close/>
                </a:path>
              </a:pathLst>
            </a:custGeom>
            <a:solidFill>
              <a:srgbClr val="BFDD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74" name="Freeform 78"/>
            <p:cNvSpPr>
              <a:spLocks/>
            </p:cNvSpPr>
            <p:nvPr/>
          </p:nvSpPr>
          <p:spPr bwMode="auto">
            <a:xfrm>
              <a:off x="5222" y="3397"/>
              <a:ext cx="73" cy="99"/>
            </a:xfrm>
            <a:custGeom>
              <a:avLst/>
              <a:gdLst>
                <a:gd name="T0" fmla="*/ 145 w 145"/>
                <a:gd name="T1" fmla="*/ 0 h 197"/>
                <a:gd name="T2" fmla="*/ 137 w 145"/>
                <a:gd name="T3" fmla="*/ 25 h 197"/>
                <a:gd name="T4" fmla="*/ 128 w 145"/>
                <a:gd name="T5" fmla="*/ 49 h 197"/>
                <a:gd name="T6" fmla="*/ 120 w 145"/>
                <a:gd name="T7" fmla="*/ 72 h 197"/>
                <a:gd name="T8" fmla="*/ 112 w 145"/>
                <a:gd name="T9" fmla="*/ 96 h 197"/>
                <a:gd name="T10" fmla="*/ 105 w 145"/>
                <a:gd name="T11" fmla="*/ 120 h 197"/>
                <a:gd name="T12" fmla="*/ 99 w 145"/>
                <a:gd name="T13" fmla="*/ 146 h 197"/>
                <a:gd name="T14" fmla="*/ 94 w 145"/>
                <a:gd name="T15" fmla="*/ 171 h 197"/>
                <a:gd name="T16" fmla="*/ 92 w 145"/>
                <a:gd name="T17" fmla="*/ 197 h 197"/>
                <a:gd name="T18" fmla="*/ 80 w 145"/>
                <a:gd name="T19" fmla="*/ 176 h 197"/>
                <a:gd name="T20" fmla="*/ 67 w 145"/>
                <a:gd name="T21" fmla="*/ 155 h 197"/>
                <a:gd name="T22" fmla="*/ 53 w 145"/>
                <a:gd name="T23" fmla="*/ 134 h 197"/>
                <a:gd name="T24" fmla="*/ 38 w 145"/>
                <a:gd name="T25" fmla="*/ 113 h 197"/>
                <a:gd name="T26" fmla="*/ 25 w 145"/>
                <a:gd name="T27" fmla="*/ 91 h 197"/>
                <a:gd name="T28" fmla="*/ 14 w 145"/>
                <a:gd name="T29" fmla="*/ 70 h 197"/>
                <a:gd name="T30" fmla="*/ 4 w 145"/>
                <a:gd name="T31" fmla="*/ 46 h 197"/>
                <a:gd name="T32" fmla="*/ 0 w 145"/>
                <a:gd name="T33" fmla="*/ 22 h 197"/>
                <a:gd name="T34" fmla="*/ 17 w 145"/>
                <a:gd name="T35" fmla="*/ 18 h 197"/>
                <a:gd name="T36" fmla="*/ 34 w 145"/>
                <a:gd name="T37" fmla="*/ 15 h 197"/>
                <a:gd name="T38" fmla="*/ 53 w 145"/>
                <a:gd name="T39" fmla="*/ 14 h 197"/>
                <a:gd name="T40" fmla="*/ 71 w 145"/>
                <a:gd name="T41" fmla="*/ 13 h 197"/>
                <a:gd name="T42" fmla="*/ 90 w 145"/>
                <a:gd name="T43" fmla="*/ 12 h 197"/>
                <a:gd name="T44" fmla="*/ 109 w 145"/>
                <a:gd name="T45" fmla="*/ 11 h 197"/>
                <a:gd name="T46" fmla="*/ 127 w 145"/>
                <a:gd name="T47" fmla="*/ 6 h 197"/>
                <a:gd name="T48" fmla="*/ 145 w 145"/>
                <a:gd name="T4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5" h="197">
                  <a:moveTo>
                    <a:pt x="145" y="0"/>
                  </a:moveTo>
                  <a:lnTo>
                    <a:pt x="137" y="25"/>
                  </a:lnTo>
                  <a:lnTo>
                    <a:pt x="128" y="49"/>
                  </a:lnTo>
                  <a:lnTo>
                    <a:pt x="120" y="72"/>
                  </a:lnTo>
                  <a:lnTo>
                    <a:pt x="112" y="96"/>
                  </a:lnTo>
                  <a:lnTo>
                    <a:pt x="105" y="120"/>
                  </a:lnTo>
                  <a:lnTo>
                    <a:pt x="99" y="146"/>
                  </a:lnTo>
                  <a:lnTo>
                    <a:pt x="94" y="171"/>
                  </a:lnTo>
                  <a:lnTo>
                    <a:pt x="92" y="197"/>
                  </a:lnTo>
                  <a:lnTo>
                    <a:pt x="80" y="176"/>
                  </a:lnTo>
                  <a:lnTo>
                    <a:pt x="67" y="155"/>
                  </a:lnTo>
                  <a:lnTo>
                    <a:pt x="53" y="134"/>
                  </a:lnTo>
                  <a:lnTo>
                    <a:pt x="38" y="113"/>
                  </a:lnTo>
                  <a:lnTo>
                    <a:pt x="25" y="91"/>
                  </a:lnTo>
                  <a:lnTo>
                    <a:pt x="14" y="70"/>
                  </a:lnTo>
                  <a:lnTo>
                    <a:pt x="4" y="46"/>
                  </a:lnTo>
                  <a:lnTo>
                    <a:pt x="0" y="22"/>
                  </a:lnTo>
                  <a:lnTo>
                    <a:pt x="17" y="18"/>
                  </a:lnTo>
                  <a:lnTo>
                    <a:pt x="34" y="15"/>
                  </a:lnTo>
                  <a:lnTo>
                    <a:pt x="53" y="14"/>
                  </a:lnTo>
                  <a:lnTo>
                    <a:pt x="71" y="13"/>
                  </a:lnTo>
                  <a:lnTo>
                    <a:pt x="90" y="12"/>
                  </a:lnTo>
                  <a:lnTo>
                    <a:pt x="109" y="11"/>
                  </a:lnTo>
                  <a:lnTo>
                    <a:pt x="127" y="6"/>
                  </a:lnTo>
                  <a:lnTo>
                    <a:pt x="145" y="0"/>
                  </a:lnTo>
                  <a:close/>
                </a:path>
              </a:pathLst>
            </a:custGeom>
            <a:solidFill>
              <a:srgbClr val="BFDD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75" name="Freeform 79"/>
            <p:cNvSpPr>
              <a:spLocks/>
            </p:cNvSpPr>
            <p:nvPr/>
          </p:nvSpPr>
          <p:spPr bwMode="auto">
            <a:xfrm>
              <a:off x="5021" y="2937"/>
              <a:ext cx="30" cy="19"/>
            </a:xfrm>
            <a:custGeom>
              <a:avLst/>
              <a:gdLst>
                <a:gd name="T0" fmla="*/ 29 w 59"/>
                <a:gd name="T1" fmla="*/ 38 h 38"/>
                <a:gd name="T2" fmla="*/ 41 w 59"/>
                <a:gd name="T3" fmla="*/ 37 h 38"/>
                <a:gd name="T4" fmla="*/ 51 w 59"/>
                <a:gd name="T5" fmla="*/ 32 h 38"/>
                <a:gd name="T6" fmla="*/ 57 w 59"/>
                <a:gd name="T7" fmla="*/ 26 h 38"/>
                <a:gd name="T8" fmla="*/ 59 w 59"/>
                <a:gd name="T9" fmla="*/ 20 h 38"/>
                <a:gd name="T10" fmla="*/ 57 w 59"/>
                <a:gd name="T11" fmla="*/ 11 h 38"/>
                <a:gd name="T12" fmla="*/ 51 w 59"/>
                <a:gd name="T13" fmla="*/ 6 h 38"/>
                <a:gd name="T14" fmla="*/ 41 w 59"/>
                <a:gd name="T15" fmla="*/ 1 h 38"/>
                <a:gd name="T16" fmla="*/ 29 w 59"/>
                <a:gd name="T17" fmla="*/ 0 h 38"/>
                <a:gd name="T18" fmla="*/ 18 w 59"/>
                <a:gd name="T19" fmla="*/ 1 h 38"/>
                <a:gd name="T20" fmla="*/ 9 w 59"/>
                <a:gd name="T21" fmla="*/ 6 h 38"/>
                <a:gd name="T22" fmla="*/ 2 w 59"/>
                <a:gd name="T23" fmla="*/ 11 h 38"/>
                <a:gd name="T24" fmla="*/ 0 w 59"/>
                <a:gd name="T25" fmla="*/ 20 h 38"/>
                <a:gd name="T26" fmla="*/ 2 w 59"/>
                <a:gd name="T27" fmla="*/ 26 h 38"/>
                <a:gd name="T28" fmla="*/ 9 w 59"/>
                <a:gd name="T29" fmla="*/ 32 h 38"/>
                <a:gd name="T30" fmla="*/ 18 w 59"/>
                <a:gd name="T31" fmla="*/ 37 h 38"/>
                <a:gd name="T32" fmla="*/ 29 w 59"/>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8">
                  <a:moveTo>
                    <a:pt x="29" y="38"/>
                  </a:moveTo>
                  <a:lnTo>
                    <a:pt x="41" y="37"/>
                  </a:lnTo>
                  <a:lnTo>
                    <a:pt x="51" y="32"/>
                  </a:lnTo>
                  <a:lnTo>
                    <a:pt x="57" y="26"/>
                  </a:lnTo>
                  <a:lnTo>
                    <a:pt x="59" y="20"/>
                  </a:lnTo>
                  <a:lnTo>
                    <a:pt x="57" y="11"/>
                  </a:lnTo>
                  <a:lnTo>
                    <a:pt x="51" y="6"/>
                  </a:lnTo>
                  <a:lnTo>
                    <a:pt x="41" y="1"/>
                  </a:lnTo>
                  <a:lnTo>
                    <a:pt x="29" y="0"/>
                  </a:lnTo>
                  <a:lnTo>
                    <a:pt x="18" y="1"/>
                  </a:lnTo>
                  <a:lnTo>
                    <a:pt x="9" y="6"/>
                  </a:lnTo>
                  <a:lnTo>
                    <a:pt x="2" y="11"/>
                  </a:lnTo>
                  <a:lnTo>
                    <a:pt x="0" y="20"/>
                  </a:lnTo>
                  <a:lnTo>
                    <a:pt x="2" y="26"/>
                  </a:lnTo>
                  <a:lnTo>
                    <a:pt x="9" y="32"/>
                  </a:lnTo>
                  <a:lnTo>
                    <a:pt x="18" y="37"/>
                  </a:lnTo>
                  <a:lnTo>
                    <a:pt x="29" y="38"/>
                  </a:lnTo>
                  <a:close/>
                </a:path>
              </a:pathLst>
            </a:custGeom>
            <a:solidFill>
              <a:srgbClr val="00FF7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76" name="Freeform 80"/>
            <p:cNvSpPr>
              <a:spLocks/>
            </p:cNvSpPr>
            <p:nvPr/>
          </p:nvSpPr>
          <p:spPr bwMode="auto">
            <a:xfrm>
              <a:off x="5020" y="2933"/>
              <a:ext cx="31" cy="19"/>
            </a:xfrm>
            <a:custGeom>
              <a:avLst/>
              <a:gdLst>
                <a:gd name="T0" fmla="*/ 33 w 63"/>
                <a:gd name="T1" fmla="*/ 38 h 38"/>
                <a:gd name="T2" fmla="*/ 45 w 63"/>
                <a:gd name="T3" fmla="*/ 34 h 38"/>
                <a:gd name="T4" fmla="*/ 55 w 63"/>
                <a:gd name="T5" fmla="*/ 30 h 38"/>
                <a:gd name="T6" fmla="*/ 60 w 63"/>
                <a:gd name="T7" fmla="*/ 23 h 38"/>
                <a:gd name="T8" fmla="*/ 63 w 63"/>
                <a:gd name="T9" fmla="*/ 15 h 38"/>
                <a:gd name="T10" fmla="*/ 59 w 63"/>
                <a:gd name="T11" fmla="*/ 8 h 38"/>
                <a:gd name="T12" fmla="*/ 52 w 63"/>
                <a:gd name="T13" fmla="*/ 2 h 38"/>
                <a:gd name="T14" fmla="*/ 42 w 63"/>
                <a:gd name="T15" fmla="*/ 0 h 38"/>
                <a:gd name="T16" fmla="*/ 29 w 63"/>
                <a:gd name="T17" fmla="*/ 0 h 38"/>
                <a:gd name="T18" fmla="*/ 18 w 63"/>
                <a:gd name="T19" fmla="*/ 2 h 38"/>
                <a:gd name="T20" fmla="*/ 8 w 63"/>
                <a:gd name="T21" fmla="*/ 7 h 38"/>
                <a:gd name="T22" fmla="*/ 2 w 63"/>
                <a:gd name="T23" fmla="*/ 14 h 38"/>
                <a:gd name="T24" fmla="*/ 0 w 63"/>
                <a:gd name="T25" fmla="*/ 22 h 38"/>
                <a:gd name="T26" fmla="*/ 4 w 63"/>
                <a:gd name="T27" fmla="*/ 29 h 38"/>
                <a:gd name="T28" fmla="*/ 11 w 63"/>
                <a:gd name="T29" fmla="*/ 34 h 38"/>
                <a:gd name="T30" fmla="*/ 20 w 63"/>
                <a:gd name="T31" fmla="*/ 37 h 38"/>
                <a:gd name="T32" fmla="*/ 33 w 63"/>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8">
                  <a:moveTo>
                    <a:pt x="33" y="38"/>
                  </a:moveTo>
                  <a:lnTo>
                    <a:pt x="45" y="34"/>
                  </a:lnTo>
                  <a:lnTo>
                    <a:pt x="55" y="30"/>
                  </a:lnTo>
                  <a:lnTo>
                    <a:pt x="60" y="23"/>
                  </a:lnTo>
                  <a:lnTo>
                    <a:pt x="63" y="15"/>
                  </a:lnTo>
                  <a:lnTo>
                    <a:pt x="59" y="8"/>
                  </a:lnTo>
                  <a:lnTo>
                    <a:pt x="52" y="2"/>
                  </a:lnTo>
                  <a:lnTo>
                    <a:pt x="42" y="0"/>
                  </a:lnTo>
                  <a:lnTo>
                    <a:pt x="29" y="0"/>
                  </a:lnTo>
                  <a:lnTo>
                    <a:pt x="18" y="2"/>
                  </a:lnTo>
                  <a:lnTo>
                    <a:pt x="8" y="7"/>
                  </a:lnTo>
                  <a:lnTo>
                    <a:pt x="2" y="14"/>
                  </a:lnTo>
                  <a:lnTo>
                    <a:pt x="0" y="22"/>
                  </a:lnTo>
                  <a:lnTo>
                    <a:pt x="4" y="29"/>
                  </a:lnTo>
                  <a:lnTo>
                    <a:pt x="11" y="34"/>
                  </a:lnTo>
                  <a:lnTo>
                    <a:pt x="20" y="37"/>
                  </a:lnTo>
                  <a:lnTo>
                    <a:pt x="33" y="38"/>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77" name="Freeform 81"/>
            <p:cNvSpPr>
              <a:spLocks/>
            </p:cNvSpPr>
            <p:nvPr/>
          </p:nvSpPr>
          <p:spPr bwMode="auto">
            <a:xfrm>
              <a:off x="5046" y="2942"/>
              <a:ext cx="6" cy="6"/>
            </a:xfrm>
            <a:custGeom>
              <a:avLst/>
              <a:gdLst>
                <a:gd name="T0" fmla="*/ 7 w 13"/>
                <a:gd name="T1" fmla="*/ 12 h 12"/>
                <a:gd name="T2" fmla="*/ 9 w 13"/>
                <a:gd name="T3" fmla="*/ 12 h 12"/>
                <a:gd name="T4" fmla="*/ 12 w 13"/>
                <a:gd name="T5" fmla="*/ 11 h 12"/>
                <a:gd name="T6" fmla="*/ 13 w 13"/>
                <a:gd name="T7" fmla="*/ 8 h 12"/>
                <a:gd name="T8" fmla="*/ 13 w 13"/>
                <a:gd name="T9" fmla="*/ 6 h 12"/>
                <a:gd name="T10" fmla="*/ 13 w 13"/>
                <a:gd name="T11" fmla="*/ 4 h 12"/>
                <a:gd name="T12" fmla="*/ 12 w 13"/>
                <a:gd name="T13" fmla="*/ 1 h 12"/>
                <a:gd name="T14" fmla="*/ 9 w 13"/>
                <a:gd name="T15" fmla="*/ 0 h 12"/>
                <a:gd name="T16" fmla="*/ 7 w 13"/>
                <a:gd name="T17" fmla="*/ 0 h 12"/>
                <a:gd name="T18" fmla="*/ 5 w 13"/>
                <a:gd name="T19" fmla="*/ 0 h 12"/>
                <a:gd name="T20" fmla="*/ 2 w 13"/>
                <a:gd name="T21" fmla="*/ 1 h 12"/>
                <a:gd name="T22" fmla="*/ 1 w 13"/>
                <a:gd name="T23" fmla="*/ 4 h 12"/>
                <a:gd name="T24" fmla="*/ 0 w 13"/>
                <a:gd name="T25" fmla="*/ 6 h 12"/>
                <a:gd name="T26" fmla="*/ 1 w 13"/>
                <a:gd name="T27" fmla="*/ 8 h 12"/>
                <a:gd name="T28" fmla="*/ 2 w 13"/>
                <a:gd name="T29" fmla="*/ 11 h 12"/>
                <a:gd name="T30" fmla="*/ 5 w 13"/>
                <a:gd name="T31" fmla="*/ 12 h 12"/>
                <a:gd name="T32" fmla="*/ 7 w 13"/>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2">
                  <a:moveTo>
                    <a:pt x="7" y="12"/>
                  </a:moveTo>
                  <a:lnTo>
                    <a:pt x="9" y="12"/>
                  </a:lnTo>
                  <a:lnTo>
                    <a:pt x="12" y="11"/>
                  </a:lnTo>
                  <a:lnTo>
                    <a:pt x="13" y="8"/>
                  </a:lnTo>
                  <a:lnTo>
                    <a:pt x="13" y="6"/>
                  </a:lnTo>
                  <a:lnTo>
                    <a:pt x="13" y="4"/>
                  </a:lnTo>
                  <a:lnTo>
                    <a:pt x="12" y="1"/>
                  </a:lnTo>
                  <a:lnTo>
                    <a:pt x="9" y="0"/>
                  </a:lnTo>
                  <a:lnTo>
                    <a:pt x="7" y="0"/>
                  </a:lnTo>
                  <a:lnTo>
                    <a:pt x="5" y="0"/>
                  </a:lnTo>
                  <a:lnTo>
                    <a:pt x="2" y="1"/>
                  </a:lnTo>
                  <a:lnTo>
                    <a:pt x="1" y="4"/>
                  </a:lnTo>
                  <a:lnTo>
                    <a:pt x="0" y="6"/>
                  </a:lnTo>
                  <a:lnTo>
                    <a:pt x="1" y="8"/>
                  </a:lnTo>
                  <a:lnTo>
                    <a:pt x="2" y="11"/>
                  </a:lnTo>
                  <a:lnTo>
                    <a:pt x="5" y="12"/>
                  </a:lnTo>
                  <a:lnTo>
                    <a:pt x="7" y="12"/>
                  </a:lnTo>
                  <a:close/>
                </a:path>
              </a:pathLst>
            </a:custGeom>
            <a:solidFill>
              <a:srgbClr val="FFFF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78" name="Freeform 82"/>
            <p:cNvSpPr>
              <a:spLocks/>
            </p:cNvSpPr>
            <p:nvPr/>
          </p:nvSpPr>
          <p:spPr bwMode="auto">
            <a:xfrm>
              <a:off x="5229" y="2875"/>
              <a:ext cx="30" cy="19"/>
            </a:xfrm>
            <a:custGeom>
              <a:avLst/>
              <a:gdLst>
                <a:gd name="T0" fmla="*/ 30 w 60"/>
                <a:gd name="T1" fmla="*/ 38 h 38"/>
                <a:gd name="T2" fmla="*/ 41 w 60"/>
                <a:gd name="T3" fmla="*/ 36 h 38"/>
                <a:gd name="T4" fmla="*/ 50 w 60"/>
                <a:gd name="T5" fmla="*/ 32 h 38"/>
                <a:gd name="T6" fmla="*/ 57 w 60"/>
                <a:gd name="T7" fmla="*/ 26 h 38"/>
                <a:gd name="T8" fmla="*/ 60 w 60"/>
                <a:gd name="T9" fmla="*/ 18 h 38"/>
                <a:gd name="T10" fmla="*/ 57 w 60"/>
                <a:gd name="T11" fmla="*/ 11 h 38"/>
                <a:gd name="T12" fmla="*/ 50 w 60"/>
                <a:gd name="T13" fmla="*/ 5 h 38"/>
                <a:gd name="T14" fmla="*/ 41 w 60"/>
                <a:gd name="T15" fmla="*/ 1 h 38"/>
                <a:gd name="T16" fmla="*/ 30 w 60"/>
                <a:gd name="T17" fmla="*/ 0 h 38"/>
                <a:gd name="T18" fmla="*/ 18 w 60"/>
                <a:gd name="T19" fmla="*/ 1 h 38"/>
                <a:gd name="T20" fmla="*/ 8 w 60"/>
                <a:gd name="T21" fmla="*/ 5 h 38"/>
                <a:gd name="T22" fmla="*/ 2 w 60"/>
                <a:gd name="T23" fmla="*/ 11 h 38"/>
                <a:gd name="T24" fmla="*/ 0 w 60"/>
                <a:gd name="T25" fmla="*/ 18 h 38"/>
                <a:gd name="T26" fmla="*/ 2 w 60"/>
                <a:gd name="T27" fmla="*/ 26 h 38"/>
                <a:gd name="T28" fmla="*/ 8 w 60"/>
                <a:gd name="T29" fmla="*/ 32 h 38"/>
                <a:gd name="T30" fmla="*/ 18 w 60"/>
                <a:gd name="T31" fmla="*/ 36 h 38"/>
                <a:gd name="T32" fmla="*/ 30 w 60"/>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38">
                  <a:moveTo>
                    <a:pt x="30" y="38"/>
                  </a:moveTo>
                  <a:lnTo>
                    <a:pt x="41" y="36"/>
                  </a:lnTo>
                  <a:lnTo>
                    <a:pt x="50" y="32"/>
                  </a:lnTo>
                  <a:lnTo>
                    <a:pt x="57" y="26"/>
                  </a:lnTo>
                  <a:lnTo>
                    <a:pt x="60" y="18"/>
                  </a:lnTo>
                  <a:lnTo>
                    <a:pt x="57" y="11"/>
                  </a:lnTo>
                  <a:lnTo>
                    <a:pt x="50" y="5"/>
                  </a:lnTo>
                  <a:lnTo>
                    <a:pt x="41" y="1"/>
                  </a:lnTo>
                  <a:lnTo>
                    <a:pt x="30" y="0"/>
                  </a:lnTo>
                  <a:lnTo>
                    <a:pt x="18" y="1"/>
                  </a:lnTo>
                  <a:lnTo>
                    <a:pt x="8" y="5"/>
                  </a:lnTo>
                  <a:lnTo>
                    <a:pt x="2" y="11"/>
                  </a:lnTo>
                  <a:lnTo>
                    <a:pt x="0" y="18"/>
                  </a:lnTo>
                  <a:lnTo>
                    <a:pt x="2" y="26"/>
                  </a:lnTo>
                  <a:lnTo>
                    <a:pt x="8" y="32"/>
                  </a:lnTo>
                  <a:lnTo>
                    <a:pt x="18" y="36"/>
                  </a:lnTo>
                  <a:lnTo>
                    <a:pt x="30" y="38"/>
                  </a:lnTo>
                  <a:close/>
                </a:path>
              </a:pathLst>
            </a:custGeom>
            <a:solidFill>
              <a:srgbClr val="00FF7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79" name="Freeform 83"/>
            <p:cNvSpPr>
              <a:spLocks/>
            </p:cNvSpPr>
            <p:nvPr/>
          </p:nvSpPr>
          <p:spPr bwMode="auto">
            <a:xfrm>
              <a:off x="5228" y="2871"/>
              <a:ext cx="31" cy="19"/>
            </a:xfrm>
            <a:custGeom>
              <a:avLst/>
              <a:gdLst>
                <a:gd name="T0" fmla="*/ 34 w 63"/>
                <a:gd name="T1" fmla="*/ 39 h 39"/>
                <a:gd name="T2" fmla="*/ 45 w 63"/>
                <a:gd name="T3" fmla="*/ 36 h 39"/>
                <a:gd name="T4" fmla="*/ 56 w 63"/>
                <a:gd name="T5" fmla="*/ 31 h 39"/>
                <a:gd name="T6" fmla="*/ 61 w 63"/>
                <a:gd name="T7" fmla="*/ 24 h 39"/>
                <a:gd name="T8" fmla="*/ 63 w 63"/>
                <a:gd name="T9" fmla="*/ 16 h 39"/>
                <a:gd name="T10" fmla="*/ 59 w 63"/>
                <a:gd name="T11" fmla="*/ 10 h 39"/>
                <a:gd name="T12" fmla="*/ 52 w 63"/>
                <a:gd name="T13" fmla="*/ 4 h 39"/>
                <a:gd name="T14" fmla="*/ 42 w 63"/>
                <a:gd name="T15" fmla="*/ 0 h 39"/>
                <a:gd name="T16" fmla="*/ 29 w 63"/>
                <a:gd name="T17" fmla="*/ 0 h 39"/>
                <a:gd name="T18" fmla="*/ 18 w 63"/>
                <a:gd name="T19" fmla="*/ 4 h 39"/>
                <a:gd name="T20" fmla="*/ 8 w 63"/>
                <a:gd name="T21" fmla="*/ 8 h 39"/>
                <a:gd name="T22" fmla="*/ 2 w 63"/>
                <a:gd name="T23" fmla="*/ 15 h 39"/>
                <a:gd name="T24" fmla="*/ 0 w 63"/>
                <a:gd name="T25" fmla="*/ 23 h 39"/>
                <a:gd name="T26" fmla="*/ 4 w 63"/>
                <a:gd name="T27" fmla="*/ 30 h 39"/>
                <a:gd name="T28" fmla="*/ 11 w 63"/>
                <a:gd name="T29" fmla="*/ 36 h 39"/>
                <a:gd name="T30" fmla="*/ 21 w 63"/>
                <a:gd name="T31" fmla="*/ 38 h 39"/>
                <a:gd name="T32" fmla="*/ 34 w 63"/>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9">
                  <a:moveTo>
                    <a:pt x="34" y="39"/>
                  </a:moveTo>
                  <a:lnTo>
                    <a:pt x="45" y="36"/>
                  </a:lnTo>
                  <a:lnTo>
                    <a:pt x="56" y="31"/>
                  </a:lnTo>
                  <a:lnTo>
                    <a:pt x="61" y="24"/>
                  </a:lnTo>
                  <a:lnTo>
                    <a:pt x="63" y="16"/>
                  </a:lnTo>
                  <a:lnTo>
                    <a:pt x="59" y="10"/>
                  </a:lnTo>
                  <a:lnTo>
                    <a:pt x="52" y="4"/>
                  </a:lnTo>
                  <a:lnTo>
                    <a:pt x="42" y="0"/>
                  </a:lnTo>
                  <a:lnTo>
                    <a:pt x="29" y="0"/>
                  </a:lnTo>
                  <a:lnTo>
                    <a:pt x="18" y="4"/>
                  </a:lnTo>
                  <a:lnTo>
                    <a:pt x="8" y="8"/>
                  </a:lnTo>
                  <a:lnTo>
                    <a:pt x="2" y="15"/>
                  </a:lnTo>
                  <a:lnTo>
                    <a:pt x="0" y="23"/>
                  </a:lnTo>
                  <a:lnTo>
                    <a:pt x="4" y="30"/>
                  </a:lnTo>
                  <a:lnTo>
                    <a:pt x="11" y="36"/>
                  </a:lnTo>
                  <a:lnTo>
                    <a:pt x="21" y="38"/>
                  </a:lnTo>
                  <a:lnTo>
                    <a:pt x="34" y="39"/>
                  </a:lnTo>
                  <a:close/>
                </a:path>
              </a:pathLst>
            </a:custGeom>
            <a:solidFill>
              <a:srgbClr val="0000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80" name="Freeform 84"/>
            <p:cNvSpPr>
              <a:spLocks/>
            </p:cNvSpPr>
            <p:nvPr/>
          </p:nvSpPr>
          <p:spPr bwMode="auto">
            <a:xfrm>
              <a:off x="5254" y="2880"/>
              <a:ext cx="6" cy="6"/>
            </a:xfrm>
            <a:custGeom>
              <a:avLst/>
              <a:gdLst>
                <a:gd name="T0" fmla="*/ 7 w 13"/>
                <a:gd name="T1" fmla="*/ 11 h 11"/>
                <a:gd name="T2" fmla="*/ 9 w 13"/>
                <a:gd name="T3" fmla="*/ 11 h 11"/>
                <a:gd name="T4" fmla="*/ 12 w 13"/>
                <a:gd name="T5" fmla="*/ 10 h 11"/>
                <a:gd name="T6" fmla="*/ 13 w 13"/>
                <a:gd name="T7" fmla="*/ 8 h 11"/>
                <a:gd name="T8" fmla="*/ 13 w 13"/>
                <a:gd name="T9" fmla="*/ 5 h 11"/>
                <a:gd name="T10" fmla="*/ 13 w 13"/>
                <a:gd name="T11" fmla="*/ 3 h 11"/>
                <a:gd name="T12" fmla="*/ 12 w 13"/>
                <a:gd name="T13" fmla="*/ 1 h 11"/>
                <a:gd name="T14" fmla="*/ 9 w 13"/>
                <a:gd name="T15" fmla="*/ 0 h 11"/>
                <a:gd name="T16" fmla="*/ 7 w 13"/>
                <a:gd name="T17" fmla="*/ 0 h 11"/>
                <a:gd name="T18" fmla="*/ 5 w 13"/>
                <a:gd name="T19" fmla="*/ 0 h 11"/>
                <a:gd name="T20" fmla="*/ 2 w 13"/>
                <a:gd name="T21" fmla="*/ 1 h 11"/>
                <a:gd name="T22" fmla="*/ 1 w 13"/>
                <a:gd name="T23" fmla="*/ 3 h 11"/>
                <a:gd name="T24" fmla="*/ 0 w 13"/>
                <a:gd name="T25" fmla="*/ 5 h 11"/>
                <a:gd name="T26" fmla="*/ 1 w 13"/>
                <a:gd name="T27" fmla="*/ 8 h 11"/>
                <a:gd name="T28" fmla="*/ 2 w 13"/>
                <a:gd name="T29" fmla="*/ 10 h 11"/>
                <a:gd name="T30" fmla="*/ 5 w 13"/>
                <a:gd name="T31" fmla="*/ 11 h 11"/>
                <a:gd name="T32" fmla="*/ 7 w 13"/>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1">
                  <a:moveTo>
                    <a:pt x="7" y="11"/>
                  </a:moveTo>
                  <a:lnTo>
                    <a:pt x="9" y="11"/>
                  </a:lnTo>
                  <a:lnTo>
                    <a:pt x="12" y="10"/>
                  </a:lnTo>
                  <a:lnTo>
                    <a:pt x="13" y="8"/>
                  </a:lnTo>
                  <a:lnTo>
                    <a:pt x="13" y="5"/>
                  </a:lnTo>
                  <a:lnTo>
                    <a:pt x="13" y="3"/>
                  </a:lnTo>
                  <a:lnTo>
                    <a:pt x="12" y="1"/>
                  </a:lnTo>
                  <a:lnTo>
                    <a:pt x="9" y="0"/>
                  </a:lnTo>
                  <a:lnTo>
                    <a:pt x="7" y="0"/>
                  </a:lnTo>
                  <a:lnTo>
                    <a:pt x="5" y="0"/>
                  </a:lnTo>
                  <a:lnTo>
                    <a:pt x="2" y="1"/>
                  </a:lnTo>
                  <a:lnTo>
                    <a:pt x="1" y="3"/>
                  </a:lnTo>
                  <a:lnTo>
                    <a:pt x="0" y="5"/>
                  </a:lnTo>
                  <a:lnTo>
                    <a:pt x="1" y="8"/>
                  </a:lnTo>
                  <a:lnTo>
                    <a:pt x="2" y="10"/>
                  </a:lnTo>
                  <a:lnTo>
                    <a:pt x="5" y="11"/>
                  </a:lnTo>
                  <a:lnTo>
                    <a:pt x="7" y="11"/>
                  </a:lnTo>
                  <a:close/>
                </a:path>
              </a:pathLst>
            </a:custGeom>
            <a:solidFill>
              <a:srgbClr val="FFFF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81" name="Freeform 85"/>
            <p:cNvSpPr>
              <a:spLocks/>
            </p:cNvSpPr>
            <p:nvPr/>
          </p:nvSpPr>
          <p:spPr bwMode="auto">
            <a:xfrm>
              <a:off x="5324" y="3387"/>
              <a:ext cx="119" cy="195"/>
            </a:xfrm>
            <a:custGeom>
              <a:avLst/>
              <a:gdLst>
                <a:gd name="T0" fmla="*/ 4 w 236"/>
                <a:gd name="T1" fmla="*/ 0 h 389"/>
                <a:gd name="T2" fmla="*/ 0 w 236"/>
                <a:gd name="T3" fmla="*/ 54 h 389"/>
                <a:gd name="T4" fmla="*/ 68 w 236"/>
                <a:gd name="T5" fmla="*/ 140 h 389"/>
                <a:gd name="T6" fmla="*/ 68 w 236"/>
                <a:gd name="T7" fmla="*/ 380 h 389"/>
                <a:gd name="T8" fmla="*/ 236 w 236"/>
                <a:gd name="T9" fmla="*/ 389 h 389"/>
                <a:gd name="T10" fmla="*/ 231 w 236"/>
                <a:gd name="T11" fmla="*/ 384 h 389"/>
                <a:gd name="T12" fmla="*/ 218 w 236"/>
                <a:gd name="T13" fmla="*/ 372 h 389"/>
                <a:gd name="T14" fmla="*/ 199 w 236"/>
                <a:gd name="T15" fmla="*/ 355 h 389"/>
                <a:gd name="T16" fmla="*/ 178 w 236"/>
                <a:gd name="T17" fmla="*/ 335 h 389"/>
                <a:gd name="T18" fmla="*/ 159 w 236"/>
                <a:gd name="T19" fmla="*/ 315 h 389"/>
                <a:gd name="T20" fmla="*/ 143 w 236"/>
                <a:gd name="T21" fmla="*/ 299 h 389"/>
                <a:gd name="T22" fmla="*/ 132 w 236"/>
                <a:gd name="T23" fmla="*/ 288 h 389"/>
                <a:gd name="T24" fmla="*/ 131 w 236"/>
                <a:gd name="T25" fmla="*/ 284 h 389"/>
                <a:gd name="T26" fmla="*/ 138 w 236"/>
                <a:gd name="T27" fmla="*/ 287 h 389"/>
                <a:gd name="T28" fmla="*/ 147 w 236"/>
                <a:gd name="T29" fmla="*/ 290 h 389"/>
                <a:gd name="T30" fmla="*/ 159 w 236"/>
                <a:gd name="T31" fmla="*/ 295 h 389"/>
                <a:gd name="T32" fmla="*/ 170 w 236"/>
                <a:gd name="T33" fmla="*/ 299 h 389"/>
                <a:gd name="T34" fmla="*/ 181 w 236"/>
                <a:gd name="T35" fmla="*/ 304 h 389"/>
                <a:gd name="T36" fmla="*/ 190 w 236"/>
                <a:gd name="T37" fmla="*/ 308 h 389"/>
                <a:gd name="T38" fmla="*/ 197 w 236"/>
                <a:gd name="T39" fmla="*/ 311 h 389"/>
                <a:gd name="T40" fmla="*/ 199 w 236"/>
                <a:gd name="T41" fmla="*/ 312 h 389"/>
                <a:gd name="T42" fmla="*/ 95 w 236"/>
                <a:gd name="T43" fmla="*/ 140 h 389"/>
                <a:gd name="T44" fmla="*/ 46 w 236"/>
                <a:gd name="T45" fmla="*/ 31 h 389"/>
                <a:gd name="T46" fmla="*/ 4 w 236"/>
                <a:gd name="T47" fmla="*/ 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6" h="389">
                  <a:moveTo>
                    <a:pt x="4" y="0"/>
                  </a:moveTo>
                  <a:lnTo>
                    <a:pt x="0" y="54"/>
                  </a:lnTo>
                  <a:lnTo>
                    <a:pt x="68" y="140"/>
                  </a:lnTo>
                  <a:lnTo>
                    <a:pt x="68" y="380"/>
                  </a:lnTo>
                  <a:lnTo>
                    <a:pt x="236" y="389"/>
                  </a:lnTo>
                  <a:lnTo>
                    <a:pt x="231" y="384"/>
                  </a:lnTo>
                  <a:lnTo>
                    <a:pt x="218" y="372"/>
                  </a:lnTo>
                  <a:lnTo>
                    <a:pt x="199" y="355"/>
                  </a:lnTo>
                  <a:lnTo>
                    <a:pt x="178" y="335"/>
                  </a:lnTo>
                  <a:lnTo>
                    <a:pt x="159" y="315"/>
                  </a:lnTo>
                  <a:lnTo>
                    <a:pt x="143" y="299"/>
                  </a:lnTo>
                  <a:lnTo>
                    <a:pt x="132" y="288"/>
                  </a:lnTo>
                  <a:lnTo>
                    <a:pt x="131" y="284"/>
                  </a:lnTo>
                  <a:lnTo>
                    <a:pt x="138" y="287"/>
                  </a:lnTo>
                  <a:lnTo>
                    <a:pt x="147" y="290"/>
                  </a:lnTo>
                  <a:lnTo>
                    <a:pt x="159" y="295"/>
                  </a:lnTo>
                  <a:lnTo>
                    <a:pt x="170" y="299"/>
                  </a:lnTo>
                  <a:lnTo>
                    <a:pt x="181" y="304"/>
                  </a:lnTo>
                  <a:lnTo>
                    <a:pt x="190" y="308"/>
                  </a:lnTo>
                  <a:lnTo>
                    <a:pt x="197" y="311"/>
                  </a:lnTo>
                  <a:lnTo>
                    <a:pt x="199" y="312"/>
                  </a:lnTo>
                  <a:lnTo>
                    <a:pt x="95" y="140"/>
                  </a:lnTo>
                  <a:lnTo>
                    <a:pt x="46" y="31"/>
                  </a:lnTo>
                  <a:lnTo>
                    <a:pt x="4" y="0"/>
                  </a:lnTo>
                  <a:close/>
                </a:path>
              </a:pathLst>
            </a:custGeom>
            <a:solidFill>
              <a:srgbClr val="FF9900"/>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82" name="Freeform 86"/>
            <p:cNvSpPr>
              <a:spLocks/>
            </p:cNvSpPr>
            <p:nvPr/>
          </p:nvSpPr>
          <p:spPr bwMode="auto">
            <a:xfrm>
              <a:off x="4960" y="2638"/>
              <a:ext cx="215" cy="65"/>
            </a:xfrm>
            <a:custGeom>
              <a:avLst/>
              <a:gdLst>
                <a:gd name="T0" fmla="*/ 5 w 431"/>
                <a:gd name="T1" fmla="*/ 73 h 129"/>
                <a:gd name="T2" fmla="*/ 7 w 431"/>
                <a:gd name="T3" fmla="*/ 75 h 129"/>
                <a:gd name="T4" fmla="*/ 14 w 431"/>
                <a:gd name="T5" fmla="*/ 79 h 129"/>
                <a:gd name="T6" fmla="*/ 26 w 431"/>
                <a:gd name="T7" fmla="*/ 86 h 129"/>
                <a:gd name="T8" fmla="*/ 41 w 431"/>
                <a:gd name="T9" fmla="*/ 94 h 129"/>
                <a:gd name="T10" fmla="*/ 59 w 431"/>
                <a:gd name="T11" fmla="*/ 104 h 129"/>
                <a:gd name="T12" fmla="*/ 81 w 431"/>
                <a:gd name="T13" fmla="*/ 113 h 129"/>
                <a:gd name="T14" fmla="*/ 106 w 431"/>
                <a:gd name="T15" fmla="*/ 121 h 129"/>
                <a:gd name="T16" fmla="*/ 135 w 431"/>
                <a:gd name="T17" fmla="*/ 126 h 129"/>
                <a:gd name="T18" fmla="*/ 165 w 431"/>
                <a:gd name="T19" fmla="*/ 129 h 129"/>
                <a:gd name="T20" fmla="*/ 199 w 431"/>
                <a:gd name="T21" fmla="*/ 128 h 129"/>
                <a:gd name="T22" fmla="*/ 234 w 431"/>
                <a:gd name="T23" fmla="*/ 123 h 129"/>
                <a:gd name="T24" fmla="*/ 271 w 431"/>
                <a:gd name="T25" fmla="*/ 113 h 129"/>
                <a:gd name="T26" fmla="*/ 309 w 431"/>
                <a:gd name="T27" fmla="*/ 96 h 129"/>
                <a:gd name="T28" fmla="*/ 350 w 431"/>
                <a:gd name="T29" fmla="*/ 71 h 129"/>
                <a:gd name="T30" fmla="*/ 390 w 431"/>
                <a:gd name="T31" fmla="*/ 40 h 129"/>
                <a:gd name="T32" fmla="*/ 431 w 431"/>
                <a:gd name="T33" fmla="*/ 0 h 129"/>
                <a:gd name="T34" fmla="*/ 429 w 431"/>
                <a:gd name="T35" fmla="*/ 2 h 129"/>
                <a:gd name="T36" fmla="*/ 422 w 431"/>
                <a:gd name="T37" fmla="*/ 7 h 129"/>
                <a:gd name="T38" fmla="*/ 409 w 431"/>
                <a:gd name="T39" fmla="*/ 15 h 129"/>
                <a:gd name="T40" fmla="*/ 394 w 431"/>
                <a:gd name="T41" fmla="*/ 24 h 129"/>
                <a:gd name="T42" fmla="*/ 375 w 431"/>
                <a:gd name="T43" fmla="*/ 36 h 129"/>
                <a:gd name="T44" fmla="*/ 351 w 431"/>
                <a:gd name="T45" fmla="*/ 47 h 129"/>
                <a:gd name="T46" fmla="*/ 325 w 431"/>
                <a:gd name="T47" fmla="*/ 59 h 129"/>
                <a:gd name="T48" fmla="*/ 295 w 431"/>
                <a:gd name="T49" fmla="*/ 70 h 129"/>
                <a:gd name="T50" fmla="*/ 264 w 431"/>
                <a:gd name="T51" fmla="*/ 79 h 129"/>
                <a:gd name="T52" fmla="*/ 231 w 431"/>
                <a:gd name="T53" fmla="*/ 88 h 129"/>
                <a:gd name="T54" fmla="*/ 195 w 431"/>
                <a:gd name="T55" fmla="*/ 92 h 129"/>
                <a:gd name="T56" fmla="*/ 157 w 431"/>
                <a:gd name="T57" fmla="*/ 93 h 129"/>
                <a:gd name="T58" fmla="*/ 119 w 431"/>
                <a:gd name="T59" fmla="*/ 91 h 129"/>
                <a:gd name="T60" fmla="*/ 80 w 431"/>
                <a:gd name="T61" fmla="*/ 84 h 129"/>
                <a:gd name="T62" fmla="*/ 41 w 431"/>
                <a:gd name="T63" fmla="*/ 73 h 129"/>
                <a:gd name="T64" fmla="*/ 0 w 431"/>
                <a:gd name="T65" fmla="*/ 54 h 129"/>
                <a:gd name="T66" fmla="*/ 5 w 431"/>
                <a:gd name="T67" fmla="*/ 7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1" h="129">
                  <a:moveTo>
                    <a:pt x="5" y="73"/>
                  </a:moveTo>
                  <a:lnTo>
                    <a:pt x="7" y="75"/>
                  </a:lnTo>
                  <a:lnTo>
                    <a:pt x="14" y="79"/>
                  </a:lnTo>
                  <a:lnTo>
                    <a:pt x="26" y="86"/>
                  </a:lnTo>
                  <a:lnTo>
                    <a:pt x="41" y="94"/>
                  </a:lnTo>
                  <a:lnTo>
                    <a:pt x="59" y="104"/>
                  </a:lnTo>
                  <a:lnTo>
                    <a:pt x="81" y="113"/>
                  </a:lnTo>
                  <a:lnTo>
                    <a:pt x="106" y="121"/>
                  </a:lnTo>
                  <a:lnTo>
                    <a:pt x="135" y="126"/>
                  </a:lnTo>
                  <a:lnTo>
                    <a:pt x="165" y="129"/>
                  </a:lnTo>
                  <a:lnTo>
                    <a:pt x="199" y="128"/>
                  </a:lnTo>
                  <a:lnTo>
                    <a:pt x="234" y="123"/>
                  </a:lnTo>
                  <a:lnTo>
                    <a:pt x="271" y="113"/>
                  </a:lnTo>
                  <a:lnTo>
                    <a:pt x="309" y="96"/>
                  </a:lnTo>
                  <a:lnTo>
                    <a:pt x="350" y="71"/>
                  </a:lnTo>
                  <a:lnTo>
                    <a:pt x="390" y="40"/>
                  </a:lnTo>
                  <a:lnTo>
                    <a:pt x="431" y="0"/>
                  </a:lnTo>
                  <a:lnTo>
                    <a:pt x="429" y="2"/>
                  </a:lnTo>
                  <a:lnTo>
                    <a:pt x="422" y="7"/>
                  </a:lnTo>
                  <a:lnTo>
                    <a:pt x="409" y="15"/>
                  </a:lnTo>
                  <a:lnTo>
                    <a:pt x="394" y="24"/>
                  </a:lnTo>
                  <a:lnTo>
                    <a:pt x="375" y="36"/>
                  </a:lnTo>
                  <a:lnTo>
                    <a:pt x="351" y="47"/>
                  </a:lnTo>
                  <a:lnTo>
                    <a:pt x="325" y="59"/>
                  </a:lnTo>
                  <a:lnTo>
                    <a:pt x="295" y="70"/>
                  </a:lnTo>
                  <a:lnTo>
                    <a:pt x="264" y="79"/>
                  </a:lnTo>
                  <a:lnTo>
                    <a:pt x="231" y="88"/>
                  </a:lnTo>
                  <a:lnTo>
                    <a:pt x="195" y="92"/>
                  </a:lnTo>
                  <a:lnTo>
                    <a:pt x="157" y="93"/>
                  </a:lnTo>
                  <a:lnTo>
                    <a:pt x="119" y="91"/>
                  </a:lnTo>
                  <a:lnTo>
                    <a:pt x="80" y="84"/>
                  </a:lnTo>
                  <a:lnTo>
                    <a:pt x="41" y="73"/>
                  </a:lnTo>
                  <a:lnTo>
                    <a:pt x="0" y="54"/>
                  </a:lnTo>
                  <a:lnTo>
                    <a:pt x="5" y="73"/>
                  </a:lnTo>
                  <a:close/>
                </a:path>
              </a:pathLst>
            </a:custGeom>
            <a:solidFill>
              <a:srgbClr val="007F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83" name="Freeform 87"/>
            <p:cNvSpPr>
              <a:spLocks/>
            </p:cNvSpPr>
            <p:nvPr/>
          </p:nvSpPr>
          <p:spPr bwMode="auto">
            <a:xfrm>
              <a:off x="4982" y="2629"/>
              <a:ext cx="150" cy="33"/>
            </a:xfrm>
            <a:custGeom>
              <a:avLst/>
              <a:gdLst>
                <a:gd name="T0" fmla="*/ 0 w 300"/>
                <a:gd name="T1" fmla="*/ 27 h 64"/>
                <a:gd name="T2" fmla="*/ 1 w 300"/>
                <a:gd name="T3" fmla="*/ 28 h 64"/>
                <a:gd name="T4" fmla="*/ 6 w 300"/>
                <a:gd name="T5" fmla="*/ 31 h 64"/>
                <a:gd name="T6" fmla="*/ 13 w 300"/>
                <a:gd name="T7" fmla="*/ 35 h 64"/>
                <a:gd name="T8" fmla="*/ 23 w 300"/>
                <a:gd name="T9" fmla="*/ 41 h 64"/>
                <a:gd name="T10" fmla="*/ 35 w 300"/>
                <a:gd name="T11" fmla="*/ 47 h 64"/>
                <a:gd name="T12" fmla="*/ 50 w 300"/>
                <a:gd name="T13" fmla="*/ 51 h 64"/>
                <a:gd name="T14" fmla="*/ 66 w 300"/>
                <a:gd name="T15" fmla="*/ 57 h 64"/>
                <a:gd name="T16" fmla="*/ 86 w 300"/>
                <a:gd name="T17" fmla="*/ 61 h 64"/>
                <a:gd name="T18" fmla="*/ 106 w 300"/>
                <a:gd name="T19" fmla="*/ 63 h 64"/>
                <a:gd name="T20" fmla="*/ 129 w 300"/>
                <a:gd name="T21" fmla="*/ 64 h 64"/>
                <a:gd name="T22" fmla="*/ 154 w 300"/>
                <a:gd name="T23" fmla="*/ 62 h 64"/>
                <a:gd name="T24" fmla="*/ 180 w 300"/>
                <a:gd name="T25" fmla="*/ 57 h 64"/>
                <a:gd name="T26" fmla="*/ 208 w 300"/>
                <a:gd name="T27" fmla="*/ 49 h 64"/>
                <a:gd name="T28" fmla="*/ 238 w 300"/>
                <a:gd name="T29" fmla="*/ 38 h 64"/>
                <a:gd name="T30" fmla="*/ 268 w 300"/>
                <a:gd name="T31" fmla="*/ 20 h 64"/>
                <a:gd name="T32" fmla="*/ 300 w 300"/>
                <a:gd name="T33" fmla="*/ 0 h 64"/>
                <a:gd name="T34" fmla="*/ 298 w 300"/>
                <a:gd name="T35" fmla="*/ 1 h 64"/>
                <a:gd name="T36" fmla="*/ 292 w 300"/>
                <a:gd name="T37" fmla="*/ 3 h 64"/>
                <a:gd name="T38" fmla="*/ 281 w 300"/>
                <a:gd name="T39" fmla="*/ 6 h 64"/>
                <a:gd name="T40" fmla="*/ 268 w 300"/>
                <a:gd name="T41" fmla="*/ 11 h 64"/>
                <a:gd name="T42" fmla="*/ 252 w 300"/>
                <a:gd name="T43" fmla="*/ 17 h 64"/>
                <a:gd name="T44" fmla="*/ 233 w 300"/>
                <a:gd name="T45" fmla="*/ 23 h 64"/>
                <a:gd name="T46" fmla="*/ 212 w 300"/>
                <a:gd name="T47" fmla="*/ 28 h 64"/>
                <a:gd name="T48" fmla="*/ 189 w 300"/>
                <a:gd name="T49" fmla="*/ 34 h 64"/>
                <a:gd name="T50" fmla="*/ 166 w 300"/>
                <a:gd name="T51" fmla="*/ 39 h 64"/>
                <a:gd name="T52" fmla="*/ 141 w 300"/>
                <a:gd name="T53" fmla="*/ 42 h 64"/>
                <a:gd name="T54" fmla="*/ 117 w 300"/>
                <a:gd name="T55" fmla="*/ 44 h 64"/>
                <a:gd name="T56" fmla="*/ 91 w 300"/>
                <a:gd name="T57" fmla="*/ 46 h 64"/>
                <a:gd name="T58" fmla="*/ 67 w 300"/>
                <a:gd name="T59" fmla="*/ 44 h 64"/>
                <a:gd name="T60" fmla="*/ 43 w 300"/>
                <a:gd name="T61" fmla="*/ 41 h 64"/>
                <a:gd name="T62" fmla="*/ 21 w 300"/>
                <a:gd name="T63" fmla="*/ 35 h 64"/>
                <a:gd name="T64" fmla="*/ 0 w 300"/>
                <a:gd name="T65" fmla="*/ 2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64">
                  <a:moveTo>
                    <a:pt x="0" y="27"/>
                  </a:moveTo>
                  <a:lnTo>
                    <a:pt x="1" y="28"/>
                  </a:lnTo>
                  <a:lnTo>
                    <a:pt x="6" y="31"/>
                  </a:lnTo>
                  <a:lnTo>
                    <a:pt x="13" y="35"/>
                  </a:lnTo>
                  <a:lnTo>
                    <a:pt x="23" y="41"/>
                  </a:lnTo>
                  <a:lnTo>
                    <a:pt x="35" y="47"/>
                  </a:lnTo>
                  <a:lnTo>
                    <a:pt x="50" y="51"/>
                  </a:lnTo>
                  <a:lnTo>
                    <a:pt x="66" y="57"/>
                  </a:lnTo>
                  <a:lnTo>
                    <a:pt x="86" y="61"/>
                  </a:lnTo>
                  <a:lnTo>
                    <a:pt x="106" y="63"/>
                  </a:lnTo>
                  <a:lnTo>
                    <a:pt x="129" y="64"/>
                  </a:lnTo>
                  <a:lnTo>
                    <a:pt x="154" y="62"/>
                  </a:lnTo>
                  <a:lnTo>
                    <a:pt x="180" y="57"/>
                  </a:lnTo>
                  <a:lnTo>
                    <a:pt x="208" y="49"/>
                  </a:lnTo>
                  <a:lnTo>
                    <a:pt x="238" y="38"/>
                  </a:lnTo>
                  <a:lnTo>
                    <a:pt x="268" y="20"/>
                  </a:lnTo>
                  <a:lnTo>
                    <a:pt x="300" y="0"/>
                  </a:lnTo>
                  <a:lnTo>
                    <a:pt x="298" y="1"/>
                  </a:lnTo>
                  <a:lnTo>
                    <a:pt x="292" y="3"/>
                  </a:lnTo>
                  <a:lnTo>
                    <a:pt x="281" y="6"/>
                  </a:lnTo>
                  <a:lnTo>
                    <a:pt x="268" y="11"/>
                  </a:lnTo>
                  <a:lnTo>
                    <a:pt x="252" y="17"/>
                  </a:lnTo>
                  <a:lnTo>
                    <a:pt x="233" y="23"/>
                  </a:lnTo>
                  <a:lnTo>
                    <a:pt x="212" y="28"/>
                  </a:lnTo>
                  <a:lnTo>
                    <a:pt x="189" y="34"/>
                  </a:lnTo>
                  <a:lnTo>
                    <a:pt x="166" y="39"/>
                  </a:lnTo>
                  <a:lnTo>
                    <a:pt x="141" y="42"/>
                  </a:lnTo>
                  <a:lnTo>
                    <a:pt x="117" y="44"/>
                  </a:lnTo>
                  <a:lnTo>
                    <a:pt x="91" y="46"/>
                  </a:lnTo>
                  <a:lnTo>
                    <a:pt x="67" y="44"/>
                  </a:lnTo>
                  <a:lnTo>
                    <a:pt x="43" y="41"/>
                  </a:lnTo>
                  <a:lnTo>
                    <a:pt x="21" y="35"/>
                  </a:lnTo>
                  <a:lnTo>
                    <a:pt x="0" y="27"/>
                  </a:lnTo>
                  <a:close/>
                </a:path>
              </a:pathLst>
            </a:custGeom>
            <a:solidFill>
              <a:srgbClr val="007F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sp>
          <p:nvSpPr>
            <p:cNvPr id="183384" name="Freeform 88"/>
            <p:cNvSpPr>
              <a:spLocks/>
            </p:cNvSpPr>
            <p:nvPr/>
          </p:nvSpPr>
          <p:spPr bwMode="auto">
            <a:xfrm>
              <a:off x="5341" y="2729"/>
              <a:ext cx="90" cy="123"/>
            </a:xfrm>
            <a:custGeom>
              <a:avLst/>
              <a:gdLst>
                <a:gd name="T0" fmla="*/ 0 w 181"/>
                <a:gd name="T1" fmla="*/ 0 h 245"/>
                <a:gd name="T2" fmla="*/ 8 w 181"/>
                <a:gd name="T3" fmla="*/ 4 h 245"/>
                <a:gd name="T4" fmla="*/ 28 w 181"/>
                <a:gd name="T5" fmla="*/ 17 h 245"/>
                <a:gd name="T6" fmla="*/ 57 w 181"/>
                <a:gd name="T7" fmla="*/ 38 h 245"/>
                <a:gd name="T8" fmla="*/ 89 w 181"/>
                <a:gd name="T9" fmla="*/ 67 h 245"/>
                <a:gd name="T10" fmla="*/ 120 w 181"/>
                <a:gd name="T11" fmla="*/ 101 h 245"/>
                <a:gd name="T12" fmla="*/ 145 w 181"/>
                <a:gd name="T13" fmla="*/ 144 h 245"/>
                <a:gd name="T14" fmla="*/ 161 w 181"/>
                <a:gd name="T15" fmla="*/ 192 h 245"/>
                <a:gd name="T16" fmla="*/ 164 w 181"/>
                <a:gd name="T17" fmla="*/ 245 h 245"/>
                <a:gd name="T18" fmla="*/ 165 w 181"/>
                <a:gd name="T19" fmla="*/ 243 h 245"/>
                <a:gd name="T20" fmla="*/ 167 w 181"/>
                <a:gd name="T21" fmla="*/ 237 h 245"/>
                <a:gd name="T22" fmla="*/ 171 w 181"/>
                <a:gd name="T23" fmla="*/ 228 h 245"/>
                <a:gd name="T24" fmla="*/ 174 w 181"/>
                <a:gd name="T25" fmla="*/ 216 h 245"/>
                <a:gd name="T26" fmla="*/ 178 w 181"/>
                <a:gd name="T27" fmla="*/ 201 h 245"/>
                <a:gd name="T28" fmla="*/ 180 w 181"/>
                <a:gd name="T29" fmla="*/ 185 h 245"/>
                <a:gd name="T30" fmla="*/ 181 w 181"/>
                <a:gd name="T31" fmla="*/ 167 h 245"/>
                <a:gd name="T32" fmla="*/ 179 w 181"/>
                <a:gd name="T33" fmla="*/ 148 h 245"/>
                <a:gd name="T34" fmla="*/ 174 w 181"/>
                <a:gd name="T35" fmla="*/ 128 h 245"/>
                <a:gd name="T36" fmla="*/ 165 w 181"/>
                <a:gd name="T37" fmla="*/ 107 h 245"/>
                <a:gd name="T38" fmla="*/ 152 w 181"/>
                <a:gd name="T39" fmla="*/ 87 h 245"/>
                <a:gd name="T40" fmla="*/ 135 w 181"/>
                <a:gd name="T41" fmla="*/ 67 h 245"/>
                <a:gd name="T42" fmla="*/ 111 w 181"/>
                <a:gd name="T43" fmla="*/ 48 h 245"/>
                <a:gd name="T44" fmla="*/ 81 w 181"/>
                <a:gd name="T45" fmla="*/ 30 h 245"/>
                <a:gd name="T46" fmla="*/ 45 w 181"/>
                <a:gd name="T47" fmla="*/ 14 h 245"/>
                <a:gd name="T48" fmla="*/ 0 w 181"/>
                <a:gd name="T49"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245">
                  <a:moveTo>
                    <a:pt x="0" y="0"/>
                  </a:moveTo>
                  <a:lnTo>
                    <a:pt x="8" y="4"/>
                  </a:lnTo>
                  <a:lnTo>
                    <a:pt x="28" y="17"/>
                  </a:lnTo>
                  <a:lnTo>
                    <a:pt x="57" y="38"/>
                  </a:lnTo>
                  <a:lnTo>
                    <a:pt x="89" y="67"/>
                  </a:lnTo>
                  <a:lnTo>
                    <a:pt x="120" y="101"/>
                  </a:lnTo>
                  <a:lnTo>
                    <a:pt x="145" y="144"/>
                  </a:lnTo>
                  <a:lnTo>
                    <a:pt x="161" y="192"/>
                  </a:lnTo>
                  <a:lnTo>
                    <a:pt x="164" y="245"/>
                  </a:lnTo>
                  <a:lnTo>
                    <a:pt x="165" y="243"/>
                  </a:lnTo>
                  <a:lnTo>
                    <a:pt x="167" y="237"/>
                  </a:lnTo>
                  <a:lnTo>
                    <a:pt x="171" y="228"/>
                  </a:lnTo>
                  <a:lnTo>
                    <a:pt x="174" y="216"/>
                  </a:lnTo>
                  <a:lnTo>
                    <a:pt x="178" y="201"/>
                  </a:lnTo>
                  <a:lnTo>
                    <a:pt x="180" y="185"/>
                  </a:lnTo>
                  <a:lnTo>
                    <a:pt x="181" y="167"/>
                  </a:lnTo>
                  <a:lnTo>
                    <a:pt x="179" y="148"/>
                  </a:lnTo>
                  <a:lnTo>
                    <a:pt x="174" y="128"/>
                  </a:lnTo>
                  <a:lnTo>
                    <a:pt x="165" y="107"/>
                  </a:lnTo>
                  <a:lnTo>
                    <a:pt x="152" y="87"/>
                  </a:lnTo>
                  <a:lnTo>
                    <a:pt x="135" y="67"/>
                  </a:lnTo>
                  <a:lnTo>
                    <a:pt x="111" y="48"/>
                  </a:lnTo>
                  <a:lnTo>
                    <a:pt x="81" y="30"/>
                  </a:lnTo>
                  <a:lnTo>
                    <a:pt x="45" y="14"/>
                  </a:lnTo>
                  <a:lnTo>
                    <a:pt x="0" y="0"/>
                  </a:lnTo>
                  <a:close/>
                </a:path>
              </a:pathLst>
            </a:custGeom>
            <a:solidFill>
              <a:srgbClr val="007FFF"/>
            </a:solidFill>
            <a:ln w="9525">
              <a:solidFill>
                <a:srgbClr val="000000"/>
              </a:solidFill>
              <a:round/>
              <a:headEnd/>
              <a:tailEnd/>
            </a:ln>
          </p:spPr>
          <p:txBody>
            <a:bodyPr/>
            <a:lstStyle/>
            <a:p>
              <a:endParaRPr lang="en-US">
                <a:solidFill>
                  <a:schemeClr val="tx2"/>
                </a:solidFill>
                <a:latin typeface="Arial" pitchFamily="34" charset="0"/>
                <a:cs typeface="Arial" pitchFamily="34" charset="0"/>
              </a:endParaRPr>
            </a:p>
          </p:txBody>
        </p:sp>
      </p:grpSp>
      <p:sp>
        <p:nvSpPr>
          <p:cNvPr id="183385" name="AutoShape 89"/>
          <p:cNvSpPr>
            <a:spLocks noChangeArrowheads="1"/>
          </p:cNvSpPr>
          <p:nvPr/>
        </p:nvSpPr>
        <p:spPr bwMode="auto">
          <a:xfrm>
            <a:off x="740229" y="5029199"/>
            <a:ext cx="3816690" cy="1124857"/>
          </a:xfrm>
          <a:prstGeom prst="wedgeEllipseCallout">
            <a:avLst>
              <a:gd name="adj1" fmla="val 43519"/>
              <a:gd name="adj2" fmla="val -136825"/>
            </a:avLst>
          </a:prstGeom>
          <a:solidFill>
            <a:srgbClr val="CCFFCC"/>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n-US" dirty="0">
                <a:solidFill>
                  <a:schemeClr val="tx2"/>
                </a:solidFill>
                <a:latin typeface="Candara"/>
                <a:cs typeface="Arial" pitchFamily="34" charset="0"/>
              </a:rPr>
              <a:t>What do I need </a:t>
            </a:r>
          </a:p>
          <a:p>
            <a:pPr algn="ctr"/>
            <a:r>
              <a:rPr lang="en-US" dirty="0">
                <a:solidFill>
                  <a:schemeClr val="tx2"/>
                </a:solidFill>
                <a:latin typeface="Candara"/>
                <a:cs typeface="Arial" pitchFamily="34" charset="0"/>
              </a:rPr>
              <a:t>to Accomplish my Goal?</a:t>
            </a:r>
          </a:p>
        </p:txBody>
      </p:sp>
      <p:sp>
        <p:nvSpPr>
          <p:cNvPr id="183386" name="AutoShape 90"/>
          <p:cNvSpPr>
            <a:spLocks noChangeArrowheads="1"/>
          </p:cNvSpPr>
          <p:nvPr/>
        </p:nvSpPr>
        <p:spPr bwMode="auto">
          <a:xfrm>
            <a:off x="4572000" y="4648200"/>
            <a:ext cx="4419600" cy="1371600"/>
          </a:xfrm>
          <a:prstGeom prst="irregularSeal2">
            <a:avLst/>
          </a:prstGeom>
          <a:solidFill>
            <a:srgbClr val="FFFF00"/>
          </a:solidFill>
          <a:ln w="9525">
            <a:solidFill>
              <a:schemeClr val="tx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latin typeface="Candara"/>
                <a:cs typeface="Arial" pitchFamily="34" charset="0"/>
              </a:rPr>
              <a:t>You Need a </a:t>
            </a:r>
            <a:r>
              <a:rPr lang="en-US" b="1">
                <a:solidFill>
                  <a:schemeClr val="tx2"/>
                </a:solidFill>
                <a:latin typeface="Candara"/>
                <a:cs typeface="Arial" pitchFamily="34" charset="0"/>
              </a:rPr>
              <a:t>Model</a:t>
            </a:r>
          </a:p>
        </p:txBody>
      </p:sp>
    </p:spTree>
    <p:extLst>
      <p:ext uri="{BB962C8B-B14F-4D97-AF65-F5344CB8AC3E}">
        <p14:creationId xmlns="" xmlns:p14="http://schemas.microsoft.com/office/powerpoint/2010/main" val="3809099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4"/>
          <p:cNvSpPr>
            <a:spLocks noGrp="1"/>
          </p:cNvSpPr>
          <p:nvPr>
            <p:ph type="title"/>
          </p:nvPr>
        </p:nvSpPr>
        <p:spPr/>
        <p:txBody>
          <a:bodyPr/>
          <a:lstStyle/>
          <a:p>
            <a:r>
              <a:rPr lang="en-US" sz="1200" dirty="0"/>
              <a:t>1.1: Introduction to Data Models</a:t>
            </a:r>
            <a:br>
              <a:rPr lang="en-US" sz="1200" dirty="0"/>
            </a:br>
            <a:r>
              <a:rPr lang="en-US" sz="2400" dirty="0"/>
              <a:t>Definition of a Model</a:t>
            </a:r>
          </a:p>
        </p:txBody>
      </p:sp>
      <p:sp>
        <p:nvSpPr>
          <p:cNvPr id="245765" name="Rectangle 5"/>
          <p:cNvSpPr>
            <a:spLocks noGrp="1"/>
          </p:cNvSpPr>
          <p:nvPr>
            <p:ph type="body" idx="1"/>
          </p:nvPr>
        </p:nvSpPr>
        <p:spPr>
          <a:xfrm>
            <a:off x="319088" y="1233488"/>
            <a:ext cx="8062912" cy="4368800"/>
          </a:xfrm>
        </p:spPr>
        <p:txBody>
          <a:bodyPr/>
          <a:lstStyle/>
          <a:p>
            <a:pPr algn="just"/>
            <a:r>
              <a:rPr lang="en-US" sz="2000" b="1" dirty="0"/>
              <a:t>Model is a replica or a representation of particular aspects and segments of the real world.</a:t>
            </a:r>
          </a:p>
          <a:p>
            <a:pPr algn="just"/>
            <a:r>
              <a:rPr lang="en-US" sz="2000" b="1" dirty="0" smtClean="0"/>
              <a:t>Modeling </a:t>
            </a:r>
            <a:r>
              <a:rPr lang="en-US" sz="2000" b="1" dirty="0"/>
              <a:t>provides effective ways to describe/verify the real-world information requirements to/from the stakeholders in an organization.</a:t>
            </a:r>
          </a:p>
          <a:p>
            <a:pPr algn="just"/>
            <a:r>
              <a:rPr lang="en-US" sz="2000" b="1" dirty="0" smtClean="0"/>
              <a:t>Modeling </a:t>
            </a:r>
            <a:r>
              <a:rPr lang="en-US" sz="2000" b="1" dirty="0"/>
              <a:t>is an integral part of the design and development of any system.</a:t>
            </a:r>
          </a:p>
          <a:p>
            <a:pPr algn="just"/>
            <a:r>
              <a:rPr lang="en-US" sz="2000" b="1" dirty="0" smtClean="0"/>
              <a:t>A </a:t>
            </a:r>
            <a:r>
              <a:rPr lang="en-US" sz="2000" b="1" dirty="0"/>
              <a:t>correct model is essential.</a:t>
            </a:r>
          </a:p>
        </p:txBody>
      </p:sp>
    </p:spTree>
    <p:extLst>
      <p:ext uri="{BB962C8B-B14F-4D97-AF65-F5344CB8AC3E}">
        <p14:creationId xmlns="" xmlns:p14="http://schemas.microsoft.com/office/powerpoint/2010/main" val="1162414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4" name="Rectangle 8"/>
          <p:cNvSpPr>
            <a:spLocks noGrp="1"/>
          </p:cNvSpPr>
          <p:nvPr>
            <p:ph type="title"/>
          </p:nvPr>
        </p:nvSpPr>
        <p:spPr/>
        <p:txBody>
          <a:bodyPr/>
          <a:lstStyle/>
          <a:p>
            <a:r>
              <a:rPr lang="en-US" sz="1200" dirty="0"/>
              <a:t>1.2: Data Modeling Technique</a:t>
            </a:r>
            <a:r>
              <a:rPr lang="en-US" sz="1000" b="0" dirty="0"/>
              <a:t> </a:t>
            </a:r>
            <a:br>
              <a:rPr lang="en-US" sz="1000" b="0" dirty="0"/>
            </a:br>
            <a:r>
              <a:rPr lang="en-US" sz="2400" dirty="0"/>
              <a:t>What is Data Modeling?</a:t>
            </a:r>
          </a:p>
        </p:txBody>
      </p:sp>
      <p:sp>
        <p:nvSpPr>
          <p:cNvPr id="249865" name="Rectangle 9"/>
          <p:cNvSpPr>
            <a:spLocks noGrp="1"/>
          </p:cNvSpPr>
          <p:nvPr>
            <p:ph type="body" idx="1"/>
          </p:nvPr>
        </p:nvSpPr>
        <p:spPr>
          <a:xfrm>
            <a:off x="319088" y="1233488"/>
            <a:ext cx="4633912" cy="5014912"/>
          </a:xfrm>
        </p:spPr>
        <p:txBody>
          <a:bodyPr/>
          <a:lstStyle/>
          <a:p>
            <a:pPr algn="just"/>
            <a:r>
              <a:rPr lang="en-US" sz="2000" b="1" dirty="0"/>
              <a:t>Data modeling is a technique for exploring the data structures needed to support an organization’s information need.</a:t>
            </a:r>
          </a:p>
          <a:p>
            <a:pPr algn="just"/>
            <a:r>
              <a:rPr lang="en-US" sz="2000" b="1" dirty="0"/>
              <a:t>It would be a conceptual representation or a replica of the data structure required in the database system.</a:t>
            </a:r>
          </a:p>
          <a:p>
            <a:pPr algn="just"/>
            <a:r>
              <a:rPr lang="en-US" sz="2000" b="1" dirty="0"/>
              <a:t>A data model focuses on which data is required and how the data should be organized.</a:t>
            </a:r>
          </a:p>
          <a:p>
            <a:pPr algn="just"/>
            <a:r>
              <a:rPr lang="en-US" sz="2000" b="1" dirty="0"/>
              <a:t>At the conceptual level, the data model is independent of any hardware or software constraints.</a:t>
            </a:r>
          </a:p>
        </p:txBody>
      </p:sp>
      <p:pic>
        <p:nvPicPr>
          <p:cNvPr id="249866" name="Picture 10"/>
          <p:cNvPicPr>
            <a:picLocks noChangeAspect="1" noChangeArrowheads="1"/>
          </p:cNvPicPr>
          <p:nvPr/>
        </p:nvPicPr>
        <p:blipFill>
          <a:blip r:embed="rId3">
            <a:extLst>
              <a:ext uri="{28A0092B-C50C-407E-A947-70E740481C1C}">
                <a14:useLocalDpi xmlns="" xmlns:a14="http://schemas.microsoft.com/office/drawing/2010/main" val="0"/>
              </a:ext>
            </a:extLst>
          </a:blip>
          <a:srcRect l="1756"/>
          <a:stretch>
            <a:fillRect/>
          </a:stretch>
        </p:blipFill>
        <p:spPr bwMode="auto">
          <a:xfrm>
            <a:off x="5029200" y="1600200"/>
            <a:ext cx="3870325" cy="3649663"/>
          </a:xfrm>
          <a:prstGeom prst="rect">
            <a:avLst/>
          </a:prstGeom>
          <a:solidFill>
            <a:srgbClr val="FF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37346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p:cNvSpPr>
          <p:nvPr>
            <p:ph type="title"/>
          </p:nvPr>
        </p:nvSpPr>
        <p:spPr/>
        <p:txBody>
          <a:bodyPr/>
          <a:lstStyle/>
          <a:p>
            <a:r>
              <a:rPr lang="en-US" sz="1200" dirty="0"/>
              <a:t>1.3:  Simple Data Model  </a:t>
            </a:r>
            <a:br>
              <a:rPr lang="en-US" sz="1200" dirty="0"/>
            </a:br>
            <a:r>
              <a:rPr lang="en-US" sz="2400" dirty="0"/>
              <a:t>Example of a Simple Data Model</a:t>
            </a:r>
          </a:p>
        </p:txBody>
      </p:sp>
      <p:sp>
        <p:nvSpPr>
          <p:cNvPr id="251907" name="Rectangle 3"/>
          <p:cNvSpPr>
            <a:spLocks noGrp="1"/>
          </p:cNvSpPr>
          <p:nvPr>
            <p:ph type="body" idx="1"/>
          </p:nvPr>
        </p:nvSpPr>
        <p:spPr>
          <a:xfrm>
            <a:off x="319088" y="1233488"/>
            <a:ext cx="8077200" cy="573087"/>
          </a:xfrm>
        </p:spPr>
        <p:txBody>
          <a:bodyPr>
            <a:normAutofit fontScale="92500" lnSpcReduction="20000"/>
          </a:bodyPr>
          <a:lstStyle/>
          <a:p>
            <a:r>
              <a:rPr lang="en-US" sz="2000" b="1"/>
              <a:t>The data is divided into two tables: one for policy data and one for customer data.</a:t>
            </a:r>
          </a:p>
        </p:txBody>
      </p:sp>
      <p:pic>
        <p:nvPicPr>
          <p:cNvPr id="251919" name="Picture 1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 y="2514600"/>
            <a:ext cx="4191000" cy="1857375"/>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92199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3954" name="Rectangle 2"/>
          <p:cNvSpPr>
            <a:spLocks noGrp="1"/>
          </p:cNvSpPr>
          <p:nvPr>
            <p:ph type="title"/>
          </p:nvPr>
        </p:nvSpPr>
        <p:spPr/>
        <p:txBody>
          <a:bodyPr/>
          <a:lstStyle/>
          <a:p>
            <a:r>
              <a:rPr lang="en-US" sz="1200" dirty="0"/>
              <a:t>1.4:  Reasons for Using Data Modeling  </a:t>
            </a:r>
            <a:br>
              <a:rPr lang="en-US" sz="1200" dirty="0"/>
            </a:br>
            <a:r>
              <a:rPr lang="en-US" sz="2400" dirty="0"/>
              <a:t>Why Use Data Modeling?</a:t>
            </a:r>
          </a:p>
        </p:txBody>
      </p:sp>
      <p:sp>
        <p:nvSpPr>
          <p:cNvPr id="253955" name="Rectangle 3"/>
          <p:cNvSpPr>
            <a:spLocks noGrp="1"/>
          </p:cNvSpPr>
          <p:nvPr>
            <p:ph type="body" idx="1"/>
          </p:nvPr>
        </p:nvSpPr>
        <p:spPr>
          <a:xfrm>
            <a:off x="319088" y="1233488"/>
            <a:ext cx="8291512" cy="3948112"/>
          </a:xfrm>
          <a:noFill/>
        </p:spPr>
        <p:txBody>
          <a:bodyPr/>
          <a:lstStyle/>
          <a:p>
            <a:r>
              <a:rPr lang="en-US" sz="2000" b="1" dirty="0"/>
              <a:t>Leverage:</a:t>
            </a:r>
          </a:p>
          <a:p>
            <a:pPr lvl="1"/>
            <a:r>
              <a:rPr lang="en-US" sz="1800" dirty="0"/>
              <a:t>Data model serves as a blueprint for the database system</a:t>
            </a:r>
          </a:p>
          <a:p>
            <a:pPr lvl="1"/>
            <a:r>
              <a:rPr lang="en-US" sz="1800" dirty="0"/>
              <a:t>Changes made to the Data Model will have a heavy impact on the system</a:t>
            </a:r>
          </a:p>
          <a:p>
            <a:pPr>
              <a:buFont typeface="Arial" pitchFamily="34" charset="0"/>
              <a:buChar char="–"/>
            </a:pPr>
            <a:endParaRPr lang="en-US" sz="1800" dirty="0"/>
          </a:p>
        </p:txBody>
      </p:sp>
    </p:spTree>
    <p:extLst>
      <p:ext uri="{BB962C8B-B14F-4D97-AF65-F5344CB8AC3E}">
        <p14:creationId xmlns="" xmlns:p14="http://schemas.microsoft.com/office/powerpoint/2010/main" val="92539368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4274" name="Rectangle 2"/>
          <p:cNvSpPr>
            <a:spLocks noGrp="1"/>
          </p:cNvSpPr>
          <p:nvPr>
            <p:ph type="title"/>
          </p:nvPr>
        </p:nvSpPr>
        <p:spPr/>
        <p:txBody>
          <a:bodyPr/>
          <a:lstStyle/>
          <a:p>
            <a:r>
              <a:rPr lang="en-US" sz="1200" dirty="0"/>
              <a:t>1.4:  Reasons for Using Data Modeling  </a:t>
            </a:r>
            <a:br>
              <a:rPr lang="en-US" sz="1200" dirty="0"/>
            </a:br>
            <a:r>
              <a:rPr lang="en-US" sz="2400" dirty="0"/>
              <a:t>Why Use Data Modeling? (contd..)</a:t>
            </a:r>
          </a:p>
        </p:txBody>
      </p:sp>
      <p:sp>
        <p:nvSpPr>
          <p:cNvPr id="694275" name="Rectangle 3"/>
          <p:cNvSpPr>
            <a:spLocks noGrp="1"/>
          </p:cNvSpPr>
          <p:nvPr>
            <p:ph type="body" idx="1"/>
          </p:nvPr>
        </p:nvSpPr>
        <p:spPr>
          <a:xfrm>
            <a:off x="319088" y="1233488"/>
            <a:ext cx="7939541" cy="3948112"/>
          </a:xfrm>
          <a:noFill/>
        </p:spPr>
        <p:txBody>
          <a:bodyPr/>
          <a:lstStyle/>
          <a:p>
            <a:r>
              <a:rPr lang="en-US" sz="2000" b="1" dirty="0">
                <a:cs typeface="Arial" pitchFamily="34" charset="0"/>
              </a:rPr>
              <a:t>Conciseness:</a:t>
            </a:r>
          </a:p>
          <a:p>
            <a:pPr lvl="1"/>
            <a:r>
              <a:rPr lang="en-US" sz="1800" dirty="0">
                <a:cs typeface="Arial" pitchFamily="34" charset="0"/>
              </a:rPr>
              <a:t>Data model functions as an effective communication tool for discussions with the users.</a:t>
            </a:r>
          </a:p>
          <a:p>
            <a:pPr>
              <a:buFont typeface="Arial" pitchFamily="34" charset="0"/>
              <a:buChar char="–"/>
            </a:pPr>
            <a:endParaRPr lang="en-US" sz="1800" dirty="0">
              <a:cs typeface="Arial" pitchFamily="34" charset="0"/>
            </a:endParaRPr>
          </a:p>
        </p:txBody>
      </p:sp>
    </p:spTree>
    <p:extLst>
      <p:ext uri="{BB962C8B-B14F-4D97-AF65-F5344CB8AC3E}">
        <p14:creationId xmlns="" xmlns:p14="http://schemas.microsoft.com/office/powerpoint/2010/main" val="93657280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2226" name="Rectangle 2"/>
          <p:cNvSpPr>
            <a:spLocks noGrp="1"/>
          </p:cNvSpPr>
          <p:nvPr>
            <p:ph type="title"/>
          </p:nvPr>
        </p:nvSpPr>
        <p:spPr/>
        <p:txBody>
          <a:bodyPr/>
          <a:lstStyle/>
          <a:p>
            <a:r>
              <a:rPr lang="en-US" sz="1200" dirty="0"/>
              <a:t>1.4:  Reasons for Using Data Modeling  </a:t>
            </a:r>
            <a:br>
              <a:rPr lang="en-US" sz="1200" dirty="0"/>
            </a:br>
            <a:r>
              <a:rPr lang="en-US" sz="2400" dirty="0"/>
              <a:t>Why Use Data Modeling? (contd..)</a:t>
            </a:r>
          </a:p>
        </p:txBody>
      </p:sp>
      <p:sp>
        <p:nvSpPr>
          <p:cNvPr id="692227" name="Rectangle 3"/>
          <p:cNvSpPr>
            <a:spLocks noGrp="1"/>
          </p:cNvSpPr>
          <p:nvPr>
            <p:ph type="body" idx="1"/>
          </p:nvPr>
        </p:nvSpPr>
        <p:spPr>
          <a:xfrm>
            <a:off x="319088" y="1233488"/>
            <a:ext cx="8291512" cy="3948112"/>
          </a:xfrm>
          <a:noFill/>
        </p:spPr>
        <p:txBody>
          <a:bodyPr/>
          <a:lstStyle/>
          <a:p>
            <a:r>
              <a:rPr lang="en-US" sz="2000" b="1">
                <a:cs typeface="Arial" pitchFamily="34" charset="0"/>
              </a:rPr>
              <a:t>Data Quality</a:t>
            </a:r>
          </a:p>
          <a:p>
            <a:pPr lvl="1"/>
            <a:r>
              <a:rPr lang="en-US" sz="1800">
                <a:cs typeface="Arial" pitchFamily="34" charset="0"/>
              </a:rPr>
              <a:t>Data model acts as a bridge from real-world information to database storing relevant data content.</a:t>
            </a:r>
            <a:r>
              <a:rPr lang="en-US" sz="2000" b="1">
                <a:cs typeface="Arial" pitchFamily="34" charset="0"/>
              </a:rPr>
              <a:t> </a:t>
            </a:r>
            <a:endParaRPr lang="en-US" sz="1800">
              <a:cs typeface="Arial" pitchFamily="34" charset="0"/>
            </a:endParaRPr>
          </a:p>
          <a:p>
            <a:pPr>
              <a:buFont typeface="Arial" pitchFamily="34" charset="0"/>
              <a:buChar char="–"/>
            </a:pPr>
            <a:endParaRPr lang="en-US" sz="1800">
              <a:cs typeface="Arial" pitchFamily="34" charset="0"/>
            </a:endParaRPr>
          </a:p>
        </p:txBody>
      </p:sp>
    </p:spTree>
    <p:extLst>
      <p:ext uri="{BB962C8B-B14F-4D97-AF65-F5344CB8AC3E}">
        <p14:creationId xmlns="" xmlns:p14="http://schemas.microsoft.com/office/powerpoint/2010/main" val="18329187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e1c37cee-1908-4add-8d3c-92a3bcbefca2">Template</Material_x0020_Type>
    <Levels xmlns="e1c37cee-1908-4add-8d3c-92a3bcbefca2">L1</Levels>
    <FolderName xmlns="952a6df7-b138-4f89-9bc4-e7a874ea3254" xsi:nil="true"/>
    <Category xmlns="e1c37cee-1908-4add-8d3c-92a3bcbefca2">Module Artifact</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FCA75A90-3FA8-443E-B1FE-731A42236B51}"/>
</file>

<file path=docProps/app.xml><?xml version="1.0" encoding="utf-8"?>
<Properties xmlns="http://schemas.openxmlformats.org/officeDocument/2006/extended-properties" xmlns:vt="http://schemas.openxmlformats.org/officeDocument/2006/docPropsVTypes">
  <Template/>
  <TotalTime>2746</TotalTime>
  <Words>4378</Words>
  <Application>Microsoft Office PowerPoint</Application>
  <PresentationFormat>On-screen Show (4:3)</PresentationFormat>
  <Paragraphs>281</Paragraphs>
  <Slides>26</Slides>
  <Notes>26</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Candara</vt:lpstr>
      <vt:lpstr>Wingdings</vt:lpstr>
      <vt:lpstr>Calibri</vt:lpstr>
      <vt:lpstr>ＭＳ Ｐゴシック</vt:lpstr>
      <vt:lpstr>1_Office Theme</vt:lpstr>
      <vt:lpstr>Dimension Modeling for Data Warehouse</vt:lpstr>
      <vt:lpstr>Lesson Objectives</vt:lpstr>
      <vt:lpstr>1.0:  Introduction   Introduction to Data Models</vt:lpstr>
      <vt:lpstr>1.1: Introduction to Data Models Definition of a Model</vt:lpstr>
      <vt:lpstr>1.2: Data Modeling Technique  What is Data Modeling?</vt:lpstr>
      <vt:lpstr>1.3:  Simple Data Model   Example of a Simple Data Model</vt:lpstr>
      <vt:lpstr>1.4:  Reasons for Using Data Modeling   Why Use Data Modeling?</vt:lpstr>
      <vt:lpstr>1.4:  Reasons for Using Data Modeling   Why Use Data Modeling? (contd..)</vt:lpstr>
      <vt:lpstr>1.4:  Reasons for Using Data Modeling   Why Use Data Modeling? (contd..)</vt:lpstr>
      <vt:lpstr>1.5:  Features of a Good Data Model What Makes a Good Data Model?</vt:lpstr>
      <vt:lpstr>1.5:  Features of a Good Data Model What Makes a Good Data Model? (contd..)</vt:lpstr>
      <vt:lpstr>1.5:  Features of a Good Data Model What Makes a Good Data Model? (contd..)</vt:lpstr>
      <vt:lpstr>1.5:  Features of a Good Data Model What Makes a Good Data Model? (contd..)</vt:lpstr>
      <vt:lpstr>1.5:  Features of a Good Data Model What Makes a Good Data Model? (contd..)</vt:lpstr>
      <vt:lpstr>1.6: Adding Performance Performance of a Data Model</vt:lpstr>
      <vt:lpstr>1.7:  People involved in Data Modeling People involved in Data Modeling</vt:lpstr>
      <vt:lpstr>1.7:  People involved in Data Modeling People involved in Data Modeling (contd..)</vt:lpstr>
      <vt:lpstr>1.8: Data Modeling Stages and Deliverables  Data modeling stages and deliverables</vt:lpstr>
      <vt:lpstr>1.8: Data Modeling Stages and Deliverables  Conceptual Data Model</vt:lpstr>
      <vt:lpstr>1.8: Data Modeling Stages and Deliverables  Logical Data Model</vt:lpstr>
      <vt:lpstr>1.8: Data Modeling Stages and Deliverables  Logical Data Model (contd..)</vt:lpstr>
      <vt:lpstr>1.8: Data Modeling Stages and Deliverables  Physical Data Model (contd..)</vt:lpstr>
      <vt:lpstr>1.8: Data Modeling Stages and Deliverables  Physical Data Model (contd..)</vt:lpstr>
      <vt:lpstr>1.9: Classification of Information Level  Levels of Information</vt:lpstr>
      <vt:lpstr>Summary</vt:lpstr>
      <vt:lpstr>Review Question</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misaldin</cp:lastModifiedBy>
  <cp:revision>136</cp:revision>
  <dcterms:created xsi:type="dcterms:W3CDTF">2012-05-18T02:59:15Z</dcterms:created>
  <dcterms:modified xsi:type="dcterms:W3CDTF">2014-06-17T06:16:32Z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0x01010040A3A8DDA5FACA4FA94B1ED671713B59</vt:lpwstr>
  </property>
  <property fmtid="{D5CDD505-2E9C-101B-9397-08002B2CF9AE}" pid="4" name="_SourceUrl">
    <vt:lpwstr/>
  </property>
</Properties>
</file>