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18"/>
  </p:notesMasterIdLst>
  <p:handoutMasterIdLst>
    <p:handoutMasterId r:id="rId19"/>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6858000" type="screen4x3"/>
  <p:notesSz cx="6858000" cy="9144000"/>
  <p:embeddedFontLst>
    <p:embeddedFont>
      <p:font typeface="Candara" panose="020E0502030303020204" pitchFamily="34" charset="0"/>
      <p:regular r:id="rId20"/>
      <p:bold r:id="rId21"/>
      <p:italic r:id="rId22"/>
      <p:boldItalic r:id="rId23"/>
    </p:embeddedFont>
    <p:embeddedFont>
      <p:font typeface="ＭＳ Ｐゴシック" panose="020B0600070205080204" pitchFamily="34" charset="-128"/>
      <p:regular r:id="rId24"/>
    </p:embeddedFont>
    <p:embeddedFont>
      <p:font typeface="Calibri" panose="020F0502020204030204"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470" y="-27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5" d="100"/>
          <a:sy n="65" d="100"/>
        </p:scale>
        <p:origin x="-2658" y="-108"/>
      </p:cViewPr>
      <p:guideLst>
        <p:guide orient="horz" pos="2880"/>
        <p:guide pos="12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handoutMaster" Target="handoutMasters/handoutMaster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5/19/2016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81200" y="685800"/>
            <a:ext cx="461255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981200" y="4572000"/>
            <a:ext cx="4645231" cy="401386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525000"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1300" y="152400"/>
            <a:ext cx="6500813" cy="215735"/>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Candara" pitchFamily="34" charset="0"/>
                <a:cs typeface="Arial" pitchFamily="34" charset="0"/>
              </a:rPr>
              <a:t>Dimension Modeling for Data Warehouse</a:t>
            </a:r>
            <a:r>
              <a:rPr lang="en-US" sz="1200" b="1" baseline="0" dirty="0" smtClean="0">
                <a:latin typeface="Candara" pitchFamily="34" charset="0"/>
                <a:cs typeface="Arial" pitchFamily="34" charset="0"/>
              </a:rPr>
              <a:t>                              </a:t>
            </a:r>
            <a:r>
              <a:rPr lang="en-US" sz="1200" b="1" dirty="0" smtClean="0">
                <a:latin typeface="Candara" pitchFamily="34" charset="0"/>
                <a:cs typeface="Arial" pitchFamily="34" charset="0"/>
              </a:rPr>
              <a:t>Understanding Business Requirements</a:t>
            </a:r>
          </a:p>
        </p:txBody>
      </p:sp>
      <p:sp>
        <p:nvSpPr>
          <p:cNvPr id="12" name="Rectangle 14"/>
          <p:cNvSpPr>
            <a:spLocks noChangeArrowheads="1"/>
          </p:cNvSpPr>
          <p:nvPr/>
        </p:nvSpPr>
        <p:spPr bwMode="auto">
          <a:xfrm>
            <a:off x="3962793" y="8591057"/>
            <a:ext cx="2762530" cy="244185"/>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02-</a:t>
            </a:r>
            <a:fld id="{BD9FB300-F9DC-4669-88F4-967ABA23CC04}" type="slidenum">
              <a:rPr lang="en-US" sz="11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Candara" pitchFamily="34" charset="0"/>
        <a:ea typeface="+mn-ea"/>
        <a:cs typeface="Arial" pitchFamily="34" charset="0"/>
      </a:defRPr>
    </a:lvl1pPr>
    <a:lvl2pPr marL="457200" algn="l" defTabSz="914400" rtl="0" eaLnBrk="1" latinLnBrk="0" hangingPunct="1">
      <a:defRPr sz="1100" kern="1200">
        <a:solidFill>
          <a:schemeClr val="tx1"/>
        </a:solidFill>
        <a:latin typeface="Candara" pitchFamily="34" charset="0"/>
        <a:ea typeface="+mn-ea"/>
        <a:cs typeface="Arial" pitchFamily="34" charset="0"/>
      </a:defRPr>
    </a:lvl2pPr>
    <a:lvl3pPr marL="914400" algn="l" defTabSz="914400" rtl="0" eaLnBrk="1" latinLnBrk="0" hangingPunct="1">
      <a:defRPr sz="1100" kern="1200">
        <a:solidFill>
          <a:schemeClr val="tx1"/>
        </a:solidFill>
        <a:latin typeface="Candara" pitchFamily="34" charset="0"/>
        <a:ea typeface="+mn-ea"/>
        <a:cs typeface="Arial" pitchFamily="34" charset="0"/>
      </a:defRPr>
    </a:lvl3pPr>
    <a:lvl4pPr marL="1371600" algn="l" defTabSz="914400" rtl="0" eaLnBrk="1" latinLnBrk="0" hangingPunct="1">
      <a:defRPr sz="1100" kern="1200">
        <a:solidFill>
          <a:schemeClr val="tx1"/>
        </a:solidFill>
        <a:latin typeface="Candara" pitchFamily="34" charset="0"/>
        <a:ea typeface="+mn-ea"/>
        <a:cs typeface="Arial" pitchFamily="34" charset="0"/>
      </a:defRPr>
    </a:lvl4pPr>
    <a:lvl5pPr marL="1828800" algn="l" defTabSz="914400" rtl="0" eaLnBrk="1" latinLnBrk="0" hangingPunct="1">
      <a:defRPr sz="11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1838" y="685800"/>
            <a:ext cx="4572000" cy="34290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Rot="1" noChangeAspect="1" noChangeArrowheads="1" noTextEdit="1"/>
          </p:cNvSpPr>
          <p:nvPr>
            <p:ph type="sldImg"/>
          </p:nvPr>
        </p:nvSpPr>
        <p:spPr>
          <a:xfrm>
            <a:off x="1970088" y="839788"/>
            <a:ext cx="4670425" cy="3503612"/>
          </a:xfrm>
          <a:ln/>
        </p:spPr>
      </p:sp>
      <p:sp>
        <p:nvSpPr>
          <p:cNvPr id="736259" name="Rectangle 3"/>
          <p:cNvSpPr>
            <a:spLocks noGrp="1" noChangeArrowheads="1"/>
          </p:cNvSpPr>
          <p:nvPr>
            <p:ph type="body" idx="1"/>
          </p:nvPr>
        </p:nvSpPr>
        <p:spPr>
          <a:xfrm>
            <a:off x="1981200" y="4572000"/>
            <a:ext cx="4648200" cy="3963988"/>
          </a:xfrm>
        </p:spPr>
        <p:txBody>
          <a:bodyPr>
            <a:normAutofit/>
          </a:bodyPr>
          <a:lstStyle/>
          <a:p>
            <a:pPr marL="190500" indent="-190500" algn="just"/>
            <a:r>
              <a:rPr lang="en-US" b="1" u="sng" dirty="0"/>
              <a:t>Other Methods of Collecting Requirements:</a:t>
            </a:r>
            <a:r>
              <a:rPr lang="en-US" b="1" dirty="0"/>
              <a:t> </a:t>
            </a:r>
          </a:p>
          <a:p>
            <a:pPr marL="190500" indent="-190500" algn="just"/>
            <a:endParaRPr lang="en-US" b="1" dirty="0"/>
          </a:p>
          <a:p>
            <a:pPr marL="190500" indent="-190500" algn="just"/>
            <a:r>
              <a:rPr lang="en-US" b="1" dirty="0"/>
              <a:t>Direct Observation Techniques</a:t>
            </a:r>
          </a:p>
          <a:p>
            <a:pPr marL="190500" indent="-190500" algn="just"/>
            <a:r>
              <a:rPr lang="en-US" dirty="0" smtClean="0"/>
              <a:t>It </a:t>
            </a:r>
            <a:r>
              <a:rPr lang="en-US" dirty="0"/>
              <a:t>reveals details which other methods cannot.</a:t>
            </a:r>
          </a:p>
          <a:p>
            <a:pPr marL="190500" indent="-190500" algn="just"/>
            <a:r>
              <a:rPr lang="en-US" dirty="0"/>
              <a:t>It also has limitations such as the following:</a:t>
            </a:r>
          </a:p>
          <a:p>
            <a:pPr algn="just">
              <a:lnSpc>
                <a:spcPct val="90000"/>
              </a:lnSpc>
              <a:buClr>
                <a:srgbClr val="FF9900"/>
              </a:buClr>
            </a:pPr>
            <a:r>
              <a:rPr lang="en-US" dirty="0"/>
              <a:t>a) Extremely time consuming</a:t>
            </a:r>
          </a:p>
          <a:p>
            <a:pPr algn="just">
              <a:lnSpc>
                <a:spcPct val="90000"/>
              </a:lnSpc>
              <a:buClr>
                <a:srgbClr val="FF9900"/>
              </a:buClr>
            </a:pPr>
            <a:r>
              <a:rPr lang="en-US" dirty="0"/>
              <a:t>b) Expensive and requires careful observation </a:t>
            </a:r>
          </a:p>
          <a:p>
            <a:pPr algn="just">
              <a:lnSpc>
                <a:spcPct val="90000"/>
              </a:lnSpc>
              <a:buClr>
                <a:srgbClr val="FF9900"/>
              </a:buClr>
            </a:pPr>
            <a:r>
              <a:rPr lang="en-US" dirty="0"/>
              <a:t>c) Results maybe hard to analyze as it yields too much data</a:t>
            </a:r>
          </a:p>
          <a:p>
            <a:pPr marL="190500" indent="-190500" algn="just"/>
            <a:endParaRPr lang="en-US" dirty="0"/>
          </a:p>
          <a:p>
            <a:pPr marL="190500" indent="-190500" algn="just"/>
            <a:r>
              <a:rPr lang="en-US" b="1" dirty="0"/>
              <a:t>Surveys</a:t>
            </a:r>
          </a:p>
          <a:p>
            <a:pPr marL="190500" indent="-190500" algn="just">
              <a:lnSpc>
                <a:spcPct val="90000"/>
              </a:lnSpc>
              <a:buClr>
                <a:srgbClr val="FF9900"/>
              </a:buClr>
              <a:buFont typeface="Wingdings" pitchFamily="2" charset="2"/>
              <a:buChar char="Ø"/>
            </a:pPr>
            <a:r>
              <a:rPr lang="en-US" dirty="0"/>
              <a:t>Surveys are more suitable when stakeholders are spread across locations.</a:t>
            </a:r>
          </a:p>
          <a:p>
            <a:pPr marL="190500" indent="-190500" algn="just">
              <a:lnSpc>
                <a:spcPct val="90000"/>
              </a:lnSpc>
              <a:buClr>
                <a:srgbClr val="FF9900"/>
              </a:buClr>
              <a:buFont typeface="Wingdings" pitchFamily="2" charset="2"/>
              <a:buChar char="Ø"/>
            </a:pPr>
            <a:r>
              <a:rPr lang="en-US" dirty="0"/>
              <a:t>They are used to collect information from many users in less time.</a:t>
            </a:r>
          </a:p>
          <a:p>
            <a:pPr marL="190500" indent="-190500" algn="just"/>
            <a:endParaRPr lang="en-US" dirty="0"/>
          </a:p>
          <a:p>
            <a:pPr marL="190500" indent="-190500" algn="just"/>
            <a:r>
              <a:rPr lang="en-US" b="1" dirty="0"/>
              <a:t>Data Collection and Analysis</a:t>
            </a:r>
          </a:p>
          <a:p>
            <a:pPr marL="190500" indent="-190500" algn="just">
              <a:lnSpc>
                <a:spcPct val="90000"/>
              </a:lnSpc>
              <a:buClr>
                <a:srgbClr val="FF9900"/>
              </a:buClr>
              <a:buFont typeface="Wingdings" pitchFamily="2" charset="2"/>
              <a:buChar char="Ø"/>
            </a:pPr>
            <a:r>
              <a:rPr lang="en-US" dirty="0"/>
              <a:t>Indirect sources of information to provide an approximation of the needs of the user</a:t>
            </a:r>
          </a:p>
          <a:p>
            <a:pPr marL="190500" indent="-190500" algn="just">
              <a:lnSpc>
                <a:spcPct val="90000"/>
              </a:lnSpc>
              <a:buClr>
                <a:srgbClr val="FF9900"/>
              </a:buClr>
              <a:buFont typeface="Wingdings" pitchFamily="2" charset="2"/>
              <a:buChar char="Ø"/>
            </a:pPr>
            <a:r>
              <a:rPr lang="en-US" dirty="0"/>
              <a:t>Source can be public data, marketing data, or any other sources.</a:t>
            </a:r>
          </a:p>
          <a:p>
            <a:pPr marL="190500" indent="-190500" algn="just">
              <a:lnSpc>
                <a:spcPct val="90000"/>
              </a:lnSpc>
              <a:buClr>
                <a:srgbClr val="FF9900"/>
              </a:buClr>
              <a:buFont typeface="Wingdings" pitchFamily="2" charset="2"/>
              <a:buChar char="Ø"/>
            </a:pP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Rot="1" noChangeAspect="1" noChangeArrowheads="1" noTextEdit="1"/>
          </p:cNvSpPr>
          <p:nvPr>
            <p:ph type="sldImg"/>
          </p:nvPr>
        </p:nvSpPr>
        <p:spPr>
          <a:xfrm>
            <a:off x="1970088" y="839788"/>
            <a:ext cx="4670425" cy="3503612"/>
          </a:xfrm>
          <a:ln/>
        </p:spPr>
      </p:sp>
      <p:sp>
        <p:nvSpPr>
          <p:cNvPr id="738307" name="Rectangle 3"/>
          <p:cNvSpPr>
            <a:spLocks noGrp="1" noChangeArrowheads="1"/>
          </p:cNvSpPr>
          <p:nvPr>
            <p:ph type="body" idx="1"/>
          </p:nvPr>
        </p:nvSpPr>
        <p:spPr>
          <a:xfrm>
            <a:off x="1981200" y="4572000"/>
            <a:ext cx="4648200" cy="3963988"/>
          </a:xfrm>
        </p:spPr>
        <p:txBody>
          <a:bodyPr/>
          <a:lstStyle/>
          <a:p>
            <a:pPr marL="190500" indent="-190500" algn="just"/>
            <a:r>
              <a:rPr lang="en-US" b="1" u="sng" dirty="0"/>
              <a:t>Business Requirements Specification: </a:t>
            </a:r>
          </a:p>
          <a:p>
            <a:pPr marL="190500" indent="-190500" algn="just"/>
            <a:endParaRPr lang="en-US" b="1" u="sng" dirty="0"/>
          </a:p>
          <a:p>
            <a:pPr marL="190500" indent="-190500" algn="just"/>
            <a:r>
              <a:rPr lang="en-US" b="1" dirty="0"/>
              <a:t>Some of the issues with the preparation of BRS document:</a:t>
            </a:r>
          </a:p>
          <a:p>
            <a:pPr marL="190500" indent="-190500" algn="just">
              <a:lnSpc>
                <a:spcPct val="90000"/>
              </a:lnSpc>
              <a:buClr>
                <a:srgbClr val="FF9900"/>
              </a:buClr>
              <a:buFont typeface="Wingdings" pitchFamily="2" charset="2"/>
              <a:buChar char="Ø"/>
            </a:pPr>
            <a:r>
              <a:rPr lang="en-US" dirty="0"/>
              <a:t>Many requirements are well-known to the designer and client (“The house must be structurally sound; the shower requires both hot and cold water.”) and it would be impractical to try to document them in full.</a:t>
            </a:r>
          </a:p>
          <a:p>
            <a:pPr marL="190500" indent="-190500" algn="just">
              <a:lnSpc>
                <a:spcPct val="90000"/>
              </a:lnSpc>
              <a:buClr>
                <a:srgbClr val="FF9900"/>
              </a:buClr>
              <a:buFont typeface="Wingdings" pitchFamily="2" charset="2"/>
              <a:buChar char="Ø"/>
            </a:pPr>
            <a:r>
              <a:rPr lang="en-US" dirty="0"/>
              <a:t>Some requirements are only relevant to specific design alternatives (“The shelves in this cupboard should be widely spaced,” only makes sense in the context of a design that includes the cupboard).</a:t>
            </a:r>
          </a:p>
          <a:p>
            <a:pPr marL="190500" indent="-190500" algn="just">
              <a:lnSpc>
                <a:spcPct val="90000"/>
              </a:lnSpc>
              <a:buClr>
                <a:srgbClr val="FF9900"/>
              </a:buClr>
              <a:buFont typeface="Wingdings" pitchFamily="2" charset="2"/>
              <a:buChar char="Ø"/>
            </a:pPr>
            <a:r>
              <a:rPr lang="en-US" dirty="0"/>
              <a:t>Some requirements may emerge only when the client has seen an actual design (“I like to sleep in complete darkness.” or “I don’t want to hear the kids practicing piano.”). </a:t>
            </a:r>
          </a:p>
          <a:p>
            <a:pPr marL="190500" indent="-190500" algn="just">
              <a:lnSpc>
                <a:spcPct val="90000"/>
              </a:lnSpc>
              <a:buClr>
                <a:srgbClr val="FF9900"/>
              </a:buClr>
              <a:buFont typeface="Wingdings" pitchFamily="2" charset="2"/>
              <a:buChar char="Ø"/>
            </a:pPr>
            <a:r>
              <a:rPr lang="en-US" dirty="0"/>
              <a:t>high-level business directions and rules cannot be captured directly: “We need to be able to introduce new products without redesigning the system.”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Rot="1" noChangeAspect="1" noChangeArrowheads="1" noTextEdit="1"/>
          </p:cNvSpPr>
          <p:nvPr>
            <p:ph type="sldImg"/>
          </p:nvPr>
        </p:nvSpPr>
        <p:spPr>
          <a:xfrm>
            <a:off x="1970088" y="839788"/>
            <a:ext cx="4670425" cy="3503612"/>
          </a:xfrm>
          <a:ln/>
        </p:spPr>
      </p:sp>
      <p:sp>
        <p:nvSpPr>
          <p:cNvPr id="753667" name="Rectangle 3"/>
          <p:cNvSpPr>
            <a:spLocks noGrp="1" noChangeArrowheads="1"/>
          </p:cNvSpPr>
          <p:nvPr>
            <p:ph type="body" idx="1"/>
          </p:nvPr>
        </p:nvSpPr>
        <p:spPr>
          <a:xfrm>
            <a:off x="1981200" y="4572000"/>
            <a:ext cx="4648200" cy="3963988"/>
          </a:xfrm>
        </p:spPr>
        <p:txBody>
          <a:bodyPr/>
          <a:lstStyle/>
          <a:p>
            <a:pPr marL="190500" indent="-190500"/>
            <a:r>
              <a:rPr lang="en-US"/>
              <a:t>Add the notes here.</a:t>
            </a:r>
          </a:p>
          <a:p>
            <a:pPr marL="190500" indent="-190500"/>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Rot="1" noChangeAspect="1" noChangeArrowheads="1" noTextEdit="1"/>
          </p:cNvSpPr>
          <p:nvPr>
            <p:ph type="sldImg"/>
          </p:nvPr>
        </p:nvSpPr>
        <p:spPr>
          <a:xfrm>
            <a:off x="1970088" y="839788"/>
            <a:ext cx="4672012" cy="3503612"/>
          </a:xfrm>
          <a:ln/>
        </p:spPr>
      </p:sp>
      <p:sp>
        <p:nvSpPr>
          <p:cNvPr id="755715" name="Rectangle 3"/>
          <p:cNvSpPr>
            <a:spLocks noGrp="1" noChangeArrowheads="1"/>
          </p:cNvSpPr>
          <p:nvPr>
            <p:ph type="body" idx="1"/>
          </p:nvPr>
        </p:nvSpPr>
        <p:spPr>
          <a:xfrm>
            <a:off x="1981200" y="4572000"/>
            <a:ext cx="4419600" cy="3963988"/>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1970088" y="839788"/>
            <a:ext cx="4670425" cy="3503612"/>
          </a:xfrm>
          <a:ln/>
        </p:spPr>
      </p:sp>
      <p:sp>
        <p:nvSpPr>
          <p:cNvPr id="194563" name="Rectangle 3"/>
          <p:cNvSpPr>
            <a:spLocks noGrp="1" noChangeArrowheads="1"/>
          </p:cNvSpPr>
          <p:nvPr>
            <p:ph type="body" idx="1"/>
          </p:nvPr>
        </p:nvSpPr>
        <p:spPr>
          <a:xfrm>
            <a:off x="1981200" y="4572000"/>
            <a:ext cx="4648200" cy="3963988"/>
          </a:xfrm>
        </p:spPr>
        <p:txBody>
          <a:bodyPr/>
          <a:lstStyle/>
          <a:p>
            <a:pPr marL="190500" indent="-190500"/>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970088" y="839788"/>
            <a:ext cx="4670425" cy="3503612"/>
          </a:xfrm>
          <a:ln/>
        </p:spPr>
      </p:sp>
      <p:sp>
        <p:nvSpPr>
          <p:cNvPr id="246787" name="Rectangle 3"/>
          <p:cNvSpPr>
            <a:spLocks noGrp="1" noChangeArrowheads="1"/>
          </p:cNvSpPr>
          <p:nvPr>
            <p:ph type="body" idx="1"/>
          </p:nvPr>
        </p:nvSpPr>
        <p:spPr>
          <a:xfrm>
            <a:off x="1981200" y="4572000"/>
            <a:ext cx="4648200" cy="3963988"/>
          </a:xfrm>
        </p:spPr>
        <p:txBody>
          <a:bodyPr/>
          <a:lstStyle/>
          <a:p>
            <a:pPr marL="190500" indent="-190500" algn="just">
              <a:lnSpc>
                <a:spcPct val="90000"/>
              </a:lnSpc>
            </a:pPr>
            <a:r>
              <a:rPr lang="en-US" b="1" u="sng" dirty="0"/>
              <a:t>Understanding Business Requirements:</a:t>
            </a:r>
          </a:p>
          <a:p>
            <a:pPr marL="190500" indent="-190500" algn="just">
              <a:lnSpc>
                <a:spcPct val="90000"/>
              </a:lnSpc>
            </a:pPr>
            <a:r>
              <a:rPr lang="en-US" dirty="0"/>
              <a:t>Typically, the business case:</a:t>
            </a:r>
          </a:p>
          <a:p>
            <a:pPr marL="190500" indent="-190500" algn="just">
              <a:lnSpc>
                <a:spcPct val="90000"/>
              </a:lnSpc>
              <a:buClr>
                <a:srgbClr val="FF9900"/>
              </a:buClr>
              <a:buFont typeface="Wingdings" pitchFamily="2" charset="2"/>
              <a:buChar char="Ø"/>
            </a:pPr>
            <a:r>
              <a:rPr lang="en-US" dirty="0"/>
              <a:t>Estimates the costs and benefits</a:t>
            </a:r>
          </a:p>
          <a:p>
            <a:pPr marL="190500" indent="-190500" algn="just">
              <a:lnSpc>
                <a:spcPct val="90000"/>
              </a:lnSpc>
              <a:buClr>
                <a:srgbClr val="FF9900"/>
              </a:buClr>
              <a:buFont typeface="Wingdings" pitchFamily="2" charset="2"/>
              <a:buChar char="Ø"/>
            </a:pPr>
            <a:r>
              <a:rPr lang="en-US" dirty="0"/>
              <a:t>Studies the risks of alternative approaches </a:t>
            </a:r>
          </a:p>
          <a:p>
            <a:pPr marL="190500" indent="-190500" algn="just">
              <a:lnSpc>
                <a:spcPct val="90000"/>
              </a:lnSpc>
              <a:buClr>
                <a:srgbClr val="FF9900"/>
              </a:buClr>
              <a:buFont typeface="Wingdings" pitchFamily="2" charset="2"/>
              <a:buChar char="Ø"/>
            </a:pPr>
            <a:r>
              <a:rPr lang="en-US" dirty="0"/>
              <a:t>Recommends a particular direction </a:t>
            </a:r>
          </a:p>
          <a:p>
            <a:pPr marL="190500" indent="-190500" algn="just">
              <a:lnSpc>
                <a:spcPct val="90000"/>
              </a:lnSpc>
              <a:buClr>
                <a:srgbClr val="FF9900"/>
              </a:buClr>
              <a:buFont typeface="Wingdings" pitchFamily="2" charset="2"/>
              <a:buChar char="Ø"/>
            </a:pPr>
            <a:r>
              <a:rPr lang="en-US" dirty="0"/>
              <a:t>Provides the logical starting point for the modeler in understanding the context and requirements</a:t>
            </a:r>
          </a:p>
          <a:p>
            <a:pPr marL="190500" indent="-190500" algn="just">
              <a:lnSpc>
                <a:spcPct val="90000"/>
              </a:lnSpc>
            </a:pPr>
            <a:endParaRPr lang="en-US" dirty="0"/>
          </a:p>
          <a:p>
            <a:pPr marL="190500" indent="-190500" algn="just">
              <a:lnSpc>
                <a:spcPct val="90000"/>
              </a:lnSpc>
            </a:pPr>
            <a:r>
              <a:rPr lang="en-US" dirty="0"/>
              <a:t>While understanding the business case, one should specify the following very carefully:</a:t>
            </a:r>
          </a:p>
          <a:p>
            <a:pPr marL="190500" indent="-190500" algn="just">
              <a:lnSpc>
                <a:spcPct val="90000"/>
              </a:lnSpc>
              <a:buClr>
                <a:srgbClr val="FF9900"/>
              </a:buClr>
              <a:buFont typeface="Wingdings" pitchFamily="2" charset="2"/>
              <a:buChar char="Ø"/>
            </a:pPr>
            <a:r>
              <a:rPr lang="en-US" dirty="0"/>
              <a:t>A detailed justification of the application. Who will benefit from it? Does it have any disadvantages?</a:t>
            </a:r>
          </a:p>
          <a:p>
            <a:pPr marL="190500" indent="-190500" algn="just">
              <a:lnSpc>
                <a:spcPct val="90000"/>
              </a:lnSpc>
              <a:buClr>
                <a:srgbClr val="FF9900"/>
              </a:buClr>
              <a:buFont typeface="Wingdings" pitchFamily="2" charset="2"/>
              <a:buChar char="Ø"/>
            </a:pPr>
            <a:r>
              <a:rPr lang="en-US" dirty="0"/>
              <a:t>The business concepts, rule and terminology</a:t>
            </a:r>
          </a:p>
          <a:p>
            <a:pPr marL="190500" indent="-190500" algn="just">
              <a:lnSpc>
                <a:spcPct val="90000"/>
              </a:lnSpc>
              <a:buClr>
                <a:srgbClr val="FF9900"/>
              </a:buClr>
              <a:buFont typeface="Wingdings" pitchFamily="2" charset="2"/>
              <a:buChar char="Ø"/>
            </a:pPr>
            <a:r>
              <a:rPr lang="en-US" dirty="0"/>
              <a:t>The critical success factor to the application</a:t>
            </a:r>
          </a:p>
          <a:p>
            <a:pPr marL="190500" indent="-190500" algn="just">
              <a:lnSpc>
                <a:spcPct val="90000"/>
              </a:lnSpc>
              <a:buClr>
                <a:srgbClr val="FF9900"/>
              </a:buClr>
              <a:buFont typeface="Wingdings" pitchFamily="2" charset="2"/>
              <a:buChar char="Ø"/>
            </a:pPr>
            <a:r>
              <a:rPr lang="en-US" dirty="0"/>
              <a:t>The scope of the system</a:t>
            </a:r>
          </a:p>
          <a:p>
            <a:pPr marL="190500" indent="-190500" algn="just">
              <a:lnSpc>
                <a:spcPct val="90000"/>
              </a:lnSpc>
              <a:buClr>
                <a:srgbClr val="FF9900"/>
              </a:buClr>
              <a:buFont typeface="Wingdings" pitchFamily="2" charset="2"/>
              <a:buChar char="Ø"/>
            </a:pPr>
            <a:r>
              <a:rPr lang="en-US" dirty="0"/>
              <a:t>System size and time requirement</a:t>
            </a:r>
          </a:p>
          <a:p>
            <a:pPr marL="190500" indent="-190500" algn="just">
              <a:lnSpc>
                <a:spcPct val="90000"/>
              </a:lnSpc>
              <a:buClr>
                <a:srgbClr val="FF9900"/>
              </a:buClr>
              <a:buFont typeface="Wingdings" pitchFamily="2" charset="2"/>
              <a:buChar char="Ø"/>
            </a:pPr>
            <a:r>
              <a:rPr lang="en-US" dirty="0"/>
              <a:t>Performance related requirements, if any</a:t>
            </a:r>
          </a:p>
          <a:p>
            <a:pPr marL="190500" indent="-190500" algn="just">
              <a:lnSpc>
                <a:spcPct val="90000"/>
              </a:lnSpc>
              <a:buClr>
                <a:srgbClr val="FF9900"/>
              </a:buClr>
              <a:buFont typeface="Wingdings" pitchFamily="2" charset="2"/>
              <a:buChar char="Ø"/>
            </a:pPr>
            <a:r>
              <a:rPr lang="en-US" dirty="0"/>
              <a:t>Expected life of application</a:t>
            </a:r>
          </a:p>
          <a:p>
            <a:pPr marL="190500" indent="-190500" algn="just">
              <a:lnSpc>
                <a:spcPct val="90000"/>
              </a:lnSpc>
              <a:buClr>
                <a:srgbClr val="FF9900"/>
              </a:buClr>
              <a:buFont typeface="Wingdings" pitchFamily="2" charset="2"/>
              <a:buChar char="Ø"/>
            </a:pPr>
            <a:r>
              <a:rPr lang="en-US" dirty="0"/>
              <a:t>Connectivity or interface with other existing or expected applications</a:t>
            </a:r>
          </a:p>
          <a:p>
            <a:pPr marL="190500" indent="-190500" algn="just">
              <a:lnSpc>
                <a:spcPct val="90000"/>
              </a:lnSpc>
              <a:buFontTx/>
              <a:buAutoNum type="arabicParenR"/>
            </a:pPr>
            <a:endParaRPr lang="en-US" dirty="0"/>
          </a:p>
          <a:p>
            <a:pPr marL="190500" indent="-190500" algn="just">
              <a:lnSpc>
                <a:spcPct val="90000"/>
              </a:lnSpc>
            </a:pPr>
            <a:r>
              <a:rPr lang="en-US" dirty="0"/>
              <a:t>While understanding the requirements, a modeler needs to study the overall data life cycle and how to use the data at various stages.</a:t>
            </a:r>
          </a:p>
          <a:p>
            <a:pPr marL="190500" indent="-190500" algn="just">
              <a:lnSpc>
                <a:spcPct val="90000"/>
              </a:lnSpc>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a:xfrm>
            <a:off x="1970088" y="839788"/>
            <a:ext cx="4670425" cy="3503612"/>
          </a:xfrm>
          <a:ln/>
        </p:spPr>
      </p:sp>
      <p:sp>
        <p:nvSpPr>
          <p:cNvPr id="252931" name="Rectangle 3"/>
          <p:cNvSpPr>
            <a:spLocks noGrp="1" noChangeArrowheads="1"/>
          </p:cNvSpPr>
          <p:nvPr>
            <p:ph type="body" idx="1"/>
          </p:nvPr>
        </p:nvSpPr>
        <p:spPr>
          <a:xfrm>
            <a:off x="1981200" y="4572000"/>
            <a:ext cx="4648200" cy="3963988"/>
          </a:xfrm>
        </p:spPr>
        <p:txBody>
          <a:bodyPr>
            <a:normAutofit/>
          </a:bodyPr>
          <a:lstStyle/>
          <a:p>
            <a:pPr marL="190500" indent="-190500"/>
            <a:r>
              <a:rPr lang="en-US" b="1" u="sng" dirty="0"/>
              <a:t>Study of Data Life Cycle: </a:t>
            </a:r>
          </a:p>
          <a:p>
            <a:pPr marL="190500" indent="-190500"/>
            <a:endParaRPr lang="en-US" b="1" u="sng" dirty="0"/>
          </a:p>
          <a:p>
            <a:pPr marL="190500" indent="-190500" algn="just">
              <a:lnSpc>
                <a:spcPct val="90000"/>
              </a:lnSpc>
              <a:buClr>
                <a:srgbClr val="FF9900"/>
              </a:buClr>
              <a:buFont typeface="Wingdings" pitchFamily="2" charset="2"/>
              <a:buChar char="Ø"/>
            </a:pPr>
            <a:r>
              <a:rPr lang="en-US" b="1" dirty="0"/>
              <a:t>Need for Data: </a:t>
            </a:r>
            <a:r>
              <a:rPr lang="en-US" dirty="0"/>
              <a:t>After the business process or a problem is identified, you need to understand the various data-related needs of the business process. The data passes through various stages and it is important to decide how to use it in every stage.</a:t>
            </a:r>
          </a:p>
          <a:p>
            <a:pPr marL="190500" indent="-190500" algn="just">
              <a:lnSpc>
                <a:spcPct val="90000"/>
              </a:lnSpc>
              <a:buClr>
                <a:srgbClr val="FF9900"/>
              </a:buClr>
              <a:buFont typeface="Wingdings" pitchFamily="2" charset="2"/>
              <a:buChar char="Ø"/>
            </a:pPr>
            <a:r>
              <a:rPr lang="en-US" b="1" dirty="0"/>
              <a:t>Needed Data: </a:t>
            </a:r>
            <a:r>
              <a:rPr lang="en-US" dirty="0"/>
              <a:t>It is used to clearly record what data is needed to run the application. What needs to be recorded and what should be discarded. All the required details of the needed data elements are discovered and documented in the data model.</a:t>
            </a:r>
          </a:p>
          <a:p>
            <a:pPr marL="190500" indent="-190500" algn="just">
              <a:lnSpc>
                <a:spcPct val="90000"/>
              </a:lnSpc>
              <a:buClr>
                <a:srgbClr val="FF9900"/>
              </a:buClr>
              <a:buFont typeface="Wingdings" pitchFamily="2" charset="2"/>
              <a:buChar char="Ø"/>
            </a:pPr>
            <a:r>
              <a:rPr lang="en-US" b="1" dirty="0"/>
              <a:t>Collect Needed Data: </a:t>
            </a:r>
            <a:r>
              <a:rPr lang="en-US" dirty="0"/>
              <a:t>After identifying which data is needed, collection of data takes place. Here, you apply a sort of filter to gather only the data that is needed and ignore the irrelevant data that is not necessary for any of your business processes. One needs to clearly define the various methods of collecting data.</a:t>
            </a:r>
          </a:p>
          <a:p>
            <a:pPr marL="190500" indent="-190500" algn="just">
              <a:lnSpc>
                <a:spcPct val="90000"/>
              </a:lnSpc>
              <a:buClr>
                <a:srgbClr val="FF9900"/>
              </a:buClr>
              <a:buFont typeface="Wingdings" pitchFamily="2" charset="2"/>
              <a:buChar char="Ø"/>
            </a:pPr>
            <a:r>
              <a:rPr lang="en-US" b="1" dirty="0"/>
              <a:t>Store Data: </a:t>
            </a:r>
            <a:r>
              <a:rPr lang="en-US" dirty="0"/>
              <a:t>The collected data must be stored in the database using appropriate methods of storage. You need to decide and include the storage medium after considering the optimal storage method to suit the needs of users for accessing and using data.</a:t>
            </a:r>
          </a:p>
          <a:p>
            <a:pPr marL="190500" indent="-190500" algn="just">
              <a:lnSpc>
                <a:spcPct val="90000"/>
              </a:lnSpc>
              <a:buClr>
                <a:srgbClr val="FF9900"/>
              </a:buClr>
              <a:buFont typeface="Wingdings" pitchFamily="2" charset="2"/>
              <a:buChar char="Ø"/>
            </a:pPr>
            <a:r>
              <a:rPr lang="en-US" b="1" dirty="0"/>
              <a:t>Use Data: </a:t>
            </a:r>
            <a:r>
              <a:rPr lang="en-US" dirty="0"/>
              <a:t>That is the ultimate goal in the data life cycle. At this stage, you perform the following activities:</a:t>
            </a:r>
          </a:p>
          <a:p>
            <a:pPr marL="647700" lvl="1" indent="-190500">
              <a:buClr>
                <a:srgbClr val="FFC000"/>
              </a:buClr>
              <a:buFont typeface="Arial" pitchFamily="34" charset="0"/>
              <a:buChar char="-"/>
            </a:pPr>
            <a:r>
              <a:rPr lang="en-US" dirty="0"/>
              <a:t>Combine various data elements</a:t>
            </a:r>
          </a:p>
          <a:p>
            <a:pPr marL="647700" lvl="1" indent="-190500">
              <a:buClr>
                <a:srgbClr val="FFC000"/>
              </a:buClr>
              <a:buFont typeface="Arial" pitchFamily="34" charset="0"/>
              <a:buChar char="-"/>
            </a:pPr>
            <a:r>
              <a:rPr lang="en-US" dirty="0"/>
              <a:t>Retrieve data elements for usage</a:t>
            </a:r>
          </a:p>
          <a:p>
            <a:pPr marL="647700" lvl="1" indent="-190500">
              <a:buClr>
                <a:srgbClr val="FFC000"/>
              </a:buClr>
              <a:buFont typeface="Arial" pitchFamily="34" charset="0"/>
              <a:buChar char="-"/>
            </a:pPr>
            <a:r>
              <a:rPr lang="en-US" dirty="0"/>
              <a:t>Modify and store modified data</a:t>
            </a:r>
          </a:p>
          <a:p>
            <a:pPr marL="647700" lvl="1" indent="-190500">
              <a:buClr>
                <a:srgbClr val="FFC000"/>
              </a:buClr>
              <a:buFont typeface="Arial" pitchFamily="34" charset="0"/>
              <a:buChar char="-"/>
            </a:pPr>
            <a:r>
              <a:rPr lang="en-US" dirty="0"/>
              <a:t>Add new data created during the business processes</a:t>
            </a:r>
          </a:p>
          <a:p>
            <a:pPr marL="190500" indent="-190500"/>
            <a:endParaRPr lang="en-US" dirty="0"/>
          </a:p>
          <a:p>
            <a:pPr marL="190500" indent="-190500"/>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Rot="1" noChangeAspect="1" noChangeArrowheads="1" noTextEdit="1"/>
          </p:cNvSpPr>
          <p:nvPr>
            <p:ph type="sldImg"/>
          </p:nvPr>
        </p:nvSpPr>
        <p:spPr>
          <a:xfrm>
            <a:off x="1970088" y="839788"/>
            <a:ext cx="4670425" cy="3503612"/>
          </a:xfrm>
          <a:ln/>
        </p:spPr>
      </p:sp>
      <p:sp>
        <p:nvSpPr>
          <p:cNvPr id="728067" name="Rectangle 3"/>
          <p:cNvSpPr>
            <a:spLocks noGrp="1" noChangeArrowheads="1"/>
          </p:cNvSpPr>
          <p:nvPr>
            <p:ph type="body" idx="1"/>
          </p:nvPr>
        </p:nvSpPr>
        <p:spPr>
          <a:xfrm>
            <a:off x="1981200" y="4572000"/>
            <a:ext cx="4648200" cy="3963988"/>
          </a:xfrm>
        </p:spPr>
        <p:txBody>
          <a:bodyPr/>
          <a:lstStyle/>
          <a:p>
            <a:pPr marL="190500" indent="-190500"/>
            <a:r>
              <a:rPr lang="en-US" b="1" u="sng" dirty="0"/>
              <a:t>Study of Data Life Cycle (contd.):</a:t>
            </a:r>
          </a:p>
          <a:p>
            <a:pPr marL="190500" indent="-190500"/>
            <a:endParaRPr lang="en-US" b="1" u="sng" dirty="0"/>
          </a:p>
          <a:p>
            <a:pPr marL="190500" indent="-190500" algn="just">
              <a:lnSpc>
                <a:spcPct val="90000"/>
              </a:lnSpc>
              <a:buClr>
                <a:srgbClr val="FF9900"/>
              </a:buClr>
              <a:buFont typeface="Wingdings" pitchFamily="2" charset="2"/>
              <a:buChar char="Ø"/>
            </a:pPr>
            <a:r>
              <a:rPr lang="en-US" b="1" dirty="0"/>
              <a:t>Delete Obsolete Data: </a:t>
            </a:r>
            <a:r>
              <a:rPr lang="en-US" dirty="0"/>
              <a:t>After a particular time period, a particular data element in storage may become old and obsolete. After a period of time, the data element may no longer be useful and, therefore, not accessed in any transactions at all. Presence of such data in the system will slowdown the performance and introduce maintenance-related issues. Deleting such obsolete data becomes an ongoing operation. A particular data element may fall into the category qualified for deletion. At this stage, the data model is used to examine the various data elements that can be safely deleted after specified periods.</a:t>
            </a:r>
          </a:p>
          <a:p>
            <a:pPr marL="190500" indent="-190500" algn="just">
              <a:lnSpc>
                <a:spcPct val="90000"/>
              </a:lnSpc>
              <a:buClr>
                <a:srgbClr val="FF9900"/>
              </a:buClr>
              <a:buFont typeface="Wingdings" pitchFamily="2" charset="2"/>
              <a:buChar char="Ø"/>
            </a:pPr>
            <a:r>
              <a:rPr lang="en-US" b="1" dirty="0"/>
              <a:t>Archive Historical Data: </a:t>
            </a:r>
            <a:r>
              <a:rPr lang="en-US" dirty="0"/>
              <a:t>Some data elements could be useful even after any activity on those data elements had ceased. Historical data can be used in the data warehouse of the organization. Any such useful data elements are removed from the current database and archived into a separate historical repository for further use.</a:t>
            </a:r>
          </a:p>
          <a:p>
            <a:pPr marL="190500" indent="-190500"/>
            <a:endParaRPr lang="en-US" dirty="0"/>
          </a:p>
          <a:p>
            <a:pPr marL="190500" indent="-190500"/>
            <a:endParaRPr lang="en-US" dirty="0"/>
          </a:p>
          <a:p>
            <a:pPr marL="190500" indent="-190500"/>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Rot="1" noChangeAspect="1" noChangeArrowheads="1" noTextEdit="1"/>
          </p:cNvSpPr>
          <p:nvPr>
            <p:ph type="sldImg"/>
          </p:nvPr>
        </p:nvSpPr>
        <p:spPr>
          <a:xfrm>
            <a:off x="1970088" y="839788"/>
            <a:ext cx="4670425" cy="3503612"/>
          </a:xfrm>
          <a:ln/>
        </p:spPr>
      </p:sp>
      <p:sp>
        <p:nvSpPr>
          <p:cNvPr id="730115" name="Rectangle 3"/>
          <p:cNvSpPr>
            <a:spLocks noGrp="1" noChangeArrowheads="1"/>
          </p:cNvSpPr>
          <p:nvPr>
            <p:ph type="body" idx="1"/>
          </p:nvPr>
        </p:nvSpPr>
        <p:spPr>
          <a:xfrm>
            <a:off x="1981200" y="4572000"/>
            <a:ext cx="4648200" cy="3963988"/>
          </a:xfrm>
        </p:spPr>
        <p:txBody>
          <a:bodyPr/>
          <a:lstStyle/>
          <a:p>
            <a:pPr marL="190500" indent="-190500"/>
            <a:r>
              <a:rPr lang="en-US" b="1" u="sng" dirty="0"/>
              <a:t>Characteristics of a Good Requirement: </a:t>
            </a:r>
          </a:p>
          <a:p>
            <a:pPr marL="190500" indent="-190500"/>
            <a:endParaRPr lang="en-US" dirty="0"/>
          </a:p>
          <a:p>
            <a:pPr marL="190500" indent="-190500" algn="just">
              <a:lnSpc>
                <a:spcPct val="90000"/>
              </a:lnSpc>
              <a:buClr>
                <a:srgbClr val="FF9900"/>
              </a:buClr>
              <a:buFont typeface="Wingdings" pitchFamily="2" charset="2"/>
              <a:buChar char="Ø"/>
            </a:pPr>
            <a:r>
              <a:rPr lang="en-US" dirty="0"/>
              <a:t>Meeting the customer’s real needs is one of the goals of developing a system. If the system does not meet the customer’s needs, then the perceived value of the system diminishes.</a:t>
            </a:r>
          </a:p>
          <a:p>
            <a:pPr marL="190500" indent="-190500"/>
            <a:endParaRPr lang="en-US" dirty="0"/>
          </a:p>
          <a:p>
            <a:pPr marL="190500" indent="-190500"/>
            <a:endParaRPr lang="en-US" dirty="0"/>
          </a:p>
          <a:p>
            <a:pPr marL="190500" indent="-190500"/>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Rot="1" noChangeAspect="1" noChangeArrowheads="1" noTextEdit="1"/>
          </p:cNvSpPr>
          <p:nvPr>
            <p:ph type="sldImg"/>
          </p:nvPr>
        </p:nvSpPr>
        <p:spPr>
          <a:xfrm>
            <a:off x="1970088" y="839788"/>
            <a:ext cx="4670425" cy="3503612"/>
          </a:xfrm>
          <a:ln/>
        </p:spPr>
      </p:sp>
      <p:sp>
        <p:nvSpPr>
          <p:cNvPr id="749571" name="Rectangle 3"/>
          <p:cNvSpPr>
            <a:spLocks noGrp="1" noChangeArrowheads="1"/>
          </p:cNvSpPr>
          <p:nvPr>
            <p:ph type="body" idx="1"/>
          </p:nvPr>
        </p:nvSpPr>
        <p:spPr>
          <a:xfrm>
            <a:off x="1981200" y="4572000"/>
            <a:ext cx="4648200" cy="3963988"/>
          </a:xfrm>
        </p:spPr>
        <p:txBody>
          <a:bodyPr/>
          <a:lstStyle/>
          <a:p>
            <a:pPr marL="190500" indent="-190500"/>
            <a:r>
              <a:rPr lang="en-US" b="1" u="sng" dirty="0"/>
              <a:t>Collection of Business Requirements:</a:t>
            </a:r>
          </a:p>
          <a:p>
            <a:pPr marL="190500" indent="-190500" algn="just">
              <a:lnSpc>
                <a:spcPct val="90000"/>
              </a:lnSpc>
              <a:buClr>
                <a:srgbClr val="FF9900"/>
              </a:buClr>
              <a:buFont typeface="Wingdings" pitchFamily="2" charset="2"/>
              <a:buChar char="Ø"/>
            </a:pPr>
            <a:r>
              <a:rPr lang="en-US" dirty="0"/>
              <a:t>Interviews and workshops are the essential techniques for requirements gathering.</a:t>
            </a:r>
          </a:p>
          <a:p>
            <a:pPr marL="190500" indent="-190500" algn="just">
              <a:lnSpc>
                <a:spcPct val="90000"/>
              </a:lnSpc>
              <a:buClr>
                <a:srgbClr val="FF9900"/>
              </a:buClr>
              <a:buFont typeface="Wingdings" pitchFamily="2" charset="2"/>
              <a:buChar char="Ø"/>
            </a:pPr>
            <a:r>
              <a:rPr lang="en-US" dirty="0"/>
              <a:t>You need to be very careful about using data models as your means of communication during these initial interviews or workshops. In fact, use anything but data models: UML Use Cases and Activity Diagrams, plain text, data flow diagrams, event diagrams, function hierarchies, and/or report layouts.</a:t>
            </a:r>
          </a:p>
          <a:p>
            <a:pPr marL="190500" indent="-190500" algn="just">
              <a:lnSpc>
                <a:spcPct val="90000"/>
              </a:lnSpc>
              <a:buClr>
                <a:srgbClr val="FF9900"/>
              </a:buClr>
              <a:buFont typeface="Wingdings" pitchFamily="2" charset="2"/>
              <a:buChar char="Ø"/>
            </a:pPr>
            <a:r>
              <a:rPr lang="en-US" dirty="0"/>
              <a:t>CEOs and other senior managers may not be familiar with the details of process and data but are usually the best placed to paint a picture of future directions.</a:t>
            </a:r>
          </a:p>
          <a:p>
            <a:pPr marL="190500" indent="-190500" algn="just">
              <a:lnSpc>
                <a:spcPct val="90000"/>
              </a:lnSpc>
              <a:buClr>
                <a:srgbClr val="FF9900"/>
              </a:buClr>
              <a:buFont typeface="Wingdings" pitchFamily="2" charset="2"/>
              <a:buChar char="Ø"/>
            </a:pPr>
            <a:r>
              <a:rPr lang="en-US" dirty="0"/>
              <a:t>Business experts, end users, and “subject matter experts” are the people we consult in order to understand the data requirements in depth. Do not let them design the model—at least not yet! Instead, encourage them to explain the processes and the data they use and to examine critically how well their needs are met.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Rot="1" noChangeAspect="1" noChangeArrowheads="1" noTextEdit="1"/>
          </p:cNvSpPr>
          <p:nvPr>
            <p:ph type="sldImg"/>
          </p:nvPr>
        </p:nvSpPr>
        <p:spPr>
          <a:xfrm>
            <a:off x="1970088" y="839788"/>
            <a:ext cx="4670425" cy="3503612"/>
          </a:xfrm>
          <a:ln/>
        </p:spPr>
      </p:sp>
      <p:sp>
        <p:nvSpPr>
          <p:cNvPr id="734211" name="Rectangle 3"/>
          <p:cNvSpPr>
            <a:spLocks noGrp="1" noChangeArrowheads="1"/>
          </p:cNvSpPr>
          <p:nvPr>
            <p:ph type="body" idx="1"/>
          </p:nvPr>
        </p:nvSpPr>
        <p:spPr>
          <a:xfrm>
            <a:off x="1981200" y="4572000"/>
            <a:ext cx="4648200" cy="3963988"/>
          </a:xfrm>
        </p:spPr>
        <p:txBody>
          <a:bodyPr/>
          <a:lstStyle/>
          <a:p>
            <a:pPr marL="190500" indent="-190500"/>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May 19,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701098" y="3523349"/>
            <a:ext cx="5652089" cy="1143008"/>
          </a:xfrm>
        </p:spPr>
        <p:txBody>
          <a:bodyPr/>
          <a:lstStyle/>
          <a:p>
            <a:pPr algn="just"/>
            <a:r>
              <a:rPr lang="en-US" dirty="0"/>
              <a:t>Lesson 2: Understanding Business Requirements</a:t>
            </a:r>
          </a:p>
        </p:txBody>
      </p:sp>
      <p:sp>
        <p:nvSpPr>
          <p:cNvPr id="11" name="Title 10"/>
          <p:cNvSpPr>
            <a:spLocks noGrp="1"/>
          </p:cNvSpPr>
          <p:nvPr>
            <p:ph type="ctrTitle"/>
          </p:nvPr>
        </p:nvSpPr>
        <p:spPr>
          <a:xfrm>
            <a:off x="1672070" y="2166027"/>
            <a:ext cx="5652089" cy="1285884"/>
          </a:xfrm>
        </p:spPr>
        <p:txBody>
          <a:bodyPr>
            <a:normAutofit/>
          </a:bodyPr>
          <a:lstStyle/>
          <a:p>
            <a:pPr algn="just"/>
            <a:r>
              <a:rPr lang="en-US" dirty="0">
                <a:solidFill>
                  <a:srgbClr val="000000"/>
                </a:solidFill>
                <a:latin typeface="Candara"/>
              </a:rPr>
              <a:t>Dimension Modeling for Data Warehouse</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p:cNvSpPr>
          <p:nvPr>
            <p:ph type="title"/>
          </p:nvPr>
        </p:nvSpPr>
        <p:spPr>
          <a:noFill/>
        </p:spPr>
        <p:txBody>
          <a:bodyPr/>
          <a:lstStyle/>
          <a:p>
            <a:r>
              <a:rPr lang="en-US" sz="1200"/>
              <a:t>2.5:  Other Methods of Collecting Requirements  </a:t>
            </a:r>
            <a:br>
              <a:rPr lang="en-US" sz="1200"/>
            </a:br>
            <a:r>
              <a:rPr lang="en-US" sz="2400"/>
              <a:t>Other Methods of Collecting Requirements</a:t>
            </a:r>
          </a:p>
        </p:txBody>
      </p:sp>
      <p:sp>
        <p:nvSpPr>
          <p:cNvPr id="735235" name="Rectangle 3"/>
          <p:cNvSpPr>
            <a:spLocks noGrp="1"/>
          </p:cNvSpPr>
          <p:nvPr>
            <p:ph type="body" idx="1"/>
          </p:nvPr>
        </p:nvSpPr>
        <p:spPr>
          <a:xfrm>
            <a:off x="228600" y="1233488"/>
            <a:ext cx="8534400" cy="4786312"/>
          </a:xfrm>
          <a:noFill/>
          <a:ln/>
        </p:spPr>
        <p:txBody>
          <a:bodyPr/>
          <a:lstStyle/>
          <a:p>
            <a:pPr algn="just"/>
            <a:r>
              <a:rPr lang="en-US" sz="2000" b="1" dirty="0">
                <a:cs typeface="Arial" pitchFamily="34" charset="0"/>
              </a:rPr>
              <a:t>Direct Observation Techniques:</a:t>
            </a:r>
          </a:p>
          <a:p>
            <a:pPr lvl="1" algn="just"/>
            <a:r>
              <a:rPr lang="en-US" sz="1800" dirty="0">
                <a:cs typeface="Arial" pitchFamily="34" charset="0"/>
              </a:rPr>
              <a:t>This allows you to asses users’ needs and problems associated with the use of services.</a:t>
            </a:r>
          </a:p>
          <a:p>
            <a:pPr lvl="1" algn="just"/>
            <a:r>
              <a:rPr lang="en-US" sz="1800" dirty="0">
                <a:cs typeface="Arial" pitchFamily="34" charset="0"/>
              </a:rPr>
              <a:t>This technique is designed for a specific purpose; to identify a problem, describe a situation, assess user satisfaction, and so on.</a:t>
            </a:r>
            <a:endParaRPr lang="en-US" sz="3200" dirty="0">
              <a:cs typeface="Arial" pitchFamily="34" charset="0"/>
            </a:endParaRPr>
          </a:p>
          <a:p>
            <a:pPr algn="just"/>
            <a:r>
              <a:rPr lang="en-US" sz="2000" b="1" dirty="0">
                <a:cs typeface="Arial" pitchFamily="34" charset="0"/>
              </a:rPr>
              <a:t>Surveys</a:t>
            </a:r>
          </a:p>
          <a:p>
            <a:pPr lvl="1" algn="just"/>
            <a:r>
              <a:rPr lang="en-US" sz="1800" dirty="0">
                <a:cs typeface="Arial" pitchFamily="34" charset="0"/>
              </a:rPr>
              <a:t>This is more suitable when stakeholders are spread globally.</a:t>
            </a:r>
          </a:p>
          <a:p>
            <a:pPr algn="just"/>
            <a:r>
              <a:rPr lang="en-US" sz="2000" b="1" dirty="0">
                <a:cs typeface="Arial" pitchFamily="34" charset="0"/>
              </a:rPr>
              <a:t>Data Collection and Analysis</a:t>
            </a:r>
          </a:p>
          <a:p>
            <a:pPr lvl="1" algn="just"/>
            <a:r>
              <a:rPr lang="en-US" sz="1800" dirty="0">
                <a:cs typeface="Arial" pitchFamily="34" charset="0"/>
              </a:rPr>
              <a:t>These are indirect sources of information to provide an approximation of the needs of the user.</a:t>
            </a:r>
          </a:p>
          <a:p>
            <a:pPr lvl="1" algn="just"/>
            <a:r>
              <a:rPr lang="en-US" sz="1800" dirty="0">
                <a:cs typeface="Arial" pitchFamily="34" charset="0"/>
              </a:rPr>
              <a:t>Source can be public data, marketing data or any other data.</a:t>
            </a:r>
            <a:endParaRPr lang="en-US" sz="3200" dirty="0">
              <a:cs typeface="Arial" pitchFamily="34" charset="0"/>
            </a:endParaRPr>
          </a:p>
          <a:p>
            <a:pPr lvl="1" algn="just"/>
            <a:endParaRPr lang="en-US" sz="1800" dirty="0">
              <a:cs typeface="Arial" pitchFamily="34" charset="0"/>
            </a:endParaRPr>
          </a:p>
          <a:p>
            <a:pPr lvl="1" algn="just"/>
            <a:endParaRPr lang="en-US" sz="1800" dirty="0">
              <a:cs typeface="Arial" pitchFamily="34" charset="0"/>
            </a:endParaRP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81758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p:cNvSpPr>
          <p:nvPr>
            <p:ph type="title"/>
          </p:nvPr>
        </p:nvSpPr>
        <p:spPr>
          <a:noFill/>
        </p:spPr>
        <p:txBody>
          <a:bodyPr/>
          <a:lstStyle/>
          <a:p>
            <a:r>
              <a:rPr lang="en-US" sz="1200"/>
              <a:t>2.6:  Specifying Business Requirements  </a:t>
            </a:r>
            <a:br>
              <a:rPr lang="en-US" sz="1200"/>
            </a:br>
            <a:r>
              <a:rPr lang="en-US" sz="2400"/>
              <a:t>Business Requirements Specification</a:t>
            </a:r>
          </a:p>
        </p:txBody>
      </p:sp>
      <p:sp>
        <p:nvSpPr>
          <p:cNvPr id="737283" name="Rectangle 3"/>
          <p:cNvSpPr>
            <a:spLocks noGrp="1"/>
          </p:cNvSpPr>
          <p:nvPr>
            <p:ph type="body" idx="1"/>
          </p:nvPr>
        </p:nvSpPr>
        <p:spPr>
          <a:xfrm>
            <a:off x="228600" y="1233488"/>
            <a:ext cx="6273800" cy="4786312"/>
          </a:xfrm>
          <a:noFill/>
          <a:ln/>
        </p:spPr>
        <p:txBody>
          <a:bodyPr/>
          <a:lstStyle/>
          <a:p>
            <a:pPr algn="just"/>
            <a:r>
              <a:rPr lang="en-US" sz="2000" b="1" dirty="0">
                <a:cs typeface="Arial" pitchFamily="34" charset="0"/>
              </a:rPr>
              <a:t>The most important task is to define “statement of requirements” or Business Requirement Specification. The issues could be as follows:</a:t>
            </a:r>
          </a:p>
          <a:p>
            <a:pPr lvl="1" algn="just"/>
            <a:r>
              <a:rPr lang="en-US" sz="1800" dirty="0">
                <a:cs typeface="Arial" pitchFamily="34" charset="0"/>
              </a:rPr>
              <a:t>Many requirements are well-known but impractical to document them.</a:t>
            </a:r>
          </a:p>
          <a:p>
            <a:pPr lvl="1" algn="just"/>
            <a:r>
              <a:rPr lang="en-US" sz="1800" dirty="0">
                <a:cs typeface="Arial" pitchFamily="34" charset="0"/>
              </a:rPr>
              <a:t>Some requirements are only relevant to specific design alternatives.</a:t>
            </a:r>
          </a:p>
          <a:p>
            <a:pPr lvl="1" algn="just"/>
            <a:r>
              <a:rPr lang="en-US" sz="1800" dirty="0">
                <a:cs typeface="Arial" pitchFamily="34" charset="0"/>
              </a:rPr>
              <a:t>Some requirements may emerge only when the client has seen an actual design.</a:t>
            </a:r>
          </a:p>
          <a:p>
            <a:pPr lvl="1" algn="just"/>
            <a:r>
              <a:rPr lang="en-US" sz="1800" dirty="0">
                <a:cs typeface="Arial" pitchFamily="34" charset="0"/>
              </a:rPr>
              <a:t>High-level business directions and rules cannot be captured directly.</a:t>
            </a:r>
          </a:p>
          <a:p>
            <a:pPr lvl="1" algn="just"/>
            <a:endParaRPr lang="en-US" sz="1800" dirty="0">
              <a:cs typeface="Arial" pitchFamily="34" charset="0"/>
            </a:endParaRPr>
          </a:p>
        </p:txBody>
      </p:sp>
      <p:pic>
        <p:nvPicPr>
          <p:cNvPr id="737284" name="Picture 4" descr="BD1820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9888" y="1905000"/>
            <a:ext cx="2119312" cy="2176463"/>
          </a:xfrm>
          <a:prstGeom prst="rect">
            <a:avLst/>
          </a:prstGeom>
          <a:noFill/>
          <a:extLst>
            <a:ext uri="{909E8E84-426E-40DD-AFC4-6F175D3DCCD1}">
              <a14:hiddenFill xmlns:a14="http://schemas.microsoft.com/office/drawing/2010/main">
                <a:solidFill>
                  <a:srgbClr val="FFFFFF"/>
                </a:solidFill>
              </a14:hiddenFill>
            </a:ext>
          </a:extLst>
        </p:spPr>
      </p:pic>
      <p:sp>
        <p:nvSpPr>
          <p:cNvPr id="737286" name="Rectangle 6"/>
          <p:cNvSpPr>
            <a:spLocks noChangeArrowheads="1"/>
          </p:cNvSpPr>
          <p:nvPr/>
        </p:nvSpPr>
        <p:spPr bwMode="auto">
          <a:xfrm>
            <a:off x="6948488" y="2540000"/>
            <a:ext cx="14478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r>
              <a:rPr lang="en-US" b="1" u="sng">
                <a:solidFill>
                  <a:srgbClr val="000000"/>
                </a:solidFill>
                <a:latin typeface="Candara"/>
              </a:rPr>
              <a:t>B</a:t>
            </a:r>
            <a:r>
              <a:rPr lang="en-US">
                <a:solidFill>
                  <a:srgbClr val="000000"/>
                </a:solidFill>
                <a:latin typeface="Candara"/>
              </a:rPr>
              <a:t>usiness </a:t>
            </a:r>
            <a:r>
              <a:rPr lang="en-US" b="1" u="sng">
                <a:solidFill>
                  <a:srgbClr val="000000"/>
                </a:solidFill>
                <a:latin typeface="Candara"/>
              </a:rPr>
              <a:t>R</a:t>
            </a:r>
            <a:r>
              <a:rPr lang="en-US">
                <a:solidFill>
                  <a:srgbClr val="000000"/>
                </a:solidFill>
                <a:latin typeface="Candara"/>
              </a:rPr>
              <a:t>equirement </a:t>
            </a:r>
            <a:r>
              <a:rPr lang="en-US" b="1" u="sng">
                <a:solidFill>
                  <a:srgbClr val="000000"/>
                </a:solidFill>
                <a:latin typeface="Candara"/>
              </a:rPr>
              <a:t>S</a:t>
            </a:r>
            <a:r>
              <a:rPr lang="en-US">
                <a:solidFill>
                  <a:srgbClr val="000000"/>
                </a:solidFill>
                <a:latin typeface="Candara"/>
              </a:rPr>
              <a:t>pecification</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17686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3" name="Rectangle 3"/>
          <p:cNvSpPr>
            <a:spLocks noGrp="1"/>
          </p:cNvSpPr>
          <p:nvPr>
            <p:ph type="body" idx="1"/>
          </p:nvPr>
        </p:nvSpPr>
        <p:spPr>
          <a:xfrm>
            <a:off x="228599" y="1233488"/>
            <a:ext cx="6549571" cy="4786312"/>
          </a:xfrm>
          <a:noFill/>
          <a:ln/>
        </p:spPr>
        <p:txBody>
          <a:bodyPr/>
          <a:lstStyle/>
          <a:p>
            <a:pPr algn="just"/>
            <a:r>
              <a:rPr lang="en-US" sz="2000" b="1" dirty="0">
                <a:cs typeface="Arial" pitchFamily="34" charset="0"/>
              </a:rPr>
              <a:t>In this module, you learned about the following:</a:t>
            </a:r>
          </a:p>
          <a:p>
            <a:pPr lvl="1" algn="just"/>
            <a:r>
              <a:rPr lang="en-US" sz="1800" dirty="0">
                <a:cs typeface="Arial" pitchFamily="34" charset="0"/>
              </a:rPr>
              <a:t>Any system is usually developed in response to a problem, an opportunity, or a requirement.</a:t>
            </a:r>
          </a:p>
          <a:p>
            <a:pPr lvl="1" algn="just"/>
            <a:r>
              <a:rPr lang="en-US" sz="1800" dirty="0">
                <a:cs typeface="Arial" pitchFamily="34" charset="0"/>
              </a:rPr>
              <a:t>It is important to understand the data life cycle in an application state the requirements clearly. </a:t>
            </a:r>
          </a:p>
          <a:p>
            <a:pPr lvl="1" algn="just"/>
            <a:r>
              <a:rPr lang="en-US" sz="1800" dirty="0">
                <a:cs typeface="Arial" pitchFamily="34" charset="0"/>
              </a:rPr>
              <a:t>The most important task is to define “statement of requirements” or Business Requirement Specification.</a:t>
            </a:r>
          </a:p>
          <a:p>
            <a:pPr lvl="1" algn="just"/>
            <a:endParaRPr lang="en-US" dirty="0">
              <a:cs typeface="Arial" pitchFamily="34" charset="0"/>
            </a:endParaRPr>
          </a:p>
        </p:txBody>
      </p:sp>
      <p:grpSp>
        <p:nvGrpSpPr>
          <p:cNvPr id="2" name="Group 6"/>
          <p:cNvGrpSpPr>
            <a:grpSpLocks/>
          </p:cNvGrpSpPr>
          <p:nvPr/>
        </p:nvGrpSpPr>
        <p:grpSpPr bwMode="auto">
          <a:xfrm>
            <a:off x="6934200" y="1576388"/>
            <a:ext cx="1716088" cy="1547812"/>
            <a:chOff x="4176" y="993"/>
            <a:chExt cx="1273" cy="1119"/>
          </a:xfrm>
        </p:grpSpPr>
        <p:sp>
          <p:nvSpPr>
            <p:cNvPr id="752647" name="Rectangle 7"/>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pic>
          <p:nvPicPr>
            <p:cNvPr id="752648" name="Picture 8" descr="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080"/>
              <a:ext cx="1085" cy="940"/>
            </a:xfrm>
            <a:prstGeom prst="rect">
              <a:avLst/>
            </a:prstGeom>
            <a:noFill/>
            <a:extLst>
              <a:ext uri="{909E8E84-426E-40DD-AFC4-6F175D3DCCD1}">
                <a14:hiddenFill xmlns:a14="http://schemas.microsoft.com/office/drawing/2010/main">
                  <a:solidFill>
                    <a:srgbClr val="FFFFFF"/>
                  </a:solidFill>
                </a14:hiddenFill>
              </a:ext>
            </a:extLst>
          </p:spPr>
        </p:pic>
      </p:grpSp>
      <p:sp>
        <p:nvSpPr>
          <p:cNvPr id="75265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400" b="1">
                <a:solidFill>
                  <a:srgbClr val="000000"/>
                </a:solidFill>
                <a:latin typeface="Candara"/>
                <a:ea typeface="ヒラギノ角ゴ Pro W3"/>
                <a:cs typeface="ヒラギノ角ゴ Pro W3"/>
              </a:rPr>
              <a:t>Summary</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34562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p:cNvSpPr>
          <p:nvPr>
            <p:ph type="body" idx="1"/>
          </p:nvPr>
        </p:nvSpPr>
        <p:spPr>
          <a:xfrm>
            <a:off x="319088" y="1233488"/>
            <a:ext cx="6197826" cy="4368800"/>
          </a:xfrm>
        </p:spPr>
        <p:txBody>
          <a:bodyPr/>
          <a:lstStyle/>
          <a:p>
            <a:pPr algn="just"/>
            <a:r>
              <a:rPr lang="en-US" b="1" dirty="0">
                <a:cs typeface="Arial" pitchFamily="34" charset="0"/>
              </a:rPr>
              <a:t>Question 1: _____</a:t>
            </a:r>
            <a:r>
              <a:rPr lang="en-US" dirty="0">
                <a:cs typeface="Arial" pitchFamily="34" charset="0"/>
              </a:rPr>
              <a:t> </a:t>
            </a:r>
            <a:r>
              <a:rPr lang="en-US" b="1" dirty="0">
                <a:cs typeface="Arial" pitchFamily="34" charset="0"/>
              </a:rPr>
              <a:t>is more suitable when stakeholders are spread globally.</a:t>
            </a:r>
          </a:p>
          <a:p>
            <a:pPr algn="just"/>
            <a:r>
              <a:rPr lang="en-US" b="1" dirty="0">
                <a:cs typeface="Arial" pitchFamily="34" charset="0"/>
              </a:rPr>
              <a:t>Question 2: ________ are good for documentation and agreement on common or discussed objectives</a:t>
            </a:r>
          </a:p>
        </p:txBody>
      </p:sp>
      <p:grpSp>
        <p:nvGrpSpPr>
          <p:cNvPr id="2" name="Group 3"/>
          <p:cNvGrpSpPr>
            <a:grpSpLocks/>
          </p:cNvGrpSpPr>
          <p:nvPr/>
        </p:nvGrpSpPr>
        <p:grpSpPr bwMode="auto">
          <a:xfrm>
            <a:off x="6781800" y="1576388"/>
            <a:ext cx="1868488" cy="1471612"/>
            <a:chOff x="4176" y="993"/>
            <a:chExt cx="1273" cy="1119"/>
          </a:xfrm>
        </p:grpSpPr>
        <p:sp>
          <p:nvSpPr>
            <p:cNvPr id="754692" name="Rectangle 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pic>
          <p:nvPicPr>
            <p:cNvPr id="754693" name="Picture 5"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754694" name="Rectangle 6"/>
          <p:cNvSpPr>
            <a:spLocks noGrp="1"/>
          </p:cNvSpPr>
          <p:nvPr>
            <p:ph type="title"/>
          </p:nvPr>
        </p:nvSpPr>
        <p:spPr>
          <a:noFill/>
          <a:ln/>
        </p:spPr>
        <p:txBody>
          <a:bodyPr/>
          <a:lstStyle/>
          <a:p>
            <a:r>
              <a:rPr lang="en-US" sz="2400"/>
              <a:t>Review Question</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34776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85" name="Rectangle 13"/>
          <p:cNvSpPr>
            <a:spLocks noGrp="1"/>
          </p:cNvSpPr>
          <p:nvPr>
            <p:ph type="title"/>
          </p:nvPr>
        </p:nvSpPr>
        <p:spPr/>
        <p:txBody>
          <a:bodyPr/>
          <a:lstStyle/>
          <a:p>
            <a:r>
              <a:rPr lang="en-US" sz="2400"/>
              <a:t>Lesson Objectives</a:t>
            </a:r>
          </a:p>
        </p:txBody>
      </p:sp>
      <p:sp>
        <p:nvSpPr>
          <p:cNvPr id="182286" name="Rectangle 14"/>
          <p:cNvSpPr>
            <a:spLocks noGrp="1"/>
          </p:cNvSpPr>
          <p:nvPr>
            <p:ph type="body" idx="1"/>
          </p:nvPr>
        </p:nvSpPr>
        <p:spPr>
          <a:xfrm>
            <a:off x="319087" y="1233488"/>
            <a:ext cx="6357483" cy="4368800"/>
          </a:xfrm>
          <a:noFill/>
        </p:spPr>
        <p:txBody>
          <a:bodyPr/>
          <a:lstStyle/>
          <a:p>
            <a:pPr algn="just"/>
            <a:r>
              <a:rPr lang="en-US" sz="2000" b="1" dirty="0"/>
              <a:t>This lesson will provide overview of various techniques of Requirement gathering</a:t>
            </a:r>
          </a:p>
          <a:p>
            <a:pPr algn="just"/>
            <a:r>
              <a:rPr lang="en-US" sz="2000" b="1" dirty="0"/>
              <a:t>We will learn about:</a:t>
            </a:r>
          </a:p>
          <a:p>
            <a:pPr lvl="1" algn="just"/>
            <a:r>
              <a:rPr lang="en-US" sz="1800" dirty="0"/>
              <a:t>Need of Requirement Analysis</a:t>
            </a:r>
          </a:p>
          <a:p>
            <a:pPr lvl="1" algn="just"/>
            <a:r>
              <a:rPr lang="en-US" sz="1800" dirty="0"/>
              <a:t>The Data Life cycle</a:t>
            </a:r>
          </a:p>
          <a:p>
            <a:pPr lvl="1" algn="just"/>
            <a:r>
              <a:rPr lang="en-US" sz="1800" dirty="0"/>
              <a:t>Ways of Collecting requirement</a:t>
            </a:r>
          </a:p>
          <a:p>
            <a:pPr lvl="1" algn="just"/>
            <a:r>
              <a:rPr lang="en-US" sz="1800" dirty="0"/>
              <a:t>Business Requirement Specification (BRS)</a:t>
            </a:r>
          </a:p>
        </p:txBody>
      </p:sp>
      <p:grpSp>
        <p:nvGrpSpPr>
          <p:cNvPr id="2" name="Group 15"/>
          <p:cNvGrpSpPr>
            <a:grpSpLocks/>
          </p:cNvGrpSpPr>
          <p:nvPr/>
        </p:nvGrpSpPr>
        <p:grpSpPr bwMode="auto">
          <a:xfrm>
            <a:off x="6934200" y="1576388"/>
            <a:ext cx="1716088" cy="1471612"/>
            <a:chOff x="4176" y="993"/>
            <a:chExt cx="1273" cy="1119"/>
          </a:xfrm>
        </p:grpSpPr>
        <p:sp>
          <p:nvSpPr>
            <p:cNvPr id="182288" name="Rectangle 16"/>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182289" name="Picture 17" descr="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 y="1080"/>
              <a:ext cx="1056"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27469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1" name="Rectangle 5"/>
          <p:cNvSpPr>
            <a:spLocks noGrp="1"/>
          </p:cNvSpPr>
          <p:nvPr>
            <p:ph type="title"/>
          </p:nvPr>
        </p:nvSpPr>
        <p:spPr>
          <a:noFill/>
        </p:spPr>
        <p:txBody>
          <a:bodyPr/>
          <a:lstStyle/>
          <a:p>
            <a:r>
              <a:rPr lang="en-US" sz="1200"/>
              <a:t>2.1:  Collecting Requirements  </a:t>
            </a:r>
            <a:br>
              <a:rPr lang="en-US" sz="1200"/>
            </a:br>
            <a:r>
              <a:rPr lang="en-US" sz="2400"/>
              <a:t>Requirements Collection</a:t>
            </a:r>
          </a:p>
        </p:txBody>
      </p:sp>
      <p:sp>
        <p:nvSpPr>
          <p:cNvPr id="183387" name="Rectangle 91"/>
          <p:cNvSpPr>
            <a:spLocks noGrp="1"/>
          </p:cNvSpPr>
          <p:nvPr>
            <p:ph type="body" idx="1"/>
          </p:nvPr>
        </p:nvSpPr>
        <p:spPr>
          <a:xfrm>
            <a:off x="333602" y="1277031"/>
            <a:ext cx="8374969" cy="4368800"/>
          </a:xfrm>
          <a:noFill/>
          <a:ln/>
        </p:spPr>
        <p:txBody>
          <a:bodyPr/>
          <a:lstStyle/>
          <a:p>
            <a:pPr algn="just"/>
            <a:r>
              <a:rPr lang="en-US" sz="2000" b="1" dirty="0">
                <a:cs typeface="Arial" pitchFamily="34" charset="0"/>
              </a:rPr>
              <a:t>Experts think that the requirement gathering should be treated as a separate phase.</a:t>
            </a:r>
          </a:p>
          <a:p>
            <a:pPr algn="just"/>
            <a:r>
              <a:rPr lang="en-US" sz="2000" b="1" dirty="0" smtClean="0">
                <a:cs typeface="Arial" pitchFamily="34" charset="0"/>
              </a:rPr>
              <a:t>Though</a:t>
            </a:r>
            <a:r>
              <a:rPr lang="en-US" sz="2000" b="1" dirty="0">
                <a:cs typeface="Arial" pitchFamily="34" charset="0"/>
              </a:rPr>
              <a:t>, some suggest that it should be a part of the conceptual design phase.</a:t>
            </a:r>
          </a:p>
          <a:p>
            <a:pPr algn="just"/>
            <a:r>
              <a:rPr lang="en-US" sz="2000" b="1" dirty="0" smtClean="0">
                <a:cs typeface="Arial" pitchFamily="34" charset="0"/>
              </a:rPr>
              <a:t>The </a:t>
            </a:r>
            <a:r>
              <a:rPr lang="en-US" sz="2000" b="1" dirty="0">
                <a:cs typeface="Arial" pitchFamily="34" charset="0"/>
              </a:rPr>
              <a:t>requirement phase is used for the following:</a:t>
            </a:r>
          </a:p>
          <a:p>
            <a:pPr lvl="1" algn="just"/>
            <a:r>
              <a:rPr lang="en-US" sz="1800" dirty="0">
                <a:cs typeface="Arial" pitchFamily="34" charset="0"/>
              </a:rPr>
              <a:t>Collecting the business requirement </a:t>
            </a:r>
          </a:p>
          <a:p>
            <a:pPr lvl="1" algn="just"/>
            <a:r>
              <a:rPr lang="en-US" sz="1800" dirty="0">
                <a:cs typeface="Arial" pitchFamily="34" charset="0"/>
              </a:rPr>
              <a:t>Formulating the understanding of requirement</a:t>
            </a:r>
          </a:p>
          <a:p>
            <a:pPr algn="just"/>
            <a:r>
              <a:rPr lang="en-US" sz="2000" b="1" dirty="0" smtClean="0">
                <a:cs typeface="Arial" pitchFamily="34" charset="0"/>
              </a:rPr>
              <a:t>Requirement </a:t>
            </a:r>
            <a:r>
              <a:rPr lang="en-US" sz="2000" b="1" dirty="0">
                <a:cs typeface="Arial" pitchFamily="34" charset="0"/>
              </a:rPr>
              <a:t>analysis starts as soon as a business case is prepared or received.</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54410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5" name="Rectangle 5"/>
          <p:cNvSpPr>
            <a:spLocks noGrp="1"/>
          </p:cNvSpPr>
          <p:nvPr>
            <p:ph type="body" idx="1"/>
          </p:nvPr>
        </p:nvSpPr>
        <p:spPr>
          <a:xfrm>
            <a:off x="319088" y="1233488"/>
            <a:ext cx="8520112" cy="4368800"/>
          </a:xfrm>
        </p:spPr>
        <p:txBody>
          <a:bodyPr/>
          <a:lstStyle/>
          <a:p>
            <a:pPr algn="just"/>
            <a:r>
              <a:rPr lang="en-US" sz="2000" b="1" dirty="0">
                <a:cs typeface="Arial" pitchFamily="34" charset="0"/>
              </a:rPr>
              <a:t>Any system is usually developed in response to a problem, an opportunity, or a requirement.</a:t>
            </a:r>
          </a:p>
          <a:p>
            <a:pPr algn="just"/>
            <a:r>
              <a:rPr lang="en-US" sz="2000" b="1" dirty="0">
                <a:cs typeface="Arial" pitchFamily="34" charset="0"/>
              </a:rPr>
              <a:t>Its statement should be supported by a formal business case. The case is used for the following:</a:t>
            </a:r>
          </a:p>
          <a:p>
            <a:pPr algn="just"/>
            <a:endParaRPr lang="en-US" sz="2000" b="1" dirty="0">
              <a:cs typeface="Arial" pitchFamily="34" charset="0"/>
            </a:endParaRPr>
          </a:p>
          <a:p>
            <a:pPr algn="just"/>
            <a:endParaRPr lang="en-US" sz="2000" b="1" dirty="0">
              <a:cs typeface="Arial" pitchFamily="34" charset="0"/>
            </a:endParaRPr>
          </a:p>
          <a:p>
            <a:pPr algn="just"/>
            <a:endParaRPr lang="en-US" sz="2000" b="1" dirty="0">
              <a:cs typeface="Arial" pitchFamily="34" charset="0"/>
            </a:endParaRPr>
          </a:p>
          <a:p>
            <a:pPr algn="just"/>
            <a:endParaRPr lang="en-US" sz="2000" b="1" dirty="0">
              <a:cs typeface="Arial" pitchFamily="34" charset="0"/>
            </a:endParaRPr>
          </a:p>
          <a:p>
            <a:pPr algn="just"/>
            <a:endParaRPr lang="en-US" sz="2000" b="1" dirty="0">
              <a:cs typeface="Arial" pitchFamily="34" charset="0"/>
            </a:endParaRPr>
          </a:p>
          <a:p>
            <a:pPr algn="just"/>
            <a:endParaRPr lang="en-US" sz="2000" b="1" dirty="0">
              <a:cs typeface="Arial" pitchFamily="34" charset="0"/>
            </a:endParaRPr>
          </a:p>
          <a:p>
            <a:pPr algn="just"/>
            <a:r>
              <a:rPr lang="en-US" sz="2000" b="1" dirty="0">
                <a:cs typeface="Arial" pitchFamily="34" charset="0"/>
              </a:rPr>
              <a:t>It is important to understand the data life cycle in an application.</a:t>
            </a:r>
          </a:p>
        </p:txBody>
      </p:sp>
      <p:sp>
        <p:nvSpPr>
          <p:cNvPr id="245764" name="Rectangle 4"/>
          <p:cNvSpPr>
            <a:spLocks noGrp="1"/>
          </p:cNvSpPr>
          <p:nvPr>
            <p:ph type="title"/>
          </p:nvPr>
        </p:nvSpPr>
        <p:spPr/>
        <p:txBody>
          <a:bodyPr/>
          <a:lstStyle/>
          <a:p>
            <a:r>
              <a:rPr lang="en-US" sz="1200"/>
              <a:t>2.2: Understanding Requirements</a:t>
            </a:r>
            <a:br>
              <a:rPr lang="en-US" sz="1200"/>
            </a:br>
            <a:r>
              <a:rPr lang="en-US" sz="2400"/>
              <a:t>Understanding Business Requirements</a:t>
            </a:r>
          </a:p>
        </p:txBody>
      </p:sp>
      <p:sp>
        <p:nvSpPr>
          <p:cNvPr id="245781" name="AutoShape 21"/>
          <p:cNvSpPr>
            <a:spLocks noChangeArrowheads="1"/>
          </p:cNvSpPr>
          <p:nvPr/>
        </p:nvSpPr>
        <p:spPr bwMode="auto">
          <a:xfrm>
            <a:off x="7162800" y="2990850"/>
            <a:ext cx="1752600" cy="1524000"/>
          </a:xfrm>
          <a:prstGeom prst="roundRect">
            <a:avLst>
              <a:gd name="adj" fmla="val 16667"/>
            </a:avLst>
          </a:prstGeom>
          <a:gradFill rotWithShape="1">
            <a:gsLst>
              <a:gs pos="0">
                <a:srgbClr val="03D4A8"/>
              </a:gs>
              <a:gs pos="25000">
                <a:srgbClr val="21D6E0"/>
              </a:gs>
              <a:gs pos="75000">
                <a:srgbClr val="0087E6"/>
              </a:gs>
              <a:gs pos="100000">
                <a:srgbClr val="005CB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endParaRPr>
          </a:p>
        </p:txBody>
      </p:sp>
      <p:sp>
        <p:nvSpPr>
          <p:cNvPr id="245782" name="AutoShape 22"/>
          <p:cNvSpPr>
            <a:spLocks noChangeArrowheads="1"/>
          </p:cNvSpPr>
          <p:nvPr/>
        </p:nvSpPr>
        <p:spPr bwMode="auto">
          <a:xfrm>
            <a:off x="4876800" y="2971800"/>
            <a:ext cx="1752600" cy="1524000"/>
          </a:xfrm>
          <a:prstGeom prst="roundRect">
            <a:avLst>
              <a:gd name="adj" fmla="val 16667"/>
            </a:avLst>
          </a:prstGeom>
          <a:gradFill rotWithShape="1">
            <a:gsLst>
              <a:gs pos="0">
                <a:srgbClr val="03D4A8"/>
              </a:gs>
              <a:gs pos="25000">
                <a:srgbClr val="21D6E0"/>
              </a:gs>
              <a:gs pos="75000">
                <a:srgbClr val="0087E6"/>
              </a:gs>
              <a:gs pos="100000">
                <a:srgbClr val="005CB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endParaRPr>
          </a:p>
        </p:txBody>
      </p:sp>
      <p:sp>
        <p:nvSpPr>
          <p:cNvPr id="245783" name="AutoShape 23"/>
          <p:cNvSpPr>
            <a:spLocks noChangeArrowheads="1"/>
          </p:cNvSpPr>
          <p:nvPr/>
        </p:nvSpPr>
        <p:spPr bwMode="auto">
          <a:xfrm>
            <a:off x="2514600" y="2971800"/>
            <a:ext cx="1752600" cy="1524000"/>
          </a:xfrm>
          <a:prstGeom prst="roundRect">
            <a:avLst>
              <a:gd name="adj" fmla="val 16667"/>
            </a:avLst>
          </a:prstGeom>
          <a:gradFill rotWithShape="1">
            <a:gsLst>
              <a:gs pos="0">
                <a:srgbClr val="03D4A8"/>
              </a:gs>
              <a:gs pos="25000">
                <a:srgbClr val="21D6E0"/>
              </a:gs>
              <a:gs pos="75000">
                <a:srgbClr val="0087E6"/>
              </a:gs>
              <a:gs pos="100000">
                <a:srgbClr val="005CB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endParaRPr>
          </a:p>
        </p:txBody>
      </p:sp>
      <p:sp>
        <p:nvSpPr>
          <p:cNvPr id="245784" name="Rectangle 24"/>
          <p:cNvSpPr>
            <a:spLocks noChangeArrowheads="1"/>
          </p:cNvSpPr>
          <p:nvPr/>
        </p:nvSpPr>
        <p:spPr bwMode="auto">
          <a:xfrm>
            <a:off x="7315200" y="3048000"/>
            <a:ext cx="1447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solidFill>
                  <a:srgbClr val="000000"/>
                </a:solidFill>
                <a:latin typeface="Candara"/>
              </a:rPr>
              <a:t>Providing the logical starting of the project for modeler</a:t>
            </a:r>
          </a:p>
        </p:txBody>
      </p:sp>
      <p:sp>
        <p:nvSpPr>
          <p:cNvPr id="245785" name="Rectangle 25"/>
          <p:cNvSpPr>
            <a:spLocks noChangeArrowheads="1"/>
          </p:cNvSpPr>
          <p:nvPr/>
        </p:nvSpPr>
        <p:spPr bwMode="auto">
          <a:xfrm>
            <a:off x="2667000" y="3352800"/>
            <a:ext cx="1371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solidFill>
                  <a:srgbClr val="000000"/>
                </a:solidFill>
                <a:latin typeface="Candara"/>
              </a:rPr>
              <a:t>Estimating the cost</a:t>
            </a:r>
          </a:p>
        </p:txBody>
      </p:sp>
      <p:sp>
        <p:nvSpPr>
          <p:cNvPr id="245786" name="AutoShape 26"/>
          <p:cNvSpPr>
            <a:spLocks noChangeArrowheads="1"/>
          </p:cNvSpPr>
          <p:nvPr/>
        </p:nvSpPr>
        <p:spPr bwMode="auto">
          <a:xfrm>
            <a:off x="152400" y="2971800"/>
            <a:ext cx="1752600" cy="1524000"/>
          </a:xfrm>
          <a:prstGeom prst="roundRect">
            <a:avLst>
              <a:gd name="adj" fmla="val 16667"/>
            </a:avLst>
          </a:prstGeom>
          <a:gradFill rotWithShape="1">
            <a:gsLst>
              <a:gs pos="0">
                <a:srgbClr val="03D4A8"/>
              </a:gs>
              <a:gs pos="25000">
                <a:srgbClr val="21D6E0"/>
              </a:gs>
              <a:gs pos="75000">
                <a:srgbClr val="0087E6"/>
              </a:gs>
              <a:gs pos="100000">
                <a:srgbClr val="005CB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endParaRPr>
          </a:p>
        </p:txBody>
      </p:sp>
      <p:sp>
        <p:nvSpPr>
          <p:cNvPr id="245787" name="Rectangle 27"/>
          <p:cNvSpPr>
            <a:spLocks noChangeArrowheads="1"/>
          </p:cNvSpPr>
          <p:nvPr/>
        </p:nvSpPr>
        <p:spPr bwMode="auto">
          <a:xfrm>
            <a:off x="4876800" y="3124200"/>
            <a:ext cx="1524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a:lstStyle/>
          <a:p>
            <a:pPr lvl="1"/>
            <a:r>
              <a:rPr lang="en-US" sz="1600" b="1">
                <a:solidFill>
                  <a:srgbClr val="000000"/>
                </a:solidFill>
                <a:latin typeface="Candara"/>
              </a:rPr>
              <a:t>Studying benefits of proposed system</a:t>
            </a:r>
          </a:p>
        </p:txBody>
      </p:sp>
      <p:sp>
        <p:nvSpPr>
          <p:cNvPr id="245788" name="Rectangle 28"/>
          <p:cNvSpPr>
            <a:spLocks noChangeArrowheads="1"/>
          </p:cNvSpPr>
          <p:nvPr/>
        </p:nvSpPr>
        <p:spPr bwMode="auto">
          <a:xfrm>
            <a:off x="-228600" y="3276600"/>
            <a:ext cx="2133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lvl="1"/>
            <a:r>
              <a:rPr lang="en-US" sz="1600" b="1" dirty="0">
                <a:solidFill>
                  <a:srgbClr val="000000"/>
                </a:solidFill>
                <a:latin typeface="Candara"/>
              </a:rPr>
              <a:t>Understanding the problem statement</a:t>
            </a:r>
          </a:p>
        </p:txBody>
      </p:sp>
      <p:cxnSp>
        <p:nvCxnSpPr>
          <p:cNvPr id="245789" name="AutoShape 29"/>
          <p:cNvCxnSpPr>
            <a:cxnSpLocks noChangeShapeType="1"/>
            <a:stCxn id="245786" idx="3"/>
            <a:endCxn id="245783" idx="1"/>
          </p:cNvCxnSpPr>
          <p:nvPr/>
        </p:nvCxnSpPr>
        <p:spPr bwMode="auto">
          <a:xfrm>
            <a:off x="1905000" y="3733800"/>
            <a:ext cx="609600" cy="0"/>
          </a:xfrm>
          <a:prstGeom prst="straightConnector1">
            <a:avLst/>
          </a:prstGeom>
          <a:noFill/>
          <a:ln w="44450">
            <a:solidFill>
              <a:srgbClr val="64006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790" name="AutoShape 30"/>
          <p:cNvCxnSpPr>
            <a:cxnSpLocks noChangeShapeType="1"/>
          </p:cNvCxnSpPr>
          <p:nvPr/>
        </p:nvCxnSpPr>
        <p:spPr bwMode="auto">
          <a:xfrm>
            <a:off x="4324350" y="3695700"/>
            <a:ext cx="533400" cy="0"/>
          </a:xfrm>
          <a:prstGeom prst="straightConnector1">
            <a:avLst/>
          </a:prstGeom>
          <a:noFill/>
          <a:ln w="44450">
            <a:solidFill>
              <a:srgbClr val="64006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791" name="AutoShape 31"/>
          <p:cNvCxnSpPr>
            <a:cxnSpLocks noChangeShapeType="1"/>
          </p:cNvCxnSpPr>
          <p:nvPr/>
        </p:nvCxnSpPr>
        <p:spPr bwMode="auto">
          <a:xfrm>
            <a:off x="6629400" y="3733800"/>
            <a:ext cx="533400" cy="0"/>
          </a:xfrm>
          <a:prstGeom prst="straightConnector1">
            <a:avLst/>
          </a:prstGeom>
          <a:noFill/>
          <a:ln w="44450">
            <a:solidFill>
              <a:srgbClr val="64006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86395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p:cNvSpPr>
          <p:nvPr>
            <p:ph type="title"/>
          </p:nvPr>
        </p:nvSpPr>
        <p:spPr/>
        <p:txBody>
          <a:bodyPr/>
          <a:lstStyle/>
          <a:p>
            <a:r>
              <a:rPr lang="en-US" sz="1200" dirty="0"/>
              <a:t>2.3:  Understanding Data Life Cycle  </a:t>
            </a:r>
            <a:br>
              <a:rPr lang="en-US" sz="1200" dirty="0"/>
            </a:br>
            <a:r>
              <a:rPr lang="en-US" sz="2400" dirty="0"/>
              <a:t>Study of Data Life Cycle</a:t>
            </a:r>
          </a:p>
        </p:txBody>
      </p:sp>
      <p:sp>
        <p:nvSpPr>
          <p:cNvPr id="251907" name="Rectangle 3"/>
          <p:cNvSpPr>
            <a:spLocks noGrp="1"/>
          </p:cNvSpPr>
          <p:nvPr>
            <p:ph type="body" idx="1"/>
          </p:nvPr>
        </p:nvSpPr>
        <p:spPr>
          <a:xfrm>
            <a:off x="319088" y="1233488"/>
            <a:ext cx="3490912" cy="4481512"/>
          </a:xfrm>
        </p:spPr>
        <p:txBody>
          <a:bodyPr/>
          <a:lstStyle/>
          <a:p>
            <a:pPr algn="just"/>
            <a:r>
              <a:rPr lang="en-US" sz="2000" b="1" dirty="0">
                <a:cs typeface="Arial" pitchFamily="34" charset="0"/>
              </a:rPr>
              <a:t>Need for data</a:t>
            </a:r>
          </a:p>
          <a:p>
            <a:pPr algn="just"/>
            <a:r>
              <a:rPr lang="en-US" sz="2000" b="1" dirty="0">
                <a:cs typeface="Arial" pitchFamily="34" charset="0"/>
              </a:rPr>
              <a:t>Needed data</a:t>
            </a:r>
          </a:p>
          <a:p>
            <a:pPr algn="just"/>
            <a:r>
              <a:rPr lang="en-US" sz="2000" b="1" dirty="0">
                <a:cs typeface="Arial" pitchFamily="34" charset="0"/>
              </a:rPr>
              <a:t>Collect needed data</a:t>
            </a:r>
          </a:p>
          <a:p>
            <a:pPr algn="just"/>
            <a:r>
              <a:rPr lang="en-US" sz="2000" b="1" dirty="0">
                <a:cs typeface="Arial" pitchFamily="34" charset="0"/>
              </a:rPr>
              <a:t>Store data</a:t>
            </a:r>
          </a:p>
          <a:p>
            <a:pPr algn="just"/>
            <a:r>
              <a:rPr lang="en-US" sz="2000" b="1" dirty="0">
                <a:cs typeface="Arial" pitchFamily="34" charset="0"/>
              </a:rPr>
              <a:t>Use data</a:t>
            </a:r>
          </a:p>
          <a:p>
            <a:pPr algn="just"/>
            <a:r>
              <a:rPr lang="en-US" sz="2000" b="1" dirty="0">
                <a:cs typeface="Arial" pitchFamily="34" charset="0"/>
              </a:rPr>
              <a:t>Delete obsolete data</a:t>
            </a:r>
          </a:p>
          <a:p>
            <a:pPr algn="just"/>
            <a:r>
              <a:rPr lang="en-US" sz="2000" b="1" dirty="0">
                <a:cs typeface="Arial" pitchFamily="34" charset="0"/>
              </a:rPr>
              <a:t>Archive historical data</a:t>
            </a:r>
          </a:p>
          <a:p>
            <a:pPr algn="just"/>
            <a:endParaRPr lang="en-US" sz="2000" b="1" dirty="0">
              <a:cs typeface="Arial" pitchFamily="34" charset="0"/>
            </a:endParaRPr>
          </a:p>
          <a:p>
            <a:pPr marL="91440" algn="just">
              <a:spcBef>
                <a:spcPts val="0"/>
              </a:spcBef>
              <a:buFont typeface="Arial" pitchFamily="34" charset="0"/>
              <a:buNone/>
            </a:pPr>
            <a:r>
              <a:rPr lang="en-US" sz="2000" b="1" dirty="0">
                <a:cs typeface="Arial" pitchFamily="34" charset="0"/>
              </a:rPr>
              <a:t>A data life cycle help us </a:t>
            </a:r>
            <a:r>
              <a:rPr lang="en-US" sz="2000" b="1" dirty="0" smtClean="0">
                <a:cs typeface="Arial" pitchFamily="34" charset="0"/>
              </a:rPr>
              <a:t>to state </a:t>
            </a:r>
            <a:r>
              <a:rPr lang="en-US" sz="2000" b="1" dirty="0">
                <a:cs typeface="Arial" pitchFamily="34" charset="0"/>
              </a:rPr>
              <a:t>the </a:t>
            </a:r>
            <a:r>
              <a:rPr lang="en-US" sz="2000" b="1" dirty="0" smtClean="0">
                <a:cs typeface="Arial" pitchFamily="34" charset="0"/>
              </a:rPr>
              <a:t>requirements clearly</a:t>
            </a:r>
            <a:r>
              <a:rPr lang="en-US" sz="2000" b="1" dirty="0">
                <a:cs typeface="Arial" pitchFamily="34" charset="0"/>
              </a:rPr>
              <a:t>.</a:t>
            </a:r>
          </a:p>
          <a:p>
            <a:pPr algn="just"/>
            <a:endParaRPr lang="en-US" sz="2000" b="1" dirty="0">
              <a:cs typeface="Arial" pitchFamily="34" charset="0"/>
            </a:endParaRPr>
          </a:p>
          <a:p>
            <a:pPr algn="just"/>
            <a:endParaRPr lang="en-US" sz="2000" b="1" dirty="0">
              <a:cs typeface="Arial" pitchFamily="34" charset="0"/>
            </a:endParaRPr>
          </a:p>
        </p:txBody>
      </p:sp>
      <p:pic>
        <p:nvPicPr>
          <p:cNvPr id="251920" name="Picture 16"/>
          <p:cNvPicPr>
            <a:picLocks noChangeAspect="1" noChangeArrowheads="1"/>
          </p:cNvPicPr>
          <p:nvPr/>
        </p:nvPicPr>
        <p:blipFill>
          <a:blip r:embed="rId3">
            <a:extLst>
              <a:ext uri="{28A0092B-C50C-407E-A947-70E740481C1C}">
                <a14:useLocalDpi xmlns:a14="http://schemas.microsoft.com/office/drawing/2010/main" val="0"/>
              </a:ext>
            </a:extLst>
          </a:blip>
          <a:srcRect l="2618" r="3110"/>
          <a:stretch>
            <a:fillRect/>
          </a:stretch>
        </p:blipFill>
        <p:spPr bwMode="auto">
          <a:xfrm>
            <a:off x="4876800" y="1447800"/>
            <a:ext cx="4038600" cy="396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1921" name="WordArt 17"/>
          <p:cNvSpPr>
            <a:spLocks noChangeArrowheads="1" noChangeShapeType="1" noTextEdit="1"/>
          </p:cNvSpPr>
          <p:nvPr/>
        </p:nvSpPr>
        <p:spPr bwMode="auto">
          <a:xfrm>
            <a:off x="3962400" y="1371600"/>
            <a:ext cx="895350" cy="609600"/>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sp3d>
          </a:bodyPr>
          <a:lstStyle/>
          <a:p>
            <a:pPr algn="just"/>
            <a:r>
              <a:rPr lang="en-US" sz="3600" kern="10">
                <a:ln w="9525">
                  <a:round/>
                  <a:headEnd/>
                  <a:tailEnd/>
                </a:ln>
                <a:solidFill>
                  <a:schemeClr val="tx2"/>
                </a:solidFill>
                <a:latin typeface="Candara"/>
              </a:rPr>
              <a:t>Why?</a:t>
            </a:r>
          </a:p>
        </p:txBody>
      </p:sp>
      <p:sp>
        <p:nvSpPr>
          <p:cNvPr id="251922" name="WordArt 18"/>
          <p:cNvSpPr>
            <a:spLocks noChangeArrowheads="1" noChangeShapeType="1" noTextEdit="1"/>
          </p:cNvSpPr>
          <p:nvPr/>
        </p:nvSpPr>
        <p:spPr bwMode="auto">
          <a:xfrm>
            <a:off x="3971925" y="1905000"/>
            <a:ext cx="981075" cy="609600"/>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sp3d>
          </a:bodyPr>
          <a:lstStyle/>
          <a:p>
            <a:pPr algn="just"/>
            <a:r>
              <a:rPr lang="en-US" sz="3600" kern="10" dirty="0">
                <a:ln w="9525">
                  <a:round/>
                  <a:headEnd/>
                  <a:tailEnd/>
                </a:ln>
                <a:solidFill>
                  <a:schemeClr val="tx2"/>
                </a:solidFill>
                <a:latin typeface="Candara"/>
              </a:rPr>
              <a:t>What?</a:t>
            </a:r>
          </a:p>
        </p:txBody>
      </p:sp>
      <p:sp>
        <p:nvSpPr>
          <p:cNvPr id="251923" name="WordArt 19"/>
          <p:cNvSpPr>
            <a:spLocks noChangeArrowheads="1" noChangeShapeType="1" noTextEdit="1"/>
          </p:cNvSpPr>
          <p:nvPr/>
        </p:nvSpPr>
        <p:spPr bwMode="auto">
          <a:xfrm>
            <a:off x="4152900" y="2514600"/>
            <a:ext cx="800100" cy="609600"/>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sp3d>
          </a:bodyPr>
          <a:lstStyle/>
          <a:p>
            <a:pPr algn="just"/>
            <a:r>
              <a:rPr lang="en-US" sz="3600" kern="10">
                <a:ln w="9525">
                  <a:round/>
                  <a:headEnd/>
                  <a:tailEnd/>
                </a:ln>
                <a:solidFill>
                  <a:schemeClr val="tx2"/>
                </a:solidFill>
                <a:latin typeface="Candara"/>
              </a:rPr>
              <a:t>How?</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75805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p:cNvSpPr>
          <p:nvPr>
            <p:ph type="title"/>
          </p:nvPr>
        </p:nvSpPr>
        <p:spPr/>
        <p:txBody>
          <a:bodyPr/>
          <a:lstStyle/>
          <a:p>
            <a:r>
              <a:rPr lang="en-US" sz="1200" dirty="0"/>
              <a:t>2.3:  Understanding Data Life Cycle  </a:t>
            </a:r>
            <a:br>
              <a:rPr lang="en-US" sz="1200" dirty="0"/>
            </a:br>
            <a:r>
              <a:rPr lang="en-US" sz="2400" dirty="0"/>
              <a:t>Study of Data Life Cycle (contd..)</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62494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p:cNvSpPr>
          <p:nvPr>
            <p:ph type="title"/>
          </p:nvPr>
        </p:nvSpPr>
        <p:spPr/>
        <p:txBody>
          <a:bodyPr/>
          <a:lstStyle/>
          <a:p>
            <a:r>
              <a:rPr lang="en-US" sz="1200"/>
              <a:t>2.4:  What is a Good Software Requirement?  </a:t>
            </a:r>
            <a:br>
              <a:rPr lang="en-US" sz="1200"/>
            </a:br>
            <a:r>
              <a:rPr lang="en-US" sz="2400"/>
              <a:t>Characteristics of a Good Requirement</a:t>
            </a:r>
          </a:p>
        </p:txBody>
      </p:sp>
      <p:sp>
        <p:nvSpPr>
          <p:cNvPr id="729093" name="Rectangle 5"/>
          <p:cNvSpPr>
            <a:spLocks noChangeArrowheads="1"/>
          </p:cNvSpPr>
          <p:nvPr/>
        </p:nvSpPr>
        <p:spPr bwMode="auto">
          <a:xfrm>
            <a:off x="4724400" y="1219200"/>
            <a:ext cx="4191000" cy="4778375"/>
          </a:xfrm>
          <a:prstGeom prst="rect">
            <a:avLst/>
          </a:prstGeom>
          <a:gradFill rotWithShape="1">
            <a:gsLst>
              <a:gs pos="0">
                <a:schemeClr val="bg1"/>
              </a:gs>
              <a:gs pos="100000">
                <a:srgbClr val="DDDDDD"/>
              </a:gs>
            </a:gsLst>
            <a:lin ang="5400000" scaled="1"/>
          </a:gradFill>
          <a:ln w="12700" cap="rnd"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4788" tIns="46562" rIns="94788" bIns="46562"/>
          <a:lstStyle/>
          <a:p>
            <a:pPr marL="347663" indent="-347663" algn="just">
              <a:spcBef>
                <a:spcPct val="20000"/>
              </a:spcBef>
              <a:buClr>
                <a:srgbClr val="00A1E4"/>
              </a:buClr>
              <a:buFont typeface="Wingdings" pitchFamily="2" charset="2"/>
              <a:buChar char="Ø"/>
            </a:pPr>
            <a:r>
              <a:rPr lang="en-US" sz="1600" b="1" dirty="0">
                <a:solidFill>
                  <a:srgbClr val="000000"/>
                </a:solidFill>
                <a:latin typeface="Candara"/>
                <a:cs typeface="Arial" pitchFamily="34" charset="0"/>
              </a:rPr>
              <a:t>Understandable: Comprehendible by User, Business and Developers</a:t>
            </a:r>
          </a:p>
          <a:p>
            <a:pPr marL="347663" indent="-347663" algn="just">
              <a:spcBef>
                <a:spcPct val="20000"/>
              </a:spcBef>
              <a:buClr>
                <a:srgbClr val="00A1E4"/>
              </a:buClr>
              <a:buFont typeface="Wingdings" pitchFamily="2" charset="2"/>
              <a:buChar char="Ø"/>
            </a:pPr>
            <a:r>
              <a:rPr lang="en-US" sz="1600" b="1" dirty="0">
                <a:solidFill>
                  <a:srgbClr val="000000"/>
                </a:solidFill>
                <a:latin typeface="Candara"/>
                <a:cs typeface="Arial" pitchFamily="34" charset="0"/>
              </a:rPr>
              <a:t>Detailed/ Granular: Granular to be implemented in test cases and design</a:t>
            </a:r>
          </a:p>
          <a:p>
            <a:pPr marL="347663" indent="-347663" algn="just">
              <a:spcBef>
                <a:spcPct val="20000"/>
              </a:spcBef>
              <a:buClr>
                <a:srgbClr val="00A1E4"/>
              </a:buClr>
              <a:buFont typeface="Wingdings" pitchFamily="2" charset="2"/>
              <a:buChar char="Ø"/>
            </a:pPr>
            <a:r>
              <a:rPr lang="en-US" sz="1600" b="1" dirty="0">
                <a:solidFill>
                  <a:srgbClr val="000000"/>
                </a:solidFill>
                <a:latin typeface="Candara"/>
                <a:cs typeface="Arial" pitchFamily="34" charset="0"/>
              </a:rPr>
              <a:t>Explicit: Encompass all derived requirements</a:t>
            </a:r>
          </a:p>
          <a:p>
            <a:pPr marL="347663" indent="-347663" algn="just">
              <a:spcBef>
                <a:spcPct val="20000"/>
              </a:spcBef>
              <a:buClr>
                <a:srgbClr val="00A1E4"/>
              </a:buClr>
              <a:buFont typeface="Wingdings" pitchFamily="2" charset="2"/>
              <a:buChar char="Ø"/>
            </a:pPr>
            <a:r>
              <a:rPr lang="en-US" sz="1600" b="1" dirty="0">
                <a:solidFill>
                  <a:srgbClr val="000000"/>
                </a:solidFill>
                <a:latin typeface="Candara"/>
                <a:cs typeface="Arial" pitchFamily="34" charset="0"/>
              </a:rPr>
              <a:t>Traceable: It should be possible to trace a component requirement to its source</a:t>
            </a:r>
          </a:p>
          <a:p>
            <a:pPr marL="347663" indent="-347663" algn="just">
              <a:spcBef>
                <a:spcPct val="20000"/>
              </a:spcBef>
              <a:buClr>
                <a:srgbClr val="00A1E4"/>
              </a:buClr>
              <a:buFont typeface="Wingdings" pitchFamily="2" charset="2"/>
              <a:buChar char="Ø"/>
            </a:pPr>
            <a:r>
              <a:rPr lang="en-US" sz="1600" b="1" dirty="0">
                <a:solidFill>
                  <a:srgbClr val="000000"/>
                </a:solidFill>
                <a:latin typeface="Candara"/>
                <a:cs typeface="Arial" pitchFamily="34" charset="0"/>
              </a:rPr>
              <a:t>Manageable &amp; Organized: Scalability and change management, should be structured</a:t>
            </a:r>
          </a:p>
          <a:p>
            <a:pPr marL="342900" indent="-342900" eaLnBrk="0" hangingPunct="0">
              <a:lnSpc>
                <a:spcPct val="120000"/>
              </a:lnSpc>
              <a:spcBef>
                <a:spcPct val="20000"/>
              </a:spcBef>
              <a:buClr>
                <a:srgbClr val="00A1E4"/>
              </a:buClr>
              <a:buFont typeface="Wingdings" pitchFamily="2" charset="2"/>
              <a:buChar char="§"/>
            </a:pPr>
            <a:endParaRPr lang="en-US" sz="1600" b="1" dirty="0">
              <a:solidFill>
                <a:srgbClr val="000000"/>
              </a:solidFill>
              <a:latin typeface="Candara"/>
              <a:cs typeface="Arial" pitchFamily="34" charset="0"/>
            </a:endParaRPr>
          </a:p>
        </p:txBody>
      </p:sp>
      <p:sp>
        <p:nvSpPr>
          <p:cNvPr id="729095" name="Rectangle 7"/>
          <p:cNvSpPr>
            <a:spLocks noGrp="1" noChangeArrowheads="1"/>
          </p:cNvSpPr>
          <p:nvPr>
            <p:ph type="body" sz="half" idx="1"/>
          </p:nvPr>
        </p:nvSpPr>
        <p:spPr>
          <a:xfrm>
            <a:off x="381000" y="1219200"/>
            <a:ext cx="4267200" cy="4778375"/>
          </a:xfrm>
          <a:gradFill rotWithShape="1">
            <a:gsLst>
              <a:gs pos="0">
                <a:schemeClr val="bg1"/>
              </a:gs>
              <a:gs pos="100000">
                <a:srgbClr val="DDDDDD"/>
              </a:gs>
            </a:gsLst>
            <a:lin ang="5400000" scaled="1"/>
          </a:gradFill>
          <a:ln w="12700" cap="rnd">
            <a:solidFill>
              <a:schemeClr val="tx1"/>
            </a:solidFill>
            <a:prstDash val="sysDot"/>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4788" tIns="46562" rIns="94788" bIns="46562"/>
          <a:lstStyle/>
          <a:p>
            <a:r>
              <a:rPr lang="en-US" sz="1600" b="1" dirty="0">
                <a:cs typeface="Arial" pitchFamily="34" charset="0"/>
              </a:rPr>
              <a:t>Specific</a:t>
            </a:r>
          </a:p>
          <a:p>
            <a:pPr lvl="1"/>
            <a:r>
              <a:rPr lang="en-US" sz="1600" b="1" dirty="0"/>
              <a:t>Correct</a:t>
            </a:r>
            <a:r>
              <a:rPr lang="en-US" sz="1600" dirty="0"/>
              <a:t>: A true statement of what the requirement should do</a:t>
            </a:r>
          </a:p>
          <a:p>
            <a:pPr lvl="1"/>
            <a:r>
              <a:rPr lang="en-US" sz="1600" b="1" dirty="0"/>
              <a:t>Complete</a:t>
            </a:r>
            <a:r>
              <a:rPr lang="en-US" sz="1600" dirty="0"/>
              <a:t>: Encompass all requirements of concern to the Users  </a:t>
            </a:r>
          </a:p>
          <a:p>
            <a:pPr lvl="1"/>
            <a:r>
              <a:rPr lang="en-US" sz="1600" b="1" dirty="0"/>
              <a:t>Unambiguous</a:t>
            </a:r>
            <a:r>
              <a:rPr lang="en-US" sz="1600" dirty="0"/>
              <a:t>: Has only one interpretation</a:t>
            </a:r>
          </a:p>
          <a:p>
            <a:pPr lvl="1"/>
            <a:endParaRPr lang="en-US" sz="1600" dirty="0"/>
          </a:p>
          <a:p>
            <a:pPr algn="just"/>
            <a:r>
              <a:rPr lang="en-US" sz="1600" b="1" dirty="0">
                <a:cs typeface="Arial" pitchFamily="34" charset="0"/>
              </a:rPr>
              <a:t>Consistent: Does not conflict with other Requirements</a:t>
            </a:r>
          </a:p>
          <a:p>
            <a:pPr algn="just"/>
            <a:r>
              <a:rPr lang="en-US" sz="1600" b="1" dirty="0">
                <a:cs typeface="Arial" pitchFamily="34" charset="0"/>
              </a:rPr>
              <a:t>Verifiable: Can be tested to meet the Requirements</a:t>
            </a:r>
          </a:p>
          <a:p>
            <a:pPr algn="just"/>
            <a:r>
              <a:rPr lang="en-US" sz="1600" b="1" dirty="0">
                <a:cs typeface="Arial" pitchFamily="34" charset="0"/>
              </a:rPr>
              <a:t>Attainable: It should be within the scope of the project</a:t>
            </a:r>
          </a:p>
          <a:p>
            <a:endParaRPr lang="en-US" sz="1600" b="1" dirty="0">
              <a:cs typeface="Arial" pitchFamily="34" charset="0"/>
            </a:endParaRP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24067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p:cNvSpPr>
          <p:nvPr>
            <p:ph type="title"/>
          </p:nvPr>
        </p:nvSpPr>
        <p:spPr>
          <a:noFill/>
        </p:spPr>
        <p:txBody>
          <a:bodyPr/>
          <a:lstStyle/>
          <a:p>
            <a:r>
              <a:rPr lang="en-US" sz="1200"/>
              <a:t>2.5:  Collecting Business Requirements  </a:t>
            </a:r>
            <a:br>
              <a:rPr lang="en-US" sz="1200"/>
            </a:br>
            <a:r>
              <a:rPr lang="en-US" sz="2400"/>
              <a:t>Collation of Business Requirements</a:t>
            </a:r>
          </a:p>
        </p:txBody>
      </p:sp>
      <p:sp>
        <p:nvSpPr>
          <p:cNvPr id="748547" name="Rectangle 3"/>
          <p:cNvSpPr>
            <a:spLocks noGrp="1"/>
          </p:cNvSpPr>
          <p:nvPr>
            <p:ph type="body" idx="1"/>
          </p:nvPr>
        </p:nvSpPr>
        <p:spPr>
          <a:xfrm>
            <a:off x="228600" y="1233488"/>
            <a:ext cx="6248400" cy="4786312"/>
          </a:xfrm>
          <a:noFill/>
          <a:ln/>
        </p:spPr>
        <p:txBody>
          <a:bodyPr/>
          <a:lstStyle/>
          <a:p>
            <a:r>
              <a:rPr lang="en-US" sz="2000" b="1" dirty="0">
                <a:cs typeface="Arial" pitchFamily="34" charset="0"/>
              </a:rPr>
              <a:t>Conduct interviews and workshops:</a:t>
            </a:r>
          </a:p>
          <a:p>
            <a:pPr lvl="1"/>
            <a:r>
              <a:rPr lang="en-US" sz="1800" dirty="0">
                <a:cs typeface="Arial" pitchFamily="34" charset="0"/>
              </a:rPr>
              <a:t>Avoid using data model in interviews and workshops.</a:t>
            </a:r>
          </a:p>
          <a:p>
            <a:pPr lvl="1"/>
            <a:r>
              <a:rPr lang="en-US" sz="1800" dirty="0">
                <a:cs typeface="Arial" pitchFamily="34" charset="0"/>
              </a:rPr>
              <a:t>Prefer UML, Use Cases, Activity Diagrams, DFD, and so on.</a:t>
            </a:r>
          </a:p>
          <a:p>
            <a:pPr lvl="1"/>
            <a:r>
              <a:rPr lang="en-US" sz="1800" dirty="0">
                <a:cs typeface="Arial" pitchFamily="34" charset="0"/>
              </a:rPr>
              <a:t>Conduct interviews with senior managers.</a:t>
            </a:r>
          </a:p>
          <a:p>
            <a:pPr lvl="1"/>
            <a:r>
              <a:rPr lang="en-US" sz="1800" dirty="0">
                <a:cs typeface="Arial" pitchFamily="34" charset="0"/>
              </a:rPr>
              <a:t>Conduct interviews with Subject Matter Experts (Do not let them Design.)</a:t>
            </a:r>
          </a:p>
          <a:p>
            <a:pPr lvl="1"/>
            <a:r>
              <a:rPr lang="en-US" sz="1800" dirty="0">
                <a:cs typeface="Arial" pitchFamily="34" charset="0"/>
              </a:rPr>
              <a:t>Conduct facilitated workshops.</a:t>
            </a:r>
            <a:endParaRPr lang="en-US" sz="3200" dirty="0">
              <a:cs typeface="Arial" pitchFamily="34" charset="0"/>
            </a:endParaRPr>
          </a:p>
          <a:p>
            <a:endParaRPr lang="en-US" sz="2400" b="1" dirty="0">
              <a:cs typeface="Arial" pitchFamily="34" charset="0"/>
            </a:endParaRPr>
          </a:p>
        </p:txBody>
      </p:sp>
      <p:pic>
        <p:nvPicPr>
          <p:cNvPr id="748548" name="Picture 4" descr="worksh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371600"/>
            <a:ext cx="2362200" cy="1577975"/>
          </a:xfrm>
          <a:prstGeom prst="rect">
            <a:avLst/>
          </a:prstGeom>
          <a:noFill/>
          <a:extLst>
            <a:ext uri="{909E8E84-426E-40DD-AFC4-6F175D3DCCD1}">
              <a14:hiddenFill xmlns:a14="http://schemas.microsoft.com/office/drawing/2010/main">
                <a:solidFill>
                  <a:srgbClr val="FFFFFF"/>
                </a:solidFill>
              </a14:hiddenFill>
            </a:ext>
          </a:extLst>
        </p:spPr>
      </p:pic>
      <p:pic>
        <p:nvPicPr>
          <p:cNvPr id="748549" name="Picture 5" descr="interview"/>
          <p:cNvPicPr>
            <a:picLocks noChangeAspect="1" noChangeArrowheads="1"/>
          </p:cNvPicPr>
          <p:nvPr/>
        </p:nvPicPr>
        <p:blipFill>
          <a:blip r:embed="rId4">
            <a:extLst>
              <a:ext uri="{28A0092B-C50C-407E-A947-70E740481C1C}">
                <a14:useLocalDpi xmlns:a14="http://schemas.microsoft.com/office/drawing/2010/main" val="0"/>
              </a:ext>
            </a:extLst>
          </a:blip>
          <a:srcRect t="15509"/>
          <a:stretch>
            <a:fillRect/>
          </a:stretch>
        </p:blipFill>
        <p:spPr bwMode="auto">
          <a:xfrm>
            <a:off x="6400800" y="3200400"/>
            <a:ext cx="2362200" cy="1592263"/>
          </a:xfrm>
          <a:prstGeom prst="rect">
            <a:avLst/>
          </a:prstGeom>
          <a:noFill/>
          <a:extLst>
            <a:ext uri="{909E8E84-426E-40DD-AFC4-6F175D3DCCD1}">
              <a14:hiddenFill xmlns:a14="http://schemas.microsoft.com/office/drawing/2010/main">
                <a:solidFill>
                  <a:srgbClr val="FFFFFF"/>
                </a:solidFill>
              </a14:hiddenFill>
            </a:ext>
          </a:extLst>
        </p:spPr>
      </p:pic>
      <p:sp>
        <p:nvSpPr>
          <p:cNvPr id="748550" name="Rectangle 6"/>
          <p:cNvSpPr>
            <a:spLocks noChangeArrowheads="1"/>
          </p:cNvSpPr>
          <p:nvPr/>
        </p:nvSpPr>
        <p:spPr bwMode="auto">
          <a:xfrm>
            <a:off x="457200" y="5638800"/>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Verify your own understanding about requirements.</a:t>
            </a:r>
          </a:p>
        </p:txBody>
      </p:sp>
      <p:pic>
        <p:nvPicPr>
          <p:cNvPr id="748551" name="Picture 7" descr="light bulb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13" y="5699125"/>
            <a:ext cx="473075" cy="47307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06576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p:cNvSpPr>
          <p:nvPr>
            <p:ph type="title"/>
          </p:nvPr>
        </p:nvSpPr>
        <p:spPr>
          <a:noFill/>
        </p:spPr>
        <p:txBody>
          <a:bodyPr/>
          <a:lstStyle/>
          <a:p>
            <a:r>
              <a:rPr lang="en-US" sz="1200"/>
              <a:t>2.5:  Interview with Stakeholders and Users  </a:t>
            </a:r>
            <a:br>
              <a:rPr lang="en-US" sz="1200"/>
            </a:br>
            <a:r>
              <a:rPr lang="en-US" sz="2400"/>
              <a:t>Interviewing Stakeholders and Users</a:t>
            </a:r>
          </a:p>
        </p:txBody>
      </p:sp>
      <p:sp>
        <p:nvSpPr>
          <p:cNvPr id="733187" name="Rectangle 3"/>
          <p:cNvSpPr>
            <a:spLocks noGrp="1"/>
          </p:cNvSpPr>
          <p:nvPr>
            <p:ph type="body" idx="1"/>
          </p:nvPr>
        </p:nvSpPr>
        <p:spPr>
          <a:xfrm>
            <a:off x="228600" y="1233488"/>
            <a:ext cx="8534400" cy="4786312"/>
          </a:xfrm>
          <a:noFill/>
          <a:ln/>
        </p:spPr>
        <p:txBody>
          <a:bodyPr/>
          <a:lstStyle/>
          <a:p>
            <a:pPr algn="just"/>
            <a:r>
              <a:rPr lang="en-US" sz="2000" b="1" dirty="0">
                <a:cs typeface="Arial" pitchFamily="34" charset="0"/>
              </a:rPr>
              <a:t>Ask questions to the stakeholders at a pre-decided time and venue to gather requirement knowledge:</a:t>
            </a:r>
          </a:p>
          <a:p>
            <a:pPr lvl="1" algn="just"/>
            <a:r>
              <a:rPr lang="en-US" sz="1800" dirty="0">
                <a:cs typeface="Arial" pitchFamily="34" charset="0"/>
              </a:rPr>
              <a:t>Ask open-ended questions</a:t>
            </a:r>
          </a:p>
          <a:p>
            <a:pPr lvl="1" algn="just"/>
            <a:r>
              <a:rPr lang="en-US" sz="1800" dirty="0">
                <a:cs typeface="Arial" pitchFamily="34" charset="0"/>
              </a:rPr>
              <a:t>Use structured agenda of fairly open questions</a:t>
            </a:r>
            <a:endParaRPr lang="en-US" sz="3200" dirty="0">
              <a:cs typeface="Arial" pitchFamily="34" charset="0"/>
            </a:endParaRPr>
          </a:p>
          <a:p>
            <a:pPr algn="just"/>
            <a:r>
              <a:rPr lang="en-US" sz="2000" b="1" dirty="0">
                <a:cs typeface="Arial" pitchFamily="34" charset="0"/>
              </a:rPr>
              <a:t>Interviews are good for documentation and agreement on common or discussed objectives.</a:t>
            </a:r>
          </a:p>
          <a:p>
            <a:pPr algn="just"/>
            <a:r>
              <a:rPr lang="en-US" sz="2000" b="1" dirty="0">
                <a:cs typeface="Arial" pitchFamily="34" charset="0"/>
              </a:rPr>
              <a:t>Management support is required to obtain time from stakeholders.</a:t>
            </a:r>
          </a:p>
          <a:p>
            <a:pPr algn="just"/>
            <a:endParaRPr lang="en-US" sz="2400" b="1" dirty="0">
              <a:cs typeface="Arial" pitchFamily="34" charset="0"/>
            </a:endParaRP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01455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e1c37cee-1908-4add-8d3c-92a3bcbefca2">Template</Material_x0020_Type>
    <Levels xmlns="e1c37cee-1908-4add-8d3c-92a3bcbefca2">L1</Levels>
    <FolderName xmlns="952a6df7-b138-4f89-9bc4-e7a874ea3254" xsi:nil="true"/>
    <Category xmlns="e1c37cee-1908-4add-8d3c-92a3bcbefca2">Module Artifact</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0A3A8DDA5FACA4FA94B1ED671713B59" ma:contentTypeVersion="3" ma:contentTypeDescription="Create a new document." ma:contentTypeScope="" ma:versionID="18dfa89d36869203757d41cc670a11ca">
  <xsd:schema xmlns:xsd="http://www.w3.org/2001/XMLSchema" xmlns:xs="http://www.w3.org/2001/XMLSchema" xmlns:p="http://schemas.microsoft.com/office/2006/metadata/properties" xmlns:ns2="e1c37cee-1908-4add-8d3c-92a3bcbefca2" xmlns:ns3="952a6df7-b138-4f89-9bc4-e7a874ea3254" targetNamespace="http://schemas.microsoft.com/office/2006/metadata/properties" ma:root="true" ma:fieldsID="938a7c9ac31ec9118c4b20c870384807" ns2:_="" ns3:_="">
    <xsd:import namespace="e1c37cee-1908-4add-8d3c-92a3bcbefca2"/>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37cee-1908-4add-8d3c-92a3bcbefca2"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e1c37cee-1908-4add-8d3c-92a3bcbefca2"/>
    <ds:schemaRef ds:uri="952a6df7-b138-4f89-9bc4-e7a874ea3254"/>
  </ds:schemaRefs>
</ds:datastoreItem>
</file>

<file path=customXml/itemProps3.xml><?xml version="1.0" encoding="utf-8"?>
<ds:datastoreItem xmlns:ds="http://schemas.openxmlformats.org/officeDocument/2006/customXml" ds:itemID="{26706E47-D4EB-4BAB-982C-26C3EF3D1A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c37cee-1908-4add-8d3c-92a3bcbefca2"/>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2743</TotalTime>
  <Words>1774</Words>
  <Application>Microsoft Office PowerPoint</Application>
  <PresentationFormat>On-screen Show (4:3)</PresentationFormat>
  <Paragraphs>164</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Wingdings</vt:lpstr>
      <vt:lpstr>ヒラギノ角ゴ Pro W3</vt:lpstr>
      <vt:lpstr>Candara</vt:lpstr>
      <vt:lpstr>ＭＳ Ｐゴシック</vt:lpstr>
      <vt:lpstr>Calibri</vt:lpstr>
      <vt:lpstr>1_Office Theme</vt:lpstr>
      <vt:lpstr>Dimension Modeling for Data Warehouse</vt:lpstr>
      <vt:lpstr>Lesson Objectives</vt:lpstr>
      <vt:lpstr>2.1:  Collecting Requirements   Requirements Collection</vt:lpstr>
      <vt:lpstr>2.2: Understanding Requirements Understanding Business Requirements</vt:lpstr>
      <vt:lpstr>2.3:  Understanding Data Life Cycle   Study of Data Life Cycle</vt:lpstr>
      <vt:lpstr>2.3:  Understanding Data Life Cycle   Study of Data Life Cycle (contd..)</vt:lpstr>
      <vt:lpstr>2.4:  What is a Good Software Requirement?   Characteristics of a Good Requirement</vt:lpstr>
      <vt:lpstr>2.5:  Collecting Business Requirements   Collation of Business Requirements</vt:lpstr>
      <vt:lpstr>2.5:  Interview with Stakeholders and Users   Interviewing Stakeholders and Users</vt:lpstr>
      <vt:lpstr>2.5:  Other Methods of Collecting Requirements   Other Methods of Collecting Requirements</vt:lpstr>
      <vt:lpstr>2.6:  Specifying Business Requirements   Business Requirements Specification</vt:lpstr>
      <vt:lpstr>PowerPoint Presentation</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Anjana K Pathare</cp:lastModifiedBy>
  <cp:revision>136</cp:revision>
  <dcterms:created xsi:type="dcterms:W3CDTF">2012-05-18T02:59:15Z</dcterms:created>
  <dcterms:modified xsi:type="dcterms:W3CDTF">2016-05-19T04:07:33Z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0x01010040A3A8DDA5FACA4FA94B1ED671713B59</vt:lpwstr>
  </property>
  <property fmtid="{D5CDD505-2E9C-101B-9397-08002B2CF9AE}" pid="4" name="_SourceUrl">
    <vt:lpwstr/>
  </property>
</Properties>
</file>