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45"/>
  </p:notesMasterIdLst>
  <p:handoutMasterIdLst>
    <p:handoutMasterId r:id="rId4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9144000" cy="6858000" type="screen4x3"/>
  <p:notesSz cx="6858000" cy="9144000"/>
  <p:embeddedFontLst>
    <p:embeddedFont>
      <p:font typeface="Tahoma" panose="020B0604030504040204" pitchFamily="34" charset="0"/>
      <p:regular r:id="rId47"/>
      <p:bold r:id="rId48"/>
    </p:embeddedFont>
    <p:embeddedFont>
      <p:font typeface="Candara" panose="020E0502030303020204" pitchFamily="34" charset="0"/>
      <p:regular r:id="rId49"/>
      <p:bold r:id="rId50"/>
      <p:italic r:id="rId51"/>
      <p:boldItalic r:id="rId52"/>
    </p:embeddedFont>
    <p:embeddedFont>
      <p:font typeface="ＭＳ Ｐゴシック" panose="020B0600070205080204" pitchFamily="34" charset="-128"/>
      <p:regular r:id="rId53"/>
    </p:embeddedFont>
    <p:embeddedFont>
      <p:font typeface="Calibri" panose="020F050202020403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71" d="100"/>
          <a:sy n="71" d="100"/>
        </p:scale>
        <p:origin x="-1320" y="-1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2658" y="-108"/>
      </p:cViewPr>
      <p:guideLst>
        <p:guide orient="horz" pos="2880"/>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572000"/>
            <a:ext cx="4610306" cy="401386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5375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1"/>
            <a:ext cx="6500813" cy="203860"/>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ndara" pitchFamily="34" charset="0"/>
                <a:cs typeface="Arial" pitchFamily="34" charset="0"/>
              </a:rPr>
              <a:t>Dimension Modeling for Data Warehouse	</a:t>
            </a:r>
            <a:r>
              <a:rPr lang="en-US" sz="1200" b="1" baseline="0" dirty="0" smtClean="0">
                <a:solidFill>
                  <a:schemeClr val="tx1"/>
                </a:solidFill>
                <a:latin typeface="Candara" pitchFamily="34" charset="0"/>
                <a:cs typeface="Arial" pitchFamily="34" charset="0"/>
              </a:rPr>
              <a:t>                                                                       </a:t>
            </a:r>
            <a:r>
              <a:rPr lang="en-US" sz="1200" b="1" dirty="0" smtClean="0">
                <a:solidFill>
                  <a:schemeClr val="tx1"/>
                </a:solidFill>
                <a:latin typeface="Candara" pitchFamily="34" charset="0"/>
                <a:cs typeface="Arial" pitchFamily="34" charset="0"/>
              </a:rPr>
              <a:t>Conceptual Model</a:t>
            </a:r>
          </a:p>
        </p:txBody>
      </p:sp>
      <p:sp>
        <p:nvSpPr>
          <p:cNvPr id="12" name="Rectangle 14"/>
          <p:cNvSpPr>
            <a:spLocks noChangeArrowheads="1"/>
          </p:cNvSpPr>
          <p:nvPr/>
        </p:nvSpPr>
        <p:spPr bwMode="auto">
          <a:xfrm>
            <a:off x="3962793" y="8591058"/>
            <a:ext cx="2762530" cy="256060"/>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03-</a:t>
            </a:r>
            <a:fld id="{BD9FB300-F9DC-4669-88F4-967ABA23CC04}" type="slidenum">
              <a:rPr lang="en-US" sz="11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xfrm>
            <a:off x="2022475" y="685800"/>
            <a:ext cx="4572000" cy="3429000"/>
          </a:xfrm>
          <a:ln/>
        </p:spPr>
      </p:sp>
      <p:sp>
        <p:nvSpPr>
          <p:cNvPr id="292867" name="Rectangle 3"/>
          <p:cNvSpPr>
            <a:spLocks noGrp="1" noChangeArrowheads="1"/>
          </p:cNvSpPr>
          <p:nvPr>
            <p:ph type="body" idx="1"/>
          </p:nvPr>
        </p:nvSpPr>
        <p:spPr/>
        <p:txBody>
          <a:bodyPr/>
          <a:lstStyle/>
          <a:p>
            <a:pPr algn="just"/>
            <a:r>
              <a:rPr lang="en-US" dirty="0"/>
              <a:t>For example, we may need to develop a data model to support human resource management. Suppose we have seen successful human resources models in the past, and have (explicitly or just mentally) generalized these to produce a generic model. </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xfrm>
            <a:off x="2022475" y="685800"/>
            <a:ext cx="4572000" cy="3429000"/>
          </a:xfrm>
          <a:ln/>
        </p:spPr>
      </p:sp>
      <p:sp>
        <p:nvSpPr>
          <p:cNvPr id="2938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Rot="1" noChangeAspect="1" noChangeArrowheads="1" noTextEdit="1"/>
          </p:cNvSpPr>
          <p:nvPr>
            <p:ph type="sldImg"/>
          </p:nvPr>
        </p:nvSpPr>
        <p:spPr>
          <a:xfrm>
            <a:off x="2022475" y="685800"/>
            <a:ext cx="4572000" cy="3429000"/>
          </a:xfrm>
          <a:ln/>
        </p:spPr>
      </p:sp>
      <p:sp>
        <p:nvSpPr>
          <p:cNvPr id="4116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1981200" y="685800"/>
            <a:ext cx="4572000" cy="3429000"/>
          </a:xfrm>
          <a:ln/>
        </p:spPr>
      </p:sp>
      <p:sp>
        <p:nvSpPr>
          <p:cNvPr id="257027" name="Rectangle 3"/>
          <p:cNvSpPr>
            <a:spLocks noGrp="1" noChangeArrowheads="1"/>
          </p:cNvSpPr>
          <p:nvPr>
            <p:ph type="body" idx="1"/>
          </p:nvPr>
        </p:nvSpPr>
        <p:spPr>
          <a:xfrm>
            <a:off x="2016125" y="4572000"/>
            <a:ext cx="4342608" cy="4114488"/>
          </a:xfrm>
        </p:spPr>
        <p:txBody>
          <a:bodyPr/>
          <a:lstStyle/>
          <a:p>
            <a:pPr algn="just"/>
            <a:r>
              <a:rPr lang="en-US" b="1" u="sng" dirty="0"/>
              <a:t>Evaluation of the Model:</a:t>
            </a:r>
          </a:p>
          <a:p>
            <a:pPr algn="just"/>
            <a:endParaRPr lang="en-US" dirty="0"/>
          </a:p>
          <a:p>
            <a:pPr algn="just"/>
            <a:r>
              <a:rPr lang="en-US" dirty="0"/>
              <a:t>Having developed one or more candidate conceptual models, you need to select the most appropriate alternative and verify that it meets the business needs. Perform the evaluation thoroughly at this step. You will then require to only review the design decisions that you make as you proceed from the conceptual to logical and to physical models, rather than reviewing the later models in their entirety.</a:t>
            </a:r>
          </a:p>
          <a:p>
            <a:pPr algn="just"/>
            <a:endParaRPr lang="en-US" dirty="0"/>
          </a:p>
          <a:p>
            <a:pPr algn="just"/>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xfrm>
            <a:off x="1981200" y="685800"/>
            <a:ext cx="4572000" cy="3429000"/>
          </a:xfrm>
          <a:ln/>
        </p:spPr>
      </p:sp>
      <p:sp>
        <p:nvSpPr>
          <p:cNvPr id="259075" name="Rectangle 3"/>
          <p:cNvSpPr>
            <a:spLocks noGrp="1" noChangeArrowheads="1"/>
          </p:cNvSpPr>
          <p:nvPr>
            <p:ph type="body" idx="1"/>
          </p:nvPr>
        </p:nvSpPr>
        <p:spPr>
          <a:xfrm>
            <a:off x="2016125" y="4572000"/>
            <a:ext cx="4514058" cy="4114488"/>
          </a:xfrm>
        </p:spPr>
        <p:txBody>
          <a:bodyPr/>
          <a:lstStyle/>
          <a:p>
            <a:pPr marL="233960" indent="-183713" algn="just"/>
            <a:r>
              <a:rPr lang="en-US" b="1" u="sng" dirty="0"/>
              <a:t>Components of The Conceptual Data Model: </a:t>
            </a:r>
          </a:p>
          <a:p>
            <a:pPr marL="233960" indent="-183713" algn="just"/>
            <a:endParaRPr lang="en-US" b="1" u="sng" dirty="0"/>
          </a:p>
          <a:p>
            <a:pPr marL="233960" indent="-183713" algn="just">
              <a:buClr>
                <a:srgbClr val="FF9900"/>
              </a:buClr>
              <a:buFont typeface="Wingdings" pitchFamily="2" charset="2"/>
              <a:buChar char="Ø"/>
            </a:pPr>
            <a:r>
              <a:rPr lang="en-US" b="1" dirty="0"/>
              <a:t>Objects or Entity:</a:t>
            </a:r>
          </a:p>
          <a:p>
            <a:pPr marL="233960" indent="-183713" algn="just"/>
            <a:r>
              <a:rPr lang="en-US" dirty="0"/>
              <a:t>     When you analyze the information requirements of a company, you will notice that the company needs information about the business objects significant for it.</a:t>
            </a:r>
          </a:p>
          <a:p>
            <a:pPr marL="233960" indent="-183713" algn="just">
              <a:buClr>
                <a:srgbClr val="FF9900"/>
              </a:buClr>
              <a:buFont typeface="Wingdings" pitchFamily="2" charset="2"/>
              <a:buChar char="Ø"/>
            </a:pPr>
            <a:r>
              <a:rPr lang="en-US" b="1" dirty="0"/>
              <a:t>Attributes:</a:t>
            </a:r>
          </a:p>
          <a:p>
            <a:pPr marL="233960" indent="-183713" algn="just"/>
            <a:r>
              <a:rPr lang="en-US" dirty="0"/>
              <a:t>     Each customer has an intrinsic characteristic known as Customer Name. Every customer has a specific name. Every customer has other inherent or intrinsic characteristics such as Customer Address, Customer Phone Number, Customer Balance, and so 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1981200" y="685800"/>
            <a:ext cx="4572000" cy="3429000"/>
          </a:xfrm>
          <a:ln/>
        </p:spPr>
      </p:sp>
      <p:sp>
        <p:nvSpPr>
          <p:cNvPr id="265219" name="Rectangle 3"/>
          <p:cNvSpPr>
            <a:spLocks noGrp="1" noChangeArrowheads="1"/>
          </p:cNvSpPr>
          <p:nvPr>
            <p:ph type="body" idx="1"/>
          </p:nvPr>
        </p:nvSpPr>
        <p:spPr>
          <a:xfrm>
            <a:off x="2016125" y="4572000"/>
            <a:ext cx="4572000" cy="4114488"/>
          </a:xfrm>
        </p:spPr>
        <p:txBody>
          <a:bodyPr/>
          <a:lstStyle/>
          <a:p>
            <a:pPr algn="just"/>
            <a:r>
              <a:rPr lang="en-US" b="1" u="sng" dirty="0"/>
              <a:t>Different Types of Modeling: </a:t>
            </a:r>
          </a:p>
          <a:p>
            <a:pPr algn="just"/>
            <a:r>
              <a:rPr lang="en-US" b="1" dirty="0"/>
              <a:t>Entity-Relationship Modeling: </a:t>
            </a:r>
          </a:p>
          <a:p>
            <a:pPr algn="just"/>
            <a:endParaRPr lang="en-US" dirty="0"/>
          </a:p>
          <a:p>
            <a:pPr algn="just"/>
            <a:r>
              <a:rPr lang="en-US" dirty="0"/>
              <a:t>This approach, introduced by Peter Chen in 1976, is still the most popular and widely-used technique. Vendors have produced several computer-aided software engineering (CASE) tools to support this method. This method perceives and portrays the information requirements of an organization as a set of entities with their attributes participating in relationships.</a:t>
            </a:r>
          </a:p>
          <a:p>
            <a:pPr algn="just"/>
            <a:r>
              <a:rPr lang="en-US" dirty="0"/>
              <a:t>The ER model portrays the information domain of an organization in a way that it is free from any considerations of database software or hardware. Because of this independency, this method is well-suited for conceptual data modeling. It does not burden the domain experts with unnecessary details. However, an ER data model diagram has its shortcomings. The diagram does not clearly indicate constraints in the relationships.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body" idx="1"/>
          </p:nvPr>
        </p:nvSpPr>
        <p:spPr>
          <a:xfrm>
            <a:off x="2016125" y="762000"/>
            <a:ext cx="4232803" cy="7696513"/>
          </a:xfrm>
        </p:spPr>
        <p:txBody>
          <a:bodyPr>
            <a:normAutofit/>
          </a:bodyPr>
          <a:lstStyle/>
          <a:p>
            <a:pPr algn="just"/>
            <a:r>
              <a:rPr lang="en-US" b="1" u="sng" dirty="0"/>
              <a:t>Fact-Oriented Modeling</a:t>
            </a:r>
          </a:p>
          <a:p>
            <a:pPr algn="just"/>
            <a:r>
              <a:rPr lang="en-US" dirty="0"/>
              <a:t>Not all domain experts are comfortable with the notations in the ER model. Some of them find some of the notations, especially those for relationships, incomplete and imprecise. The fact-oriented data modeling approach attempts to overcome some of the deficiencies of the ER approach.</a:t>
            </a:r>
          </a:p>
          <a:p>
            <a:pPr algn="just"/>
            <a:endParaRPr lang="en-US" dirty="0"/>
          </a:p>
          <a:p>
            <a:pPr algn="just"/>
            <a:r>
              <a:rPr lang="en-US" dirty="0"/>
              <a:t>In the 1970s, an approach to data modeling arose by viewing the information domain in terms of objects playing roles. A role is the part played by an object in a relationship. Object-role modeling (ORM) is such a fact-oriented modeling approach. This is perhaps the only major fact-oriented modeling technique with fairly wide industry support.</a:t>
            </a:r>
          </a:p>
          <a:p>
            <a:pPr algn="just"/>
            <a:endParaRPr lang="en-US" dirty="0"/>
          </a:p>
          <a:p>
            <a:pPr algn="just"/>
            <a:r>
              <a:rPr lang="en-US" b="1" dirty="0"/>
              <a:t>Compared with ORM, ER has the following shortcomings:</a:t>
            </a:r>
          </a:p>
          <a:p>
            <a:pPr algn="just">
              <a:buFontTx/>
              <a:buChar char="•"/>
            </a:pPr>
            <a:r>
              <a:rPr lang="en-US" dirty="0"/>
              <a:t>It is not closer to natural language for validation by domain experts.</a:t>
            </a:r>
          </a:p>
          <a:p>
            <a:pPr algn="just">
              <a:buFontTx/>
              <a:buChar char="•"/>
            </a:pPr>
            <a:r>
              <a:rPr lang="en-US" dirty="0"/>
              <a:t>ER techniques generally support only two-way relationships. N-way relationships in ER are broken down into two-way relationships by introducing intersection identities. However, these intersection identities seem arbitrary and not understood by domain experts.</a:t>
            </a:r>
          </a:p>
          <a:p>
            <a:pPr algn="just"/>
            <a:endParaRPr lang="en-US" b="1" dirty="0"/>
          </a:p>
          <a:p>
            <a:pPr algn="just"/>
            <a:r>
              <a:rPr lang="en-US" b="1" dirty="0"/>
              <a:t>Object-Oriented Modeling:</a:t>
            </a:r>
            <a:r>
              <a:rPr lang="en-US" dirty="0"/>
              <a:t> In this approach, both data and behavior are encapsulated within objects. Thus, object-oriented modeling was primarily devised for designing code of object-oriented programs. However, this modeling approach can be adapted for conceptual modeling and eventually for database design.</a:t>
            </a:r>
          </a:p>
          <a:p>
            <a:pPr algn="just"/>
            <a:endParaRPr lang="en-US" dirty="0"/>
          </a:p>
          <a:p>
            <a:pPr algn="just"/>
            <a:r>
              <a:rPr lang="en-US" dirty="0"/>
              <a:t>Till today, the most popular and widely used object-oriented approach is the Unified Modeling Language (UML). The Unified Modeling Language has an array of diagram types, and class diagrams form one important type. Class diagrams can represent data structures and may be considered as extensions of the ER technique.</a:t>
            </a:r>
          </a:p>
          <a:p>
            <a:pPr algn="just"/>
            <a:endParaRPr lang="en-US" dirty="0"/>
          </a:p>
          <a:p>
            <a:pPr algn="just"/>
            <a:r>
              <a:rPr lang="en-US" b="1" dirty="0"/>
              <a:t>Data Warehousing Model</a:t>
            </a:r>
          </a:p>
          <a:p>
            <a:pPr algn="just"/>
            <a:r>
              <a:rPr lang="en-US" dirty="0"/>
              <a:t>As businesses grow, data management becomes more complex. Business executives desperately seek information to stay competitive, improve the bottom line and, importantly, to make strategic decisions. Companies accumulate vast quantities of data in their OLTP systems, but these systems themselves could not support intricate queries and analysis for providing strategic information.</a:t>
            </a:r>
          </a:p>
          <a:p>
            <a:pPr algn="just"/>
            <a:r>
              <a:rPr lang="en-US" b="1" dirty="0"/>
              <a:t>A data warehouse</a:t>
            </a:r>
            <a:r>
              <a:rPr lang="en-US" dirty="0"/>
              <a:t> must contain data extracted from OLTP systems — data that can be viewed and modeled for querying and analysis.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spect="1" noChangeArrowheads="1" noTextEdit="1"/>
          </p:cNvSpPr>
          <p:nvPr>
            <p:ph type="sldImg"/>
          </p:nvPr>
        </p:nvSpPr>
        <p:spPr>
          <a:xfrm>
            <a:off x="1981200" y="685800"/>
            <a:ext cx="4572000" cy="3429000"/>
          </a:xfrm>
          <a:ln/>
        </p:spPr>
      </p:sp>
      <p:sp>
        <p:nvSpPr>
          <p:cNvPr id="351235" name="Rectangle 3"/>
          <p:cNvSpPr>
            <a:spLocks noGrp="1" noChangeArrowheads="1"/>
          </p:cNvSpPr>
          <p:nvPr>
            <p:ph type="body" idx="1"/>
          </p:nvPr>
        </p:nvSpPr>
        <p:spPr>
          <a:xfrm>
            <a:off x="2016125" y="4572000"/>
            <a:ext cx="4511568" cy="3897005"/>
          </a:xfrm>
        </p:spPr>
        <p:txBody>
          <a:bodyPr>
            <a:normAutofit lnSpcReduction="10000"/>
          </a:bodyPr>
          <a:lstStyle/>
          <a:p>
            <a:pPr algn="just"/>
            <a:r>
              <a:rPr lang="en-US" b="1" u="sng" dirty="0"/>
              <a:t>What is Entity-Relationship Model?</a:t>
            </a:r>
          </a:p>
          <a:p>
            <a:pPr algn="just"/>
            <a:r>
              <a:rPr lang="en-US" dirty="0"/>
              <a:t>Entities</a:t>
            </a:r>
            <a:r>
              <a:rPr lang="en-US" i="1" dirty="0"/>
              <a:t> </a:t>
            </a:r>
            <a:r>
              <a:rPr lang="en-US" dirty="0"/>
              <a:t>are the principal data objects about which information is to be collected. Entities are usually recognizable concepts, either concrete or abstract, such as person, places, things, or events which have relevance to the database. Some specific examples of entities are EMPLOYEES, PROJECTS, INVOICES. An entity is analogous to a table in the relational model. </a:t>
            </a:r>
          </a:p>
          <a:p>
            <a:pPr algn="just"/>
            <a:r>
              <a:rPr lang="en-US" dirty="0"/>
              <a:t>An </a:t>
            </a:r>
            <a:r>
              <a:rPr lang="en-US" i="1" dirty="0"/>
              <a:t>entity occurrence </a:t>
            </a:r>
            <a:r>
              <a:rPr lang="en-US" dirty="0"/>
              <a:t>(also called an instance) is an individual occurrence of an entity. An occurrence is analogous to a row in the relational table. </a:t>
            </a:r>
          </a:p>
          <a:p>
            <a:pPr algn="just"/>
            <a:endParaRPr lang="en-US" b="1" dirty="0"/>
          </a:p>
          <a:p>
            <a:pPr algn="just"/>
            <a:r>
              <a:rPr lang="en-US" b="1" dirty="0"/>
              <a:t>Attributes </a:t>
            </a:r>
          </a:p>
          <a:p>
            <a:pPr algn="just"/>
            <a:r>
              <a:rPr lang="en-US" dirty="0"/>
              <a:t>Attributes</a:t>
            </a:r>
            <a:r>
              <a:rPr lang="en-US" i="1" dirty="0"/>
              <a:t> </a:t>
            </a:r>
            <a:r>
              <a:rPr lang="en-US" dirty="0"/>
              <a:t>describe the entity with which they are associated. A particular instance of an attribute is a value. The domain of an attribute is the collection of all possible values an attribute can have. The domain of Name is a character string. </a:t>
            </a:r>
          </a:p>
          <a:p>
            <a:pPr algn="just"/>
            <a:r>
              <a:rPr lang="en-US" dirty="0"/>
              <a:t>Attributes can be classified as identifiers or descriptors. Identifiers, more commonly called keys, uniquely identify an instance of an entity. A descriptor describes a non-unique characteristic of an entity instance.</a:t>
            </a:r>
          </a:p>
          <a:p>
            <a:pPr algn="just"/>
            <a:r>
              <a:rPr lang="en-US" dirty="0">
                <a:solidFill>
                  <a:srgbClr val="000000"/>
                </a:solidFill>
              </a:rPr>
              <a:t>Attribute–</a:t>
            </a:r>
            <a:r>
              <a:rPr lang="en-US" sz="900" dirty="0">
                <a:solidFill>
                  <a:srgbClr val="000000"/>
                </a:solidFill>
              </a:rPr>
              <a:t>property or characteristic of an entity or relationship type (often corresponds to a field in a table)</a:t>
            </a:r>
          </a:p>
          <a:p>
            <a:pPr algn="just"/>
            <a:endParaRPr lang="en-US" dirty="0">
              <a:solidFill>
                <a:srgbClr val="000000"/>
              </a:solidFill>
            </a:endParaRPr>
          </a:p>
          <a:p>
            <a:pPr algn="just"/>
            <a:r>
              <a:rPr lang="en-US" b="1" dirty="0">
                <a:solidFill>
                  <a:srgbClr val="000000"/>
                </a:solidFill>
              </a:rPr>
              <a:t>Relationships:</a:t>
            </a:r>
          </a:p>
          <a:p>
            <a:pPr algn="just"/>
            <a:r>
              <a:rPr lang="en-US" dirty="0">
                <a:solidFill>
                  <a:srgbClr val="000000"/>
                </a:solidFill>
              </a:rPr>
              <a:t>Relationship instance–link between entities (corresponds to primary key-foreign key equivalencies in related tables)</a:t>
            </a:r>
          </a:p>
          <a:p>
            <a:pPr algn="just"/>
            <a:endParaRPr lang="en-US" sz="900"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Rot="1" noChangeAspect="1" noChangeArrowheads="1" noTextEdit="1"/>
          </p:cNvSpPr>
          <p:nvPr>
            <p:ph type="sldImg"/>
          </p:nvPr>
        </p:nvSpPr>
        <p:spPr>
          <a:xfrm>
            <a:off x="1981200" y="685800"/>
            <a:ext cx="4572000" cy="3429000"/>
          </a:xfrm>
          <a:ln/>
        </p:spPr>
      </p:sp>
      <p:sp>
        <p:nvSpPr>
          <p:cNvPr id="382979" name="Rectangle 3"/>
          <p:cNvSpPr>
            <a:spLocks noGrp="1" noChangeArrowheads="1"/>
          </p:cNvSpPr>
          <p:nvPr>
            <p:ph type="body" idx="1"/>
          </p:nvPr>
        </p:nvSpPr>
        <p:spPr>
          <a:xfrm>
            <a:off x="2016125" y="4572000"/>
            <a:ext cx="4479768" cy="4114488"/>
          </a:xfrm>
        </p:spPr>
        <p:txBody>
          <a:bodyPr/>
          <a:lstStyle/>
          <a:p>
            <a:pPr algn="just"/>
            <a:r>
              <a:rPr lang="en-US" b="1" u="sng" dirty="0"/>
              <a:t>Notations Used for ER Model:</a:t>
            </a:r>
          </a:p>
          <a:p>
            <a:pPr algn="just"/>
            <a:endParaRPr lang="en-US" b="1" u="sng" dirty="0"/>
          </a:p>
          <a:p>
            <a:pPr algn="just"/>
            <a:r>
              <a:rPr lang="en-US" b="1" dirty="0"/>
              <a:t>Entities</a:t>
            </a:r>
            <a:r>
              <a:rPr lang="en-US" dirty="0"/>
              <a:t> are represented by labeled rectangles. The label is the name of the entity. Entity names should be singular nouns. </a:t>
            </a:r>
          </a:p>
          <a:p>
            <a:pPr algn="just"/>
            <a:r>
              <a:rPr lang="en-US" b="1" dirty="0"/>
              <a:t>Relationships</a:t>
            </a:r>
            <a:r>
              <a:rPr lang="en-US" dirty="0"/>
              <a:t> are represented by a solid line connecting two entities. The name of the relationship is written above the line. Relationship names should be verbs. </a:t>
            </a:r>
          </a:p>
          <a:p>
            <a:pPr algn="just"/>
            <a:endParaRPr lang="en-US" b="1" dirty="0"/>
          </a:p>
          <a:p>
            <a:pPr algn="just"/>
            <a:r>
              <a:rPr lang="en-US" b="1" dirty="0"/>
              <a:t>Attributes</a:t>
            </a:r>
            <a:r>
              <a:rPr lang="en-US" dirty="0"/>
              <a:t>, when included, are listed inside the entity rectangle. Attributes which are identifiers are underlined. Attribute names should be singular nouns. </a:t>
            </a:r>
          </a:p>
          <a:p>
            <a:pPr algn="just"/>
            <a:endParaRPr lang="en-US" b="1" dirty="0"/>
          </a:p>
          <a:p>
            <a:pPr algn="just"/>
            <a:r>
              <a:rPr lang="en-US" b="1" dirty="0"/>
              <a:t>Cardinality</a:t>
            </a:r>
            <a:r>
              <a:rPr lang="en-US" dirty="0"/>
              <a:t> of many is represented by a line ending in a crow's foot. If the crow's foot is omitted, the cardinality is one. </a:t>
            </a:r>
          </a:p>
          <a:p>
            <a:endParaRPr lang="en-US" b="1" dirty="0">
              <a:cs typeface="Times New Roman" pitchFamily="18" charset="0"/>
            </a:endParaRPr>
          </a:p>
          <a:p>
            <a:r>
              <a:rPr lang="en-US" b="1" dirty="0">
                <a:cs typeface="Times New Roman" pitchFamily="18" charset="0"/>
              </a:rPr>
              <a:t>Existence</a:t>
            </a:r>
            <a:r>
              <a:rPr lang="en-US" dirty="0">
                <a:cs typeface="Times New Roman" pitchFamily="18" charset="0"/>
              </a:rPr>
              <a:t> is represented by placing a circle or a perpendicular bar on the line. Mandatory existence is shown by the bar (looks like the number 1) next to the entity that has a mandatory instance. Optional existence is shown by placing a circle next to the entity that is optional.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2022475" y="685800"/>
            <a:ext cx="4572000" cy="3429000"/>
          </a:xfrm>
          <a:ln/>
        </p:spPr>
      </p:sp>
      <p:sp>
        <p:nvSpPr>
          <p:cNvPr id="393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022475" y="685800"/>
            <a:ext cx="4572000" cy="3429000"/>
          </a:xfrm>
          <a:ln/>
        </p:spPr>
      </p:sp>
      <p:sp>
        <p:nvSpPr>
          <p:cNvPr id="195588" name="Rectangle 4"/>
          <p:cNvSpPr>
            <a:spLocks noGrp="1" noChangeArrowheads="1"/>
          </p:cNvSpPr>
          <p:nvPr>
            <p:ph type="body" idx="1"/>
          </p:nvPr>
        </p:nvSpPr>
        <p:spPr>
          <a:xfrm>
            <a:off x="1980673" y="4572000"/>
            <a:ext cx="4649518" cy="3964587"/>
          </a:xfrm>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xfrm>
            <a:off x="1981200" y="685800"/>
            <a:ext cx="4572000" cy="3429000"/>
          </a:xfrm>
          <a:ln/>
        </p:spPr>
      </p:sp>
      <p:sp>
        <p:nvSpPr>
          <p:cNvPr id="374787" name="Rectangle 3"/>
          <p:cNvSpPr>
            <a:spLocks noGrp="1" noChangeArrowheads="1"/>
          </p:cNvSpPr>
          <p:nvPr>
            <p:ph type="body" idx="1"/>
          </p:nvPr>
        </p:nvSpPr>
        <p:spPr>
          <a:xfrm>
            <a:off x="2016125" y="4572000"/>
            <a:ext cx="4674870" cy="3862715"/>
          </a:xfrm>
        </p:spPr>
        <p:txBody>
          <a:bodyPr/>
          <a:lstStyle/>
          <a:p>
            <a:r>
              <a:rPr lang="en-US" b="1" u="sng" dirty="0"/>
              <a:t>Entity Types</a:t>
            </a:r>
          </a:p>
          <a:p>
            <a:r>
              <a:rPr lang="en-US" dirty="0"/>
              <a:t>Entities are classified as independent or dependent (in some methodologies, the terms used are strong and weak, respectively). An </a:t>
            </a:r>
            <a:r>
              <a:rPr lang="en-US" i="1" dirty="0"/>
              <a:t>independent entity </a:t>
            </a:r>
            <a:r>
              <a:rPr lang="en-US" dirty="0"/>
              <a:t>is the one that does not rely on another for identification. A </a:t>
            </a:r>
            <a:r>
              <a:rPr lang="en-US" i="1" dirty="0"/>
              <a:t>dependent entity </a:t>
            </a:r>
            <a:r>
              <a:rPr lang="en-US" dirty="0"/>
              <a:t>is the one that relies on another for identification. </a:t>
            </a:r>
          </a:p>
          <a:p>
            <a:endParaRPr lang="en-US" dirty="0"/>
          </a:p>
          <a:p>
            <a:pPr algn="just"/>
            <a:r>
              <a:rPr lang="en-US" dirty="0"/>
              <a:t>An </a:t>
            </a:r>
            <a:r>
              <a:rPr lang="en-US" i="1" dirty="0"/>
              <a:t>entity occurrence </a:t>
            </a:r>
            <a:r>
              <a:rPr lang="en-US" dirty="0"/>
              <a:t>(also called an instance) is an individual occurrence of an entity. An occurrence is analogous to a row in the relational table. </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spect="1" noChangeArrowheads="1" noTextEdit="1"/>
          </p:cNvSpPr>
          <p:nvPr>
            <p:ph type="sldImg"/>
          </p:nvPr>
        </p:nvSpPr>
        <p:spPr>
          <a:xfrm>
            <a:off x="2022475" y="685800"/>
            <a:ext cx="4572000" cy="3429000"/>
          </a:xfrm>
          <a:ln/>
        </p:spPr>
      </p:sp>
      <p:sp>
        <p:nvSpPr>
          <p:cNvPr id="394243" name="Rectangle 3"/>
          <p:cNvSpPr>
            <a:spLocks noGrp="1" noChangeArrowheads="1"/>
          </p:cNvSpPr>
          <p:nvPr>
            <p:ph type="body" idx="1"/>
          </p:nvPr>
        </p:nvSpPr>
        <p:spPr/>
        <p:txBody>
          <a:bodyPr/>
          <a:lstStyle/>
          <a:p>
            <a:pPr algn="just"/>
            <a:r>
              <a:rPr lang="en-US" b="1" dirty="0"/>
              <a:t>Attributes </a:t>
            </a:r>
          </a:p>
          <a:p>
            <a:pPr algn="just"/>
            <a:r>
              <a:rPr lang="en-US" dirty="0"/>
              <a:t>Attributes</a:t>
            </a:r>
            <a:r>
              <a:rPr lang="en-US" i="1" dirty="0"/>
              <a:t> </a:t>
            </a:r>
            <a:r>
              <a:rPr lang="en-US" dirty="0"/>
              <a:t>describe the entity with which they are associated. A particular instance of an attribute is a value. For example, “S </a:t>
            </a:r>
            <a:r>
              <a:rPr lang="en-US" dirty="0" err="1"/>
              <a:t>Ranjan</a:t>
            </a:r>
            <a:r>
              <a:rPr lang="en-US" dirty="0"/>
              <a:t>" is one of the values of the attribute Name. The domain of an attribute is the collection of all possible values an attribute can have. The domain of Name is a character string. </a:t>
            </a:r>
            <a:endParaRPr lang="en-US" dirty="0" smtClean="0"/>
          </a:p>
          <a:p>
            <a:pPr algn="just"/>
            <a:endParaRPr lang="en-US" dirty="0"/>
          </a:p>
          <a:p>
            <a:pPr algn="just"/>
            <a:r>
              <a:rPr lang="en-US" dirty="0"/>
              <a:t>Attributes can be classified as identifiers or descriptors. Identifiers, more commonly called keys, uniquely identify an instance of an entity. A descriptor describes a non-unique characteristic of an entity instance.</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Rot="1" noChangeAspect="1" noChangeArrowheads="1" noTextEdit="1"/>
          </p:cNvSpPr>
          <p:nvPr>
            <p:ph type="sldImg"/>
          </p:nvPr>
        </p:nvSpPr>
        <p:spPr>
          <a:xfrm>
            <a:off x="1981200" y="685800"/>
            <a:ext cx="4572000" cy="3429000"/>
          </a:xfrm>
          <a:ln/>
        </p:spPr>
      </p:sp>
      <p:sp>
        <p:nvSpPr>
          <p:cNvPr id="376835" name="Rectangle 3"/>
          <p:cNvSpPr>
            <a:spLocks noGrp="1" noChangeArrowheads="1"/>
          </p:cNvSpPr>
          <p:nvPr>
            <p:ph type="body" idx="1"/>
          </p:nvPr>
        </p:nvSpPr>
        <p:spPr>
          <a:xfrm>
            <a:off x="2016126" y="4572000"/>
            <a:ext cx="4610306" cy="4114487"/>
          </a:xfrm>
        </p:spPr>
        <p:txBody>
          <a:bodyPr/>
          <a:lstStyle/>
          <a:p>
            <a:pPr algn="just"/>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3886992" y="0"/>
            <a:ext cx="2971009"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8" tIns="45719" rIns="91438" bIns="45719" anchor="ctr"/>
          <a:lstStyle/>
          <a:p>
            <a:pPr defTabSz="913854"/>
            <a:endParaRPr lang="en-US">
              <a:solidFill>
                <a:schemeClr val="tx1"/>
              </a:solidFill>
              <a:latin typeface="Tahoma" pitchFamily="34" charset="0"/>
              <a:cs typeface="Arial" pitchFamily="34" charset="0"/>
            </a:endParaRPr>
          </a:p>
        </p:txBody>
      </p:sp>
      <p:sp>
        <p:nvSpPr>
          <p:cNvPr id="378884" name="Rectangle 4"/>
          <p:cNvSpPr>
            <a:spLocks noChangeArrowheads="1"/>
          </p:cNvSpPr>
          <p:nvPr/>
        </p:nvSpPr>
        <p:spPr bwMode="auto">
          <a:xfrm>
            <a:off x="1" y="8686489"/>
            <a:ext cx="297259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8" tIns="45719" rIns="91438" bIns="45719" anchor="ctr"/>
          <a:lstStyle/>
          <a:p>
            <a:pPr defTabSz="913854"/>
            <a:endParaRPr lang="en-US">
              <a:solidFill>
                <a:schemeClr val="tx1"/>
              </a:solidFill>
              <a:latin typeface="Tahoma" pitchFamily="34" charset="0"/>
              <a:cs typeface="Arial" pitchFamily="34" charset="0"/>
            </a:endParaRPr>
          </a:p>
        </p:txBody>
      </p:sp>
      <p:sp>
        <p:nvSpPr>
          <p:cNvPr id="378885" name="Rectangle 5"/>
          <p:cNvSpPr>
            <a:spLocks noChangeArrowheads="1"/>
          </p:cNvSpPr>
          <p:nvPr/>
        </p:nvSpPr>
        <p:spPr bwMode="auto">
          <a:xfrm>
            <a:off x="1" y="0"/>
            <a:ext cx="297259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8" tIns="45719" rIns="91438" bIns="45719" anchor="ctr"/>
          <a:lstStyle/>
          <a:p>
            <a:pPr defTabSz="913854"/>
            <a:endParaRPr lang="en-US">
              <a:solidFill>
                <a:schemeClr val="tx1"/>
              </a:solidFill>
              <a:latin typeface="Tahoma" pitchFamily="34" charset="0"/>
              <a:cs typeface="Arial" pitchFamily="34" charset="0"/>
            </a:endParaRPr>
          </a:p>
        </p:txBody>
      </p:sp>
      <p:sp>
        <p:nvSpPr>
          <p:cNvPr id="378886" name="Rectangle 6"/>
          <p:cNvSpPr>
            <a:spLocks noGrp="1" noRot="1" noChangeAspect="1" noChangeArrowheads="1" noTextEdit="1"/>
          </p:cNvSpPr>
          <p:nvPr>
            <p:ph type="sldImg"/>
          </p:nvPr>
        </p:nvSpPr>
        <p:spPr>
          <a:xfrm>
            <a:off x="1979613" y="674688"/>
            <a:ext cx="4552950" cy="3416300"/>
          </a:xfrm>
          <a:ln cap="flat"/>
        </p:spPr>
      </p:sp>
      <p:sp>
        <p:nvSpPr>
          <p:cNvPr id="378887" name="Rectangle 7"/>
          <p:cNvSpPr>
            <a:spLocks noGrp="1" noChangeArrowheads="1"/>
          </p:cNvSpPr>
          <p:nvPr>
            <p:ph type="body" idx="1"/>
          </p:nvPr>
        </p:nvSpPr>
        <p:spPr>
          <a:xfrm>
            <a:off x="2016125" y="4572000"/>
            <a:ext cx="4545501" cy="4114488"/>
          </a:xfrm>
          <a:noFill/>
          <a:ln/>
        </p:spPr>
        <p:txBody>
          <a:bodyPr lIns="90486" tIns="44449" rIns="90486" bIns="44449"/>
          <a:lstStyle/>
          <a:p>
            <a:pPr algn="just"/>
            <a:r>
              <a:rPr lang="en-US" b="1" dirty="0"/>
              <a:t>Simple Attribute:</a:t>
            </a:r>
            <a:r>
              <a:rPr lang="en-US" dirty="0"/>
              <a:t> An attribute composed of a single component with an independent existence. </a:t>
            </a:r>
            <a:r>
              <a:rPr lang="en-US" dirty="0" err="1"/>
              <a:t>E.g</a:t>
            </a:r>
            <a:r>
              <a:rPr lang="en-US" dirty="0"/>
              <a:t> position and salary of the Staff entity</a:t>
            </a:r>
            <a:r>
              <a:rPr lang="en-US" dirty="0" smtClean="0"/>
              <a:t>.</a:t>
            </a:r>
          </a:p>
          <a:p>
            <a:pPr algn="just"/>
            <a:endParaRPr lang="en-US" dirty="0"/>
          </a:p>
          <a:p>
            <a:pPr algn="just"/>
            <a:r>
              <a:rPr lang="en-US" b="1" dirty="0"/>
              <a:t>Composite Attribute:</a:t>
            </a:r>
            <a:r>
              <a:rPr lang="en-US" dirty="0"/>
              <a:t> An attribute composed of multiple components, each with an independent existence. </a:t>
            </a:r>
            <a:r>
              <a:rPr lang="en-US" dirty="0" err="1"/>
              <a:t>E.g</a:t>
            </a:r>
            <a:r>
              <a:rPr lang="en-US" dirty="0"/>
              <a:t> address attribute of the branch  entity that can be subdivided into street, city and postcode attributes</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Rot="1" noChangeAspect="1" noChangeArrowheads="1" noTextEdit="1"/>
          </p:cNvSpPr>
          <p:nvPr>
            <p:ph type="sldImg"/>
          </p:nvPr>
        </p:nvSpPr>
        <p:spPr>
          <a:xfrm>
            <a:off x="1981200" y="685800"/>
            <a:ext cx="4572000" cy="3429000"/>
          </a:xfrm>
          <a:ln/>
        </p:spPr>
      </p:sp>
      <p:sp>
        <p:nvSpPr>
          <p:cNvPr id="380931" name="Rectangle 3"/>
          <p:cNvSpPr>
            <a:spLocks noGrp="1" noChangeArrowheads="1"/>
          </p:cNvSpPr>
          <p:nvPr>
            <p:ph type="body" idx="1"/>
          </p:nvPr>
        </p:nvSpPr>
        <p:spPr>
          <a:xfrm>
            <a:off x="2016125" y="4572000"/>
            <a:ext cx="4678943" cy="4102745"/>
          </a:xfrm>
        </p:spPr>
        <p:txBody>
          <a:bodyPr/>
          <a:lstStyle/>
          <a:p>
            <a:pPr algn="just"/>
            <a:r>
              <a:rPr lang="en-US" b="1" dirty="0"/>
              <a:t>Single-Valued Attribute:</a:t>
            </a:r>
            <a:r>
              <a:rPr lang="en-US" dirty="0"/>
              <a:t> An attribute that holds a single value for each occurrence. e.g. </a:t>
            </a:r>
            <a:r>
              <a:rPr lang="en-US" dirty="0" err="1" smtClean="0"/>
              <a:t>EmpId</a:t>
            </a:r>
            <a:endParaRPr lang="en-US" dirty="0" smtClean="0"/>
          </a:p>
          <a:p>
            <a:pPr algn="just"/>
            <a:endParaRPr lang="en-US" dirty="0"/>
          </a:p>
          <a:p>
            <a:pPr algn="just"/>
            <a:r>
              <a:rPr lang="en-US" b="1" dirty="0"/>
              <a:t>Multi-Valued Attributes:</a:t>
            </a:r>
            <a:r>
              <a:rPr lang="en-US" dirty="0"/>
              <a:t> An attribute that holds multiple values for each occurrence. </a:t>
            </a:r>
            <a:r>
              <a:rPr lang="en-US" dirty="0" err="1"/>
              <a:t>e.g</a:t>
            </a:r>
            <a:r>
              <a:rPr lang="en-US" dirty="0"/>
              <a:t> </a:t>
            </a:r>
            <a:r>
              <a:rPr lang="en-US" dirty="0" err="1" smtClean="0"/>
              <a:t>PhoneNo</a:t>
            </a:r>
            <a:endParaRPr lang="en-US" dirty="0" smtClean="0"/>
          </a:p>
          <a:p>
            <a:pPr algn="just"/>
            <a:endParaRPr lang="en-US" dirty="0"/>
          </a:p>
          <a:p>
            <a:pPr algn="just"/>
            <a:r>
              <a:rPr lang="en-US" b="1" dirty="0"/>
              <a:t>Derived Attributes:</a:t>
            </a:r>
            <a:r>
              <a:rPr lang="en-US" dirty="0"/>
              <a:t> An attribute that represents a value that is derivable from the value of a related attribute or set of attributes, not necessarily in the same entity </a:t>
            </a:r>
            <a:r>
              <a:rPr lang="en-US" dirty="0" smtClean="0"/>
              <a:t>type. </a:t>
            </a:r>
            <a:r>
              <a:rPr lang="en-US" dirty="0" err="1" smtClean="0"/>
              <a:t>e.g</a:t>
            </a:r>
            <a:r>
              <a:rPr lang="en-US" dirty="0" smtClean="0"/>
              <a:t> </a:t>
            </a:r>
            <a:r>
              <a:rPr lang="en-US" dirty="0"/>
              <a:t>attribute Age whose value is derived from the </a:t>
            </a:r>
            <a:r>
              <a:rPr lang="en-US" dirty="0" err="1"/>
              <a:t>CurrentDate</a:t>
            </a:r>
            <a:r>
              <a:rPr lang="en-US" dirty="0"/>
              <a:t> and </a:t>
            </a:r>
            <a:r>
              <a:rPr lang="en-US" dirty="0" err="1"/>
              <a:t>DateOfBirth</a:t>
            </a:r>
            <a:r>
              <a:rPr lang="en-US" dirty="0"/>
              <a:t> attributes.</a:t>
            </a:r>
          </a:p>
          <a:p>
            <a:pPr algn="just"/>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ChangeArrowheads="1" noTextEdit="1"/>
          </p:cNvSpPr>
          <p:nvPr>
            <p:ph type="sldImg"/>
          </p:nvPr>
        </p:nvSpPr>
        <p:spPr>
          <a:xfrm>
            <a:off x="2022475" y="685800"/>
            <a:ext cx="4572000" cy="3429000"/>
          </a:xfrm>
          <a:ln/>
        </p:spPr>
      </p:sp>
      <p:sp>
        <p:nvSpPr>
          <p:cNvPr id="395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Rot="1" noChangeAspect="1" noChangeArrowheads="1" noTextEdit="1"/>
          </p:cNvSpPr>
          <p:nvPr>
            <p:ph type="sldImg"/>
          </p:nvPr>
        </p:nvSpPr>
        <p:spPr>
          <a:xfrm>
            <a:off x="1981200" y="685800"/>
            <a:ext cx="4572000" cy="3429000"/>
          </a:xfrm>
          <a:ln/>
        </p:spPr>
      </p:sp>
      <p:sp>
        <p:nvSpPr>
          <p:cNvPr id="370691" name="Rectangle 3"/>
          <p:cNvSpPr>
            <a:spLocks noGrp="1" noChangeArrowheads="1"/>
          </p:cNvSpPr>
          <p:nvPr>
            <p:ph type="body" idx="1"/>
          </p:nvPr>
        </p:nvSpPr>
        <p:spPr>
          <a:xfrm>
            <a:off x="2016125" y="4572000"/>
            <a:ext cx="4514059" cy="4114488"/>
          </a:xfrm>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xfrm>
            <a:off x="2022475" y="685800"/>
            <a:ext cx="4572000" cy="3429000"/>
          </a:xfrm>
          <a:ln/>
        </p:spPr>
      </p:sp>
      <p:sp>
        <p:nvSpPr>
          <p:cNvPr id="3962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a:xfrm>
            <a:off x="2022475" y="685800"/>
            <a:ext cx="4572000" cy="3429000"/>
          </a:xfrm>
          <a:ln/>
        </p:spPr>
      </p:sp>
      <p:sp>
        <p:nvSpPr>
          <p:cNvPr id="29593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xfrm>
            <a:off x="2022475" y="685800"/>
            <a:ext cx="4572000" cy="3429000"/>
          </a:xfrm>
          <a:ln/>
        </p:spPr>
      </p:sp>
      <p:sp>
        <p:nvSpPr>
          <p:cNvPr id="3973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1981200" y="685800"/>
            <a:ext cx="4572000" cy="3429000"/>
          </a:xfrm>
          <a:ln/>
        </p:spPr>
      </p:sp>
      <p:sp>
        <p:nvSpPr>
          <p:cNvPr id="240643" name="Rectangle 3"/>
          <p:cNvSpPr>
            <a:spLocks noGrp="1" noChangeArrowheads="1"/>
          </p:cNvSpPr>
          <p:nvPr>
            <p:ph type="body" idx="1"/>
          </p:nvPr>
        </p:nvSpPr>
        <p:spPr>
          <a:xfrm>
            <a:off x="2016125" y="4572000"/>
            <a:ext cx="4536918" cy="4114488"/>
          </a:xfrm>
        </p:spPr>
        <p:txBody>
          <a:bodyPr/>
          <a:lstStyle/>
          <a:p>
            <a:pPr algn="just"/>
            <a:r>
              <a:rPr lang="en-US" dirty="0"/>
              <a:t>Conceptual data model includes all major entities and relationships and does not contain much detailed level of information about attributes and is often used in the INITIAL PLANNING PHASE. Conceptual data model is created by gathering business requirements from various sources like business documents, discussion with functional teams, business analysts, smart management experts and end users who do the reporting on the database.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ChangeArrowheads="1" noTextEdit="1"/>
          </p:cNvSpPr>
          <p:nvPr>
            <p:ph type="sldImg"/>
          </p:nvPr>
        </p:nvSpPr>
        <p:spPr>
          <a:xfrm>
            <a:off x="2022475" y="685800"/>
            <a:ext cx="4572000" cy="3429000"/>
          </a:xfrm>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a:xfrm>
            <a:off x="2022475" y="685800"/>
            <a:ext cx="4572000" cy="3429000"/>
          </a:xfrm>
          <a:ln/>
        </p:spPr>
      </p:sp>
      <p:sp>
        <p:nvSpPr>
          <p:cNvPr id="297987" name="Rectangle 3"/>
          <p:cNvSpPr>
            <a:spLocks noGrp="1" noChangeArrowheads="1"/>
          </p:cNvSpPr>
          <p:nvPr>
            <p:ph type="body" idx="1"/>
          </p:nvPr>
        </p:nvSpPr>
        <p:spPr/>
        <p:txBody>
          <a:bodyPr/>
          <a:lstStyle/>
          <a:p>
            <a:pPr algn="just"/>
            <a:r>
              <a:rPr lang="en-US" dirty="0"/>
              <a:t>In addition to the measurements, a fact table contains foreign keys for the dimension tables. These foreign keys are connected to the primary keys of the dimension table. . In star schema each dimension is represented by a single table. </a:t>
            </a:r>
            <a:endParaRPr lang="en-US" dirty="0" smtClean="0"/>
          </a:p>
          <a:p>
            <a:pPr algn="just"/>
            <a:endParaRPr lang="en-US" dirty="0"/>
          </a:p>
          <a:p>
            <a:pPr algn="just"/>
            <a:r>
              <a:rPr lang="en-US" dirty="0"/>
              <a:t>Star Schema is a relational database schema for representing multidimensional data. It is the simplest form of data warehouse schema that contains one or more dimensions and fact tables. It is called a star schema because the entity-relationship diagram between dimensions and fact tables resembles a star where one fact table is connected to multiple dimensions. The center of the star schema consists of a large fact table and it points towards the dimension tables.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xfrm>
            <a:off x="2022475" y="685800"/>
            <a:ext cx="4572000" cy="3429000"/>
          </a:xfrm>
          <a:ln/>
        </p:spPr>
      </p:sp>
      <p:sp>
        <p:nvSpPr>
          <p:cNvPr id="346115" name="Rectangle 3"/>
          <p:cNvSpPr>
            <a:spLocks noGrp="1" noChangeArrowheads="1"/>
          </p:cNvSpPr>
          <p:nvPr>
            <p:ph type="body" idx="1"/>
          </p:nvPr>
        </p:nvSpPr>
        <p:spPr/>
        <p:txBody>
          <a:bodyPr>
            <a:normAutofit lnSpcReduction="10000"/>
          </a:bodyPr>
          <a:lstStyle/>
          <a:p>
            <a:pPr algn="just">
              <a:lnSpc>
                <a:spcPct val="90000"/>
              </a:lnSpc>
            </a:pPr>
            <a:r>
              <a:rPr lang="en-US" b="1" i="1" dirty="0"/>
              <a:t>Fact table characteristics</a:t>
            </a:r>
          </a:p>
          <a:p>
            <a:pPr marL="171450" indent="-171450" algn="just">
              <a:lnSpc>
                <a:spcPct val="90000"/>
              </a:lnSpc>
              <a:buClr>
                <a:srgbClr val="FF9900"/>
              </a:buClr>
              <a:buFont typeface="Wingdings" pitchFamily="2" charset="2"/>
              <a:buChar char="Ø"/>
            </a:pPr>
            <a:r>
              <a:rPr lang="en-US" dirty="0"/>
              <a:t>The fact table contains numerical values of what you measure. For example, fact value of 20 might mean that 20 widgets have been sold.</a:t>
            </a:r>
          </a:p>
          <a:p>
            <a:pPr marL="171450" indent="-171450" algn="just">
              <a:lnSpc>
                <a:spcPct val="90000"/>
              </a:lnSpc>
              <a:buClr>
                <a:srgbClr val="FF9900"/>
              </a:buClr>
              <a:buFont typeface="Wingdings" pitchFamily="2" charset="2"/>
              <a:buChar char="Ø"/>
            </a:pPr>
            <a:r>
              <a:rPr lang="en-US" dirty="0"/>
              <a:t>Each fact table contains the keys to associated dimension tables. These are called </a:t>
            </a:r>
            <a:r>
              <a:rPr lang="en-US" i="1" dirty="0"/>
              <a:t>foreign keys </a:t>
            </a:r>
            <a:r>
              <a:rPr lang="en-US" dirty="0"/>
              <a:t>in the fact table.</a:t>
            </a:r>
          </a:p>
          <a:p>
            <a:pPr marL="171450" indent="-171450" algn="just">
              <a:lnSpc>
                <a:spcPct val="90000"/>
              </a:lnSpc>
              <a:buClr>
                <a:srgbClr val="FF9900"/>
              </a:buClr>
              <a:buFont typeface="Wingdings" pitchFamily="2" charset="2"/>
              <a:buChar char="Ø"/>
            </a:pPr>
            <a:r>
              <a:rPr lang="en-US" dirty="0"/>
              <a:t>Fact tables typically contain a small number of columns.</a:t>
            </a:r>
          </a:p>
          <a:p>
            <a:pPr marL="171450" indent="-171450" algn="just">
              <a:lnSpc>
                <a:spcPct val="90000"/>
              </a:lnSpc>
              <a:buClr>
                <a:srgbClr val="FF9900"/>
              </a:buClr>
              <a:buFont typeface="Wingdings" pitchFamily="2" charset="2"/>
              <a:buChar char="Ø"/>
            </a:pPr>
            <a:r>
              <a:rPr lang="en-US" dirty="0"/>
              <a:t>Compared to dimension tables, fact tables have a large number of rows.</a:t>
            </a:r>
          </a:p>
          <a:p>
            <a:pPr marL="171450" indent="-171450" algn="just">
              <a:lnSpc>
                <a:spcPct val="90000"/>
              </a:lnSpc>
              <a:buClr>
                <a:srgbClr val="FF9900"/>
              </a:buClr>
              <a:buFont typeface="Wingdings" pitchFamily="2" charset="2"/>
              <a:buChar char="Ø"/>
            </a:pPr>
            <a:r>
              <a:rPr lang="en-US" dirty="0"/>
              <a:t>The information in a fact table has characteristics, such as:</a:t>
            </a:r>
          </a:p>
          <a:p>
            <a:pPr marL="628650" lvl="1" indent="-171450" algn="just">
              <a:lnSpc>
                <a:spcPct val="90000"/>
              </a:lnSpc>
              <a:buClr>
                <a:srgbClr val="FF9900"/>
              </a:buClr>
              <a:buFont typeface="Arial" pitchFamily="34" charset="0"/>
              <a:buChar char="-"/>
            </a:pPr>
            <a:r>
              <a:rPr lang="en-US" dirty="0" smtClean="0"/>
              <a:t>It </a:t>
            </a:r>
            <a:r>
              <a:rPr lang="en-US" dirty="0"/>
              <a:t>is numerical and used to generate aggregates and summaries.</a:t>
            </a:r>
          </a:p>
          <a:p>
            <a:pPr marL="628650" lvl="1" indent="-171450" algn="just">
              <a:lnSpc>
                <a:spcPct val="90000"/>
              </a:lnSpc>
              <a:buClr>
                <a:srgbClr val="FF9900"/>
              </a:buClr>
              <a:buFont typeface="Arial" pitchFamily="34" charset="0"/>
              <a:buChar char="-"/>
            </a:pPr>
            <a:r>
              <a:rPr lang="en-US" dirty="0" smtClean="0"/>
              <a:t>Data </a:t>
            </a:r>
            <a:r>
              <a:rPr lang="en-US" dirty="0"/>
              <a:t>values need to be additive, or semi-additive, to enable summarization </a:t>
            </a:r>
            <a:r>
              <a:rPr lang="en-US" dirty="0" smtClean="0"/>
              <a:t>of</a:t>
            </a:r>
            <a:r>
              <a:rPr lang="en-US" dirty="0"/>
              <a:t> </a:t>
            </a:r>
            <a:r>
              <a:rPr lang="en-US" dirty="0" smtClean="0"/>
              <a:t>a </a:t>
            </a:r>
            <a:r>
              <a:rPr lang="en-US" dirty="0"/>
              <a:t>large number of values.</a:t>
            </a:r>
          </a:p>
          <a:p>
            <a:pPr algn="just">
              <a:lnSpc>
                <a:spcPct val="90000"/>
              </a:lnSpc>
            </a:pPr>
            <a:r>
              <a:rPr lang="en-US" b="1" i="1" dirty="0"/>
              <a:t>Dimension table characteristics</a:t>
            </a:r>
          </a:p>
          <a:p>
            <a:pPr marL="171450" indent="-171450" algn="just">
              <a:lnSpc>
                <a:spcPct val="90000"/>
              </a:lnSpc>
              <a:buClr>
                <a:srgbClr val="FF9900"/>
              </a:buClr>
              <a:buFont typeface="Wingdings" pitchFamily="2" charset="2"/>
              <a:buChar char="Ø"/>
            </a:pPr>
            <a:r>
              <a:rPr lang="en-US" dirty="0"/>
              <a:t>Dimension tables contain the details about the facts. That, as an example, enables the business analysts to better understand the data and their reports.</a:t>
            </a:r>
          </a:p>
          <a:p>
            <a:pPr marL="171450" indent="-171450" algn="just">
              <a:lnSpc>
                <a:spcPct val="90000"/>
              </a:lnSpc>
              <a:buClr>
                <a:srgbClr val="FF9900"/>
              </a:buClr>
              <a:buFont typeface="Wingdings" pitchFamily="2" charset="2"/>
              <a:buChar char="Ø"/>
            </a:pPr>
            <a:r>
              <a:rPr lang="en-US" dirty="0"/>
              <a:t>The dimension tables contain descriptive information about the numerical values in the fact table. That is, they contain the attributes of the facts. For example, the dimension tables for a marketing analysis application might include attributes such as time period, marketing region, and product type.</a:t>
            </a:r>
          </a:p>
          <a:p>
            <a:pPr marL="171450" indent="-171450" algn="just">
              <a:lnSpc>
                <a:spcPct val="90000"/>
              </a:lnSpc>
              <a:buClr>
                <a:srgbClr val="FF9900"/>
              </a:buClr>
              <a:buFont typeface="Wingdings" pitchFamily="2" charset="2"/>
              <a:buChar char="Ø"/>
            </a:pPr>
            <a:r>
              <a:rPr lang="en-US" dirty="0"/>
              <a:t>Since the data in a dimension table is denormalized, it typically has a large number of columns.</a:t>
            </a:r>
          </a:p>
          <a:p>
            <a:pPr marL="171450" indent="-171450" algn="just">
              <a:lnSpc>
                <a:spcPct val="90000"/>
              </a:lnSpc>
              <a:buClr>
                <a:srgbClr val="FF9900"/>
              </a:buClr>
              <a:buFont typeface="Wingdings" pitchFamily="2" charset="2"/>
              <a:buChar char="Ø"/>
            </a:pPr>
            <a:r>
              <a:rPr lang="en-US" dirty="0"/>
              <a:t>The dimension tables typically contain significantly fewer rows of data than the fact table.</a:t>
            </a:r>
          </a:p>
          <a:p>
            <a:pPr marL="171450" indent="-171450" algn="just">
              <a:lnSpc>
                <a:spcPct val="90000"/>
              </a:lnSpc>
              <a:buClr>
                <a:srgbClr val="FF9900"/>
              </a:buClr>
              <a:buFont typeface="Wingdings" pitchFamily="2" charset="2"/>
              <a:buChar char="Ø"/>
            </a:pPr>
            <a:r>
              <a:rPr lang="en-US" dirty="0"/>
              <a:t>The attributes in a dimension table are typically used as row and column headings in a report or query results display. For example, the textual</a:t>
            </a:r>
          </a:p>
          <a:p>
            <a:pPr marL="171450" indent="-171450" algn="just">
              <a:lnSpc>
                <a:spcPct val="90000"/>
              </a:lnSpc>
              <a:buClr>
                <a:srgbClr val="FF9900"/>
              </a:buClr>
              <a:buFont typeface="Wingdings" pitchFamily="2" charset="2"/>
              <a:buChar char="Ø"/>
            </a:pPr>
            <a:r>
              <a:rPr lang="en-US" dirty="0"/>
              <a:t>   descriptions on a report come from dimension attributes.</a:t>
            </a:r>
          </a:p>
          <a:p>
            <a:pPr>
              <a:lnSpc>
                <a:spcPct val="90000"/>
              </a:lnSpc>
              <a:buFontTx/>
              <a:buChar char="•"/>
            </a:pPr>
            <a:endParaRPr lang="en-US" sz="9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Rot="1" noChangeAspect="1" noChangeArrowheads="1" noTextEdit="1"/>
          </p:cNvSpPr>
          <p:nvPr>
            <p:ph type="sldImg"/>
          </p:nvPr>
        </p:nvSpPr>
        <p:spPr>
          <a:xfrm>
            <a:off x="2022475" y="685800"/>
            <a:ext cx="4572000" cy="3429000"/>
          </a:xfrm>
          <a:ln/>
        </p:spPr>
      </p:sp>
      <p:sp>
        <p:nvSpPr>
          <p:cNvPr id="4024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xfrm>
            <a:off x="2022475" y="685800"/>
            <a:ext cx="4572000" cy="3429000"/>
          </a:xfrm>
          <a:ln/>
        </p:spPr>
      </p:sp>
      <p:sp>
        <p:nvSpPr>
          <p:cNvPr id="2990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Rot="1" noChangeAspect="1" noChangeArrowheads="1" noTextEdit="1"/>
          </p:cNvSpPr>
          <p:nvPr>
            <p:ph type="sldImg"/>
          </p:nvPr>
        </p:nvSpPr>
        <p:spPr>
          <a:xfrm>
            <a:off x="2022475" y="685800"/>
            <a:ext cx="4572000" cy="3429000"/>
          </a:xfrm>
          <a:ln/>
        </p:spPr>
      </p:sp>
      <p:sp>
        <p:nvSpPr>
          <p:cNvPr id="4034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ChangeArrowheads="1" noTextEdit="1"/>
          </p:cNvSpPr>
          <p:nvPr>
            <p:ph type="sldImg"/>
          </p:nvPr>
        </p:nvSpPr>
        <p:spPr>
          <a:xfrm>
            <a:off x="2022475" y="685800"/>
            <a:ext cx="4572000" cy="3429000"/>
          </a:xfrm>
          <a:ln/>
        </p:spPr>
      </p:sp>
      <p:sp>
        <p:nvSpPr>
          <p:cNvPr id="412675" name="Rectangle 3"/>
          <p:cNvSpPr>
            <a:spLocks noGrp="1" noChangeArrowheads="1"/>
          </p:cNvSpPr>
          <p:nvPr>
            <p:ph type="body" idx="1"/>
          </p:nvPr>
        </p:nvSpPr>
        <p:spPr>
          <a:xfrm>
            <a:off x="2016125" y="4572000"/>
            <a:ext cx="4586881" cy="4018656"/>
          </a:xfrm>
        </p:spPr>
        <p:txBody>
          <a:bodyPr/>
          <a:lstStyle/>
          <a:p>
            <a:pPr algn="just"/>
            <a:r>
              <a:rPr lang="en-US" dirty="0"/>
              <a:t>Both experts are of the opinion that the success of the warehouse/marts depends on effectively gathering the business requirements first. These requirements drive the design of the mart which, in turn, drives the data required in the warehouse. Both experts agree that business-user validation of the data mart design ensures that expectations are managed. </a:t>
            </a:r>
          </a:p>
          <a:p>
            <a:pPr algn="just"/>
            <a:endParaRPr lang="en-US" dirty="0"/>
          </a:p>
          <a:p>
            <a:pPr algn="just"/>
            <a:r>
              <a:rPr lang="en-US" dirty="0"/>
              <a:t>The initial model is the starting point for the design of the staging area (or warehouse). This is where the referential integrity rules are applied (via the DBMS or software validation) and transformation of disparate values is performed. Kimball calls it the backroom, and </a:t>
            </a:r>
            <a:r>
              <a:rPr lang="en-US" dirty="0" err="1"/>
              <a:t>Inmon</a:t>
            </a:r>
            <a:r>
              <a:rPr lang="en-US" dirty="0"/>
              <a:t> calls it the data warehouse. </a:t>
            </a:r>
          </a:p>
          <a:p>
            <a:pPr algn="just"/>
            <a:endParaRPr lang="en-US" dirty="0"/>
          </a:p>
          <a:p>
            <a:pPr algn="just"/>
            <a:r>
              <a:rPr lang="en-US" dirty="0" err="1"/>
              <a:t>Inmon</a:t>
            </a:r>
            <a:r>
              <a:rPr lang="en-US" dirty="0"/>
              <a:t> advocated a “dependent data mart structure” whereas Kimball advocated the “data warehouse bus structure”. </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body" idx="1"/>
          </p:nvPr>
        </p:nvSpPr>
        <p:spPr>
          <a:xfrm>
            <a:off x="2016126" y="534025"/>
            <a:ext cx="4536548" cy="7847975"/>
          </a:xfrm>
        </p:spPr>
        <p:txBody>
          <a:bodyPr/>
          <a:lstStyle/>
          <a:p>
            <a:pPr>
              <a:lnSpc>
                <a:spcPct val="90000"/>
              </a:lnSpc>
            </a:pPr>
            <a:r>
              <a:rPr lang="en-US" b="1" dirty="0"/>
              <a:t>Bill </a:t>
            </a:r>
            <a:r>
              <a:rPr lang="en-US" b="1" dirty="0" err="1"/>
              <a:t>Inmon</a:t>
            </a:r>
            <a:r>
              <a:rPr lang="en-US" b="1" dirty="0"/>
              <a:t> Approach</a:t>
            </a:r>
          </a:p>
          <a:p>
            <a:pPr algn="just">
              <a:lnSpc>
                <a:spcPct val="90000"/>
              </a:lnSpc>
            </a:pPr>
            <a:r>
              <a:rPr lang="en-US" dirty="0"/>
              <a:t>Transfer of data happens from diverse OLTP systems into a centralized place where the data could be used for analysis. Warehouse needs to be build first and data should be made accessible at detailed atomic levels by drilling down or at summarized levels by drilling up. The data marts are treated as sub sets of the data warehouse. Each data mart is built for an individual department and is optimized for their analysis needs.</a:t>
            </a:r>
          </a:p>
          <a:p>
            <a:pPr algn="just">
              <a:lnSpc>
                <a:spcPct val="90000"/>
              </a:lnSpc>
            </a:pPr>
            <a:endParaRPr lang="en-US" dirty="0"/>
          </a:p>
          <a:p>
            <a:pPr algn="just">
              <a:lnSpc>
                <a:spcPct val="90000"/>
              </a:lnSpc>
            </a:pPr>
            <a:r>
              <a:rPr lang="en-US" dirty="0"/>
              <a:t>This data is loaded into the staging area and validated and consolidated for ensuring a level of accuracy and then transferred to the </a:t>
            </a:r>
            <a:r>
              <a:rPr lang="en-US" b="1" u="sng" dirty="0"/>
              <a:t>optional</a:t>
            </a:r>
            <a:r>
              <a:rPr lang="en-US" dirty="0"/>
              <a:t> Operational Data Store (ODS). Data is also loaded into the Data warehouse in a parallel process to avoid extracting it from the ODS. Once the Data warehouse building processes are complete, the data mart refresh cycles will extract the data from the Data warehouse into the staging area and perform a new set of transformations on them. This helps in organizing the data in particular structures required by data marts.</a:t>
            </a:r>
          </a:p>
          <a:p>
            <a:pPr algn="just">
              <a:lnSpc>
                <a:spcPct val="90000"/>
              </a:lnSpc>
            </a:pPr>
            <a:r>
              <a:rPr lang="en-US" b="1" dirty="0"/>
              <a:t>Ralph Kimball Approach</a:t>
            </a:r>
          </a:p>
          <a:p>
            <a:pPr algn="just">
              <a:lnSpc>
                <a:spcPct val="90000"/>
              </a:lnSpc>
            </a:pPr>
            <a:r>
              <a:rPr lang="en-US" dirty="0"/>
              <a:t>Ralph Kimball suggested the data warehouse with the data marts connected to it with a bus structure. The bus structure contained all the common elements that are used by data marts such as conformed dimensions, measures </a:t>
            </a:r>
            <a:r>
              <a:rPr lang="en-US" dirty="0" err="1"/>
              <a:t>etc</a:t>
            </a:r>
            <a:r>
              <a:rPr lang="en-US" dirty="0"/>
              <a:t> defined for the enterprise as a whole. According to him, by using these conformed elements, users can query all data marts together. This architecture makes the data warehouse more of a virtual reality than a physical reality.</a:t>
            </a:r>
          </a:p>
          <a:p>
            <a:pPr algn="just">
              <a:lnSpc>
                <a:spcPct val="90000"/>
              </a:lnSpc>
            </a:pPr>
            <a:r>
              <a:rPr lang="en-US" dirty="0"/>
              <a:t>The bottom-up approach reverses the positions of the Data warehouse and the Data marts. Data marts are directly loaded with the data from the operational systems through the staging area.</a:t>
            </a:r>
          </a:p>
          <a:p>
            <a:pPr algn="just">
              <a:lnSpc>
                <a:spcPct val="90000"/>
              </a:lnSpc>
            </a:pPr>
            <a:endParaRPr lang="en-US" dirty="0"/>
          </a:p>
          <a:p>
            <a:pPr algn="just">
              <a:lnSpc>
                <a:spcPct val="90000"/>
              </a:lnSpc>
            </a:pPr>
            <a:r>
              <a:rPr lang="en-US" b="1" dirty="0"/>
              <a:t>Hybrid Approach</a:t>
            </a:r>
          </a:p>
          <a:p>
            <a:pPr algn="just">
              <a:lnSpc>
                <a:spcPct val="90000"/>
              </a:lnSpc>
            </a:pPr>
            <a:r>
              <a:rPr lang="en-US" dirty="0"/>
              <a:t>Start with data mart having focus on enterprise wide scope. It aims to harness the speed and user orientation of the Bottom up approach to the integration of the top-down approach. The Hybrid approach begins with an Entity Relationship diagram of the data marts and a gradual extension of the data marts to extend the enterprise model in a consistent, linear fashion. The data from the various data marts are then transferred to the data warehouse and query tools are reprogrammed to request summary data from the marts and atomic data from the data warehouse.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xfrm>
            <a:off x="2022475" y="685800"/>
            <a:ext cx="4572000" cy="3429000"/>
          </a:xfrm>
          <a:ln/>
        </p:spPr>
      </p:sp>
      <p:sp>
        <p:nvSpPr>
          <p:cNvPr id="30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2022475" y="685800"/>
            <a:ext cx="4572000" cy="3429000"/>
          </a:xfrm>
          <a:ln/>
        </p:spPr>
      </p:sp>
      <p:sp>
        <p:nvSpPr>
          <p:cNvPr id="290819" name="Rectangle 3"/>
          <p:cNvSpPr>
            <a:spLocks noGrp="1" noChangeArrowheads="1"/>
          </p:cNvSpPr>
          <p:nvPr>
            <p:ph type="body" idx="1"/>
          </p:nvPr>
        </p:nvSpPr>
        <p:spPr>
          <a:xfrm>
            <a:off x="1980673" y="4572000"/>
            <a:ext cx="4649518" cy="3964587"/>
          </a:xfrm>
        </p:spPr>
        <p:txBody>
          <a:bodyPr/>
          <a:lstStyle/>
          <a:p>
            <a:r>
              <a:rPr lang="en-US"/>
              <a:t>Add the notes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981200" y="685800"/>
            <a:ext cx="4572000" cy="3429000"/>
          </a:xfrm>
          <a:ln/>
        </p:spPr>
      </p:sp>
      <p:sp>
        <p:nvSpPr>
          <p:cNvPr id="242691" name="Rectangle 3"/>
          <p:cNvSpPr>
            <a:spLocks noGrp="1" noChangeArrowheads="1"/>
          </p:cNvSpPr>
          <p:nvPr>
            <p:ph type="body" idx="1"/>
          </p:nvPr>
        </p:nvSpPr>
        <p:spPr>
          <a:xfrm>
            <a:off x="2016125" y="4572000"/>
            <a:ext cx="4799809" cy="4114488"/>
          </a:xfrm>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2022475" y="685800"/>
            <a:ext cx="4572000" cy="3429000"/>
          </a:xfrm>
          <a:ln/>
        </p:spPr>
      </p:sp>
      <p:sp>
        <p:nvSpPr>
          <p:cNvPr id="414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1981200" y="685800"/>
            <a:ext cx="4572000" cy="3429000"/>
          </a:xfrm>
          <a:ln/>
        </p:spPr>
      </p:sp>
      <p:sp>
        <p:nvSpPr>
          <p:cNvPr id="244739" name="Rectangle 3"/>
          <p:cNvSpPr>
            <a:spLocks noGrp="1" noChangeArrowheads="1"/>
          </p:cNvSpPr>
          <p:nvPr>
            <p:ph type="body" idx="1"/>
          </p:nvPr>
        </p:nvSpPr>
        <p:spPr>
          <a:xfrm>
            <a:off x="2016125" y="4572000"/>
            <a:ext cx="4647936" cy="4114488"/>
          </a:xfrm>
        </p:spPr>
        <p:txBody>
          <a:bodyPr/>
          <a:lstStyle/>
          <a:p>
            <a:pPr algn="just"/>
            <a:r>
              <a:rPr lang="en-US" b="1" u="sng" dirty="0"/>
              <a:t>Main Stages in Conceptual Modeling:</a:t>
            </a:r>
          </a:p>
          <a:p>
            <a:pPr algn="just"/>
            <a:endParaRPr lang="en-US" dirty="0"/>
          </a:p>
          <a:p>
            <a:pPr algn="just"/>
            <a:r>
              <a:rPr lang="en-US" dirty="0"/>
              <a:t>Conceptual modeling has various stages, starting from identification of requirements to design of solutions and finally to their evaluation. All these stages provide basic inputs to conceptual modeling process, which gets fine-tuned in the later stages of modeling.</a:t>
            </a:r>
          </a:p>
          <a:p>
            <a:pPr algn="just"/>
            <a:endParaRPr lang="en-US" dirty="0"/>
          </a:p>
          <a:p>
            <a:pPr algn="just"/>
            <a:r>
              <a:rPr lang="en-US" dirty="0"/>
              <a:t>Refer to lesson 2 for Identification of Requirements.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981200" y="685800"/>
            <a:ext cx="4572000" cy="3429000"/>
          </a:xfrm>
          <a:ln/>
        </p:spPr>
      </p:sp>
      <p:sp>
        <p:nvSpPr>
          <p:cNvPr id="246787" name="Rectangle 3"/>
          <p:cNvSpPr>
            <a:spLocks noGrp="1" noChangeArrowheads="1"/>
          </p:cNvSpPr>
          <p:nvPr>
            <p:ph type="body" idx="1"/>
          </p:nvPr>
        </p:nvSpPr>
        <p:spPr>
          <a:xfrm>
            <a:off x="2016125" y="4572000"/>
            <a:ext cx="4647936" cy="4114488"/>
          </a:xfrm>
        </p:spPr>
        <p:txBody>
          <a:bodyPr/>
          <a:lstStyle/>
          <a:p>
            <a:pPr>
              <a:lnSpc>
                <a:spcPct val="90000"/>
              </a:lnSpc>
            </a:pPr>
            <a:r>
              <a:rPr lang="en-US" b="1" u="sng" dirty="0"/>
              <a:t>Designing of Solutions:</a:t>
            </a:r>
          </a:p>
          <a:p>
            <a:pPr>
              <a:lnSpc>
                <a:spcPct val="90000"/>
              </a:lnSpc>
            </a:pPr>
            <a:endParaRPr lang="en-US" dirty="0"/>
          </a:p>
          <a:p>
            <a:pPr algn="just">
              <a:lnSpc>
                <a:spcPct val="90000"/>
              </a:lnSpc>
            </a:pPr>
            <a:r>
              <a:rPr lang="en-US" dirty="0"/>
              <a:t>While designing, usually try to find a generic model that broadly meets the users’ requirements, and then tailor it to suit a particular application, drawing on standard structures and adapting structures from other models as opportunities arise.</a:t>
            </a:r>
          </a:p>
          <a:p>
            <a:pPr algn="just">
              <a:lnSpc>
                <a:spcPct val="90000"/>
              </a:lnSpc>
            </a:pPr>
            <a:endParaRPr lang="en-US" dirty="0"/>
          </a:p>
          <a:p>
            <a:pPr algn="just">
              <a:lnSpc>
                <a:spcPct val="90000"/>
              </a:lnSpc>
            </a:pPr>
            <a:r>
              <a:rPr lang="en-US" dirty="0"/>
              <a:t>Sometimes, you may not have an explicit generic model available, however, you can draw an analogy with a model from a different field. Try using Life Insurance model for Health Insurance System.</a:t>
            </a:r>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endParaRPr lang="en-US" dirty="0"/>
          </a:p>
          <a:p>
            <a:pPr algn="just">
              <a:lnSpc>
                <a:spcPct val="90000"/>
              </a:lnSpc>
            </a:pPr>
            <a:endParaRPr lang="en-US" dirty="0" smtClean="0"/>
          </a:p>
          <a:p>
            <a:pPr algn="just">
              <a:lnSpc>
                <a:spcPct val="90000"/>
              </a:lnSpc>
            </a:pPr>
            <a:endParaRPr lang="en-US" dirty="0" smtClean="0"/>
          </a:p>
          <a:p>
            <a:pPr algn="just">
              <a:lnSpc>
                <a:spcPct val="90000"/>
              </a:lnSpc>
            </a:pPr>
            <a:r>
              <a:rPr lang="en-US" dirty="0" smtClean="0"/>
              <a:t>While </a:t>
            </a:r>
            <a:r>
              <a:rPr lang="en-US" dirty="0"/>
              <a:t>designing model, try to make is flexible. Add necessary structures required to handle it. Try to optimize the common situations to handle it. </a:t>
            </a:r>
          </a:p>
          <a:p>
            <a:pPr>
              <a:lnSpc>
                <a:spcPct val="90000"/>
              </a:lnSpc>
            </a:pPr>
            <a:endParaRPr lang="en-US" dirty="0"/>
          </a:p>
          <a:p>
            <a:pPr>
              <a:lnSpc>
                <a:spcPct val="90000"/>
              </a:lnSpc>
            </a:pPr>
            <a:endParaRPr lang="en-US" dirty="0"/>
          </a:p>
        </p:txBody>
      </p:sp>
      <p:sp>
        <p:nvSpPr>
          <p:cNvPr id="246788" name="Rectangle 4"/>
          <p:cNvSpPr>
            <a:spLocks noChangeArrowheads="1"/>
          </p:cNvSpPr>
          <p:nvPr/>
        </p:nvSpPr>
        <p:spPr bwMode="auto">
          <a:xfrm>
            <a:off x="2061474" y="6244793"/>
            <a:ext cx="4636506" cy="147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8" tIns="45719" rIns="91438" bIns="45719">
            <a:spAutoFit/>
          </a:bodyPr>
          <a:lstStyle/>
          <a:p>
            <a:pPr algn="just" defTabSz="913854"/>
            <a:r>
              <a:rPr lang="en-US" sz="1000" dirty="0">
                <a:latin typeface="Candara" pitchFamily="34" charset="0"/>
                <a:cs typeface="Arial" pitchFamily="34" charset="0"/>
              </a:rPr>
              <a:t>There are two methods for designing a generic model, Bottom-up Modeling and Top-Down Modeling.</a:t>
            </a:r>
          </a:p>
          <a:p>
            <a:pPr algn="just" defTabSz="913854"/>
            <a:endParaRPr lang="en-US" sz="1000" b="1" dirty="0">
              <a:latin typeface="Candara" pitchFamily="34" charset="0"/>
              <a:cs typeface="Arial" pitchFamily="34" charset="0"/>
            </a:endParaRPr>
          </a:p>
          <a:p>
            <a:pPr algn="just" defTabSz="913854"/>
            <a:r>
              <a:rPr lang="en-US" sz="1000" b="1" dirty="0">
                <a:latin typeface="Candara" pitchFamily="34" charset="0"/>
                <a:cs typeface="Arial" pitchFamily="34" charset="0"/>
              </a:rPr>
              <a:t>The Bottom-up approach</a:t>
            </a:r>
            <a:r>
              <a:rPr lang="en-US" sz="1000" dirty="0">
                <a:latin typeface="Candara" pitchFamily="34" charset="0"/>
                <a:cs typeface="Arial" pitchFamily="34" charset="0"/>
              </a:rPr>
              <a:t>:</a:t>
            </a:r>
            <a:r>
              <a:rPr lang="en-US" sz="1000" b="1" dirty="0">
                <a:latin typeface="Candara" pitchFamily="34" charset="0"/>
                <a:cs typeface="Arial" pitchFamily="34" charset="0"/>
              </a:rPr>
              <a:t> </a:t>
            </a:r>
            <a:r>
              <a:rPr lang="en-US" sz="1000" dirty="0">
                <a:latin typeface="Candara" pitchFamily="34" charset="0"/>
                <a:cs typeface="Arial" pitchFamily="34" charset="0"/>
              </a:rPr>
              <a:t>You initially develop a very “literal” model, based on existing data structures and terminology. Then, you use subtyping and </a:t>
            </a:r>
            <a:r>
              <a:rPr lang="en-US" sz="1000" dirty="0" smtClean="0">
                <a:latin typeface="Candara" pitchFamily="34" charset="0"/>
                <a:cs typeface="Arial" pitchFamily="34" charset="0"/>
              </a:rPr>
              <a:t>super typing </a:t>
            </a:r>
            <a:r>
              <a:rPr lang="en-US" sz="1000" dirty="0">
                <a:latin typeface="Candara" pitchFamily="34" charset="0"/>
                <a:cs typeface="Arial" pitchFamily="34" charset="0"/>
              </a:rPr>
              <a:t>to move towards other options. You need not be creative; however, the model should be improvable over a period of time.</a:t>
            </a:r>
          </a:p>
          <a:p>
            <a:pPr algn="just" defTabSz="913854"/>
            <a:r>
              <a:rPr lang="en-US" sz="1000" b="1" dirty="0">
                <a:latin typeface="Candara" pitchFamily="34" charset="0"/>
                <a:cs typeface="Arial" pitchFamily="34" charset="0"/>
              </a:rPr>
              <a:t>The Top-Down approach</a:t>
            </a:r>
            <a:r>
              <a:rPr lang="en-US" sz="1000" dirty="0">
                <a:latin typeface="Candara" pitchFamily="34" charset="0"/>
                <a:cs typeface="Arial" pitchFamily="34" charset="0"/>
              </a:rPr>
              <a:t>: We simply use a model that is generic enough to cover at least the main entity classes in any business or organization.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Rot="1" noChangeAspect="1" noChangeArrowheads="1" noTextEdit="1"/>
          </p:cNvSpPr>
          <p:nvPr>
            <p:ph type="sldImg"/>
          </p:nvPr>
        </p:nvSpPr>
        <p:spPr>
          <a:xfrm>
            <a:off x="2022475" y="685800"/>
            <a:ext cx="4572000" cy="3429000"/>
          </a:xfrm>
          <a:ln/>
        </p:spPr>
      </p:sp>
      <p:sp>
        <p:nvSpPr>
          <p:cNvPr id="410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981200" y="685800"/>
            <a:ext cx="4572000" cy="3429000"/>
          </a:xfrm>
          <a:ln/>
        </p:spPr>
      </p:sp>
      <p:sp>
        <p:nvSpPr>
          <p:cNvPr id="250883" name="Rectangle 3"/>
          <p:cNvSpPr>
            <a:spLocks noGrp="1" noChangeArrowheads="1"/>
          </p:cNvSpPr>
          <p:nvPr>
            <p:ph type="body" idx="1"/>
          </p:nvPr>
        </p:nvSpPr>
        <p:spPr>
          <a:xfrm>
            <a:off x="2016125" y="4572000"/>
            <a:ext cx="4494481" cy="4114488"/>
          </a:xfr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2022475" y="685800"/>
            <a:ext cx="4572000" cy="3429000"/>
          </a:xfrm>
          <a:ln/>
        </p:spPr>
      </p:sp>
      <p:sp>
        <p:nvSpPr>
          <p:cNvPr id="291843"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Tree>
    <p:extLst>
      <p:ext uri="{BB962C8B-B14F-4D97-AF65-F5344CB8AC3E}">
        <p14:creationId xmlns:p14="http://schemas.microsoft.com/office/powerpoint/2010/main" val="185229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6972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Tree>
    <p:extLst>
      <p:ext uri="{BB962C8B-B14F-4D97-AF65-F5344CB8AC3E}">
        <p14:creationId xmlns:p14="http://schemas.microsoft.com/office/powerpoint/2010/main" val="325418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19,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730127" y="3247579"/>
            <a:ext cx="5652089" cy="1143008"/>
          </a:xfrm>
        </p:spPr>
        <p:txBody>
          <a:bodyPr/>
          <a:lstStyle/>
          <a:p>
            <a:pPr>
              <a:buClrTx/>
            </a:pPr>
            <a:r>
              <a:rPr lang="en-US" dirty="0"/>
              <a:t>Lesson 3: Conceptual Model</a:t>
            </a:r>
          </a:p>
        </p:txBody>
      </p:sp>
      <p:sp>
        <p:nvSpPr>
          <p:cNvPr id="11" name="Title 10"/>
          <p:cNvSpPr>
            <a:spLocks noGrp="1"/>
          </p:cNvSpPr>
          <p:nvPr>
            <p:ph type="ctrTitle"/>
          </p:nvPr>
        </p:nvSpPr>
        <p:spPr/>
        <p:txBody>
          <a:bodyPr>
            <a:normAutofit/>
          </a:bodyPr>
          <a:lstStyle/>
          <a:p>
            <a:pPr>
              <a:lnSpc>
                <a:spcPct val="100000"/>
              </a:lnSpc>
            </a:pPr>
            <a:r>
              <a:rPr lang="en-US" dirty="0">
                <a:solidFill>
                  <a:srgbClr val="000000"/>
                </a:solidFill>
                <a:latin typeface="Candara"/>
              </a:rPr>
              <a:t>Dimension Modeling for Data Warehouse</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p:cNvSpPr>
          <p:nvPr>
            <p:ph type="body" idx="1"/>
          </p:nvPr>
        </p:nvSpPr>
        <p:spPr>
          <a:xfrm>
            <a:off x="319088" y="1233488"/>
            <a:ext cx="8229600" cy="4525962"/>
          </a:xfrm>
          <a:noFill/>
        </p:spPr>
        <p:txBody>
          <a:bodyPr/>
          <a:lstStyle/>
          <a:p>
            <a:pPr algn="just"/>
            <a:r>
              <a:rPr lang="en-US" sz="2000" b="1" dirty="0">
                <a:solidFill>
                  <a:srgbClr val="000000"/>
                </a:solidFill>
                <a:latin typeface="Candara"/>
                <a:cs typeface="Arial" pitchFamily="34" charset="0"/>
              </a:rPr>
              <a:t>The first step of modeling is to find out an existing model that satisfies most of your current requirements.</a:t>
            </a:r>
          </a:p>
          <a:p>
            <a:pPr algn="just"/>
            <a:r>
              <a:rPr lang="en-US" sz="2000" b="1" dirty="0" smtClean="0">
                <a:solidFill>
                  <a:srgbClr val="000000"/>
                </a:solidFill>
                <a:latin typeface="Candara"/>
                <a:cs typeface="Arial" pitchFamily="34" charset="0"/>
              </a:rPr>
              <a:t>A </a:t>
            </a:r>
            <a:r>
              <a:rPr lang="en-US" sz="2000" b="1" dirty="0">
                <a:solidFill>
                  <a:srgbClr val="000000"/>
                </a:solidFill>
                <a:latin typeface="Candara"/>
                <a:cs typeface="Arial" pitchFamily="34" charset="0"/>
              </a:rPr>
              <a:t>generic model helps you define the scope of project very clearly.</a:t>
            </a:r>
          </a:p>
          <a:p>
            <a:pPr algn="just"/>
            <a:r>
              <a:rPr lang="en-US" sz="2000" b="1" dirty="0" smtClean="0">
                <a:solidFill>
                  <a:srgbClr val="000000"/>
                </a:solidFill>
                <a:latin typeface="Candara"/>
                <a:cs typeface="Arial" pitchFamily="34" charset="0"/>
              </a:rPr>
              <a:t>A </a:t>
            </a:r>
            <a:r>
              <a:rPr lang="en-US" sz="2000" b="1" dirty="0">
                <a:solidFill>
                  <a:srgbClr val="000000"/>
                </a:solidFill>
                <a:latin typeface="Candara"/>
                <a:cs typeface="Arial" pitchFamily="34" charset="0"/>
              </a:rPr>
              <a:t>generic model could be a best option to start with designing.</a:t>
            </a:r>
          </a:p>
        </p:txBody>
      </p:sp>
      <p:sp>
        <p:nvSpPr>
          <p:cNvPr id="252934" name="Title 1"/>
          <p:cNvSpPr>
            <a:spLocks/>
          </p:cNvSpPr>
          <p:nvPr/>
        </p:nvSpPr>
        <p:spPr bwMode="auto">
          <a:xfrm>
            <a:off x="410936" y="108971"/>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ヒラギノ角ゴ Pro W3"/>
              </a:rPr>
              <a:t>3.3: Using a Generic Model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The First Step in Generic Modeling</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0324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p:cNvSpPr>
          <p:nvPr>
            <p:ph type="body" idx="1"/>
          </p:nvPr>
        </p:nvSpPr>
        <p:spPr>
          <a:xfrm>
            <a:off x="319088" y="1233488"/>
            <a:ext cx="8229600" cy="4525962"/>
          </a:xfrm>
          <a:noFill/>
        </p:spPr>
        <p:txBody>
          <a:bodyPr/>
          <a:lstStyle/>
          <a:p>
            <a:pPr algn="just"/>
            <a:r>
              <a:rPr lang="en-US" sz="2000" b="1" dirty="0">
                <a:solidFill>
                  <a:srgbClr val="000000"/>
                </a:solidFill>
                <a:latin typeface="Candara"/>
                <a:cs typeface="Arial" pitchFamily="34" charset="0"/>
              </a:rPr>
              <a:t>In absence of a generic model in a required application, a generic model from other application can be used.</a:t>
            </a:r>
          </a:p>
          <a:p>
            <a:pPr algn="just"/>
            <a:r>
              <a:rPr lang="en-US" sz="2000" b="1" dirty="0" smtClean="0">
                <a:solidFill>
                  <a:srgbClr val="000000"/>
                </a:solidFill>
                <a:latin typeface="Candara"/>
                <a:cs typeface="Arial" pitchFamily="34" charset="0"/>
              </a:rPr>
              <a:t>Consider </a:t>
            </a:r>
            <a:r>
              <a:rPr lang="en-US" sz="2000" b="1" dirty="0">
                <a:solidFill>
                  <a:srgbClr val="000000"/>
                </a:solidFill>
                <a:latin typeface="Candara"/>
                <a:cs typeface="Arial" pitchFamily="34" charset="0"/>
              </a:rPr>
              <a:t>that you need to build a property insurance model and you don’t have any model readily available. In such case, a model from life insurance or health insurance could be used.</a:t>
            </a:r>
          </a:p>
        </p:txBody>
      </p:sp>
      <p:sp>
        <p:nvSpPr>
          <p:cNvPr id="25395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3.3: Adopting Generic Model from Other Applications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Reusing Generic Models of Other Applications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57998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p:cNvSpPr>
          <p:nvPr>
            <p:ph type="body" idx="1"/>
          </p:nvPr>
        </p:nvSpPr>
        <p:spPr>
          <a:xfrm>
            <a:off x="319088" y="1233488"/>
            <a:ext cx="8229600" cy="4525962"/>
          </a:xfrm>
          <a:noFill/>
        </p:spPr>
        <p:txBody>
          <a:bodyPr/>
          <a:lstStyle/>
          <a:p>
            <a:r>
              <a:rPr lang="en-US" sz="2000" b="1">
                <a:solidFill>
                  <a:srgbClr val="000000"/>
                </a:solidFill>
                <a:latin typeface="Candara"/>
                <a:cs typeface="Arial" pitchFamily="34" charset="0"/>
              </a:rPr>
              <a:t>In case no generic model is available, a new model should be developed.</a:t>
            </a:r>
          </a:p>
        </p:txBody>
      </p:sp>
      <p:sp>
        <p:nvSpPr>
          <p:cNvPr id="37274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3.3: Generic Model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When there is no generic Model</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17937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p:cNvSpPr>
          <p:nvPr>
            <p:ph type="body" idx="1"/>
          </p:nvPr>
        </p:nvSpPr>
        <p:spPr>
          <a:xfrm>
            <a:off x="319088" y="1233488"/>
            <a:ext cx="8686800" cy="4648200"/>
          </a:xfrm>
          <a:noFill/>
        </p:spPr>
        <p:txBody>
          <a:bodyPr/>
          <a:lstStyle/>
          <a:p>
            <a:pPr marL="457200" indent="-457200"/>
            <a:r>
              <a:rPr lang="en-US" sz="2000" b="1" dirty="0">
                <a:solidFill>
                  <a:srgbClr val="000000"/>
                </a:solidFill>
                <a:latin typeface="Candara"/>
                <a:cs typeface="Arial" pitchFamily="34" charset="0"/>
              </a:rPr>
              <a:t>After the designing of the model is complete, you need to evaluate it against the requirements.</a:t>
            </a:r>
          </a:p>
          <a:p>
            <a:pPr marL="457200" indent="-457200"/>
            <a:r>
              <a:rPr lang="en-US" sz="2000" b="1" dirty="0" smtClean="0">
                <a:solidFill>
                  <a:srgbClr val="000000"/>
                </a:solidFill>
                <a:latin typeface="Candara"/>
                <a:cs typeface="Arial" pitchFamily="34" charset="0"/>
              </a:rPr>
              <a:t>Evaluate </a:t>
            </a:r>
            <a:r>
              <a:rPr lang="en-US" sz="2000" b="1" dirty="0">
                <a:solidFill>
                  <a:srgbClr val="000000"/>
                </a:solidFill>
                <a:latin typeface="Candara"/>
                <a:cs typeface="Arial" pitchFamily="34" charset="0"/>
              </a:rPr>
              <a:t>the model against the following:</a:t>
            </a:r>
          </a:p>
          <a:p>
            <a:pPr marL="838200" lvl="1" indent="-381000"/>
            <a:r>
              <a:rPr lang="en-US" sz="1800" dirty="0">
                <a:solidFill>
                  <a:srgbClr val="000000"/>
                </a:solidFill>
                <a:latin typeface="Candara"/>
                <a:cs typeface="Arial" pitchFamily="34" charset="0"/>
              </a:rPr>
              <a:t>Completeness</a:t>
            </a:r>
          </a:p>
          <a:p>
            <a:pPr marL="838200" lvl="1" indent="-381000">
              <a:buFontTx/>
              <a:buNone/>
            </a:pPr>
            <a:r>
              <a:rPr lang="en-US" sz="1800" dirty="0">
                <a:solidFill>
                  <a:srgbClr val="000000"/>
                </a:solidFill>
                <a:latin typeface="Candara"/>
                <a:cs typeface="Arial" pitchFamily="34" charset="0"/>
              </a:rPr>
              <a:t>	It is complete; that means, all business requirements are met.</a:t>
            </a:r>
          </a:p>
          <a:p>
            <a:pPr marL="838200" lvl="1" indent="-381000"/>
            <a:r>
              <a:rPr lang="en-US" sz="1800" dirty="0">
                <a:solidFill>
                  <a:srgbClr val="000000"/>
                </a:solidFill>
                <a:latin typeface="Candara"/>
                <a:cs typeface="Arial" pitchFamily="34" charset="0"/>
              </a:rPr>
              <a:t>Correctness</a:t>
            </a:r>
          </a:p>
          <a:p>
            <a:pPr marL="838200" lvl="1" indent="-381000">
              <a:buFontTx/>
              <a:buNone/>
            </a:pPr>
            <a:r>
              <a:rPr lang="en-US" sz="1800" dirty="0">
                <a:solidFill>
                  <a:srgbClr val="000000"/>
                </a:solidFill>
                <a:latin typeface="Candara"/>
                <a:cs typeface="Arial" pitchFamily="34" charset="0"/>
              </a:rPr>
              <a:t>	 It is verified that each artifact of the model is correctly defined. </a:t>
            </a:r>
          </a:p>
          <a:p>
            <a:pPr marL="838200" lvl="1" indent="-381000"/>
            <a:r>
              <a:rPr lang="en-US" sz="1800" dirty="0">
                <a:solidFill>
                  <a:srgbClr val="000000"/>
                </a:solidFill>
                <a:latin typeface="Candara"/>
                <a:cs typeface="Arial" pitchFamily="34" charset="0"/>
              </a:rPr>
              <a:t>Redundancy</a:t>
            </a:r>
          </a:p>
          <a:p>
            <a:pPr marL="838200" lvl="1" indent="-381000">
              <a:buFontTx/>
              <a:buNone/>
            </a:pPr>
            <a:r>
              <a:rPr lang="en-US" sz="1800" dirty="0">
                <a:solidFill>
                  <a:srgbClr val="000000"/>
                </a:solidFill>
                <a:latin typeface="Candara"/>
                <a:cs typeface="Arial" pitchFamily="34" charset="0"/>
              </a:rPr>
              <a:t>	It does not contain any unnecessary components.</a:t>
            </a:r>
          </a:p>
        </p:txBody>
      </p:sp>
      <p:sp>
        <p:nvSpPr>
          <p:cNvPr id="25600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3.4: Evaluating the Model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Evaluation of the Model</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48471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9" name="AutoShape 11"/>
          <p:cNvSpPr>
            <a:spLocks/>
          </p:cNvSpPr>
          <p:nvPr/>
        </p:nvSpPr>
        <p:spPr bwMode="auto">
          <a:xfrm>
            <a:off x="228600" y="4381500"/>
            <a:ext cx="2362200" cy="1676400"/>
          </a:xfrm>
          <a:prstGeom prst="accentBorderCallout2">
            <a:avLst>
              <a:gd name="adj1" fmla="val 6819"/>
              <a:gd name="adj2" fmla="val 103227"/>
              <a:gd name="adj3" fmla="val 6819"/>
              <a:gd name="adj4" fmla="val 120699"/>
              <a:gd name="adj5" fmla="val 23866"/>
              <a:gd name="adj6" fmla="val 138708"/>
            </a:avLst>
          </a:prstGeom>
          <a:gradFill rotWithShape="1">
            <a:gsLst>
              <a:gs pos="0">
                <a:srgbClr val="CDFFF2"/>
              </a:gs>
              <a:gs pos="100000">
                <a:srgbClr val="E6EEC8"/>
              </a:gs>
            </a:gsLst>
            <a:lin ang="5400000" scaled="1"/>
          </a:gra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lnSpc>
                <a:spcPct val="100000"/>
              </a:lnSpc>
              <a:buClr>
                <a:srgbClr val="00A1E4"/>
              </a:buClr>
              <a:buFontTx/>
              <a:buNone/>
            </a:pPr>
            <a:r>
              <a:rPr lang="en-US" b="1">
                <a:solidFill>
                  <a:schemeClr val="tx2"/>
                </a:solidFill>
                <a:latin typeface="Candara"/>
              </a:rPr>
              <a:t>Attributes or Characteristics</a:t>
            </a:r>
            <a:r>
              <a:rPr lang="en-US">
                <a:solidFill>
                  <a:schemeClr val="tx2"/>
                </a:solidFill>
                <a:latin typeface="Candara"/>
              </a:rPr>
              <a:t> </a:t>
            </a:r>
          </a:p>
          <a:p>
            <a:pPr marL="228600" indent="-228600">
              <a:lnSpc>
                <a:spcPct val="100000"/>
              </a:lnSpc>
              <a:buClr>
                <a:srgbClr val="00A1E4"/>
              </a:buClr>
              <a:buFontTx/>
              <a:buNone/>
            </a:pPr>
            <a:r>
              <a:rPr lang="en-US">
                <a:solidFill>
                  <a:schemeClr val="tx2"/>
                </a:solidFill>
                <a:latin typeface="Candara"/>
              </a:rPr>
              <a:t>Various attributes of entities need to be maintained.</a:t>
            </a:r>
          </a:p>
          <a:p>
            <a:pPr lvl="1">
              <a:buClr>
                <a:srgbClr val="00A1E4"/>
              </a:buClr>
              <a:buFont typeface="Wingdings" pitchFamily="2" charset="2"/>
              <a:buChar char="Ø"/>
            </a:pPr>
            <a:endParaRPr lang="en-US">
              <a:solidFill>
                <a:schemeClr val="tx2"/>
              </a:solidFill>
              <a:latin typeface="Candara"/>
            </a:endParaRPr>
          </a:p>
        </p:txBody>
      </p:sp>
      <p:pic>
        <p:nvPicPr>
          <p:cNvPr id="258062" name="Picture 14" descr="1"/>
          <p:cNvPicPr>
            <a:picLocks noChangeAspect="1" noChangeArrowheads="1"/>
          </p:cNvPicPr>
          <p:nvPr/>
        </p:nvPicPr>
        <p:blipFill>
          <a:blip r:embed="rId3">
            <a:extLst>
              <a:ext uri="{28A0092B-C50C-407E-A947-70E740481C1C}">
                <a14:useLocalDpi xmlns:a14="http://schemas.microsoft.com/office/drawing/2010/main" val="0"/>
              </a:ext>
            </a:extLst>
          </a:blip>
          <a:srcRect l="13095" r="11905"/>
          <a:stretch>
            <a:fillRect/>
          </a:stretch>
        </p:blipFill>
        <p:spPr bwMode="auto">
          <a:xfrm>
            <a:off x="3352800" y="1181100"/>
            <a:ext cx="3443288" cy="4271963"/>
          </a:xfrm>
          <a:prstGeom prst="rect">
            <a:avLst/>
          </a:prstGeom>
          <a:noFill/>
          <a:extLst>
            <a:ext uri="{909E8E84-426E-40DD-AFC4-6F175D3DCCD1}">
              <a14:hiddenFill xmlns:a14="http://schemas.microsoft.com/office/drawing/2010/main">
                <a:solidFill>
                  <a:srgbClr val="FFFFFF"/>
                </a:solidFill>
              </a14:hiddenFill>
            </a:ext>
          </a:extLst>
        </p:spPr>
      </p:pic>
      <p:sp>
        <p:nvSpPr>
          <p:cNvPr id="258063" name="AutoShape 15"/>
          <p:cNvSpPr>
            <a:spLocks/>
          </p:cNvSpPr>
          <p:nvPr/>
        </p:nvSpPr>
        <p:spPr bwMode="auto">
          <a:xfrm>
            <a:off x="228600" y="1143000"/>
            <a:ext cx="2514600" cy="3048000"/>
          </a:xfrm>
          <a:prstGeom prst="accentBorderCallout2">
            <a:avLst>
              <a:gd name="adj1" fmla="val 3750"/>
              <a:gd name="adj2" fmla="val 103032"/>
              <a:gd name="adj3" fmla="val 3750"/>
              <a:gd name="adj4" fmla="val 117486"/>
              <a:gd name="adj5" fmla="val 24375"/>
              <a:gd name="adj6" fmla="val 132574"/>
            </a:avLst>
          </a:prstGeom>
          <a:gradFill rotWithShape="1">
            <a:gsLst>
              <a:gs pos="0">
                <a:srgbClr val="F8C0F5"/>
              </a:gs>
              <a:gs pos="100000">
                <a:srgbClr val="D1E8FF"/>
              </a:gs>
            </a:gsLst>
            <a:lin ang="5400000" scaled="1"/>
          </a:gra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lnSpc>
                <a:spcPct val="100000"/>
              </a:lnSpc>
              <a:buClr>
                <a:srgbClr val="00A1E4"/>
              </a:buClr>
              <a:buFontTx/>
              <a:buNone/>
            </a:pPr>
            <a:r>
              <a:rPr lang="en-US" b="1">
                <a:solidFill>
                  <a:schemeClr val="tx2"/>
                </a:solidFill>
                <a:latin typeface="Candara"/>
              </a:rPr>
              <a:t>Objects or Entity</a:t>
            </a:r>
          </a:p>
          <a:p>
            <a:pPr marL="228600" indent="-228600">
              <a:lnSpc>
                <a:spcPct val="100000"/>
              </a:lnSpc>
              <a:buClr>
                <a:srgbClr val="00A1E4"/>
              </a:buClr>
            </a:pPr>
            <a:r>
              <a:rPr lang="en-US">
                <a:solidFill>
                  <a:schemeClr val="tx2"/>
                </a:solidFill>
                <a:latin typeface="Candara"/>
              </a:rPr>
              <a:t>Objects or entities are living or dead articles.</a:t>
            </a:r>
          </a:p>
          <a:p>
            <a:pPr marL="228600" indent="-228600">
              <a:lnSpc>
                <a:spcPct val="100000"/>
              </a:lnSpc>
              <a:buClr>
                <a:srgbClr val="00A1E4"/>
              </a:buClr>
            </a:pPr>
            <a:r>
              <a:rPr lang="en-US">
                <a:solidFill>
                  <a:schemeClr val="tx2"/>
                </a:solidFill>
                <a:latin typeface="Candara"/>
              </a:rPr>
              <a:t>They are of interest to an organization.</a:t>
            </a:r>
          </a:p>
          <a:p>
            <a:pPr marL="228600" indent="-228600">
              <a:lnSpc>
                <a:spcPct val="100000"/>
              </a:lnSpc>
              <a:buClr>
                <a:srgbClr val="00A1E4"/>
              </a:buClr>
            </a:pPr>
            <a:r>
              <a:rPr lang="en-US">
                <a:solidFill>
                  <a:schemeClr val="tx2"/>
                </a:solidFill>
                <a:latin typeface="Candara"/>
              </a:rPr>
              <a:t>For example, Customer, Account, Employee, Department, and others.</a:t>
            </a:r>
          </a:p>
        </p:txBody>
      </p:sp>
      <p:sp>
        <p:nvSpPr>
          <p:cNvPr id="258064" name="AutoShape 16"/>
          <p:cNvSpPr>
            <a:spLocks/>
          </p:cNvSpPr>
          <p:nvPr/>
        </p:nvSpPr>
        <p:spPr bwMode="auto">
          <a:xfrm>
            <a:off x="7296150" y="4152900"/>
            <a:ext cx="1733550" cy="1752600"/>
          </a:xfrm>
          <a:prstGeom prst="accentBorderCallout2">
            <a:avLst>
              <a:gd name="adj1" fmla="val 6523"/>
              <a:gd name="adj2" fmla="val -4394"/>
              <a:gd name="adj3" fmla="val 6523"/>
              <a:gd name="adj4" fmla="val -18958"/>
              <a:gd name="adj5" fmla="val 19565"/>
              <a:gd name="adj6" fmla="val -34065"/>
            </a:avLst>
          </a:prstGeom>
          <a:gradFill rotWithShape="1">
            <a:gsLst>
              <a:gs pos="0">
                <a:srgbClr val="FFDFC9"/>
              </a:gs>
              <a:gs pos="100000">
                <a:srgbClr val="E6EEC8"/>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lnSpc>
                <a:spcPct val="100000"/>
              </a:lnSpc>
              <a:buClrTx/>
              <a:buFontTx/>
              <a:buNone/>
            </a:pPr>
            <a:r>
              <a:rPr lang="en-US" b="1">
                <a:solidFill>
                  <a:schemeClr val="tx2"/>
                </a:solidFill>
                <a:latin typeface="Candara"/>
              </a:rPr>
              <a:t>Relationships</a:t>
            </a:r>
          </a:p>
          <a:p>
            <a:pPr marL="228600" indent="-228600">
              <a:lnSpc>
                <a:spcPct val="100000"/>
              </a:lnSpc>
              <a:buClrTx/>
              <a:buFontTx/>
              <a:buNone/>
            </a:pPr>
            <a:r>
              <a:rPr lang="en-US">
                <a:solidFill>
                  <a:schemeClr val="tx2"/>
                </a:solidFill>
                <a:latin typeface="Candara"/>
              </a:rPr>
              <a:t>The relation between two Entities</a:t>
            </a:r>
          </a:p>
        </p:txBody>
      </p:sp>
      <p:sp>
        <p:nvSpPr>
          <p:cNvPr id="258065" name="AutoShape 17"/>
          <p:cNvSpPr>
            <a:spLocks/>
          </p:cNvSpPr>
          <p:nvPr/>
        </p:nvSpPr>
        <p:spPr bwMode="auto">
          <a:xfrm>
            <a:off x="7258050" y="1257300"/>
            <a:ext cx="1752600" cy="2590800"/>
          </a:xfrm>
          <a:prstGeom prst="accentBorderCallout2">
            <a:avLst>
              <a:gd name="adj1" fmla="val 4412"/>
              <a:gd name="adj2" fmla="val -4347"/>
              <a:gd name="adj3" fmla="val 4412"/>
              <a:gd name="adj4" fmla="val -21014"/>
              <a:gd name="adj5" fmla="val 25736"/>
              <a:gd name="adj6" fmla="val -38042"/>
            </a:avLst>
          </a:prstGeom>
          <a:gradFill rotWithShape="1">
            <a:gsLst>
              <a:gs pos="0">
                <a:srgbClr val="D5D5FF"/>
              </a:gs>
              <a:gs pos="100000">
                <a:srgbClr val="CCFFCC"/>
              </a:gs>
            </a:gsLst>
            <a:lin ang="5400000" scaled="1"/>
          </a:gra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lnSpc>
                <a:spcPct val="100000"/>
              </a:lnSpc>
              <a:buClrTx/>
              <a:buFontTx/>
              <a:buNone/>
            </a:pPr>
            <a:r>
              <a:rPr lang="en-US" b="1">
                <a:solidFill>
                  <a:schemeClr val="tx2"/>
                </a:solidFill>
                <a:latin typeface="Candara"/>
              </a:rPr>
              <a:t>Identifiers</a:t>
            </a:r>
          </a:p>
          <a:p>
            <a:pPr marL="228600" indent="-228600">
              <a:lnSpc>
                <a:spcPct val="100000"/>
              </a:lnSpc>
              <a:buClrTx/>
              <a:buFontTx/>
              <a:buNone/>
            </a:pPr>
            <a:r>
              <a:rPr lang="en-US">
                <a:solidFill>
                  <a:schemeClr val="tx2"/>
                </a:solidFill>
                <a:latin typeface="Candara"/>
              </a:rPr>
              <a:t>These are one or more attributes that distinguish the instances of entity.</a:t>
            </a:r>
          </a:p>
          <a:p>
            <a:pPr lvl="1">
              <a:buFont typeface="Wingdings" pitchFamily="2" charset="2"/>
              <a:buNone/>
            </a:pPr>
            <a:endParaRPr lang="en-US">
              <a:solidFill>
                <a:schemeClr val="tx2"/>
              </a:solidFill>
              <a:latin typeface="Candara"/>
            </a:endParaRPr>
          </a:p>
        </p:txBody>
      </p:sp>
      <p:sp>
        <p:nvSpPr>
          <p:cNvPr id="25806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3.5: Components of a Conceptual Data Model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Components of The Conceptual Data Model</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42713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p:cNvSpPr>
          <p:nvPr>
            <p:ph type="body" idx="1"/>
          </p:nvPr>
        </p:nvSpPr>
        <p:spPr>
          <a:xfrm>
            <a:off x="319088" y="1233488"/>
            <a:ext cx="8305800" cy="4572000"/>
          </a:xfrm>
          <a:noFill/>
        </p:spPr>
        <p:txBody>
          <a:bodyPr/>
          <a:lstStyle/>
          <a:p>
            <a:r>
              <a:rPr lang="en-US" sz="2000" b="1">
                <a:solidFill>
                  <a:srgbClr val="000000"/>
                </a:solidFill>
                <a:latin typeface="Candara"/>
                <a:cs typeface="Arial" pitchFamily="34" charset="0"/>
              </a:rPr>
              <a:t>Entity-Relationship Modeling</a:t>
            </a:r>
          </a:p>
          <a:p>
            <a:pPr lvl="1">
              <a:lnSpc>
                <a:spcPts val="3000"/>
              </a:lnSpc>
            </a:pPr>
            <a:r>
              <a:rPr lang="en-US" sz="1800">
                <a:solidFill>
                  <a:srgbClr val="000000"/>
                </a:solidFill>
                <a:latin typeface="Candara"/>
                <a:cs typeface="Arial" pitchFamily="34" charset="0"/>
              </a:rPr>
              <a:t>Set of entities with attributes participate in relationships.</a:t>
            </a:r>
          </a:p>
          <a:p>
            <a:pPr lvl="1">
              <a:lnSpc>
                <a:spcPts val="3000"/>
              </a:lnSpc>
              <a:buFont typeface="Arial" pitchFamily="34" charset="0"/>
              <a:buNone/>
            </a:pPr>
            <a:endParaRPr lang="en-US" sz="1800">
              <a:solidFill>
                <a:srgbClr val="000000"/>
              </a:solidFill>
              <a:latin typeface="Candara"/>
              <a:cs typeface="Arial" pitchFamily="34" charset="0"/>
            </a:endParaRPr>
          </a:p>
          <a:p>
            <a:r>
              <a:rPr lang="en-US" sz="2000" b="1">
                <a:solidFill>
                  <a:srgbClr val="000000"/>
                </a:solidFill>
                <a:latin typeface="Candara"/>
                <a:cs typeface="Arial" pitchFamily="34" charset="0"/>
              </a:rPr>
              <a:t>Object-Oriented Modeling</a:t>
            </a:r>
          </a:p>
          <a:p>
            <a:pPr lvl="1">
              <a:lnSpc>
                <a:spcPts val="3000"/>
              </a:lnSpc>
            </a:pPr>
            <a:r>
              <a:rPr lang="en-US" sz="1800">
                <a:solidFill>
                  <a:srgbClr val="000000"/>
                </a:solidFill>
                <a:latin typeface="Candara"/>
                <a:cs typeface="Arial" pitchFamily="34" charset="0"/>
              </a:rPr>
              <a:t>Object-oriented modeling was primarily devised for designing code of object-oriented programs.</a:t>
            </a:r>
          </a:p>
          <a:p>
            <a:pPr lvl="1">
              <a:lnSpc>
                <a:spcPts val="3000"/>
              </a:lnSpc>
              <a:buFont typeface="Arial" pitchFamily="34" charset="0"/>
              <a:buNone/>
            </a:pPr>
            <a:endParaRPr lang="en-US" sz="1800">
              <a:solidFill>
                <a:srgbClr val="000000"/>
              </a:solidFill>
              <a:latin typeface="Candara"/>
              <a:cs typeface="Arial" pitchFamily="34" charset="0"/>
            </a:endParaRPr>
          </a:p>
          <a:p>
            <a:r>
              <a:rPr lang="en-US" sz="2000" b="1">
                <a:solidFill>
                  <a:srgbClr val="000000"/>
                </a:solidFill>
                <a:latin typeface="Candara"/>
                <a:cs typeface="Arial" pitchFamily="34" charset="0"/>
              </a:rPr>
              <a:t>Modeling for Data Warehouse</a:t>
            </a:r>
          </a:p>
          <a:p>
            <a:pPr lvl="1">
              <a:lnSpc>
                <a:spcPts val="3000"/>
              </a:lnSpc>
            </a:pPr>
            <a:r>
              <a:rPr lang="en-US" sz="1800">
                <a:solidFill>
                  <a:srgbClr val="000000"/>
                </a:solidFill>
                <a:latin typeface="Candara"/>
                <a:cs typeface="Arial" pitchFamily="34" charset="0"/>
              </a:rPr>
              <a:t>A model that supports analysis of data or facts by the combinations of the business dimensions such as year, region, sales representative, and shipment method.</a:t>
            </a:r>
          </a:p>
        </p:txBody>
      </p:sp>
      <p:sp>
        <p:nvSpPr>
          <p:cNvPr id="26419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3.6: Starting with the Modeling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Different Types of Modeling</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63386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43" name="Rectangle 3"/>
          <p:cNvSpPr>
            <a:spLocks noGrp="1"/>
          </p:cNvSpPr>
          <p:nvPr>
            <p:ph type="body" idx="1"/>
          </p:nvPr>
        </p:nvSpPr>
        <p:spPr>
          <a:xfrm>
            <a:off x="319088" y="1233488"/>
            <a:ext cx="8229600" cy="4525962"/>
          </a:xfrm>
        </p:spPr>
        <p:txBody>
          <a:bodyPr/>
          <a:lstStyle/>
          <a:p>
            <a:endParaRPr lang="en-US" sz="2000" b="1">
              <a:solidFill>
                <a:srgbClr val="000000"/>
              </a:solidFill>
              <a:latin typeface="Candara"/>
              <a:cs typeface="Arial" pitchFamily="34" charset="0"/>
            </a:endParaRPr>
          </a:p>
        </p:txBody>
      </p:sp>
      <p:sp>
        <p:nvSpPr>
          <p:cNvPr id="26624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endParaRPr lang="en-US" sz="2400" b="1">
              <a:solidFill>
                <a:srgbClr val="000000"/>
              </a:solidFill>
              <a:latin typeface="Candara"/>
              <a:ea typeface="ヒラギノ角ゴ Pro W3"/>
              <a:cs typeface="ヒラギノ角ゴ Pro W3"/>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23390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319088" y="1233488"/>
            <a:ext cx="8382000" cy="464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just"/>
            <a:r>
              <a:rPr lang="en-US" sz="2000" b="1" dirty="0">
                <a:solidFill>
                  <a:srgbClr val="000000"/>
                </a:solidFill>
                <a:latin typeface="Candara"/>
                <a:cs typeface="Arial" pitchFamily="34" charset="0"/>
              </a:rPr>
              <a:t>The ER model is a high-level conceptual data model that is widely used in the design of a database application.</a:t>
            </a:r>
          </a:p>
          <a:p>
            <a:pPr algn="just"/>
            <a:r>
              <a:rPr lang="en-US" sz="2000" b="1" dirty="0">
                <a:solidFill>
                  <a:srgbClr val="000000"/>
                </a:solidFill>
                <a:latin typeface="Candara"/>
                <a:cs typeface="Arial" pitchFamily="34" charset="0"/>
              </a:rPr>
              <a:t>The ER model represents data in terms of these:</a:t>
            </a:r>
          </a:p>
          <a:p>
            <a:pPr lvl="1" algn="just"/>
            <a:r>
              <a:rPr lang="en-US" sz="1800" dirty="0">
                <a:solidFill>
                  <a:srgbClr val="000000"/>
                </a:solidFill>
                <a:latin typeface="Candara"/>
                <a:cs typeface="Arial" pitchFamily="34" charset="0"/>
              </a:rPr>
              <a:t>Entities (often corresponds to a table)</a:t>
            </a:r>
          </a:p>
          <a:p>
            <a:pPr lvl="2" algn="just"/>
            <a:r>
              <a:rPr lang="en-US" sz="1600" dirty="0">
                <a:solidFill>
                  <a:srgbClr val="000000"/>
                </a:solidFill>
                <a:latin typeface="Candara"/>
                <a:cs typeface="Arial" pitchFamily="34" charset="0"/>
              </a:rPr>
              <a:t>Entity Instance (often corresponds to a row in a table)</a:t>
            </a:r>
          </a:p>
          <a:p>
            <a:pPr lvl="1" algn="just"/>
            <a:r>
              <a:rPr lang="en-US" sz="1800" dirty="0">
                <a:solidFill>
                  <a:srgbClr val="000000"/>
                </a:solidFill>
                <a:latin typeface="Candara"/>
                <a:cs typeface="Arial" pitchFamily="34" charset="0"/>
              </a:rPr>
              <a:t>Attributes of entities (often corresponds to a field in a table)</a:t>
            </a:r>
          </a:p>
          <a:p>
            <a:pPr lvl="1" algn="just"/>
            <a:r>
              <a:rPr lang="en-US" sz="1800" dirty="0">
                <a:solidFill>
                  <a:srgbClr val="000000"/>
                </a:solidFill>
                <a:latin typeface="Candara"/>
                <a:cs typeface="Arial" pitchFamily="34" charset="0"/>
              </a:rPr>
              <a:t>Relationships between entities (corresponds to primary key-foreign key equivalencies in related tables)</a:t>
            </a:r>
          </a:p>
          <a:p>
            <a:pPr algn="just"/>
            <a:r>
              <a:rPr lang="en-US" sz="2000" b="1" dirty="0">
                <a:solidFill>
                  <a:srgbClr val="000000"/>
                </a:solidFill>
                <a:latin typeface="Candara"/>
                <a:cs typeface="Arial" pitchFamily="34" charset="0"/>
              </a:rPr>
              <a:t>ER model is widely used for relational databases designs and OLTP-based applications.</a:t>
            </a:r>
          </a:p>
        </p:txBody>
      </p:sp>
      <p:sp>
        <p:nvSpPr>
          <p:cNvPr id="35021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3.7: Entity-Relationship Model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What is Entity-Relationship Model?</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14784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898525" y="1498600"/>
            <a:ext cx="901700" cy="3143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a:endParaRPr>
          </a:p>
        </p:txBody>
      </p:sp>
      <p:grpSp>
        <p:nvGrpSpPr>
          <p:cNvPr id="2" name="Group 4"/>
          <p:cNvGrpSpPr>
            <a:grpSpLocks/>
          </p:cNvGrpSpPr>
          <p:nvPr/>
        </p:nvGrpSpPr>
        <p:grpSpPr bwMode="auto">
          <a:xfrm>
            <a:off x="854075" y="1930400"/>
            <a:ext cx="990600" cy="400050"/>
            <a:chOff x="1085" y="1108"/>
            <a:chExt cx="624" cy="252"/>
          </a:xfrm>
        </p:grpSpPr>
        <p:sp>
          <p:nvSpPr>
            <p:cNvPr id="381957" name="Rectangle 5"/>
            <p:cNvSpPr>
              <a:spLocks noChangeArrowheads="1"/>
            </p:cNvSpPr>
            <p:nvPr/>
          </p:nvSpPr>
          <p:spPr bwMode="auto">
            <a:xfrm>
              <a:off x="1109" y="1130"/>
              <a:ext cx="576" cy="20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58" name="Rectangle 6"/>
            <p:cNvSpPr>
              <a:spLocks noChangeArrowheads="1"/>
            </p:cNvSpPr>
            <p:nvPr/>
          </p:nvSpPr>
          <p:spPr bwMode="auto">
            <a:xfrm>
              <a:off x="1085" y="1108"/>
              <a:ext cx="624" cy="25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1959" name="Rectangle 7"/>
          <p:cNvSpPr>
            <a:spLocks noChangeArrowheads="1"/>
          </p:cNvSpPr>
          <p:nvPr/>
        </p:nvSpPr>
        <p:spPr bwMode="auto">
          <a:xfrm rot="2723072">
            <a:off x="990600" y="2895600"/>
            <a:ext cx="254000" cy="2540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a:endParaRPr>
          </a:p>
        </p:txBody>
      </p:sp>
      <p:grpSp>
        <p:nvGrpSpPr>
          <p:cNvPr id="3" name="Group 11"/>
          <p:cNvGrpSpPr>
            <a:grpSpLocks/>
          </p:cNvGrpSpPr>
          <p:nvPr/>
        </p:nvGrpSpPr>
        <p:grpSpPr bwMode="auto">
          <a:xfrm>
            <a:off x="609600" y="3657600"/>
            <a:ext cx="1143000" cy="211138"/>
            <a:chOff x="931" y="2046"/>
            <a:chExt cx="720" cy="133"/>
          </a:xfrm>
        </p:grpSpPr>
        <p:sp>
          <p:nvSpPr>
            <p:cNvPr id="381964" name="Oval 12"/>
            <p:cNvSpPr>
              <a:spLocks noChangeArrowheads="1"/>
            </p:cNvSpPr>
            <p:nvPr/>
          </p:nvSpPr>
          <p:spPr bwMode="auto">
            <a:xfrm>
              <a:off x="1181" y="2046"/>
              <a:ext cx="470" cy="133"/>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5" name="Line 13"/>
            <p:cNvSpPr>
              <a:spLocks noChangeShapeType="1"/>
            </p:cNvSpPr>
            <p:nvPr/>
          </p:nvSpPr>
          <p:spPr bwMode="auto">
            <a:xfrm flipH="1">
              <a:off x="931" y="2113"/>
              <a:ext cx="2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14"/>
          <p:cNvGrpSpPr>
            <a:grpSpLocks/>
          </p:cNvGrpSpPr>
          <p:nvPr/>
        </p:nvGrpSpPr>
        <p:grpSpPr bwMode="auto">
          <a:xfrm>
            <a:off x="609600" y="4208463"/>
            <a:ext cx="1143000" cy="211137"/>
            <a:chOff x="931" y="2213"/>
            <a:chExt cx="720" cy="133"/>
          </a:xfrm>
        </p:grpSpPr>
        <p:grpSp>
          <p:nvGrpSpPr>
            <p:cNvPr id="5" name="Group 15"/>
            <p:cNvGrpSpPr>
              <a:grpSpLocks/>
            </p:cNvGrpSpPr>
            <p:nvPr/>
          </p:nvGrpSpPr>
          <p:grpSpPr bwMode="auto">
            <a:xfrm>
              <a:off x="931" y="2213"/>
              <a:ext cx="720" cy="133"/>
              <a:chOff x="931" y="2046"/>
              <a:chExt cx="720" cy="133"/>
            </a:xfrm>
          </p:grpSpPr>
          <p:sp>
            <p:nvSpPr>
              <p:cNvPr id="381968" name="Oval 16"/>
              <p:cNvSpPr>
                <a:spLocks noChangeArrowheads="1"/>
              </p:cNvSpPr>
              <p:nvPr/>
            </p:nvSpPr>
            <p:spPr bwMode="auto">
              <a:xfrm>
                <a:off x="1181" y="2046"/>
                <a:ext cx="470" cy="133"/>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9" name="Line 17"/>
              <p:cNvSpPr>
                <a:spLocks noChangeShapeType="1"/>
              </p:cNvSpPr>
              <p:nvPr/>
            </p:nvSpPr>
            <p:spPr bwMode="auto">
              <a:xfrm flipH="1">
                <a:off x="931" y="2113"/>
                <a:ext cx="2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1970" name="Line 18"/>
            <p:cNvSpPr>
              <a:spLocks noChangeShapeType="1"/>
            </p:cNvSpPr>
            <p:nvPr/>
          </p:nvSpPr>
          <p:spPr bwMode="auto">
            <a:xfrm>
              <a:off x="1277" y="2306"/>
              <a:ext cx="269"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19"/>
          <p:cNvGrpSpPr>
            <a:grpSpLocks/>
          </p:cNvGrpSpPr>
          <p:nvPr/>
        </p:nvGrpSpPr>
        <p:grpSpPr bwMode="auto">
          <a:xfrm>
            <a:off x="609600" y="4679950"/>
            <a:ext cx="1249363" cy="273050"/>
            <a:chOff x="931" y="2475"/>
            <a:chExt cx="787" cy="172"/>
          </a:xfrm>
        </p:grpSpPr>
        <p:sp>
          <p:nvSpPr>
            <p:cNvPr id="381972" name="Oval 20"/>
            <p:cNvSpPr>
              <a:spLocks noChangeArrowheads="1"/>
            </p:cNvSpPr>
            <p:nvPr/>
          </p:nvSpPr>
          <p:spPr bwMode="auto">
            <a:xfrm>
              <a:off x="1181" y="2492"/>
              <a:ext cx="470" cy="133"/>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3" name="Line 21"/>
            <p:cNvSpPr>
              <a:spLocks noChangeShapeType="1"/>
            </p:cNvSpPr>
            <p:nvPr/>
          </p:nvSpPr>
          <p:spPr bwMode="auto">
            <a:xfrm flipH="1">
              <a:off x="931" y="2559"/>
              <a:ext cx="2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4" name="Oval 22"/>
            <p:cNvSpPr>
              <a:spLocks noChangeArrowheads="1"/>
            </p:cNvSpPr>
            <p:nvPr/>
          </p:nvSpPr>
          <p:spPr bwMode="auto">
            <a:xfrm>
              <a:off x="1114" y="2475"/>
              <a:ext cx="604" cy="172"/>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1975" name="Oval 23"/>
          <p:cNvSpPr>
            <a:spLocks noChangeArrowheads="1"/>
          </p:cNvSpPr>
          <p:nvPr/>
        </p:nvSpPr>
        <p:spPr bwMode="auto">
          <a:xfrm>
            <a:off x="1033463" y="5656263"/>
            <a:ext cx="795337" cy="211137"/>
          </a:xfrm>
          <a:prstGeom prst="ellipse">
            <a:avLst/>
          </a:prstGeom>
          <a:noFill/>
          <a:ln w="317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a:endParaRPr>
          </a:p>
        </p:txBody>
      </p:sp>
      <p:sp>
        <p:nvSpPr>
          <p:cNvPr id="381976" name="Line 24"/>
          <p:cNvSpPr>
            <a:spLocks noChangeShapeType="1"/>
          </p:cNvSpPr>
          <p:nvPr/>
        </p:nvSpPr>
        <p:spPr bwMode="auto">
          <a:xfrm flipH="1">
            <a:off x="609600" y="5762625"/>
            <a:ext cx="423863" cy="0"/>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a:endParaRPr>
          </a:p>
        </p:txBody>
      </p:sp>
      <p:grpSp>
        <p:nvGrpSpPr>
          <p:cNvPr id="7" name="Group 25"/>
          <p:cNvGrpSpPr>
            <a:grpSpLocks/>
          </p:cNvGrpSpPr>
          <p:nvPr/>
        </p:nvGrpSpPr>
        <p:grpSpPr bwMode="auto">
          <a:xfrm>
            <a:off x="830263" y="5140325"/>
            <a:ext cx="990600" cy="346075"/>
            <a:chOff x="0" y="1560"/>
            <a:chExt cx="1200" cy="420"/>
          </a:xfrm>
        </p:grpSpPr>
        <p:sp>
          <p:nvSpPr>
            <p:cNvPr id="381978" name="Oval 26"/>
            <p:cNvSpPr>
              <a:spLocks noChangeArrowheads="1"/>
            </p:cNvSpPr>
            <p:nvPr/>
          </p:nvSpPr>
          <p:spPr bwMode="auto">
            <a:xfrm>
              <a:off x="0" y="1560"/>
              <a:ext cx="288" cy="168"/>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9" name="Oval 27"/>
            <p:cNvSpPr>
              <a:spLocks noChangeArrowheads="1"/>
            </p:cNvSpPr>
            <p:nvPr/>
          </p:nvSpPr>
          <p:spPr bwMode="auto">
            <a:xfrm>
              <a:off x="396" y="1560"/>
              <a:ext cx="288" cy="168"/>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0" name="Oval 28"/>
            <p:cNvSpPr>
              <a:spLocks noChangeArrowheads="1"/>
            </p:cNvSpPr>
            <p:nvPr/>
          </p:nvSpPr>
          <p:spPr bwMode="auto">
            <a:xfrm>
              <a:off x="912" y="1560"/>
              <a:ext cx="288" cy="168"/>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1" name="Oval 29"/>
            <p:cNvSpPr>
              <a:spLocks noChangeArrowheads="1"/>
            </p:cNvSpPr>
            <p:nvPr/>
          </p:nvSpPr>
          <p:spPr bwMode="auto">
            <a:xfrm>
              <a:off x="516" y="1812"/>
              <a:ext cx="288" cy="168"/>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2" name="Line 30"/>
            <p:cNvSpPr>
              <a:spLocks noChangeShapeType="1"/>
            </p:cNvSpPr>
            <p:nvPr/>
          </p:nvSpPr>
          <p:spPr bwMode="auto">
            <a:xfrm flipH="1">
              <a:off x="264" y="1896"/>
              <a:ext cx="264"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3" name="Line 31"/>
            <p:cNvSpPr>
              <a:spLocks noChangeShapeType="1"/>
            </p:cNvSpPr>
            <p:nvPr/>
          </p:nvSpPr>
          <p:spPr bwMode="auto">
            <a:xfrm>
              <a:off x="288" y="1668"/>
              <a:ext cx="264" cy="17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4" name="Line 32"/>
            <p:cNvSpPr>
              <a:spLocks noChangeShapeType="1"/>
            </p:cNvSpPr>
            <p:nvPr/>
          </p:nvSpPr>
          <p:spPr bwMode="auto">
            <a:xfrm>
              <a:off x="528" y="1717"/>
              <a:ext cx="84" cy="10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5" name="Line 33"/>
            <p:cNvSpPr>
              <a:spLocks noChangeShapeType="1"/>
            </p:cNvSpPr>
            <p:nvPr/>
          </p:nvSpPr>
          <p:spPr bwMode="auto">
            <a:xfrm flipV="1">
              <a:off x="792" y="1728"/>
              <a:ext cx="228" cy="13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6" name="Line 34"/>
            <p:cNvSpPr>
              <a:spLocks noChangeShapeType="1"/>
            </p:cNvSpPr>
            <p:nvPr/>
          </p:nvSpPr>
          <p:spPr bwMode="auto">
            <a:xfrm>
              <a:off x="720" y="1644"/>
              <a:ext cx="180" cy="0"/>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1987" name="Text Box 35"/>
          <p:cNvSpPr txBox="1">
            <a:spLocks noChangeArrowheads="1"/>
          </p:cNvSpPr>
          <p:nvPr/>
        </p:nvSpPr>
        <p:spPr bwMode="auto">
          <a:xfrm>
            <a:off x="2133600" y="1447800"/>
            <a:ext cx="2895600" cy="44926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r>
              <a:rPr lang="en-US" sz="1600" dirty="0">
                <a:latin typeface="Candara"/>
              </a:rPr>
              <a:t>ENTITY TYPE</a:t>
            </a:r>
          </a:p>
          <a:p>
            <a:pPr>
              <a:lnSpc>
                <a:spcPct val="100000"/>
              </a:lnSpc>
              <a:buClrTx/>
              <a:buFontTx/>
              <a:buNone/>
            </a:pPr>
            <a:endParaRPr lang="en-US" sz="1600" dirty="0">
              <a:latin typeface="Candara"/>
            </a:endParaRPr>
          </a:p>
          <a:p>
            <a:pPr>
              <a:lnSpc>
                <a:spcPct val="100000"/>
              </a:lnSpc>
              <a:buClrTx/>
              <a:buFontTx/>
              <a:buNone/>
            </a:pPr>
            <a:r>
              <a:rPr lang="en-US" sz="1600" dirty="0">
                <a:latin typeface="Candara"/>
              </a:rPr>
              <a:t>WEAK ENTITY TYPE</a:t>
            </a:r>
          </a:p>
          <a:p>
            <a:pPr>
              <a:lnSpc>
                <a:spcPct val="100000"/>
              </a:lnSpc>
              <a:buClrTx/>
              <a:buFontTx/>
              <a:buNone/>
            </a:pPr>
            <a:endParaRPr lang="en-US" sz="1600" dirty="0">
              <a:latin typeface="Candara"/>
            </a:endParaRPr>
          </a:p>
          <a:p>
            <a:pPr>
              <a:lnSpc>
                <a:spcPct val="100000"/>
              </a:lnSpc>
              <a:buClrTx/>
              <a:buFontTx/>
              <a:buNone/>
            </a:pPr>
            <a:endParaRPr lang="en-US" sz="1600" dirty="0">
              <a:latin typeface="Candara"/>
            </a:endParaRPr>
          </a:p>
          <a:p>
            <a:pPr>
              <a:lnSpc>
                <a:spcPct val="100000"/>
              </a:lnSpc>
              <a:buClrTx/>
              <a:buFontTx/>
              <a:buNone/>
            </a:pPr>
            <a:endParaRPr lang="en-US" sz="1600" dirty="0">
              <a:latin typeface="Candara"/>
            </a:endParaRPr>
          </a:p>
          <a:p>
            <a:pPr>
              <a:lnSpc>
                <a:spcPct val="100000"/>
              </a:lnSpc>
              <a:buClrTx/>
              <a:buFontTx/>
              <a:buNone/>
            </a:pPr>
            <a:r>
              <a:rPr lang="en-US" sz="1600" dirty="0">
                <a:latin typeface="Candara"/>
              </a:rPr>
              <a:t>RELATIONSHIP TYPE</a:t>
            </a:r>
          </a:p>
          <a:p>
            <a:pPr>
              <a:lnSpc>
                <a:spcPct val="100000"/>
              </a:lnSpc>
              <a:buClrTx/>
              <a:buFontTx/>
              <a:buNone/>
            </a:pPr>
            <a:endParaRPr lang="en-US" sz="1600" dirty="0">
              <a:latin typeface="Candara"/>
            </a:endParaRPr>
          </a:p>
          <a:p>
            <a:pPr>
              <a:lnSpc>
                <a:spcPct val="100000"/>
              </a:lnSpc>
              <a:buClrTx/>
              <a:buFontTx/>
              <a:buNone/>
            </a:pPr>
            <a:endParaRPr lang="en-US" sz="1600" dirty="0">
              <a:latin typeface="Candara"/>
            </a:endParaRPr>
          </a:p>
          <a:p>
            <a:pPr>
              <a:lnSpc>
                <a:spcPct val="100000"/>
              </a:lnSpc>
              <a:buClrTx/>
              <a:buFontTx/>
              <a:buNone/>
            </a:pPr>
            <a:r>
              <a:rPr lang="en-US" sz="1600" dirty="0">
                <a:latin typeface="Candara"/>
              </a:rPr>
              <a:t>ATTRIBUTE</a:t>
            </a:r>
          </a:p>
          <a:p>
            <a:pPr>
              <a:lnSpc>
                <a:spcPct val="100000"/>
              </a:lnSpc>
              <a:buClrTx/>
              <a:buFontTx/>
              <a:buNone/>
            </a:pPr>
            <a:endParaRPr lang="en-US" sz="1600" dirty="0">
              <a:latin typeface="Candara"/>
            </a:endParaRPr>
          </a:p>
          <a:p>
            <a:pPr>
              <a:lnSpc>
                <a:spcPct val="100000"/>
              </a:lnSpc>
              <a:buClrTx/>
              <a:buFontTx/>
              <a:buNone/>
            </a:pPr>
            <a:r>
              <a:rPr lang="en-US" sz="1600" dirty="0">
                <a:latin typeface="Candara"/>
              </a:rPr>
              <a:t>KEY ATTRIBUTE</a:t>
            </a:r>
          </a:p>
          <a:p>
            <a:pPr>
              <a:lnSpc>
                <a:spcPct val="100000"/>
              </a:lnSpc>
              <a:buClrTx/>
              <a:buFontTx/>
              <a:buNone/>
            </a:pPr>
            <a:endParaRPr lang="en-US" sz="1600" dirty="0">
              <a:latin typeface="Candara"/>
            </a:endParaRPr>
          </a:p>
          <a:p>
            <a:pPr>
              <a:lnSpc>
                <a:spcPct val="100000"/>
              </a:lnSpc>
              <a:buClrTx/>
              <a:buFontTx/>
              <a:buNone/>
            </a:pPr>
            <a:r>
              <a:rPr lang="en-US" sz="1600" dirty="0">
                <a:latin typeface="Candara"/>
              </a:rPr>
              <a:t>MULTIVALUED ATTRIBUTE</a:t>
            </a:r>
          </a:p>
          <a:p>
            <a:pPr>
              <a:lnSpc>
                <a:spcPct val="100000"/>
              </a:lnSpc>
              <a:buClrTx/>
              <a:buFontTx/>
              <a:buNone/>
            </a:pPr>
            <a:endParaRPr lang="en-US" sz="1600" dirty="0">
              <a:latin typeface="Candara"/>
            </a:endParaRPr>
          </a:p>
          <a:p>
            <a:pPr>
              <a:lnSpc>
                <a:spcPct val="100000"/>
              </a:lnSpc>
              <a:buClrTx/>
              <a:buFontTx/>
              <a:buNone/>
            </a:pPr>
            <a:r>
              <a:rPr lang="en-US" sz="1600" dirty="0">
                <a:latin typeface="Candara"/>
              </a:rPr>
              <a:t>COMPOSITE ATTRIBUTE</a:t>
            </a:r>
          </a:p>
          <a:p>
            <a:pPr>
              <a:lnSpc>
                <a:spcPct val="100000"/>
              </a:lnSpc>
              <a:buClrTx/>
              <a:buFontTx/>
              <a:buNone/>
            </a:pPr>
            <a:endParaRPr lang="en-US" sz="1600" dirty="0">
              <a:latin typeface="Candara"/>
            </a:endParaRPr>
          </a:p>
          <a:p>
            <a:pPr>
              <a:lnSpc>
                <a:spcPct val="100000"/>
              </a:lnSpc>
              <a:buClrTx/>
              <a:buFontTx/>
              <a:buNone/>
            </a:pPr>
            <a:r>
              <a:rPr lang="en-US" sz="1600" dirty="0">
                <a:latin typeface="Candara"/>
              </a:rPr>
              <a:t>DERIVED ATTRIBUTE</a:t>
            </a:r>
          </a:p>
        </p:txBody>
      </p:sp>
      <p:sp>
        <p:nvSpPr>
          <p:cNvPr id="381992" name="Title 1"/>
          <p:cNvSpPr>
            <a:spLocks/>
          </p:cNvSpPr>
          <p:nvPr/>
        </p:nvSpPr>
        <p:spPr bwMode="auto">
          <a:xfrm>
            <a:off x="466725" y="122238"/>
            <a:ext cx="8153400" cy="715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0" hangingPunct="0">
              <a:lnSpc>
                <a:spcPct val="80000"/>
              </a:lnSpc>
              <a:buClrTx/>
              <a:buFontTx/>
              <a:buNone/>
            </a:pPr>
            <a:r>
              <a:rPr lang="en-US" sz="1200" b="1" dirty="0">
                <a:latin typeface="Candara"/>
                <a:ea typeface="ヒラギノ角ゴ Pro W3"/>
                <a:cs typeface="ヒラギノ角ゴ Pro W3"/>
              </a:rPr>
              <a:t>3.7: Entity-Relationship Model </a:t>
            </a:r>
            <a:br>
              <a:rPr lang="en-US" sz="1200" b="1" dirty="0">
                <a:latin typeface="Candara"/>
                <a:ea typeface="ヒラギノ角ゴ Pro W3"/>
                <a:cs typeface="ヒラギノ角ゴ Pro W3"/>
              </a:rPr>
            </a:br>
            <a:r>
              <a:rPr lang="en-US" sz="2400" b="1" dirty="0">
                <a:latin typeface="Candara"/>
                <a:ea typeface="+mj-ea"/>
                <a:cs typeface="Arial" pitchFamily="34" charset="0"/>
              </a:rPr>
              <a:t>Notations Used for ER Model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89560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p:cNvSpPr>
          <p:nvPr>
            <p:ph type="body" idx="1"/>
          </p:nvPr>
        </p:nvSpPr>
        <p:spPr>
          <a:xfrm>
            <a:off x="319088" y="1233488"/>
            <a:ext cx="8229600" cy="4830762"/>
          </a:xfrm>
          <a:noFill/>
        </p:spPr>
        <p:txBody>
          <a:bodyPr/>
          <a:lstStyle/>
          <a:p>
            <a:r>
              <a:rPr lang="en-US" sz="2000" b="1">
                <a:solidFill>
                  <a:srgbClr val="000000"/>
                </a:solidFill>
                <a:latin typeface="Candara"/>
                <a:cs typeface="Arial" pitchFamily="34" charset="0"/>
              </a:rPr>
              <a:t>An entity is a person, place, thing, event or any of the interest to the enterprise, about which facts may be recorded.</a:t>
            </a:r>
          </a:p>
          <a:p>
            <a:r>
              <a:rPr lang="en-US" sz="2000" b="1">
                <a:solidFill>
                  <a:srgbClr val="000000"/>
                </a:solidFill>
                <a:latin typeface="Candara"/>
                <a:cs typeface="Arial" pitchFamily="34" charset="0"/>
              </a:rPr>
              <a:t>You should name it in a real world term.</a:t>
            </a:r>
          </a:p>
          <a:p>
            <a:r>
              <a:rPr lang="en-US" sz="2000" b="1">
                <a:solidFill>
                  <a:srgbClr val="000000"/>
                </a:solidFill>
                <a:latin typeface="Candara"/>
                <a:cs typeface="Arial" pitchFamily="34" charset="0"/>
              </a:rPr>
              <a:t>Eventually entity becomes a table in relational database</a:t>
            </a:r>
          </a:p>
          <a:p>
            <a:r>
              <a:rPr lang="en-US" sz="2000" b="1">
                <a:solidFill>
                  <a:srgbClr val="000000"/>
                </a:solidFill>
                <a:latin typeface="Candara"/>
                <a:cs typeface="Arial" pitchFamily="34" charset="0"/>
              </a:rPr>
              <a:t>Examples</a:t>
            </a:r>
          </a:p>
          <a:p>
            <a:pPr lvl="1" algn="just"/>
            <a:r>
              <a:rPr lang="en-US" sz="1800">
                <a:solidFill>
                  <a:srgbClr val="000000"/>
                </a:solidFill>
                <a:latin typeface="Candara"/>
                <a:cs typeface="Arial" pitchFamily="34" charset="0"/>
              </a:rPr>
              <a:t>Employee</a:t>
            </a:r>
          </a:p>
          <a:p>
            <a:pPr lvl="1" algn="just"/>
            <a:r>
              <a:rPr lang="en-US" sz="1800">
                <a:solidFill>
                  <a:srgbClr val="000000"/>
                </a:solidFill>
                <a:latin typeface="Candara"/>
                <a:cs typeface="Arial" pitchFamily="34" charset="0"/>
              </a:rPr>
              <a:t>Region</a:t>
            </a:r>
          </a:p>
          <a:p>
            <a:pPr lvl="1" algn="just"/>
            <a:r>
              <a:rPr lang="en-US" sz="1800">
                <a:solidFill>
                  <a:srgbClr val="000000"/>
                </a:solidFill>
                <a:latin typeface="Candara"/>
                <a:cs typeface="Arial" pitchFamily="34" charset="0"/>
              </a:rPr>
              <a:t>Department</a:t>
            </a:r>
          </a:p>
          <a:p>
            <a:pPr lvl="1" algn="just"/>
            <a:r>
              <a:rPr lang="en-US" sz="1800">
                <a:solidFill>
                  <a:srgbClr val="000000"/>
                </a:solidFill>
                <a:latin typeface="Candara"/>
                <a:cs typeface="Arial" pitchFamily="34" charset="0"/>
              </a:rPr>
              <a:t>Customer</a:t>
            </a:r>
          </a:p>
          <a:p>
            <a:pPr lvl="1" algn="just"/>
            <a:endParaRPr lang="en-US" sz="1800">
              <a:solidFill>
                <a:srgbClr val="000000"/>
              </a:solidFill>
              <a:latin typeface="Candara"/>
              <a:cs typeface="Arial" pitchFamily="34" charset="0"/>
            </a:endParaRPr>
          </a:p>
          <a:p>
            <a:pPr lvl="1" algn="just"/>
            <a:endParaRPr lang="en-US" sz="2400">
              <a:solidFill>
                <a:srgbClr val="000000"/>
              </a:solidFill>
              <a:latin typeface="Candara"/>
              <a:cs typeface="Arial" pitchFamily="34" charset="0"/>
            </a:endParaRPr>
          </a:p>
          <a:p>
            <a:pPr lvl="1" algn="just"/>
            <a:endParaRPr lang="en-US" sz="2400">
              <a:solidFill>
                <a:srgbClr val="000000"/>
              </a:solidFill>
              <a:latin typeface="Candara"/>
              <a:cs typeface="Arial" pitchFamily="34" charset="0"/>
            </a:endParaRPr>
          </a:p>
          <a:p>
            <a:pPr lvl="1" algn="just"/>
            <a:endParaRPr lang="en-US" sz="2400">
              <a:solidFill>
                <a:srgbClr val="000000"/>
              </a:solidFill>
              <a:latin typeface="Candara"/>
              <a:cs typeface="Arial" pitchFamily="34" charset="0"/>
            </a:endParaRPr>
          </a:p>
        </p:txBody>
      </p:sp>
      <p:sp>
        <p:nvSpPr>
          <p:cNvPr id="36659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3.7: About Entities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About entities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0883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p:cNvSpPr>
          <p:nvPr>
            <p:ph type="body" idx="1"/>
          </p:nvPr>
        </p:nvSpPr>
        <p:spPr>
          <a:xfrm>
            <a:off x="319087" y="1233488"/>
            <a:ext cx="6284913" cy="4710112"/>
          </a:xfrm>
          <a:noFill/>
        </p:spPr>
        <p:txBody>
          <a:bodyPr/>
          <a:lstStyle/>
          <a:p>
            <a:pPr algn="just"/>
            <a:r>
              <a:rPr lang="en-US" dirty="0">
                <a:solidFill>
                  <a:srgbClr val="000000"/>
                </a:solidFill>
                <a:latin typeface="Candara"/>
              </a:rPr>
              <a:t>On completion of this lesson, you will be able to:</a:t>
            </a:r>
          </a:p>
          <a:p>
            <a:pPr lvl="1" algn="just"/>
            <a:r>
              <a:rPr lang="en-US" sz="1800" dirty="0">
                <a:solidFill>
                  <a:srgbClr val="000000"/>
                </a:solidFill>
                <a:latin typeface="Candara"/>
                <a:cs typeface="Arial" pitchFamily="34" charset="0"/>
              </a:rPr>
              <a:t>Define conceptual model</a:t>
            </a:r>
          </a:p>
          <a:p>
            <a:pPr lvl="1" algn="just"/>
            <a:r>
              <a:rPr lang="en-US" sz="1800" dirty="0">
                <a:solidFill>
                  <a:srgbClr val="000000"/>
                </a:solidFill>
                <a:latin typeface="Candara"/>
                <a:cs typeface="Arial" pitchFamily="34" charset="0"/>
              </a:rPr>
              <a:t>State objectives of conceptual model and list its components</a:t>
            </a:r>
          </a:p>
          <a:p>
            <a:pPr lvl="1" algn="just"/>
            <a:r>
              <a:rPr lang="en-US" sz="1800" dirty="0">
                <a:solidFill>
                  <a:srgbClr val="000000"/>
                </a:solidFill>
                <a:latin typeface="Candara"/>
                <a:cs typeface="Arial" pitchFamily="34" charset="0"/>
              </a:rPr>
              <a:t>List and describe main stages in conceptual modeling</a:t>
            </a:r>
          </a:p>
          <a:p>
            <a:pPr lvl="1" algn="just"/>
            <a:r>
              <a:rPr lang="en-US" sz="1800" dirty="0">
                <a:solidFill>
                  <a:srgbClr val="000000"/>
                </a:solidFill>
                <a:latin typeface="Candara"/>
                <a:cs typeface="Arial" pitchFamily="34" charset="0"/>
              </a:rPr>
              <a:t>Describe Online Transaction Processing System</a:t>
            </a:r>
          </a:p>
          <a:p>
            <a:pPr lvl="1" algn="just"/>
            <a:r>
              <a:rPr lang="en-US" sz="1800" dirty="0">
                <a:solidFill>
                  <a:srgbClr val="000000"/>
                </a:solidFill>
                <a:latin typeface="Candara"/>
                <a:cs typeface="Arial" pitchFamily="34" charset="0"/>
              </a:rPr>
              <a:t>State advantages of using generic model</a:t>
            </a:r>
          </a:p>
          <a:p>
            <a:pPr lvl="1" algn="just"/>
            <a:r>
              <a:rPr lang="en-US" sz="1800" dirty="0">
                <a:solidFill>
                  <a:srgbClr val="000000"/>
                </a:solidFill>
                <a:latin typeface="Candara"/>
                <a:cs typeface="Arial" pitchFamily="34" charset="0"/>
              </a:rPr>
              <a:t>Describe the components of a generic model</a:t>
            </a:r>
          </a:p>
          <a:p>
            <a:pPr lvl="1" algn="just"/>
            <a:r>
              <a:rPr lang="en-US" sz="1800" dirty="0">
                <a:solidFill>
                  <a:srgbClr val="000000"/>
                </a:solidFill>
                <a:latin typeface="Candara"/>
                <a:cs typeface="Arial" pitchFamily="34" charset="0"/>
              </a:rPr>
              <a:t>Identify steps of dimension modeling</a:t>
            </a:r>
          </a:p>
          <a:p>
            <a:pPr lvl="1" algn="just"/>
            <a:endParaRPr lang="en-US" sz="1800" dirty="0">
              <a:solidFill>
                <a:srgbClr val="000000"/>
              </a:solidFill>
              <a:latin typeface="Candara"/>
              <a:cs typeface="Arial" pitchFamily="34" charset="0"/>
            </a:endParaRPr>
          </a:p>
          <a:p>
            <a:pPr lvl="1" algn="just"/>
            <a:endParaRPr lang="en-US" dirty="0">
              <a:solidFill>
                <a:srgbClr val="000000"/>
              </a:solidFill>
              <a:latin typeface="Candara"/>
            </a:endParaRPr>
          </a:p>
          <a:p>
            <a:pPr lvl="1" algn="just"/>
            <a:endParaRPr lang="en-US" dirty="0">
              <a:solidFill>
                <a:srgbClr val="000000"/>
              </a:solidFill>
              <a:latin typeface="Candara"/>
            </a:endParaRPr>
          </a:p>
          <a:p>
            <a:pPr lvl="1" algn="just"/>
            <a:endParaRPr lang="en-US" dirty="0">
              <a:solidFill>
                <a:srgbClr val="000000"/>
              </a:solidFill>
              <a:latin typeface="Candara"/>
            </a:endParaRPr>
          </a:p>
          <a:p>
            <a:pPr lvl="1" algn="just"/>
            <a:endParaRPr lang="en-US" dirty="0">
              <a:solidFill>
                <a:srgbClr val="000000"/>
              </a:solidFill>
              <a:latin typeface="Candara"/>
            </a:endParaRPr>
          </a:p>
        </p:txBody>
      </p:sp>
      <p:sp>
        <p:nvSpPr>
          <p:cNvPr id="18228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ClrTx/>
            </a:pPr>
            <a:r>
              <a:rPr lang="en-US" sz="2400" b="1" dirty="0">
                <a:solidFill>
                  <a:srgbClr val="000000"/>
                </a:solidFill>
                <a:latin typeface="Candara"/>
                <a:ea typeface="+mj-ea"/>
                <a:cs typeface="Arial" pitchFamily="34" charset="0"/>
              </a:rPr>
              <a:t>Lesson Objectives</a:t>
            </a:r>
          </a:p>
        </p:txBody>
      </p:sp>
      <p:grpSp>
        <p:nvGrpSpPr>
          <p:cNvPr id="2" name="Group 15"/>
          <p:cNvGrpSpPr>
            <a:grpSpLocks/>
          </p:cNvGrpSpPr>
          <p:nvPr/>
        </p:nvGrpSpPr>
        <p:grpSpPr bwMode="auto">
          <a:xfrm>
            <a:off x="6934200" y="1576388"/>
            <a:ext cx="1716088" cy="1471612"/>
            <a:chOff x="4176" y="993"/>
            <a:chExt cx="1273" cy="1119"/>
          </a:xfrm>
        </p:grpSpPr>
        <p:sp>
          <p:nvSpPr>
            <p:cNvPr id="182288" name="Rectangle 1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182289" name="Picture 17"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26962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a:xfrm>
            <a:off x="319088" y="1233488"/>
            <a:ext cx="8229600" cy="45259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r>
              <a:rPr lang="en-US" sz="2000" b="1">
                <a:solidFill>
                  <a:srgbClr val="000000"/>
                </a:solidFill>
                <a:latin typeface="Candara"/>
                <a:cs typeface="Arial" pitchFamily="34" charset="0"/>
              </a:rPr>
              <a:t>Independent (Strong) Entity Type: An entity type that is not existence-dependent on some other entity type.</a:t>
            </a:r>
          </a:p>
          <a:p>
            <a:endParaRPr lang="en-US" sz="2000" b="1">
              <a:solidFill>
                <a:srgbClr val="000000"/>
              </a:solidFill>
              <a:latin typeface="Candara"/>
              <a:cs typeface="Arial" pitchFamily="34" charset="0"/>
            </a:endParaRPr>
          </a:p>
          <a:p>
            <a:r>
              <a:rPr lang="en-US" sz="2000" b="1">
                <a:solidFill>
                  <a:srgbClr val="000000"/>
                </a:solidFill>
                <a:latin typeface="Candara"/>
                <a:cs typeface="Arial" pitchFamily="34" charset="0"/>
              </a:rPr>
              <a:t>Dependent (Weak) Entity Type: An entity type that is existence-dependent on some other type.</a:t>
            </a:r>
          </a:p>
          <a:p>
            <a:endParaRPr lang="en-US" sz="2000" b="1">
              <a:solidFill>
                <a:srgbClr val="000000"/>
              </a:solidFill>
              <a:latin typeface="Candara"/>
              <a:cs typeface="Arial" pitchFamily="34" charset="0"/>
            </a:endParaRPr>
          </a:p>
        </p:txBody>
      </p:sp>
      <p:sp>
        <p:nvSpPr>
          <p:cNvPr id="373765" name="Rectangle 5"/>
          <p:cNvSpPr>
            <a:spLocks noChangeArrowheads="1"/>
          </p:cNvSpPr>
          <p:nvPr/>
        </p:nvSpPr>
        <p:spPr bwMode="auto">
          <a:xfrm>
            <a:off x="2209800" y="3886200"/>
            <a:ext cx="1600200" cy="2057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Candara"/>
            </a:endParaRPr>
          </a:p>
        </p:txBody>
      </p:sp>
      <p:sp>
        <p:nvSpPr>
          <p:cNvPr id="373766" name="Rectangle 6"/>
          <p:cNvSpPr>
            <a:spLocks noChangeArrowheads="1"/>
          </p:cNvSpPr>
          <p:nvPr/>
        </p:nvSpPr>
        <p:spPr bwMode="auto">
          <a:xfrm>
            <a:off x="5486400" y="3886200"/>
            <a:ext cx="16002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Candara"/>
            </a:endParaRPr>
          </a:p>
        </p:txBody>
      </p:sp>
      <p:sp>
        <p:nvSpPr>
          <p:cNvPr id="373767" name="Line 7"/>
          <p:cNvSpPr>
            <a:spLocks noChangeShapeType="1"/>
          </p:cNvSpPr>
          <p:nvPr/>
        </p:nvSpPr>
        <p:spPr bwMode="auto">
          <a:xfrm>
            <a:off x="2209800" y="4191000"/>
            <a:ext cx="1600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Candara"/>
            </a:endParaRPr>
          </a:p>
        </p:txBody>
      </p:sp>
      <p:sp>
        <p:nvSpPr>
          <p:cNvPr id="373768" name="Line 8"/>
          <p:cNvSpPr>
            <a:spLocks noChangeShapeType="1"/>
          </p:cNvSpPr>
          <p:nvPr/>
        </p:nvSpPr>
        <p:spPr bwMode="auto">
          <a:xfrm>
            <a:off x="5486400" y="4191000"/>
            <a:ext cx="1600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Candara"/>
            </a:endParaRPr>
          </a:p>
        </p:txBody>
      </p:sp>
      <p:sp>
        <p:nvSpPr>
          <p:cNvPr id="373769" name="Text Box 9"/>
          <p:cNvSpPr txBox="1">
            <a:spLocks noChangeArrowheads="1"/>
          </p:cNvSpPr>
          <p:nvPr/>
        </p:nvSpPr>
        <p:spPr bwMode="auto">
          <a:xfrm>
            <a:off x="2667000" y="38862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a:solidFill>
                  <a:schemeClr val="tx2"/>
                </a:solidFill>
                <a:latin typeface="Candara"/>
              </a:rPr>
              <a:t>Client</a:t>
            </a:r>
          </a:p>
        </p:txBody>
      </p:sp>
      <p:sp>
        <p:nvSpPr>
          <p:cNvPr id="373770" name="Text Box 10"/>
          <p:cNvSpPr txBox="1">
            <a:spLocks noChangeArrowheads="1"/>
          </p:cNvSpPr>
          <p:nvPr/>
        </p:nvSpPr>
        <p:spPr bwMode="auto">
          <a:xfrm>
            <a:off x="5867400" y="3886200"/>
            <a:ext cx="106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a:solidFill>
                  <a:schemeClr val="tx2"/>
                </a:solidFill>
                <a:latin typeface="Candara"/>
              </a:rPr>
              <a:t>Preference</a:t>
            </a:r>
          </a:p>
        </p:txBody>
      </p:sp>
      <p:sp>
        <p:nvSpPr>
          <p:cNvPr id="373771" name="Text Box 11"/>
          <p:cNvSpPr txBox="1">
            <a:spLocks noChangeArrowheads="1"/>
          </p:cNvSpPr>
          <p:nvPr/>
        </p:nvSpPr>
        <p:spPr bwMode="auto">
          <a:xfrm>
            <a:off x="2286000" y="4191000"/>
            <a:ext cx="14478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a:solidFill>
                  <a:schemeClr val="tx2"/>
                </a:solidFill>
                <a:latin typeface="Candara"/>
              </a:rPr>
              <a:t>clientNo {PK}</a:t>
            </a:r>
          </a:p>
          <a:p>
            <a:pPr>
              <a:lnSpc>
                <a:spcPct val="100000"/>
              </a:lnSpc>
              <a:spcBef>
                <a:spcPct val="50000"/>
              </a:spcBef>
              <a:buClrTx/>
              <a:buFontTx/>
              <a:buNone/>
            </a:pPr>
            <a:r>
              <a:rPr lang="es-ES" sz="1600">
                <a:solidFill>
                  <a:schemeClr val="tx2"/>
                </a:solidFill>
                <a:latin typeface="Candara"/>
              </a:rPr>
              <a:t>name</a:t>
            </a:r>
          </a:p>
          <a:p>
            <a:pPr>
              <a:lnSpc>
                <a:spcPct val="100000"/>
              </a:lnSpc>
              <a:spcBef>
                <a:spcPct val="50000"/>
              </a:spcBef>
              <a:buClrTx/>
              <a:buFontTx/>
              <a:buNone/>
            </a:pPr>
            <a:r>
              <a:rPr lang="es-ES" sz="1600">
                <a:solidFill>
                  <a:schemeClr val="tx2"/>
                </a:solidFill>
                <a:latin typeface="Candara"/>
              </a:rPr>
              <a:t>   fName</a:t>
            </a:r>
          </a:p>
          <a:p>
            <a:pPr>
              <a:lnSpc>
                <a:spcPct val="100000"/>
              </a:lnSpc>
              <a:spcBef>
                <a:spcPct val="50000"/>
              </a:spcBef>
              <a:buClrTx/>
              <a:buFontTx/>
              <a:buNone/>
            </a:pPr>
            <a:r>
              <a:rPr lang="es-ES" sz="1600">
                <a:solidFill>
                  <a:schemeClr val="tx2"/>
                </a:solidFill>
                <a:latin typeface="Candara"/>
              </a:rPr>
              <a:t>   lName</a:t>
            </a:r>
          </a:p>
          <a:p>
            <a:pPr>
              <a:lnSpc>
                <a:spcPct val="100000"/>
              </a:lnSpc>
              <a:spcBef>
                <a:spcPct val="50000"/>
              </a:spcBef>
              <a:buClrTx/>
              <a:buFontTx/>
              <a:buNone/>
            </a:pPr>
            <a:r>
              <a:rPr lang="es-ES" sz="1600">
                <a:solidFill>
                  <a:schemeClr val="tx2"/>
                </a:solidFill>
                <a:latin typeface="Candara"/>
              </a:rPr>
              <a:t>telNo</a:t>
            </a:r>
          </a:p>
        </p:txBody>
      </p:sp>
      <p:sp>
        <p:nvSpPr>
          <p:cNvPr id="373772" name="Text Box 12"/>
          <p:cNvSpPr txBox="1">
            <a:spLocks noChangeArrowheads="1"/>
          </p:cNvSpPr>
          <p:nvPr/>
        </p:nvSpPr>
        <p:spPr bwMode="auto">
          <a:xfrm>
            <a:off x="5562600" y="4191000"/>
            <a:ext cx="14478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dirty="0" err="1">
                <a:solidFill>
                  <a:schemeClr val="tx2"/>
                </a:solidFill>
                <a:latin typeface="Candara"/>
              </a:rPr>
              <a:t>prefType</a:t>
            </a:r>
            <a:endParaRPr lang="es-ES" sz="1600" dirty="0">
              <a:solidFill>
                <a:schemeClr val="tx2"/>
              </a:solidFill>
              <a:latin typeface="Candara"/>
            </a:endParaRPr>
          </a:p>
          <a:p>
            <a:pPr>
              <a:lnSpc>
                <a:spcPct val="100000"/>
              </a:lnSpc>
              <a:spcBef>
                <a:spcPct val="50000"/>
              </a:spcBef>
              <a:buClrTx/>
              <a:buFontTx/>
              <a:buNone/>
            </a:pPr>
            <a:r>
              <a:rPr lang="es-ES" sz="1600" dirty="0" err="1">
                <a:solidFill>
                  <a:schemeClr val="tx2"/>
                </a:solidFill>
                <a:latin typeface="Candara"/>
              </a:rPr>
              <a:t>maxRent</a:t>
            </a:r>
            <a:endParaRPr lang="es-ES" sz="1600" dirty="0">
              <a:solidFill>
                <a:schemeClr val="tx2"/>
              </a:solidFill>
              <a:latin typeface="Candara"/>
            </a:endParaRPr>
          </a:p>
        </p:txBody>
      </p:sp>
      <p:sp>
        <p:nvSpPr>
          <p:cNvPr id="373773" name="Line 13"/>
          <p:cNvSpPr>
            <a:spLocks noChangeShapeType="1"/>
          </p:cNvSpPr>
          <p:nvPr/>
        </p:nvSpPr>
        <p:spPr bwMode="auto">
          <a:xfrm>
            <a:off x="3810000" y="4343400"/>
            <a:ext cx="1676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Candara"/>
            </a:endParaRPr>
          </a:p>
        </p:txBody>
      </p:sp>
      <p:sp>
        <p:nvSpPr>
          <p:cNvPr id="373774" name="Text Box 14"/>
          <p:cNvSpPr txBox="1">
            <a:spLocks noChangeArrowheads="1"/>
          </p:cNvSpPr>
          <p:nvPr/>
        </p:nvSpPr>
        <p:spPr bwMode="auto">
          <a:xfrm>
            <a:off x="4038600" y="4038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a:solidFill>
                  <a:schemeClr val="tx2"/>
                </a:solidFill>
                <a:latin typeface="Candara"/>
              </a:rPr>
              <a:t>States</a:t>
            </a:r>
          </a:p>
        </p:txBody>
      </p:sp>
      <p:sp>
        <p:nvSpPr>
          <p:cNvPr id="373775" name="Line 15"/>
          <p:cNvSpPr>
            <a:spLocks noChangeShapeType="1"/>
          </p:cNvSpPr>
          <p:nvPr/>
        </p:nvSpPr>
        <p:spPr bwMode="auto">
          <a:xfrm>
            <a:off x="4648200" y="4191000"/>
            <a:ext cx="152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Candara"/>
            </a:endParaRPr>
          </a:p>
        </p:txBody>
      </p:sp>
      <p:sp>
        <p:nvSpPr>
          <p:cNvPr id="373776" name="Text Box 16"/>
          <p:cNvSpPr txBox="1">
            <a:spLocks noChangeArrowheads="1"/>
          </p:cNvSpPr>
          <p:nvPr/>
        </p:nvSpPr>
        <p:spPr bwMode="auto">
          <a:xfrm>
            <a:off x="2133600" y="32766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b="1">
                <a:solidFill>
                  <a:schemeClr val="tx2"/>
                </a:solidFill>
                <a:latin typeface="Candara"/>
              </a:rPr>
              <a:t>STRONG ENTITY</a:t>
            </a:r>
          </a:p>
        </p:txBody>
      </p:sp>
      <p:sp>
        <p:nvSpPr>
          <p:cNvPr id="373777" name="Text Box 17"/>
          <p:cNvSpPr txBox="1">
            <a:spLocks noChangeArrowheads="1"/>
          </p:cNvSpPr>
          <p:nvPr/>
        </p:nvSpPr>
        <p:spPr bwMode="auto">
          <a:xfrm>
            <a:off x="5562600" y="32766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b="1">
                <a:solidFill>
                  <a:schemeClr val="tx2"/>
                </a:solidFill>
                <a:latin typeface="Candara"/>
              </a:rPr>
              <a:t>WEAK ENTITY</a:t>
            </a:r>
          </a:p>
        </p:txBody>
      </p:sp>
      <p:sp>
        <p:nvSpPr>
          <p:cNvPr id="373778" name="Line 18"/>
          <p:cNvSpPr>
            <a:spLocks noChangeShapeType="1"/>
          </p:cNvSpPr>
          <p:nvPr/>
        </p:nvSpPr>
        <p:spPr bwMode="auto">
          <a:xfrm>
            <a:off x="2971800" y="3505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Candara"/>
            </a:endParaRPr>
          </a:p>
        </p:txBody>
      </p:sp>
      <p:sp>
        <p:nvSpPr>
          <p:cNvPr id="373779" name="Line 19"/>
          <p:cNvSpPr>
            <a:spLocks noChangeShapeType="1"/>
          </p:cNvSpPr>
          <p:nvPr/>
        </p:nvSpPr>
        <p:spPr bwMode="auto">
          <a:xfrm>
            <a:off x="6324600" y="3505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Candara"/>
            </a:endParaRPr>
          </a:p>
        </p:txBody>
      </p:sp>
      <p:sp>
        <p:nvSpPr>
          <p:cNvPr id="373780" name="Rectangle 20"/>
          <p:cNvSpPr>
            <a:spLocks noChangeArrowheads="1"/>
          </p:cNvSpPr>
          <p:nvPr/>
        </p:nvSpPr>
        <p:spPr bwMode="auto">
          <a:xfrm>
            <a:off x="0" y="3352800"/>
            <a:ext cx="5638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solidFill>
                <a:srgbClr val="000000"/>
              </a:solidFill>
              <a:latin typeface="Candara"/>
            </a:endParaRPr>
          </a:p>
        </p:txBody>
      </p:sp>
      <p:sp>
        <p:nvSpPr>
          <p:cNvPr id="373781" name="Rectangle 21"/>
          <p:cNvSpPr>
            <a:spLocks noChangeArrowheads="1"/>
          </p:cNvSpPr>
          <p:nvPr/>
        </p:nvSpPr>
        <p:spPr bwMode="auto">
          <a:xfrm>
            <a:off x="1524000" y="3505200"/>
            <a:ext cx="5715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solidFill>
                <a:srgbClr val="000000"/>
              </a:solidFill>
              <a:latin typeface="Candara"/>
            </a:endParaRPr>
          </a:p>
        </p:txBody>
      </p:sp>
      <p:sp>
        <p:nvSpPr>
          <p:cNvPr id="373782" name="Rectangle 22"/>
          <p:cNvSpPr>
            <a:spLocks noChangeArrowheads="1"/>
          </p:cNvSpPr>
          <p:nvPr/>
        </p:nvSpPr>
        <p:spPr bwMode="auto">
          <a:xfrm>
            <a:off x="1447800" y="3581400"/>
            <a:ext cx="5562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solidFill>
                <a:srgbClr val="000000"/>
              </a:solidFill>
              <a:latin typeface="Candara"/>
            </a:endParaRPr>
          </a:p>
        </p:txBody>
      </p:sp>
      <p:sp>
        <p:nvSpPr>
          <p:cNvPr id="373783" name="Rectangle 23"/>
          <p:cNvSpPr>
            <a:spLocks noChangeArrowheads="1"/>
          </p:cNvSpPr>
          <p:nvPr/>
        </p:nvSpPr>
        <p:spPr bwMode="auto">
          <a:xfrm>
            <a:off x="1066800" y="2667000"/>
            <a:ext cx="5486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solidFill>
                <a:srgbClr val="000000"/>
              </a:solidFill>
              <a:latin typeface="Candara"/>
            </a:endParaRPr>
          </a:p>
        </p:txBody>
      </p:sp>
      <p:sp>
        <p:nvSpPr>
          <p:cNvPr id="373784" name="Rectangle 24"/>
          <p:cNvSpPr>
            <a:spLocks noChangeArrowheads="1"/>
          </p:cNvSpPr>
          <p:nvPr/>
        </p:nvSpPr>
        <p:spPr bwMode="auto">
          <a:xfrm>
            <a:off x="1600200" y="3505200"/>
            <a:ext cx="2057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solidFill>
                <a:srgbClr val="000000"/>
              </a:solidFill>
              <a:latin typeface="Candara"/>
            </a:endParaRPr>
          </a:p>
        </p:txBody>
      </p:sp>
      <p:sp>
        <p:nvSpPr>
          <p:cNvPr id="373785" name="Rectangle 25"/>
          <p:cNvSpPr>
            <a:spLocks noChangeArrowheads="1"/>
          </p:cNvSpPr>
          <p:nvPr/>
        </p:nvSpPr>
        <p:spPr bwMode="auto">
          <a:xfrm>
            <a:off x="1524000" y="3505200"/>
            <a:ext cx="2209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solidFill>
                <a:srgbClr val="000000"/>
              </a:solidFill>
              <a:latin typeface="Candara"/>
            </a:endParaRPr>
          </a:p>
        </p:txBody>
      </p:sp>
      <p:sp>
        <p:nvSpPr>
          <p:cNvPr id="37378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3.7: Entity Types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The Different Types of Entities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48462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p:cNvSpPr>
          <p:nvPr>
            <p:ph type="body" idx="1"/>
          </p:nvPr>
        </p:nvSpPr>
        <p:spPr>
          <a:xfrm>
            <a:off x="319088" y="1233488"/>
            <a:ext cx="8229600" cy="4525962"/>
          </a:xfrm>
          <a:noFill/>
        </p:spPr>
        <p:txBody>
          <a:bodyPr/>
          <a:lstStyle/>
          <a:p>
            <a:pPr algn="just"/>
            <a:r>
              <a:rPr lang="en-US" sz="2000" b="1" dirty="0">
                <a:solidFill>
                  <a:srgbClr val="000000"/>
                </a:solidFill>
                <a:latin typeface="Candara"/>
                <a:cs typeface="Arial" pitchFamily="34" charset="0"/>
              </a:rPr>
              <a:t>A property of a thing that can be expressed as a piece of information – one of the facts about things that must be maintained</a:t>
            </a:r>
          </a:p>
          <a:p>
            <a:pPr algn="just"/>
            <a:r>
              <a:rPr lang="en-US" sz="2000" b="1" dirty="0" smtClean="0">
                <a:solidFill>
                  <a:srgbClr val="000000"/>
                </a:solidFill>
                <a:latin typeface="Candara"/>
                <a:cs typeface="Arial" pitchFamily="34" charset="0"/>
              </a:rPr>
              <a:t>Properties </a:t>
            </a:r>
            <a:r>
              <a:rPr lang="en-US" sz="2000" b="1" dirty="0">
                <a:solidFill>
                  <a:srgbClr val="000000"/>
                </a:solidFill>
                <a:latin typeface="Candara"/>
                <a:cs typeface="Arial" pitchFamily="34" charset="0"/>
              </a:rPr>
              <a:t>of the entities</a:t>
            </a:r>
          </a:p>
          <a:p>
            <a:pPr lvl="1" algn="just"/>
            <a:r>
              <a:rPr lang="en-US" sz="1800" dirty="0">
                <a:solidFill>
                  <a:srgbClr val="000000"/>
                </a:solidFill>
                <a:latin typeface="Candara"/>
                <a:cs typeface="Arial" pitchFamily="34" charset="0"/>
              </a:rPr>
              <a:t>Example for customer entity, following are the attributes</a:t>
            </a:r>
          </a:p>
          <a:p>
            <a:pPr lvl="2" algn="just"/>
            <a:r>
              <a:rPr lang="en-US" sz="1600" dirty="0" err="1">
                <a:solidFill>
                  <a:srgbClr val="000000"/>
                </a:solidFill>
                <a:latin typeface="Candara"/>
                <a:cs typeface="Arial" pitchFamily="34" charset="0"/>
              </a:rPr>
              <a:t>Cust_name</a:t>
            </a:r>
            <a:endParaRPr lang="en-US" sz="1600" dirty="0">
              <a:solidFill>
                <a:srgbClr val="000000"/>
              </a:solidFill>
              <a:latin typeface="Candara"/>
              <a:cs typeface="Arial" pitchFamily="34" charset="0"/>
            </a:endParaRPr>
          </a:p>
          <a:p>
            <a:pPr lvl="2" algn="just"/>
            <a:r>
              <a:rPr lang="en-US" sz="1600" dirty="0" err="1">
                <a:solidFill>
                  <a:srgbClr val="000000"/>
                </a:solidFill>
                <a:latin typeface="Candara"/>
                <a:cs typeface="Arial" pitchFamily="34" charset="0"/>
              </a:rPr>
              <a:t>Cust_contact</a:t>
            </a:r>
            <a:endParaRPr lang="en-US" sz="1600" dirty="0">
              <a:solidFill>
                <a:srgbClr val="000000"/>
              </a:solidFill>
              <a:latin typeface="Candara"/>
              <a:cs typeface="Arial" pitchFamily="34" charset="0"/>
            </a:endParaRPr>
          </a:p>
          <a:p>
            <a:pPr lvl="2" algn="just"/>
            <a:r>
              <a:rPr lang="en-US" sz="1600" dirty="0" err="1">
                <a:solidFill>
                  <a:srgbClr val="000000"/>
                </a:solidFill>
                <a:latin typeface="Candara"/>
                <a:cs typeface="Arial" pitchFamily="34" charset="0"/>
              </a:rPr>
              <a:t>Cust_address</a:t>
            </a:r>
            <a:endParaRPr lang="en-US" sz="1600" dirty="0">
              <a:solidFill>
                <a:srgbClr val="000000"/>
              </a:solidFill>
              <a:latin typeface="Candara"/>
              <a:cs typeface="Arial" pitchFamily="34" charset="0"/>
            </a:endParaRPr>
          </a:p>
          <a:p>
            <a:pPr lvl="2" algn="just"/>
            <a:r>
              <a:rPr lang="en-US" sz="1600" dirty="0" err="1">
                <a:solidFill>
                  <a:srgbClr val="000000"/>
                </a:solidFill>
                <a:latin typeface="Candara"/>
                <a:cs typeface="Arial" pitchFamily="34" charset="0"/>
              </a:rPr>
              <a:t>Cust_city</a:t>
            </a:r>
            <a:endParaRPr lang="en-US" sz="1600" dirty="0">
              <a:solidFill>
                <a:srgbClr val="000000"/>
              </a:solidFill>
              <a:latin typeface="Candara"/>
              <a:cs typeface="Arial" pitchFamily="34" charset="0"/>
            </a:endParaRPr>
          </a:p>
          <a:p>
            <a:pPr lvl="2"/>
            <a:endParaRPr lang="en-US" sz="1600" dirty="0">
              <a:solidFill>
                <a:srgbClr val="000000"/>
              </a:solidFill>
              <a:latin typeface="Candara"/>
              <a:cs typeface="Arial" pitchFamily="34" charset="0"/>
            </a:endParaRPr>
          </a:p>
        </p:txBody>
      </p:sp>
      <p:sp>
        <p:nvSpPr>
          <p:cNvPr id="36762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3.8: Attributes </a:t>
            </a:r>
            <a:br>
              <a:rPr lang="en-US" sz="1200" b="1" dirty="0">
                <a:solidFill>
                  <a:srgbClr val="000000"/>
                </a:solidFill>
                <a:latin typeface="Candara"/>
                <a:ea typeface="ヒラギノ角ゴ Pro W3"/>
                <a:cs typeface="ヒラギノ角ゴ Pro W3"/>
              </a:rPr>
            </a:br>
            <a:r>
              <a:rPr lang="en-US" sz="2400" b="1" dirty="0" err="1">
                <a:solidFill>
                  <a:srgbClr val="000000"/>
                </a:solidFill>
                <a:latin typeface="Candara"/>
                <a:ea typeface="+mj-ea"/>
                <a:cs typeface="Arial" pitchFamily="34" charset="0"/>
              </a:rPr>
              <a:t>Attributes</a:t>
            </a:r>
            <a:endParaRPr lang="en-US" sz="2400" b="1" dirty="0">
              <a:solidFill>
                <a:srgbClr val="000000"/>
              </a:solidFill>
              <a:latin typeface="Candara"/>
              <a:ea typeface="+mj-ea"/>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23151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Grp="1" noChangeArrowheads="1"/>
          </p:cNvSpPr>
          <p:nvPr>
            <p:ph type="body" idx="1"/>
          </p:nvPr>
        </p:nvSpPr>
        <p:spPr>
          <a:xfrm>
            <a:off x="319088" y="1233488"/>
            <a:ext cx="8534400" cy="464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just"/>
            <a:r>
              <a:rPr lang="en-US" sz="2000" b="1" dirty="0">
                <a:solidFill>
                  <a:srgbClr val="000000"/>
                </a:solidFill>
                <a:latin typeface="Candara"/>
                <a:cs typeface="Arial" pitchFamily="34" charset="0"/>
              </a:rPr>
              <a:t>Candidate Key (never NULL): The minimal set of attributes that uniquely identifies each occurrence of an entity type. </a:t>
            </a:r>
            <a:r>
              <a:rPr lang="en-US" sz="2000" b="1" dirty="0" err="1">
                <a:solidFill>
                  <a:srgbClr val="000000"/>
                </a:solidFill>
                <a:latin typeface="Candara"/>
                <a:cs typeface="Arial" pitchFamily="34" charset="0"/>
              </a:rPr>
              <a:t>e.g</a:t>
            </a:r>
            <a:r>
              <a:rPr lang="en-US" sz="2000" b="1" dirty="0">
                <a:solidFill>
                  <a:srgbClr val="000000"/>
                </a:solidFill>
                <a:latin typeface="Candara"/>
                <a:cs typeface="Arial" pitchFamily="34" charset="0"/>
              </a:rPr>
              <a:t>: </a:t>
            </a:r>
            <a:r>
              <a:rPr lang="en-US" sz="2000" b="1" dirty="0" err="1">
                <a:solidFill>
                  <a:srgbClr val="000000"/>
                </a:solidFill>
                <a:latin typeface="Candara"/>
                <a:cs typeface="Arial" pitchFamily="34" charset="0"/>
              </a:rPr>
              <a:t>branchNo</a:t>
            </a:r>
            <a:r>
              <a:rPr lang="en-US" sz="2000" b="1" dirty="0">
                <a:solidFill>
                  <a:srgbClr val="000000"/>
                </a:solidFill>
                <a:latin typeface="Candara"/>
                <a:cs typeface="Arial" pitchFamily="34" charset="0"/>
              </a:rPr>
              <a:t> in entity Branch.</a:t>
            </a:r>
          </a:p>
          <a:p>
            <a:pPr algn="just"/>
            <a:r>
              <a:rPr lang="en-US" sz="2000" b="1" dirty="0" smtClean="0">
                <a:solidFill>
                  <a:srgbClr val="000000"/>
                </a:solidFill>
                <a:latin typeface="Candara"/>
                <a:cs typeface="Arial" pitchFamily="34" charset="0"/>
              </a:rPr>
              <a:t>Primary </a:t>
            </a:r>
            <a:r>
              <a:rPr lang="en-US" sz="2000" b="1" dirty="0">
                <a:solidFill>
                  <a:srgbClr val="000000"/>
                </a:solidFill>
                <a:latin typeface="Candara"/>
                <a:cs typeface="Arial" pitchFamily="34" charset="0"/>
              </a:rPr>
              <a:t>Key: The candidate key that is selected to uniquely identify each occurrence of an entity type. </a:t>
            </a:r>
            <a:r>
              <a:rPr lang="en-US" sz="2000" b="1" dirty="0" err="1">
                <a:solidFill>
                  <a:srgbClr val="000000"/>
                </a:solidFill>
                <a:latin typeface="Candara"/>
                <a:cs typeface="Arial" pitchFamily="34" charset="0"/>
              </a:rPr>
              <a:t>E.g</a:t>
            </a:r>
            <a:r>
              <a:rPr lang="en-US" sz="2000" b="1" dirty="0">
                <a:solidFill>
                  <a:srgbClr val="000000"/>
                </a:solidFill>
                <a:latin typeface="Candara"/>
                <a:cs typeface="Arial" pitchFamily="34" charset="0"/>
              </a:rPr>
              <a:t>: National Insurance Number.</a:t>
            </a:r>
          </a:p>
          <a:p>
            <a:pPr algn="just"/>
            <a:r>
              <a:rPr lang="en-US" sz="2000" b="1" dirty="0" smtClean="0">
                <a:solidFill>
                  <a:srgbClr val="000000"/>
                </a:solidFill>
                <a:latin typeface="Candara"/>
                <a:cs typeface="Arial" pitchFamily="34" charset="0"/>
              </a:rPr>
              <a:t>Composite </a:t>
            </a:r>
            <a:r>
              <a:rPr lang="en-US" sz="2000" b="1" dirty="0">
                <a:solidFill>
                  <a:srgbClr val="000000"/>
                </a:solidFill>
                <a:latin typeface="Candara"/>
                <a:cs typeface="Arial" pitchFamily="34" charset="0"/>
              </a:rPr>
              <a:t>Key: A </a:t>
            </a:r>
            <a:r>
              <a:rPr lang="en-US" sz="2000" b="1" dirty="0" smtClean="0">
                <a:solidFill>
                  <a:srgbClr val="000000"/>
                </a:solidFill>
                <a:latin typeface="Candara"/>
                <a:cs typeface="Arial" pitchFamily="34" charset="0"/>
              </a:rPr>
              <a:t>candidate </a:t>
            </a:r>
            <a:r>
              <a:rPr lang="en-US" sz="2000" b="1" dirty="0">
                <a:solidFill>
                  <a:srgbClr val="000000"/>
                </a:solidFill>
                <a:latin typeface="Candara"/>
                <a:cs typeface="Arial" pitchFamily="34" charset="0"/>
              </a:rPr>
              <a:t>key that consist of two or more attributes.</a:t>
            </a:r>
          </a:p>
          <a:p>
            <a:pPr algn="just"/>
            <a:endParaRPr lang="en-US" sz="2000" b="1" dirty="0">
              <a:solidFill>
                <a:srgbClr val="000000"/>
              </a:solidFill>
              <a:latin typeface="Candara"/>
              <a:cs typeface="Arial" pitchFamily="34" charset="0"/>
            </a:endParaRPr>
          </a:p>
        </p:txBody>
      </p:sp>
      <p:sp>
        <p:nvSpPr>
          <p:cNvPr id="375812" name="Rectangle 4"/>
          <p:cNvSpPr>
            <a:spLocks noChangeArrowheads="1"/>
          </p:cNvSpPr>
          <p:nvPr/>
        </p:nvSpPr>
        <p:spPr bwMode="auto">
          <a:xfrm>
            <a:off x="352425" y="147638"/>
            <a:ext cx="838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lnSpc>
                <a:spcPct val="100000"/>
              </a:lnSpc>
              <a:buClrTx/>
              <a:buFontTx/>
              <a:buNone/>
            </a:pPr>
            <a:endParaRPr lang="en-US" sz="1200" b="1">
              <a:solidFill>
                <a:schemeClr val="tx2"/>
              </a:solidFill>
              <a:latin typeface="Candara"/>
            </a:endParaRPr>
          </a:p>
        </p:txBody>
      </p:sp>
      <p:sp>
        <p:nvSpPr>
          <p:cNvPr id="37581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3.8: Identifying Key Attributes</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Identifying Key Attributes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60143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p>
            <a:pPr algn="r">
              <a:lnSpc>
                <a:spcPct val="100000"/>
              </a:lnSpc>
              <a:buClrTx/>
              <a:buFontTx/>
              <a:buNone/>
              <a:defRPr/>
            </a:pPr>
            <a:fld id="{6D70E4D9-DB35-46EA-B568-60C13BC75BF6}" type="slidenum">
              <a:rPr lang="en-US" sz="1400">
                <a:solidFill>
                  <a:schemeClr val="tx2"/>
                </a:solidFill>
                <a:effectLst>
                  <a:outerShdw blurRad="38100" dist="38100" dir="2700000" algn="tl">
                    <a:srgbClr val="FFFFFF"/>
                  </a:outerShdw>
                </a:effectLst>
                <a:latin typeface="Candara"/>
                <a:cs typeface="Arial" charset="0"/>
              </a:rPr>
              <a:pPr algn="r">
                <a:lnSpc>
                  <a:spcPct val="100000"/>
                </a:lnSpc>
                <a:buClrTx/>
                <a:buFontTx/>
                <a:buNone/>
                <a:defRPr/>
              </a:pPr>
              <a:t>23</a:t>
            </a:fld>
            <a:endParaRPr lang="en-US" sz="1400">
              <a:solidFill>
                <a:schemeClr val="tx2"/>
              </a:solidFill>
              <a:effectLst>
                <a:outerShdw blurRad="38100" dist="38100" dir="2700000" algn="tl">
                  <a:srgbClr val="FFFFFF"/>
                </a:outerShdw>
              </a:effectLst>
              <a:latin typeface="Candara"/>
              <a:cs typeface="Arial" charset="0"/>
            </a:endParaRPr>
          </a:p>
        </p:txBody>
      </p:sp>
      <p:pic>
        <p:nvPicPr>
          <p:cNvPr id="377859" name="Picture 7"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93938"/>
            <a:ext cx="7696200" cy="34210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7860" name="Text Box 4"/>
          <p:cNvSpPr txBox="1">
            <a:spLocks noChangeArrowheads="1"/>
          </p:cNvSpPr>
          <p:nvPr/>
        </p:nvSpPr>
        <p:spPr bwMode="auto">
          <a:xfrm>
            <a:off x="2238375" y="1384300"/>
            <a:ext cx="3733395" cy="36676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FontTx/>
              <a:buNone/>
            </a:pPr>
            <a:r>
              <a:rPr lang="en-US" dirty="0">
                <a:solidFill>
                  <a:schemeClr val="tx2"/>
                </a:solidFill>
                <a:latin typeface="Candara"/>
                <a:cs typeface="Arial" pitchFamily="34" charset="0"/>
              </a:rPr>
              <a:t>The Identifier is bold and underlined </a:t>
            </a:r>
          </a:p>
        </p:txBody>
      </p:sp>
      <p:sp>
        <p:nvSpPr>
          <p:cNvPr id="377861" name="Line 5"/>
          <p:cNvSpPr>
            <a:spLocks noChangeShapeType="1"/>
          </p:cNvSpPr>
          <p:nvPr/>
        </p:nvSpPr>
        <p:spPr bwMode="auto">
          <a:xfrm flipH="1">
            <a:off x="1371600" y="1981200"/>
            <a:ext cx="2743200" cy="12954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solidFill>
                <a:schemeClr val="tx2"/>
              </a:solidFill>
              <a:latin typeface="Candara"/>
            </a:endParaRPr>
          </a:p>
        </p:txBody>
      </p:sp>
      <p:sp>
        <p:nvSpPr>
          <p:cNvPr id="377862" name="Line 6"/>
          <p:cNvSpPr>
            <a:spLocks noChangeShapeType="1"/>
          </p:cNvSpPr>
          <p:nvPr/>
        </p:nvSpPr>
        <p:spPr bwMode="auto">
          <a:xfrm>
            <a:off x="5334000" y="1981200"/>
            <a:ext cx="838200" cy="12954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solidFill>
                <a:schemeClr val="tx2"/>
              </a:solidFill>
              <a:latin typeface="Candara"/>
            </a:endParaRPr>
          </a:p>
        </p:txBody>
      </p:sp>
      <p:sp>
        <p:nvSpPr>
          <p:cNvPr id="37786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3.8: Identifier Attribute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Identifier attribute : Simple and Composite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74007163"/>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Rectangle 4"/>
          <p:cNvSpPr>
            <a:spLocks noChangeArrowheads="1"/>
          </p:cNvSpPr>
          <p:nvPr/>
        </p:nvSpPr>
        <p:spPr bwMode="auto">
          <a:xfrm>
            <a:off x="5410200" y="2514600"/>
            <a:ext cx="1752600" cy="3048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a:cs typeface="Arial" pitchFamily="34" charset="0"/>
            </a:endParaRPr>
          </a:p>
        </p:txBody>
      </p:sp>
      <p:sp>
        <p:nvSpPr>
          <p:cNvPr id="379909" name="Rectangle 5"/>
          <p:cNvSpPr>
            <a:spLocks noChangeArrowheads="1"/>
          </p:cNvSpPr>
          <p:nvPr/>
        </p:nvSpPr>
        <p:spPr bwMode="auto">
          <a:xfrm>
            <a:off x="2057400" y="2514600"/>
            <a:ext cx="1752600" cy="236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FontTx/>
              <a:buNone/>
            </a:pPr>
            <a:endParaRPr lang="es-ES" sz="2400">
              <a:latin typeface="Candara"/>
              <a:cs typeface="Arial" pitchFamily="34" charset="0"/>
            </a:endParaRPr>
          </a:p>
        </p:txBody>
      </p:sp>
      <p:sp>
        <p:nvSpPr>
          <p:cNvPr id="379910" name="Line 6"/>
          <p:cNvSpPr>
            <a:spLocks noChangeShapeType="1"/>
          </p:cNvSpPr>
          <p:nvPr/>
        </p:nvSpPr>
        <p:spPr bwMode="auto">
          <a:xfrm>
            <a:off x="2057400" y="2971800"/>
            <a:ext cx="1752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11" name="Line 7"/>
          <p:cNvSpPr>
            <a:spLocks noChangeShapeType="1"/>
          </p:cNvSpPr>
          <p:nvPr/>
        </p:nvSpPr>
        <p:spPr bwMode="auto">
          <a:xfrm>
            <a:off x="5410200" y="2971800"/>
            <a:ext cx="1752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12" name="Text Box 8"/>
          <p:cNvSpPr txBox="1">
            <a:spLocks noChangeArrowheads="1"/>
          </p:cNvSpPr>
          <p:nvPr/>
        </p:nvSpPr>
        <p:spPr bwMode="auto">
          <a:xfrm>
            <a:off x="2286000" y="2590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endParaRPr lang="es-ES" sz="2400">
              <a:latin typeface="Candara"/>
              <a:cs typeface="Arial" pitchFamily="34" charset="0"/>
            </a:endParaRPr>
          </a:p>
        </p:txBody>
      </p:sp>
      <p:sp>
        <p:nvSpPr>
          <p:cNvPr id="379913" name="Text Box 9"/>
          <p:cNvSpPr txBox="1">
            <a:spLocks noChangeArrowheads="1"/>
          </p:cNvSpPr>
          <p:nvPr/>
        </p:nvSpPr>
        <p:spPr bwMode="auto">
          <a:xfrm>
            <a:off x="2286000" y="2514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2400">
                <a:latin typeface="Candara"/>
                <a:cs typeface="Arial" pitchFamily="34" charset="0"/>
              </a:rPr>
              <a:t>Staff</a:t>
            </a:r>
          </a:p>
        </p:txBody>
      </p:sp>
      <p:sp>
        <p:nvSpPr>
          <p:cNvPr id="379914" name="Text Box 10"/>
          <p:cNvSpPr txBox="1">
            <a:spLocks noChangeArrowheads="1"/>
          </p:cNvSpPr>
          <p:nvPr/>
        </p:nvSpPr>
        <p:spPr bwMode="auto">
          <a:xfrm>
            <a:off x="5562600" y="2514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2400">
                <a:latin typeface="Candara"/>
                <a:cs typeface="Arial" pitchFamily="34" charset="0"/>
              </a:rPr>
              <a:t>Branch</a:t>
            </a:r>
          </a:p>
        </p:txBody>
      </p:sp>
      <p:sp>
        <p:nvSpPr>
          <p:cNvPr id="379915" name="Line 11"/>
          <p:cNvSpPr>
            <a:spLocks noChangeShapeType="1"/>
          </p:cNvSpPr>
          <p:nvPr/>
        </p:nvSpPr>
        <p:spPr bwMode="auto">
          <a:xfrm>
            <a:off x="3810000" y="3429000"/>
            <a:ext cx="1600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16" name="Line 12"/>
          <p:cNvSpPr>
            <a:spLocks noChangeShapeType="1"/>
          </p:cNvSpPr>
          <p:nvPr/>
        </p:nvSpPr>
        <p:spPr bwMode="auto">
          <a:xfrm>
            <a:off x="3810000" y="4038600"/>
            <a:ext cx="1600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17" name="Text Box 13"/>
          <p:cNvSpPr txBox="1">
            <a:spLocks noChangeArrowheads="1"/>
          </p:cNvSpPr>
          <p:nvPr/>
        </p:nvSpPr>
        <p:spPr bwMode="auto">
          <a:xfrm>
            <a:off x="2057400" y="3124200"/>
            <a:ext cx="16002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a:latin typeface="Candara"/>
                <a:cs typeface="Arial" pitchFamily="34" charset="0"/>
              </a:rPr>
              <a:t>satffNo {PK}</a:t>
            </a:r>
          </a:p>
          <a:p>
            <a:pPr>
              <a:lnSpc>
                <a:spcPct val="100000"/>
              </a:lnSpc>
              <a:spcBef>
                <a:spcPct val="50000"/>
              </a:spcBef>
              <a:buClrTx/>
              <a:buFontTx/>
              <a:buNone/>
            </a:pPr>
            <a:r>
              <a:rPr lang="es-ES" sz="1600">
                <a:latin typeface="Candara"/>
                <a:cs typeface="Arial" pitchFamily="34" charset="0"/>
              </a:rPr>
              <a:t>name</a:t>
            </a:r>
          </a:p>
          <a:p>
            <a:pPr>
              <a:lnSpc>
                <a:spcPct val="100000"/>
              </a:lnSpc>
              <a:spcBef>
                <a:spcPct val="50000"/>
              </a:spcBef>
              <a:buClrTx/>
              <a:buFontTx/>
              <a:buNone/>
            </a:pPr>
            <a:r>
              <a:rPr lang="es-ES" sz="1600">
                <a:latin typeface="Candara"/>
                <a:cs typeface="Arial" pitchFamily="34" charset="0"/>
              </a:rPr>
              <a:t>position</a:t>
            </a:r>
          </a:p>
          <a:p>
            <a:pPr>
              <a:lnSpc>
                <a:spcPct val="100000"/>
              </a:lnSpc>
              <a:spcBef>
                <a:spcPct val="50000"/>
              </a:spcBef>
              <a:buClrTx/>
              <a:buFontTx/>
              <a:buNone/>
            </a:pPr>
            <a:r>
              <a:rPr lang="es-ES" sz="1600">
                <a:latin typeface="Candara"/>
                <a:cs typeface="Arial" pitchFamily="34" charset="0"/>
              </a:rPr>
              <a:t>salary/totalStaff</a:t>
            </a:r>
          </a:p>
        </p:txBody>
      </p:sp>
      <p:sp>
        <p:nvSpPr>
          <p:cNvPr id="379918" name="Text Box 14"/>
          <p:cNvSpPr txBox="1">
            <a:spLocks noChangeArrowheads="1"/>
          </p:cNvSpPr>
          <p:nvPr/>
        </p:nvSpPr>
        <p:spPr bwMode="auto">
          <a:xfrm>
            <a:off x="5486400" y="3124200"/>
            <a:ext cx="1524000"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a:latin typeface="Candara"/>
                <a:cs typeface="Arial" pitchFamily="34" charset="0"/>
              </a:rPr>
              <a:t>branchNo {PK}</a:t>
            </a:r>
          </a:p>
          <a:p>
            <a:pPr>
              <a:lnSpc>
                <a:spcPct val="100000"/>
              </a:lnSpc>
              <a:spcBef>
                <a:spcPct val="50000"/>
              </a:spcBef>
              <a:buClrTx/>
              <a:buFontTx/>
              <a:buNone/>
            </a:pPr>
            <a:r>
              <a:rPr lang="es-ES" sz="1600">
                <a:latin typeface="Candara"/>
                <a:cs typeface="Arial" pitchFamily="34" charset="0"/>
              </a:rPr>
              <a:t>Address</a:t>
            </a:r>
          </a:p>
          <a:p>
            <a:pPr>
              <a:lnSpc>
                <a:spcPct val="100000"/>
              </a:lnSpc>
              <a:spcBef>
                <a:spcPct val="50000"/>
              </a:spcBef>
              <a:buClrTx/>
              <a:buFontTx/>
              <a:buNone/>
            </a:pPr>
            <a:r>
              <a:rPr lang="es-ES" sz="1600">
                <a:latin typeface="Candara"/>
                <a:cs typeface="Arial" pitchFamily="34" charset="0"/>
              </a:rPr>
              <a:t>    street</a:t>
            </a:r>
          </a:p>
          <a:p>
            <a:pPr>
              <a:lnSpc>
                <a:spcPct val="100000"/>
              </a:lnSpc>
              <a:spcBef>
                <a:spcPct val="50000"/>
              </a:spcBef>
              <a:buClrTx/>
              <a:buFontTx/>
              <a:buNone/>
            </a:pPr>
            <a:r>
              <a:rPr lang="es-ES" sz="1600">
                <a:latin typeface="Candara"/>
                <a:cs typeface="Arial" pitchFamily="34" charset="0"/>
              </a:rPr>
              <a:t>    city</a:t>
            </a:r>
          </a:p>
          <a:p>
            <a:pPr>
              <a:lnSpc>
                <a:spcPct val="100000"/>
              </a:lnSpc>
              <a:spcBef>
                <a:spcPct val="50000"/>
              </a:spcBef>
              <a:buClrTx/>
              <a:buFontTx/>
              <a:buNone/>
            </a:pPr>
            <a:r>
              <a:rPr lang="es-ES" sz="1600">
                <a:latin typeface="Candara"/>
                <a:cs typeface="Arial" pitchFamily="34" charset="0"/>
              </a:rPr>
              <a:t>    postcode</a:t>
            </a:r>
          </a:p>
          <a:p>
            <a:pPr>
              <a:lnSpc>
                <a:spcPct val="100000"/>
              </a:lnSpc>
              <a:spcBef>
                <a:spcPct val="50000"/>
              </a:spcBef>
              <a:buClrTx/>
              <a:buFontTx/>
              <a:buNone/>
            </a:pPr>
            <a:r>
              <a:rPr lang="es-ES" sz="1600">
                <a:latin typeface="Candara"/>
                <a:cs typeface="Arial" pitchFamily="34" charset="0"/>
              </a:rPr>
              <a:t>telNo[1..3]</a:t>
            </a:r>
          </a:p>
        </p:txBody>
      </p:sp>
      <p:sp>
        <p:nvSpPr>
          <p:cNvPr id="379919" name="Text Box 15"/>
          <p:cNvSpPr txBox="1">
            <a:spLocks noChangeArrowheads="1"/>
          </p:cNvSpPr>
          <p:nvPr/>
        </p:nvSpPr>
        <p:spPr bwMode="auto">
          <a:xfrm>
            <a:off x="3886200" y="3048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a:latin typeface="Candara"/>
                <a:cs typeface="Arial" pitchFamily="34" charset="0"/>
              </a:rPr>
              <a:t>Manages</a:t>
            </a:r>
          </a:p>
        </p:txBody>
      </p:sp>
      <p:sp>
        <p:nvSpPr>
          <p:cNvPr id="379920" name="Text Box 16"/>
          <p:cNvSpPr txBox="1">
            <a:spLocks noChangeArrowheads="1"/>
          </p:cNvSpPr>
          <p:nvPr/>
        </p:nvSpPr>
        <p:spPr bwMode="auto">
          <a:xfrm>
            <a:off x="4876800" y="4038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a:latin typeface="Candara"/>
                <a:cs typeface="Arial" pitchFamily="34" charset="0"/>
              </a:rPr>
              <a:t>Has</a:t>
            </a:r>
          </a:p>
        </p:txBody>
      </p:sp>
      <p:sp>
        <p:nvSpPr>
          <p:cNvPr id="379921" name="Line 17"/>
          <p:cNvSpPr>
            <a:spLocks noChangeShapeType="1"/>
          </p:cNvSpPr>
          <p:nvPr/>
        </p:nvSpPr>
        <p:spPr bwMode="auto">
          <a:xfrm>
            <a:off x="4953000" y="3276600"/>
            <a:ext cx="381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22" name="Line 18"/>
          <p:cNvSpPr>
            <a:spLocks noChangeShapeType="1"/>
          </p:cNvSpPr>
          <p:nvPr/>
        </p:nvSpPr>
        <p:spPr bwMode="auto">
          <a:xfrm flipH="1">
            <a:off x="4572000" y="4191000"/>
            <a:ext cx="228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23" name="Line 19"/>
          <p:cNvSpPr>
            <a:spLocks noChangeShapeType="1"/>
          </p:cNvSpPr>
          <p:nvPr/>
        </p:nvSpPr>
        <p:spPr bwMode="auto">
          <a:xfrm>
            <a:off x="1752600" y="2971800"/>
            <a:ext cx="304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24" name="Line 20"/>
          <p:cNvSpPr>
            <a:spLocks noChangeShapeType="1"/>
          </p:cNvSpPr>
          <p:nvPr/>
        </p:nvSpPr>
        <p:spPr bwMode="auto">
          <a:xfrm>
            <a:off x="1752600" y="4724400"/>
            <a:ext cx="304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25" name="Line 21"/>
          <p:cNvSpPr>
            <a:spLocks noChangeShapeType="1"/>
          </p:cNvSpPr>
          <p:nvPr/>
        </p:nvSpPr>
        <p:spPr bwMode="auto">
          <a:xfrm flipV="1">
            <a:off x="1752600" y="2971800"/>
            <a:ext cx="0" cy="1752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26" name="Text Box 22"/>
          <p:cNvSpPr txBox="1">
            <a:spLocks noChangeArrowheads="1"/>
          </p:cNvSpPr>
          <p:nvPr/>
        </p:nvSpPr>
        <p:spPr bwMode="auto">
          <a:xfrm>
            <a:off x="609600" y="3505200"/>
            <a:ext cx="12954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b="1" dirty="0" err="1">
                <a:latin typeface="Candara"/>
                <a:cs typeface="Arial" pitchFamily="34" charset="0"/>
              </a:rPr>
              <a:t>Area</a:t>
            </a:r>
            <a:r>
              <a:rPr lang="es-ES" sz="1600" b="1" dirty="0">
                <a:latin typeface="Candara"/>
                <a:cs typeface="Arial" pitchFamily="34" charset="0"/>
              </a:rPr>
              <a:t> </a:t>
            </a:r>
            <a:r>
              <a:rPr lang="es-ES" sz="1600" b="1" dirty="0" err="1">
                <a:latin typeface="Candara"/>
                <a:cs typeface="Arial" pitchFamily="34" charset="0"/>
              </a:rPr>
              <a:t>to</a:t>
            </a:r>
            <a:r>
              <a:rPr lang="es-ES" sz="1600" b="1" dirty="0">
                <a:latin typeface="Candara"/>
                <a:cs typeface="Arial" pitchFamily="34" charset="0"/>
              </a:rPr>
              <a:t> </a:t>
            </a:r>
            <a:r>
              <a:rPr lang="es-ES" sz="1600" b="1" dirty="0" err="1">
                <a:latin typeface="Candara"/>
                <a:cs typeface="Arial" pitchFamily="34" charset="0"/>
              </a:rPr>
              <a:t>list</a:t>
            </a:r>
            <a:endParaRPr lang="es-ES" sz="1600" b="1" dirty="0">
              <a:latin typeface="Candara"/>
              <a:cs typeface="Arial" pitchFamily="34" charset="0"/>
            </a:endParaRPr>
          </a:p>
          <a:p>
            <a:pPr>
              <a:lnSpc>
                <a:spcPct val="100000"/>
              </a:lnSpc>
              <a:spcBef>
                <a:spcPct val="50000"/>
              </a:spcBef>
              <a:buClrTx/>
              <a:buFontTx/>
              <a:buNone/>
            </a:pPr>
            <a:r>
              <a:rPr lang="es-ES" sz="1600" b="1" dirty="0" err="1">
                <a:latin typeface="Candara"/>
                <a:cs typeface="Arial" pitchFamily="34" charset="0"/>
              </a:rPr>
              <a:t>attributes</a:t>
            </a:r>
            <a:endParaRPr lang="es-ES" sz="1600" b="1" dirty="0">
              <a:latin typeface="Candara"/>
              <a:cs typeface="Arial" pitchFamily="34" charset="0"/>
            </a:endParaRPr>
          </a:p>
        </p:txBody>
      </p:sp>
      <p:sp>
        <p:nvSpPr>
          <p:cNvPr id="379927" name="Line 23"/>
          <p:cNvSpPr>
            <a:spLocks noChangeShapeType="1"/>
          </p:cNvSpPr>
          <p:nvPr/>
        </p:nvSpPr>
        <p:spPr bwMode="auto">
          <a:xfrm flipH="1">
            <a:off x="3352800" y="2057400"/>
            <a:ext cx="1143000" cy="1143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28" name="Line 24"/>
          <p:cNvSpPr>
            <a:spLocks noChangeShapeType="1"/>
          </p:cNvSpPr>
          <p:nvPr/>
        </p:nvSpPr>
        <p:spPr bwMode="auto">
          <a:xfrm>
            <a:off x="4495800" y="2057400"/>
            <a:ext cx="10668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29" name="Text Box 25"/>
          <p:cNvSpPr txBox="1">
            <a:spLocks noChangeArrowheads="1"/>
          </p:cNvSpPr>
          <p:nvPr/>
        </p:nvSpPr>
        <p:spPr bwMode="auto">
          <a:xfrm>
            <a:off x="3962400" y="16764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b="1" dirty="0" err="1">
                <a:latin typeface="Candara"/>
                <a:cs typeface="Arial" pitchFamily="34" charset="0"/>
              </a:rPr>
              <a:t>Primary</a:t>
            </a:r>
            <a:r>
              <a:rPr lang="es-ES" sz="1600" b="1" dirty="0">
                <a:latin typeface="Candara"/>
                <a:cs typeface="Arial" pitchFamily="34" charset="0"/>
              </a:rPr>
              <a:t> Key</a:t>
            </a:r>
          </a:p>
        </p:txBody>
      </p:sp>
      <p:sp>
        <p:nvSpPr>
          <p:cNvPr id="379930" name="Line 26"/>
          <p:cNvSpPr>
            <a:spLocks noChangeShapeType="1"/>
          </p:cNvSpPr>
          <p:nvPr/>
        </p:nvSpPr>
        <p:spPr bwMode="auto">
          <a:xfrm flipV="1">
            <a:off x="4419600" y="5410200"/>
            <a:ext cx="10668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31" name="Text Box 27"/>
          <p:cNvSpPr txBox="1">
            <a:spLocks noChangeArrowheads="1"/>
          </p:cNvSpPr>
          <p:nvPr/>
        </p:nvSpPr>
        <p:spPr bwMode="auto">
          <a:xfrm>
            <a:off x="3048000" y="5715000"/>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b="1">
                <a:latin typeface="Candara"/>
                <a:cs typeface="Arial" pitchFamily="34" charset="0"/>
              </a:rPr>
              <a:t>Multi-valued attribute</a:t>
            </a:r>
          </a:p>
        </p:txBody>
      </p:sp>
      <p:sp>
        <p:nvSpPr>
          <p:cNvPr id="379932" name="Line 28"/>
          <p:cNvSpPr>
            <a:spLocks noChangeShapeType="1"/>
          </p:cNvSpPr>
          <p:nvPr/>
        </p:nvSpPr>
        <p:spPr bwMode="auto">
          <a:xfrm flipH="1">
            <a:off x="6629400" y="5029200"/>
            <a:ext cx="1219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33" name="Line 29"/>
          <p:cNvSpPr>
            <a:spLocks noChangeShapeType="1"/>
          </p:cNvSpPr>
          <p:nvPr/>
        </p:nvSpPr>
        <p:spPr bwMode="auto">
          <a:xfrm flipH="1">
            <a:off x="6629400" y="3886200"/>
            <a:ext cx="1219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34" name="Line 30"/>
          <p:cNvSpPr>
            <a:spLocks noChangeShapeType="1"/>
          </p:cNvSpPr>
          <p:nvPr/>
        </p:nvSpPr>
        <p:spPr bwMode="auto">
          <a:xfrm>
            <a:off x="7848600" y="3886200"/>
            <a:ext cx="0" cy="1143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35" name="Line 31"/>
          <p:cNvSpPr>
            <a:spLocks noChangeShapeType="1"/>
          </p:cNvSpPr>
          <p:nvPr/>
        </p:nvSpPr>
        <p:spPr bwMode="auto">
          <a:xfrm flipV="1">
            <a:off x="2133600" y="4572000"/>
            <a:ext cx="8382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Candara"/>
              <a:cs typeface="Arial" pitchFamily="34" charset="0"/>
            </a:endParaRPr>
          </a:p>
        </p:txBody>
      </p:sp>
      <p:sp>
        <p:nvSpPr>
          <p:cNvPr id="379936" name="Text Box 32"/>
          <p:cNvSpPr txBox="1">
            <a:spLocks noChangeArrowheads="1"/>
          </p:cNvSpPr>
          <p:nvPr/>
        </p:nvSpPr>
        <p:spPr bwMode="auto">
          <a:xfrm>
            <a:off x="1219200" y="510540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s-ES" sz="1600" b="1">
                <a:latin typeface="Candara"/>
                <a:cs typeface="Arial" pitchFamily="34" charset="0"/>
              </a:rPr>
              <a:t>Derived attribute</a:t>
            </a:r>
          </a:p>
        </p:txBody>
      </p:sp>
      <p:sp>
        <p:nvSpPr>
          <p:cNvPr id="37993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Arial" pitchFamily="34" charset="0"/>
              </a:rPr>
              <a:t>3.8: Types of Attributes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The Different Types of Attributes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32172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p:cNvSpPr>
          <p:nvPr>
            <p:ph type="body" idx="1"/>
          </p:nvPr>
        </p:nvSpPr>
        <p:spPr>
          <a:xfrm>
            <a:off x="319088" y="1233488"/>
            <a:ext cx="8229600" cy="4525962"/>
          </a:xfrm>
          <a:noFill/>
        </p:spPr>
        <p:txBody>
          <a:bodyPr>
            <a:normAutofit/>
          </a:bodyPr>
          <a:lstStyle/>
          <a:p>
            <a:r>
              <a:rPr lang="en-US" sz="2000" b="1" dirty="0">
                <a:solidFill>
                  <a:srgbClr val="000000"/>
                </a:solidFill>
                <a:latin typeface="Candara"/>
                <a:cs typeface="Arial" pitchFamily="34" charset="0"/>
              </a:rPr>
              <a:t>An association between two things (entities) is called a relation.</a:t>
            </a:r>
          </a:p>
          <a:p>
            <a:r>
              <a:rPr lang="en-US" sz="2000" b="1" dirty="0">
                <a:solidFill>
                  <a:srgbClr val="000000"/>
                </a:solidFill>
                <a:latin typeface="Candara"/>
                <a:cs typeface="Arial" pitchFamily="34" charset="0"/>
              </a:rPr>
              <a:t>We have three different types of relationships in RDBMS</a:t>
            </a:r>
          </a:p>
          <a:p>
            <a:pPr lvl="1" algn="just">
              <a:lnSpc>
                <a:spcPct val="110000"/>
              </a:lnSpc>
            </a:pPr>
            <a:r>
              <a:rPr lang="en-US" sz="1800" dirty="0">
                <a:solidFill>
                  <a:srgbClr val="000000"/>
                </a:solidFill>
                <a:latin typeface="Candara"/>
                <a:cs typeface="Arial" pitchFamily="34" charset="0"/>
              </a:rPr>
              <a:t>1:1 (One to One) – rare</a:t>
            </a:r>
          </a:p>
          <a:p>
            <a:pPr lvl="1" algn="just">
              <a:lnSpc>
                <a:spcPct val="110000"/>
              </a:lnSpc>
            </a:pPr>
            <a:r>
              <a:rPr lang="en-US" sz="1800" dirty="0">
                <a:solidFill>
                  <a:srgbClr val="000000"/>
                </a:solidFill>
                <a:latin typeface="Candara"/>
                <a:cs typeface="Arial" pitchFamily="34" charset="0"/>
              </a:rPr>
              <a:t>1:M (One to Many) – common</a:t>
            </a:r>
          </a:p>
          <a:p>
            <a:pPr lvl="1" algn="just">
              <a:lnSpc>
                <a:spcPct val="110000"/>
              </a:lnSpc>
            </a:pPr>
            <a:r>
              <a:rPr lang="en-US" sz="1800" dirty="0">
                <a:solidFill>
                  <a:srgbClr val="000000"/>
                </a:solidFill>
                <a:latin typeface="Candara"/>
                <a:cs typeface="Arial" pitchFamily="34" charset="0"/>
              </a:rPr>
              <a:t>M:M (Many to Many) – more in conceptual model, none in Logical model and Physical model</a:t>
            </a:r>
          </a:p>
          <a:p>
            <a:r>
              <a:rPr lang="en-US" sz="2000" b="1" dirty="0">
                <a:solidFill>
                  <a:srgbClr val="000000"/>
                </a:solidFill>
                <a:latin typeface="Candara"/>
                <a:cs typeface="Arial" pitchFamily="34" charset="0"/>
              </a:rPr>
              <a:t>Examples</a:t>
            </a:r>
          </a:p>
          <a:p>
            <a:pPr lvl="1" algn="just"/>
            <a:r>
              <a:rPr lang="en-US" sz="1800" dirty="0">
                <a:solidFill>
                  <a:srgbClr val="000000"/>
                </a:solidFill>
                <a:latin typeface="Candara"/>
                <a:cs typeface="Arial" pitchFamily="34" charset="0"/>
              </a:rPr>
              <a:t>1:1 (Person to PAN ID)</a:t>
            </a:r>
          </a:p>
          <a:p>
            <a:pPr lvl="1" algn="just"/>
            <a:r>
              <a:rPr lang="en-US" sz="1800" dirty="0">
                <a:solidFill>
                  <a:srgbClr val="000000"/>
                </a:solidFill>
                <a:latin typeface="Candara"/>
                <a:cs typeface="Arial" pitchFamily="34" charset="0"/>
              </a:rPr>
              <a:t>1:M (Customer to Phone)</a:t>
            </a:r>
          </a:p>
          <a:p>
            <a:pPr lvl="1" algn="just"/>
            <a:r>
              <a:rPr lang="en-US" sz="1800" dirty="0">
                <a:solidFill>
                  <a:srgbClr val="000000"/>
                </a:solidFill>
                <a:latin typeface="Candara"/>
                <a:cs typeface="Arial" pitchFamily="34" charset="0"/>
              </a:rPr>
              <a:t>M:M (Doctor and Patient)</a:t>
            </a:r>
          </a:p>
        </p:txBody>
      </p:sp>
      <p:sp>
        <p:nvSpPr>
          <p:cNvPr id="36864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3.9: Relationships in the RDBMS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Relationships in the RDBMS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42659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667" name="Picture 3" descr="03_10a"/>
          <p:cNvPicPr>
            <a:picLocks noChangeAspect="1" noChangeArrowheads="1"/>
          </p:cNvPicPr>
          <p:nvPr/>
        </p:nvPicPr>
        <p:blipFill>
          <a:blip r:embed="rId3">
            <a:clrChange>
              <a:clrFrom>
                <a:srgbClr val="DAF8FF"/>
              </a:clrFrom>
              <a:clrTo>
                <a:srgbClr val="DAF8FF">
                  <a:alpha val="0"/>
                </a:srgbClr>
              </a:clrTo>
            </a:clrChange>
            <a:extLst>
              <a:ext uri="{28A0092B-C50C-407E-A947-70E740481C1C}">
                <a14:useLocalDpi xmlns:a14="http://schemas.microsoft.com/office/drawing/2010/main" val="0"/>
              </a:ext>
            </a:extLst>
          </a:blip>
          <a:srcRect/>
          <a:stretch>
            <a:fillRect/>
          </a:stretch>
        </p:blipFill>
        <p:spPr bwMode="auto">
          <a:xfrm>
            <a:off x="304800" y="1600200"/>
            <a:ext cx="8534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9668" name="Rectangle 4"/>
          <p:cNvSpPr>
            <a:spLocks noChangeArrowheads="1"/>
          </p:cNvSpPr>
          <p:nvPr/>
        </p:nvSpPr>
        <p:spPr bwMode="auto">
          <a:xfrm>
            <a:off x="514350" y="0"/>
            <a:ext cx="838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lnSpc>
                <a:spcPct val="100000"/>
              </a:lnSpc>
              <a:buClrTx/>
              <a:buFontTx/>
              <a:buNone/>
            </a:pPr>
            <a:endParaRPr lang="en-US" sz="1200" b="1">
              <a:solidFill>
                <a:schemeClr val="tx2"/>
              </a:solidFill>
              <a:latin typeface="Candara"/>
            </a:endParaRPr>
          </a:p>
        </p:txBody>
      </p:sp>
      <p:sp>
        <p:nvSpPr>
          <p:cNvPr id="36967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Arial" pitchFamily="34" charset="0"/>
              </a:rPr>
              <a:t>3.9: The E-R Model – an Example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The E-R Model: Example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3106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8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1418771"/>
            <a:ext cx="7924800" cy="4495800"/>
          </a:xfrm>
          <a:prstGeom prst="rect">
            <a:avLst/>
          </a:prstGeom>
          <a:noFill/>
          <a:extLst>
            <a:ext uri="{909E8E84-426E-40DD-AFC4-6F175D3DCCD1}">
              <a14:hiddenFill xmlns:a14="http://schemas.microsoft.com/office/drawing/2010/main">
                <a:solidFill>
                  <a:srgbClr val="FFFFFF"/>
                </a:solidFill>
              </a14:hiddenFill>
            </a:ext>
          </a:extLst>
        </p:spPr>
      </p:pic>
      <p:sp>
        <p:nvSpPr>
          <p:cNvPr id="38810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3.9: The E-R Model – an Example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The E-R Model: Example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4298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p:cNvSpPr>
          <p:nvPr>
            <p:ph type="body" idx="1"/>
          </p:nvPr>
        </p:nvSpPr>
        <p:spPr>
          <a:xfrm>
            <a:off x="319088" y="1233488"/>
            <a:ext cx="8458200" cy="4648200"/>
          </a:xfrm>
          <a:noFill/>
        </p:spPr>
        <p:txBody>
          <a:bodyPr/>
          <a:lstStyle/>
          <a:p>
            <a:pPr lvl="1"/>
            <a:r>
              <a:rPr lang="en-US" sz="1800" dirty="0">
                <a:solidFill>
                  <a:srgbClr val="000000"/>
                </a:solidFill>
                <a:latin typeface="Candara"/>
                <a:cs typeface="Arial" pitchFamily="34" charset="0"/>
              </a:rPr>
              <a:t>Dimension modeling is used to model for data warehouses and data marts, and is different from OLTP modeling.</a:t>
            </a:r>
          </a:p>
          <a:p>
            <a:r>
              <a:rPr lang="en-US" sz="2000" b="1" dirty="0">
                <a:solidFill>
                  <a:srgbClr val="000000"/>
                </a:solidFill>
                <a:latin typeface="Candara"/>
                <a:cs typeface="Arial" pitchFamily="34" charset="0"/>
              </a:rPr>
              <a:t>Data mart/warehouse differs from OLTP on the basis of the following:</a:t>
            </a:r>
          </a:p>
          <a:p>
            <a:pPr lvl="1"/>
            <a:r>
              <a:rPr lang="en-US" sz="1800" dirty="0">
                <a:solidFill>
                  <a:srgbClr val="000000"/>
                </a:solidFill>
                <a:latin typeface="Candara"/>
                <a:cs typeface="Arial" pitchFamily="34" charset="0"/>
              </a:rPr>
              <a:t>Usage (It is information-driven rather than transaction-driven)</a:t>
            </a:r>
          </a:p>
          <a:p>
            <a:pPr lvl="1"/>
            <a:r>
              <a:rPr lang="en-US" sz="1800" dirty="0">
                <a:solidFill>
                  <a:srgbClr val="000000"/>
                </a:solidFill>
                <a:latin typeface="Candara"/>
                <a:cs typeface="Arial" pitchFamily="34" charset="0"/>
              </a:rPr>
              <a:t>Type of database used (Multi-dimensional rather than relational)</a:t>
            </a:r>
          </a:p>
          <a:p>
            <a:endParaRPr lang="en-US" sz="1800" dirty="0">
              <a:solidFill>
                <a:srgbClr val="000000"/>
              </a:solidFill>
              <a:latin typeface="Candara"/>
              <a:cs typeface="Arial" pitchFamily="34" charset="0"/>
            </a:endParaRPr>
          </a:p>
          <a:p>
            <a:endParaRPr lang="en-US" dirty="0">
              <a:solidFill>
                <a:srgbClr val="000000"/>
              </a:solidFill>
              <a:latin typeface="Candara"/>
            </a:endParaRPr>
          </a:p>
          <a:p>
            <a:endParaRPr lang="en-US" dirty="0">
              <a:solidFill>
                <a:srgbClr val="000000"/>
              </a:solidFill>
              <a:latin typeface="Candara"/>
            </a:endParaRPr>
          </a:p>
        </p:txBody>
      </p:sp>
      <p:sp>
        <p:nvSpPr>
          <p:cNvPr id="28058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3.10: Dimension Modeling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What is dimension modeling?</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95361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1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458200" cy="4876800"/>
          </a:xfrm>
          <a:prstGeom prst="rect">
            <a:avLst/>
          </a:prstGeom>
          <a:noFill/>
          <a:extLst>
            <a:ext uri="{909E8E84-426E-40DD-AFC4-6F175D3DCCD1}">
              <a14:hiddenFill xmlns:a14="http://schemas.microsoft.com/office/drawing/2010/main">
                <a:solidFill>
                  <a:srgbClr val="FFFFFF"/>
                </a:solidFill>
              </a14:hiddenFill>
            </a:ext>
          </a:extLst>
        </p:spPr>
      </p:pic>
      <p:sp>
        <p:nvSpPr>
          <p:cNvPr id="39117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3.10: Dimension Modeling – an Example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The Dimension Model: Example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6204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p:cNvSpPr>
          <p:nvPr>
            <p:ph type="body" sz="half" idx="1"/>
          </p:nvPr>
        </p:nvSpPr>
        <p:spPr>
          <a:xfrm>
            <a:off x="319088" y="1233488"/>
            <a:ext cx="8458200" cy="1371600"/>
          </a:xfrm>
          <a:noFill/>
        </p:spPr>
        <p:txBody>
          <a:bodyPr/>
          <a:lstStyle/>
          <a:p>
            <a:pPr algn="just"/>
            <a:r>
              <a:rPr lang="en-US" sz="2000" b="1" dirty="0">
                <a:solidFill>
                  <a:srgbClr val="000000"/>
                </a:solidFill>
                <a:latin typeface="Candara"/>
                <a:cs typeface="Arial" pitchFamily="34" charset="0"/>
              </a:rPr>
              <a:t>Creating a conceptual model is the central activity in the data modeling process.</a:t>
            </a:r>
          </a:p>
          <a:p>
            <a:pPr algn="just"/>
            <a:r>
              <a:rPr lang="en-US" sz="2000" b="1" dirty="0">
                <a:solidFill>
                  <a:srgbClr val="000000"/>
                </a:solidFill>
                <a:latin typeface="Candara"/>
                <a:cs typeface="Arial" pitchFamily="34" charset="0"/>
              </a:rPr>
              <a:t>In this process, we move from requirements to solutions.</a:t>
            </a:r>
          </a:p>
        </p:txBody>
      </p:sp>
      <p:grpSp>
        <p:nvGrpSpPr>
          <p:cNvPr id="2" name="Group 4"/>
          <p:cNvGrpSpPr>
            <a:grpSpLocks/>
          </p:cNvGrpSpPr>
          <p:nvPr/>
        </p:nvGrpSpPr>
        <p:grpSpPr bwMode="auto">
          <a:xfrm>
            <a:off x="2438400" y="3200400"/>
            <a:ext cx="3552825" cy="2743200"/>
            <a:chOff x="3312" y="1296"/>
            <a:chExt cx="2238" cy="1728"/>
          </a:xfrm>
        </p:grpSpPr>
        <p:sp>
          <p:nvSpPr>
            <p:cNvPr id="239621" name="Freeform 5"/>
            <p:cNvSpPr>
              <a:spLocks/>
            </p:cNvSpPr>
            <p:nvPr/>
          </p:nvSpPr>
          <p:spPr bwMode="auto">
            <a:xfrm>
              <a:off x="3386" y="1354"/>
              <a:ext cx="86" cy="148"/>
            </a:xfrm>
            <a:custGeom>
              <a:avLst/>
              <a:gdLst>
                <a:gd name="T0" fmla="*/ 151 w 211"/>
                <a:gd name="T1" fmla="*/ 312 h 321"/>
                <a:gd name="T2" fmla="*/ 154 w 211"/>
                <a:gd name="T3" fmla="*/ 307 h 321"/>
                <a:gd name="T4" fmla="*/ 156 w 211"/>
                <a:gd name="T5" fmla="*/ 297 h 321"/>
                <a:gd name="T6" fmla="*/ 163 w 211"/>
                <a:gd name="T7" fmla="*/ 247 h 321"/>
                <a:gd name="T8" fmla="*/ 168 w 211"/>
                <a:gd name="T9" fmla="*/ 235 h 321"/>
                <a:gd name="T10" fmla="*/ 173 w 211"/>
                <a:gd name="T11" fmla="*/ 223 h 321"/>
                <a:gd name="T12" fmla="*/ 175 w 211"/>
                <a:gd name="T13" fmla="*/ 213 h 321"/>
                <a:gd name="T14" fmla="*/ 182 w 211"/>
                <a:gd name="T15" fmla="*/ 201 h 321"/>
                <a:gd name="T16" fmla="*/ 187 w 211"/>
                <a:gd name="T17" fmla="*/ 189 h 321"/>
                <a:gd name="T18" fmla="*/ 197 w 211"/>
                <a:gd name="T19" fmla="*/ 175 h 321"/>
                <a:gd name="T20" fmla="*/ 206 w 211"/>
                <a:gd name="T21" fmla="*/ 151 h 321"/>
                <a:gd name="T22" fmla="*/ 209 w 211"/>
                <a:gd name="T23" fmla="*/ 139 h 321"/>
                <a:gd name="T24" fmla="*/ 211 w 211"/>
                <a:gd name="T25" fmla="*/ 103 h 321"/>
                <a:gd name="T26" fmla="*/ 209 w 211"/>
                <a:gd name="T27" fmla="*/ 91 h 321"/>
                <a:gd name="T28" fmla="*/ 206 w 211"/>
                <a:gd name="T29" fmla="*/ 76 h 321"/>
                <a:gd name="T30" fmla="*/ 202 w 211"/>
                <a:gd name="T31" fmla="*/ 64 h 321"/>
                <a:gd name="T32" fmla="*/ 194 w 211"/>
                <a:gd name="T33" fmla="*/ 52 h 321"/>
                <a:gd name="T34" fmla="*/ 168 w 211"/>
                <a:gd name="T35" fmla="*/ 21 h 321"/>
                <a:gd name="T36" fmla="*/ 154 w 211"/>
                <a:gd name="T37" fmla="*/ 12 h 321"/>
                <a:gd name="T38" fmla="*/ 127 w 211"/>
                <a:gd name="T39" fmla="*/ 2 h 321"/>
                <a:gd name="T40" fmla="*/ 118 w 211"/>
                <a:gd name="T41" fmla="*/ 0 h 321"/>
                <a:gd name="T42" fmla="*/ 86 w 211"/>
                <a:gd name="T43" fmla="*/ 2 h 321"/>
                <a:gd name="T44" fmla="*/ 77 w 211"/>
                <a:gd name="T45" fmla="*/ 4 h 321"/>
                <a:gd name="T46" fmla="*/ 65 w 211"/>
                <a:gd name="T47" fmla="*/ 7 h 321"/>
                <a:gd name="T48" fmla="*/ 53 w 211"/>
                <a:gd name="T49" fmla="*/ 16 h 321"/>
                <a:gd name="T50" fmla="*/ 43 w 211"/>
                <a:gd name="T51" fmla="*/ 24 h 321"/>
                <a:gd name="T52" fmla="*/ 34 w 211"/>
                <a:gd name="T53" fmla="*/ 31 h 321"/>
                <a:gd name="T54" fmla="*/ 26 w 211"/>
                <a:gd name="T55" fmla="*/ 38 h 321"/>
                <a:gd name="T56" fmla="*/ 19 w 211"/>
                <a:gd name="T57" fmla="*/ 48 h 321"/>
                <a:gd name="T58" fmla="*/ 10 w 211"/>
                <a:gd name="T59" fmla="*/ 60 h 321"/>
                <a:gd name="T60" fmla="*/ 5 w 211"/>
                <a:gd name="T61" fmla="*/ 76 h 321"/>
                <a:gd name="T62" fmla="*/ 2 w 211"/>
                <a:gd name="T63" fmla="*/ 91 h 321"/>
                <a:gd name="T64" fmla="*/ 0 w 211"/>
                <a:gd name="T65" fmla="*/ 129 h 321"/>
                <a:gd name="T66" fmla="*/ 2 w 211"/>
                <a:gd name="T67" fmla="*/ 144 h 321"/>
                <a:gd name="T68" fmla="*/ 12 w 211"/>
                <a:gd name="T69" fmla="*/ 170 h 321"/>
                <a:gd name="T70" fmla="*/ 19 w 211"/>
                <a:gd name="T71" fmla="*/ 182 h 321"/>
                <a:gd name="T72" fmla="*/ 26 w 211"/>
                <a:gd name="T73" fmla="*/ 196 h 321"/>
                <a:gd name="T74" fmla="*/ 43 w 211"/>
                <a:gd name="T75" fmla="*/ 228 h 321"/>
                <a:gd name="T76" fmla="*/ 46 w 211"/>
                <a:gd name="T77" fmla="*/ 237 h 321"/>
                <a:gd name="T78" fmla="*/ 48 w 211"/>
                <a:gd name="T79" fmla="*/ 247 h 321"/>
                <a:gd name="T80" fmla="*/ 50 w 211"/>
                <a:gd name="T81" fmla="*/ 261 h 321"/>
                <a:gd name="T82" fmla="*/ 53 w 211"/>
                <a:gd name="T83" fmla="*/ 285 h 321"/>
                <a:gd name="T84" fmla="*/ 55 w 211"/>
                <a:gd name="T85" fmla="*/ 297 h 321"/>
                <a:gd name="T86" fmla="*/ 58 w 211"/>
                <a:gd name="T87" fmla="*/ 309 h 321"/>
                <a:gd name="T88" fmla="*/ 65 w 211"/>
                <a:gd name="T89" fmla="*/ 314 h 321"/>
                <a:gd name="T90" fmla="*/ 70 w 211"/>
                <a:gd name="T91" fmla="*/ 316 h 321"/>
                <a:gd name="T92" fmla="*/ 77 w 211"/>
                <a:gd name="T93" fmla="*/ 319 h 321"/>
                <a:gd name="T94" fmla="*/ 86 w 211"/>
                <a:gd name="T95" fmla="*/ 321 h 321"/>
                <a:gd name="T96" fmla="*/ 127 w 211"/>
                <a:gd name="T97" fmla="*/ 319 h 321"/>
                <a:gd name="T98" fmla="*/ 137 w 211"/>
                <a:gd name="T99" fmla="*/ 316 h 321"/>
                <a:gd name="T100" fmla="*/ 144 w 211"/>
                <a:gd name="T101" fmla="*/ 314 h 321"/>
                <a:gd name="T102" fmla="*/ 149 w 211"/>
                <a:gd name="T103" fmla="*/ 314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321">
                  <a:moveTo>
                    <a:pt x="149" y="314"/>
                  </a:moveTo>
                  <a:lnTo>
                    <a:pt x="151" y="312"/>
                  </a:lnTo>
                  <a:lnTo>
                    <a:pt x="151" y="309"/>
                  </a:lnTo>
                  <a:lnTo>
                    <a:pt x="154" y="307"/>
                  </a:lnTo>
                  <a:lnTo>
                    <a:pt x="154" y="302"/>
                  </a:lnTo>
                  <a:lnTo>
                    <a:pt x="156" y="297"/>
                  </a:lnTo>
                  <a:lnTo>
                    <a:pt x="163" y="256"/>
                  </a:lnTo>
                  <a:lnTo>
                    <a:pt x="163" y="247"/>
                  </a:lnTo>
                  <a:lnTo>
                    <a:pt x="166" y="240"/>
                  </a:lnTo>
                  <a:lnTo>
                    <a:pt x="168" y="235"/>
                  </a:lnTo>
                  <a:lnTo>
                    <a:pt x="170" y="228"/>
                  </a:lnTo>
                  <a:lnTo>
                    <a:pt x="173" y="223"/>
                  </a:lnTo>
                  <a:lnTo>
                    <a:pt x="173" y="218"/>
                  </a:lnTo>
                  <a:lnTo>
                    <a:pt x="175" y="213"/>
                  </a:lnTo>
                  <a:lnTo>
                    <a:pt x="180" y="208"/>
                  </a:lnTo>
                  <a:lnTo>
                    <a:pt x="182" y="201"/>
                  </a:lnTo>
                  <a:lnTo>
                    <a:pt x="185" y="196"/>
                  </a:lnTo>
                  <a:lnTo>
                    <a:pt x="187" y="189"/>
                  </a:lnTo>
                  <a:lnTo>
                    <a:pt x="194" y="182"/>
                  </a:lnTo>
                  <a:lnTo>
                    <a:pt x="197" y="175"/>
                  </a:lnTo>
                  <a:lnTo>
                    <a:pt x="202" y="165"/>
                  </a:lnTo>
                  <a:lnTo>
                    <a:pt x="206" y="151"/>
                  </a:lnTo>
                  <a:lnTo>
                    <a:pt x="209" y="146"/>
                  </a:lnTo>
                  <a:lnTo>
                    <a:pt x="209" y="139"/>
                  </a:lnTo>
                  <a:lnTo>
                    <a:pt x="211" y="134"/>
                  </a:lnTo>
                  <a:lnTo>
                    <a:pt x="211" y="103"/>
                  </a:lnTo>
                  <a:lnTo>
                    <a:pt x="209" y="96"/>
                  </a:lnTo>
                  <a:lnTo>
                    <a:pt x="209" y="91"/>
                  </a:lnTo>
                  <a:lnTo>
                    <a:pt x="206" y="84"/>
                  </a:lnTo>
                  <a:lnTo>
                    <a:pt x="206" y="76"/>
                  </a:lnTo>
                  <a:lnTo>
                    <a:pt x="204" y="69"/>
                  </a:lnTo>
                  <a:lnTo>
                    <a:pt x="202" y="64"/>
                  </a:lnTo>
                  <a:lnTo>
                    <a:pt x="199" y="57"/>
                  </a:lnTo>
                  <a:lnTo>
                    <a:pt x="194" y="52"/>
                  </a:lnTo>
                  <a:lnTo>
                    <a:pt x="185" y="38"/>
                  </a:lnTo>
                  <a:lnTo>
                    <a:pt x="168" y="21"/>
                  </a:lnTo>
                  <a:lnTo>
                    <a:pt x="161" y="19"/>
                  </a:lnTo>
                  <a:lnTo>
                    <a:pt x="154" y="12"/>
                  </a:lnTo>
                  <a:lnTo>
                    <a:pt x="149" y="9"/>
                  </a:lnTo>
                  <a:lnTo>
                    <a:pt x="127" y="2"/>
                  </a:lnTo>
                  <a:lnTo>
                    <a:pt x="122" y="2"/>
                  </a:lnTo>
                  <a:lnTo>
                    <a:pt x="118" y="0"/>
                  </a:lnTo>
                  <a:lnTo>
                    <a:pt x="94" y="0"/>
                  </a:lnTo>
                  <a:lnTo>
                    <a:pt x="86" y="2"/>
                  </a:lnTo>
                  <a:lnTo>
                    <a:pt x="82" y="2"/>
                  </a:lnTo>
                  <a:lnTo>
                    <a:pt x="77" y="4"/>
                  </a:lnTo>
                  <a:lnTo>
                    <a:pt x="70" y="7"/>
                  </a:lnTo>
                  <a:lnTo>
                    <a:pt x="65" y="7"/>
                  </a:lnTo>
                  <a:lnTo>
                    <a:pt x="60" y="9"/>
                  </a:lnTo>
                  <a:lnTo>
                    <a:pt x="53" y="16"/>
                  </a:lnTo>
                  <a:lnTo>
                    <a:pt x="48" y="19"/>
                  </a:lnTo>
                  <a:lnTo>
                    <a:pt x="43" y="24"/>
                  </a:lnTo>
                  <a:lnTo>
                    <a:pt x="38" y="26"/>
                  </a:lnTo>
                  <a:lnTo>
                    <a:pt x="34" y="31"/>
                  </a:lnTo>
                  <a:lnTo>
                    <a:pt x="29" y="33"/>
                  </a:lnTo>
                  <a:lnTo>
                    <a:pt x="26" y="38"/>
                  </a:lnTo>
                  <a:lnTo>
                    <a:pt x="22" y="45"/>
                  </a:lnTo>
                  <a:lnTo>
                    <a:pt x="19" y="48"/>
                  </a:lnTo>
                  <a:lnTo>
                    <a:pt x="14" y="55"/>
                  </a:lnTo>
                  <a:lnTo>
                    <a:pt x="10" y="60"/>
                  </a:lnTo>
                  <a:lnTo>
                    <a:pt x="7" y="67"/>
                  </a:lnTo>
                  <a:lnTo>
                    <a:pt x="5" y="76"/>
                  </a:lnTo>
                  <a:lnTo>
                    <a:pt x="2" y="84"/>
                  </a:lnTo>
                  <a:lnTo>
                    <a:pt x="2" y="91"/>
                  </a:lnTo>
                  <a:lnTo>
                    <a:pt x="0" y="96"/>
                  </a:lnTo>
                  <a:lnTo>
                    <a:pt x="0" y="129"/>
                  </a:lnTo>
                  <a:lnTo>
                    <a:pt x="2" y="136"/>
                  </a:lnTo>
                  <a:lnTo>
                    <a:pt x="2" y="144"/>
                  </a:lnTo>
                  <a:lnTo>
                    <a:pt x="10" y="165"/>
                  </a:lnTo>
                  <a:lnTo>
                    <a:pt x="12" y="170"/>
                  </a:lnTo>
                  <a:lnTo>
                    <a:pt x="17" y="177"/>
                  </a:lnTo>
                  <a:lnTo>
                    <a:pt x="19" y="182"/>
                  </a:lnTo>
                  <a:lnTo>
                    <a:pt x="22" y="189"/>
                  </a:lnTo>
                  <a:lnTo>
                    <a:pt x="26" y="196"/>
                  </a:lnTo>
                  <a:lnTo>
                    <a:pt x="38" y="220"/>
                  </a:lnTo>
                  <a:lnTo>
                    <a:pt x="43" y="228"/>
                  </a:lnTo>
                  <a:lnTo>
                    <a:pt x="43" y="230"/>
                  </a:lnTo>
                  <a:lnTo>
                    <a:pt x="46" y="237"/>
                  </a:lnTo>
                  <a:lnTo>
                    <a:pt x="48" y="242"/>
                  </a:lnTo>
                  <a:lnTo>
                    <a:pt x="48" y="247"/>
                  </a:lnTo>
                  <a:lnTo>
                    <a:pt x="50" y="254"/>
                  </a:lnTo>
                  <a:lnTo>
                    <a:pt x="50" y="261"/>
                  </a:lnTo>
                  <a:lnTo>
                    <a:pt x="53" y="271"/>
                  </a:lnTo>
                  <a:lnTo>
                    <a:pt x="53" y="285"/>
                  </a:lnTo>
                  <a:lnTo>
                    <a:pt x="55" y="292"/>
                  </a:lnTo>
                  <a:lnTo>
                    <a:pt x="55" y="297"/>
                  </a:lnTo>
                  <a:lnTo>
                    <a:pt x="58" y="302"/>
                  </a:lnTo>
                  <a:lnTo>
                    <a:pt x="58" y="309"/>
                  </a:lnTo>
                  <a:lnTo>
                    <a:pt x="60" y="309"/>
                  </a:lnTo>
                  <a:lnTo>
                    <a:pt x="65" y="314"/>
                  </a:lnTo>
                  <a:lnTo>
                    <a:pt x="67" y="314"/>
                  </a:lnTo>
                  <a:lnTo>
                    <a:pt x="70" y="316"/>
                  </a:lnTo>
                  <a:lnTo>
                    <a:pt x="74" y="316"/>
                  </a:lnTo>
                  <a:lnTo>
                    <a:pt x="77" y="319"/>
                  </a:lnTo>
                  <a:lnTo>
                    <a:pt x="84" y="319"/>
                  </a:lnTo>
                  <a:lnTo>
                    <a:pt x="86" y="321"/>
                  </a:lnTo>
                  <a:lnTo>
                    <a:pt x="125" y="321"/>
                  </a:lnTo>
                  <a:lnTo>
                    <a:pt x="127" y="319"/>
                  </a:lnTo>
                  <a:lnTo>
                    <a:pt x="137" y="319"/>
                  </a:lnTo>
                  <a:lnTo>
                    <a:pt x="137" y="316"/>
                  </a:lnTo>
                  <a:lnTo>
                    <a:pt x="142" y="316"/>
                  </a:lnTo>
                  <a:lnTo>
                    <a:pt x="144" y="314"/>
                  </a:lnTo>
                  <a:lnTo>
                    <a:pt x="146" y="314"/>
                  </a:lnTo>
                  <a:lnTo>
                    <a:pt x="149" y="314"/>
                  </a:lnTo>
                  <a:close/>
                </a:path>
              </a:pathLst>
            </a:custGeom>
            <a:solidFill>
              <a:srgbClr val="FFFF00"/>
            </a:solidFill>
            <a:ln w="6350">
              <a:solidFill>
                <a:schemeClr val="tx1"/>
              </a:solidFill>
              <a:round/>
              <a:headEnd/>
              <a:tailEnd/>
            </a:ln>
          </p:spPr>
          <p:txBody>
            <a:bodyPr/>
            <a:lstStyle/>
            <a:p>
              <a:endParaRPr lang="en-US">
                <a:solidFill>
                  <a:schemeClr val="tx2"/>
                </a:solidFill>
              </a:endParaRPr>
            </a:p>
          </p:txBody>
        </p:sp>
        <p:sp>
          <p:nvSpPr>
            <p:cNvPr id="239622" name="Freeform 6"/>
            <p:cNvSpPr>
              <a:spLocks/>
            </p:cNvSpPr>
            <p:nvPr/>
          </p:nvSpPr>
          <p:spPr bwMode="auto">
            <a:xfrm>
              <a:off x="3312" y="1563"/>
              <a:ext cx="243" cy="747"/>
            </a:xfrm>
            <a:custGeom>
              <a:avLst/>
              <a:gdLst>
                <a:gd name="T0" fmla="*/ 350 w 597"/>
                <a:gd name="T1" fmla="*/ 12 h 1618"/>
                <a:gd name="T2" fmla="*/ 360 w 597"/>
                <a:gd name="T3" fmla="*/ 29 h 1618"/>
                <a:gd name="T4" fmla="*/ 376 w 597"/>
                <a:gd name="T5" fmla="*/ 48 h 1618"/>
                <a:gd name="T6" fmla="*/ 391 w 597"/>
                <a:gd name="T7" fmla="*/ 79 h 1618"/>
                <a:gd name="T8" fmla="*/ 398 w 597"/>
                <a:gd name="T9" fmla="*/ 108 h 1618"/>
                <a:gd name="T10" fmla="*/ 388 w 597"/>
                <a:gd name="T11" fmla="*/ 149 h 1618"/>
                <a:gd name="T12" fmla="*/ 352 w 597"/>
                <a:gd name="T13" fmla="*/ 240 h 1618"/>
                <a:gd name="T14" fmla="*/ 427 w 597"/>
                <a:gd name="T15" fmla="*/ 271 h 1618"/>
                <a:gd name="T16" fmla="*/ 489 w 597"/>
                <a:gd name="T17" fmla="*/ 307 h 1618"/>
                <a:gd name="T18" fmla="*/ 537 w 597"/>
                <a:gd name="T19" fmla="*/ 348 h 1618"/>
                <a:gd name="T20" fmla="*/ 552 w 597"/>
                <a:gd name="T21" fmla="*/ 377 h 1618"/>
                <a:gd name="T22" fmla="*/ 571 w 597"/>
                <a:gd name="T23" fmla="*/ 475 h 1618"/>
                <a:gd name="T24" fmla="*/ 585 w 597"/>
                <a:gd name="T25" fmla="*/ 639 h 1618"/>
                <a:gd name="T26" fmla="*/ 585 w 597"/>
                <a:gd name="T27" fmla="*/ 862 h 1618"/>
                <a:gd name="T28" fmla="*/ 592 w 597"/>
                <a:gd name="T29" fmla="*/ 917 h 1618"/>
                <a:gd name="T30" fmla="*/ 568 w 597"/>
                <a:gd name="T31" fmla="*/ 943 h 1618"/>
                <a:gd name="T32" fmla="*/ 518 w 597"/>
                <a:gd name="T33" fmla="*/ 922 h 1618"/>
                <a:gd name="T34" fmla="*/ 460 w 597"/>
                <a:gd name="T35" fmla="*/ 564 h 1618"/>
                <a:gd name="T36" fmla="*/ 470 w 597"/>
                <a:gd name="T37" fmla="*/ 953 h 1618"/>
                <a:gd name="T38" fmla="*/ 475 w 597"/>
                <a:gd name="T39" fmla="*/ 1548 h 1618"/>
                <a:gd name="T40" fmla="*/ 468 w 597"/>
                <a:gd name="T41" fmla="*/ 1613 h 1618"/>
                <a:gd name="T42" fmla="*/ 415 w 597"/>
                <a:gd name="T43" fmla="*/ 1618 h 1618"/>
                <a:gd name="T44" fmla="*/ 338 w 597"/>
                <a:gd name="T45" fmla="*/ 1587 h 1618"/>
                <a:gd name="T46" fmla="*/ 199 w 597"/>
                <a:gd name="T47" fmla="*/ 1613 h 1618"/>
                <a:gd name="T48" fmla="*/ 112 w 597"/>
                <a:gd name="T49" fmla="*/ 1575 h 1618"/>
                <a:gd name="T50" fmla="*/ 93 w 597"/>
                <a:gd name="T51" fmla="*/ 915 h 1618"/>
                <a:gd name="T52" fmla="*/ 40 w 597"/>
                <a:gd name="T53" fmla="*/ 891 h 1618"/>
                <a:gd name="T54" fmla="*/ 69 w 597"/>
                <a:gd name="T55" fmla="*/ 934 h 1618"/>
                <a:gd name="T56" fmla="*/ 33 w 597"/>
                <a:gd name="T57" fmla="*/ 929 h 1618"/>
                <a:gd name="T58" fmla="*/ 16 w 597"/>
                <a:gd name="T59" fmla="*/ 917 h 1618"/>
                <a:gd name="T60" fmla="*/ 0 w 597"/>
                <a:gd name="T61" fmla="*/ 883 h 1618"/>
                <a:gd name="T62" fmla="*/ 4 w 597"/>
                <a:gd name="T63" fmla="*/ 675 h 1618"/>
                <a:gd name="T64" fmla="*/ 16 w 597"/>
                <a:gd name="T65" fmla="*/ 571 h 1618"/>
                <a:gd name="T66" fmla="*/ 40 w 597"/>
                <a:gd name="T67" fmla="*/ 384 h 1618"/>
                <a:gd name="T68" fmla="*/ 50 w 597"/>
                <a:gd name="T69" fmla="*/ 331 h 1618"/>
                <a:gd name="T70" fmla="*/ 72 w 597"/>
                <a:gd name="T71" fmla="*/ 317 h 1618"/>
                <a:gd name="T72" fmla="*/ 218 w 597"/>
                <a:gd name="T73" fmla="*/ 240 h 1618"/>
                <a:gd name="T74" fmla="*/ 170 w 597"/>
                <a:gd name="T75" fmla="*/ 137 h 1618"/>
                <a:gd name="T76" fmla="*/ 158 w 597"/>
                <a:gd name="T77" fmla="*/ 94 h 1618"/>
                <a:gd name="T78" fmla="*/ 199 w 597"/>
                <a:gd name="T79" fmla="*/ 17 h 1618"/>
                <a:gd name="T80" fmla="*/ 218 w 597"/>
                <a:gd name="T81" fmla="*/ 5 h 1618"/>
                <a:gd name="T82" fmla="*/ 328 w 597"/>
                <a:gd name="T83" fmla="*/ 0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7" h="1618">
                  <a:moveTo>
                    <a:pt x="338" y="5"/>
                  </a:moveTo>
                  <a:lnTo>
                    <a:pt x="350" y="12"/>
                  </a:lnTo>
                  <a:lnTo>
                    <a:pt x="352" y="17"/>
                  </a:lnTo>
                  <a:lnTo>
                    <a:pt x="360" y="29"/>
                  </a:lnTo>
                  <a:lnTo>
                    <a:pt x="364" y="36"/>
                  </a:lnTo>
                  <a:lnTo>
                    <a:pt x="376" y="48"/>
                  </a:lnTo>
                  <a:lnTo>
                    <a:pt x="388" y="63"/>
                  </a:lnTo>
                  <a:lnTo>
                    <a:pt x="391" y="79"/>
                  </a:lnTo>
                  <a:lnTo>
                    <a:pt x="398" y="94"/>
                  </a:lnTo>
                  <a:lnTo>
                    <a:pt x="398" y="108"/>
                  </a:lnTo>
                  <a:lnTo>
                    <a:pt x="391" y="137"/>
                  </a:lnTo>
                  <a:lnTo>
                    <a:pt x="388" y="149"/>
                  </a:lnTo>
                  <a:lnTo>
                    <a:pt x="360" y="197"/>
                  </a:lnTo>
                  <a:lnTo>
                    <a:pt x="352" y="240"/>
                  </a:lnTo>
                  <a:lnTo>
                    <a:pt x="376" y="250"/>
                  </a:lnTo>
                  <a:lnTo>
                    <a:pt x="427" y="271"/>
                  </a:lnTo>
                  <a:lnTo>
                    <a:pt x="460" y="293"/>
                  </a:lnTo>
                  <a:lnTo>
                    <a:pt x="489" y="307"/>
                  </a:lnTo>
                  <a:lnTo>
                    <a:pt x="518" y="331"/>
                  </a:lnTo>
                  <a:lnTo>
                    <a:pt x="537" y="348"/>
                  </a:lnTo>
                  <a:lnTo>
                    <a:pt x="547" y="360"/>
                  </a:lnTo>
                  <a:lnTo>
                    <a:pt x="552" y="377"/>
                  </a:lnTo>
                  <a:lnTo>
                    <a:pt x="568" y="420"/>
                  </a:lnTo>
                  <a:lnTo>
                    <a:pt x="571" y="475"/>
                  </a:lnTo>
                  <a:lnTo>
                    <a:pt x="583" y="533"/>
                  </a:lnTo>
                  <a:lnTo>
                    <a:pt x="585" y="639"/>
                  </a:lnTo>
                  <a:lnTo>
                    <a:pt x="592" y="684"/>
                  </a:lnTo>
                  <a:lnTo>
                    <a:pt x="585" y="862"/>
                  </a:lnTo>
                  <a:lnTo>
                    <a:pt x="597" y="907"/>
                  </a:lnTo>
                  <a:lnTo>
                    <a:pt x="592" y="917"/>
                  </a:lnTo>
                  <a:lnTo>
                    <a:pt x="583" y="929"/>
                  </a:lnTo>
                  <a:lnTo>
                    <a:pt x="568" y="943"/>
                  </a:lnTo>
                  <a:lnTo>
                    <a:pt x="537" y="936"/>
                  </a:lnTo>
                  <a:lnTo>
                    <a:pt x="518" y="922"/>
                  </a:lnTo>
                  <a:lnTo>
                    <a:pt x="544" y="895"/>
                  </a:lnTo>
                  <a:lnTo>
                    <a:pt x="460" y="564"/>
                  </a:lnTo>
                  <a:lnTo>
                    <a:pt x="499" y="886"/>
                  </a:lnTo>
                  <a:lnTo>
                    <a:pt x="470" y="953"/>
                  </a:lnTo>
                  <a:lnTo>
                    <a:pt x="398" y="1515"/>
                  </a:lnTo>
                  <a:lnTo>
                    <a:pt x="475" y="1548"/>
                  </a:lnTo>
                  <a:lnTo>
                    <a:pt x="492" y="1611"/>
                  </a:lnTo>
                  <a:lnTo>
                    <a:pt x="468" y="1613"/>
                  </a:lnTo>
                  <a:lnTo>
                    <a:pt x="441" y="1618"/>
                  </a:lnTo>
                  <a:lnTo>
                    <a:pt x="415" y="1618"/>
                  </a:lnTo>
                  <a:lnTo>
                    <a:pt x="384" y="1606"/>
                  </a:lnTo>
                  <a:lnTo>
                    <a:pt x="338" y="1587"/>
                  </a:lnTo>
                  <a:lnTo>
                    <a:pt x="288" y="1565"/>
                  </a:lnTo>
                  <a:lnTo>
                    <a:pt x="199" y="1613"/>
                  </a:lnTo>
                  <a:lnTo>
                    <a:pt x="96" y="1618"/>
                  </a:lnTo>
                  <a:lnTo>
                    <a:pt x="112" y="1575"/>
                  </a:lnTo>
                  <a:lnTo>
                    <a:pt x="175" y="1510"/>
                  </a:lnTo>
                  <a:lnTo>
                    <a:pt x="93" y="915"/>
                  </a:lnTo>
                  <a:lnTo>
                    <a:pt x="96" y="593"/>
                  </a:lnTo>
                  <a:lnTo>
                    <a:pt x="40" y="891"/>
                  </a:lnTo>
                  <a:lnTo>
                    <a:pt x="72" y="929"/>
                  </a:lnTo>
                  <a:lnTo>
                    <a:pt x="69" y="934"/>
                  </a:lnTo>
                  <a:lnTo>
                    <a:pt x="43" y="934"/>
                  </a:lnTo>
                  <a:lnTo>
                    <a:pt x="33" y="929"/>
                  </a:lnTo>
                  <a:lnTo>
                    <a:pt x="26" y="924"/>
                  </a:lnTo>
                  <a:lnTo>
                    <a:pt x="16" y="917"/>
                  </a:lnTo>
                  <a:lnTo>
                    <a:pt x="9" y="910"/>
                  </a:lnTo>
                  <a:lnTo>
                    <a:pt x="0" y="883"/>
                  </a:lnTo>
                  <a:lnTo>
                    <a:pt x="0" y="756"/>
                  </a:lnTo>
                  <a:lnTo>
                    <a:pt x="4" y="675"/>
                  </a:lnTo>
                  <a:lnTo>
                    <a:pt x="4" y="631"/>
                  </a:lnTo>
                  <a:lnTo>
                    <a:pt x="16" y="571"/>
                  </a:lnTo>
                  <a:lnTo>
                    <a:pt x="26" y="475"/>
                  </a:lnTo>
                  <a:lnTo>
                    <a:pt x="40" y="384"/>
                  </a:lnTo>
                  <a:lnTo>
                    <a:pt x="43" y="341"/>
                  </a:lnTo>
                  <a:lnTo>
                    <a:pt x="50" y="331"/>
                  </a:lnTo>
                  <a:lnTo>
                    <a:pt x="55" y="329"/>
                  </a:lnTo>
                  <a:lnTo>
                    <a:pt x="72" y="317"/>
                  </a:lnTo>
                  <a:lnTo>
                    <a:pt x="132" y="281"/>
                  </a:lnTo>
                  <a:lnTo>
                    <a:pt x="218" y="240"/>
                  </a:lnTo>
                  <a:lnTo>
                    <a:pt x="213" y="211"/>
                  </a:lnTo>
                  <a:lnTo>
                    <a:pt x="170" y="137"/>
                  </a:lnTo>
                  <a:lnTo>
                    <a:pt x="165" y="127"/>
                  </a:lnTo>
                  <a:lnTo>
                    <a:pt x="158" y="94"/>
                  </a:lnTo>
                  <a:lnTo>
                    <a:pt x="158" y="60"/>
                  </a:lnTo>
                  <a:lnTo>
                    <a:pt x="199" y="17"/>
                  </a:lnTo>
                  <a:lnTo>
                    <a:pt x="208" y="5"/>
                  </a:lnTo>
                  <a:lnTo>
                    <a:pt x="218" y="5"/>
                  </a:lnTo>
                  <a:lnTo>
                    <a:pt x="228" y="0"/>
                  </a:lnTo>
                  <a:lnTo>
                    <a:pt x="328" y="0"/>
                  </a:lnTo>
                  <a:lnTo>
                    <a:pt x="338" y="5"/>
                  </a:lnTo>
                  <a:close/>
                </a:path>
              </a:pathLst>
            </a:custGeom>
            <a:solidFill>
              <a:srgbClr val="D1D1D1"/>
            </a:solidFill>
            <a:ln w="9525">
              <a:solidFill>
                <a:schemeClr val="tx1"/>
              </a:solidFill>
              <a:round/>
              <a:headEnd/>
              <a:tailEnd/>
            </a:ln>
          </p:spPr>
          <p:txBody>
            <a:bodyPr/>
            <a:lstStyle/>
            <a:p>
              <a:endParaRPr lang="en-US">
                <a:solidFill>
                  <a:schemeClr val="tx2"/>
                </a:solidFill>
              </a:endParaRPr>
            </a:p>
          </p:txBody>
        </p:sp>
        <p:sp>
          <p:nvSpPr>
            <p:cNvPr id="239623" name="Freeform 7"/>
            <p:cNvSpPr>
              <a:spLocks/>
            </p:cNvSpPr>
            <p:nvPr/>
          </p:nvSpPr>
          <p:spPr bwMode="auto">
            <a:xfrm>
              <a:off x="4097" y="1766"/>
              <a:ext cx="364" cy="281"/>
            </a:xfrm>
            <a:custGeom>
              <a:avLst/>
              <a:gdLst>
                <a:gd name="T0" fmla="*/ 12 w 888"/>
                <a:gd name="T1" fmla="*/ 0 h 608"/>
                <a:gd name="T2" fmla="*/ 888 w 888"/>
                <a:gd name="T3" fmla="*/ 0 h 608"/>
                <a:gd name="T4" fmla="*/ 888 w 888"/>
                <a:gd name="T5" fmla="*/ 608 h 608"/>
                <a:gd name="T6" fmla="*/ 0 w 888"/>
                <a:gd name="T7" fmla="*/ 608 h 608"/>
                <a:gd name="T8" fmla="*/ 12 w 888"/>
                <a:gd name="T9" fmla="*/ 0 h 608"/>
              </a:gdLst>
              <a:ahLst/>
              <a:cxnLst>
                <a:cxn ang="0">
                  <a:pos x="T0" y="T1"/>
                </a:cxn>
                <a:cxn ang="0">
                  <a:pos x="T2" y="T3"/>
                </a:cxn>
                <a:cxn ang="0">
                  <a:pos x="T4" y="T5"/>
                </a:cxn>
                <a:cxn ang="0">
                  <a:pos x="T6" y="T7"/>
                </a:cxn>
                <a:cxn ang="0">
                  <a:pos x="T8" y="T9"/>
                </a:cxn>
              </a:cxnLst>
              <a:rect l="0" t="0" r="r" b="b"/>
              <a:pathLst>
                <a:path w="888" h="608">
                  <a:moveTo>
                    <a:pt x="12" y="0"/>
                  </a:moveTo>
                  <a:lnTo>
                    <a:pt x="888" y="0"/>
                  </a:lnTo>
                  <a:lnTo>
                    <a:pt x="888" y="608"/>
                  </a:lnTo>
                  <a:lnTo>
                    <a:pt x="0" y="608"/>
                  </a:lnTo>
                  <a:lnTo>
                    <a:pt x="12" y="0"/>
                  </a:lnTo>
                  <a:close/>
                </a:path>
              </a:pathLst>
            </a:custGeom>
            <a:noFill/>
            <a:ln w="6337">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24" name="Rectangle 8"/>
            <p:cNvSpPr>
              <a:spLocks/>
            </p:cNvSpPr>
            <p:nvPr/>
          </p:nvSpPr>
          <p:spPr bwMode="auto">
            <a:xfrm>
              <a:off x="4278" y="1945"/>
              <a:ext cx="10" cy="7"/>
            </a:xfrm>
            <a:prstGeom prst="rect">
              <a:avLst/>
            </a:prstGeom>
            <a:solidFill>
              <a:srgbClr val="A7A7A7"/>
            </a:solidFill>
            <a:ln w="9525">
              <a:solidFill>
                <a:schemeClr val="tx1"/>
              </a:solidFill>
              <a:miter lim="800000"/>
              <a:headEnd/>
              <a:tailEnd/>
            </a:ln>
          </p:spPr>
          <p:txBody>
            <a:bodyPr/>
            <a:lstStyle/>
            <a:p>
              <a:endParaRPr lang="en-US">
                <a:solidFill>
                  <a:schemeClr val="tx2"/>
                </a:solidFill>
              </a:endParaRPr>
            </a:p>
          </p:txBody>
        </p:sp>
        <p:sp>
          <p:nvSpPr>
            <p:cNvPr id="239625" name="Freeform 9"/>
            <p:cNvSpPr>
              <a:spLocks/>
            </p:cNvSpPr>
            <p:nvPr/>
          </p:nvSpPr>
          <p:spPr bwMode="auto">
            <a:xfrm>
              <a:off x="4166" y="1831"/>
              <a:ext cx="237" cy="40"/>
            </a:xfrm>
            <a:custGeom>
              <a:avLst/>
              <a:gdLst>
                <a:gd name="T0" fmla="*/ 581 w 581"/>
                <a:gd name="T1" fmla="*/ 84 h 86"/>
                <a:gd name="T2" fmla="*/ 0 w 581"/>
                <a:gd name="T3" fmla="*/ 86 h 86"/>
                <a:gd name="T4" fmla="*/ 120 w 581"/>
                <a:gd name="T5" fmla="*/ 0 h 86"/>
                <a:gd name="T6" fmla="*/ 456 w 581"/>
                <a:gd name="T7" fmla="*/ 0 h 86"/>
                <a:gd name="T8" fmla="*/ 581 w 581"/>
                <a:gd name="T9" fmla="*/ 84 h 86"/>
              </a:gdLst>
              <a:ahLst/>
              <a:cxnLst>
                <a:cxn ang="0">
                  <a:pos x="T0" y="T1"/>
                </a:cxn>
                <a:cxn ang="0">
                  <a:pos x="T2" y="T3"/>
                </a:cxn>
                <a:cxn ang="0">
                  <a:pos x="T4" y="T5"/>
                </a:cxn>
                <a:cxn ang="0">
                  <a:pos x="T6" y="T7"/>
                </a:cxn>
                <a:cxn ang="0">
                  <a:pos x="T8" y="T9"/>
                </a:cxn>
              </a:cxnLst>
              <a:rect l="0" t="0" r="r" b="b"/>
              <a:pathLst>
                <a:path w="581" h="86">
                  <a:moveTo>
                    <a:pt x="581" y="84"/>
                  </a:moveTo>
                  <a:lnTo>
                    <a:pt x="0" y="86"/>
                  </a:lnTo>
                  <a:lnTo>
                    <a:pt x="120" y="0"/>
                  </a:lnTo>
                  <a:lnTo>
                    <a:pt x="456" y="0"/>
                  </a:lnTo>
                  <a:lnTo>
                    <a:pt x="581" y="84"/>
                  </a:lnTo>
                  <a:close/>
                </a:path>
              </a:pathLst>
            </a:custGeom>
            <a:solidFill>
              <a:srgbClr val="4B4B4B"/>
            </a:solidFill>
            <a:ln w="9525">
              <a:solidFill>
                <a:schemeClr val="tx1"/>
              </a:solidFill>
              <a:round/>
              <a:headEnd/>
              <a:tailEnd/>
            </a:ln>
          </p:spPr>
          <p:txBody>
            <a:bodyPr/>
            <a:lstStyle/>
            <a:p>
              <a:endParaRPr lang="en-US">
                <a:solidFill>
                  <a:schemeClr val="tx2"/>
                </a:solidFill>
              </a:endParaRPr>
            </a:p>
          </p:txBody>
        </p:sp>
        <p:sp>
          <p:nvSpPr>
            <p:cNvPr id="239626" name="Freeform 10"/>
            <p:cNvSpPr>
              <a:spLocks/>
            </p:cNvSpPr>
            <p:nvPr/>
          </p:nvSpPr>
          <p:spPr bwMode="auto">
            <a:xfrm>
              <a:off x="3992" y="1798"/>
              <a:ext cx="343" cy="797"/>
            </a:xfrm>
            <a:custGeom>
              <a:avLst/>
              <a:gdLst>
                <a:gd name="T0" fmla="*/ 350 w 840"/>
                <a:gd name="T1" fmla="*/ 12 h 1724"/>
                <a:gd name="T2" fmla="*/ 360 w 840"/>
                <a:gd name="T3" fmla="*/ 29 h 1724"/>
                <a:gd name="T4" fmla="*/ 377 w 840"/>
                <a:gd name="T5" fmla="*/ 51 h 1724"/>
                <a:gd name="T6" fmla="*/ 391 w 840"/>
                <a:gd name="T7" fmla="*/ 82 h 1724"/>
                <a:gd name="T8" fmla="*/ 398 w 840"/>
                <a:gd name="T9" fmla="*/ 116 h 1724"/>
                <a:gd name="T10" fmla="*/ 389 w 840"/>
                <a:gd name="T11" fmla="*/ 159 h 1724"/>
                <a:gd name="T12" fmla="*/ 353 w 840"/>
                <a:gd name="T13" fmla="*/ 255 h 1724"/>
                <a:gd name="T14" fmla="*/ 427 w 840"/>
                <a:gd name="T15" fmla="*/ 288 h 1724"/>
                <a:gd name="T16" fmla="*/ 492 w 840"/>
                <a:gd name="T17" fmla="*/ 327 h 1724"/>
                <a:gd name="T18" fmla="*/ 540 w 840"/>
                <a:gd name="T19" fmla="*/ 370 h 1724"/>
                <a:gd name="T20" fmla="*/ 554 w 840"/>
                <a:gd name="T21" fmla="*/ 401 h 1724"/>
                <a:gd name="T22" fmla="*/ 573 w 840"/>
                <a:gd name="T23" fmla="*/ 504 h 1724"/>
                <a:gd name="T24" fmla="*/ 619 w 840"/>
                <a:gd name="T25" fmla="*/ 603 h 1724"/>
                <a:gd name="T26" fmla="*/ 751 w 840"/>
                <a:gd name="T27" fmla="*/ 502 h 1724"/>
                <a:gd name="T28" fmla="*/ 833 w 840"/>
                <a:gd name="T29" fmla="*/ 500 h 1724"/>
                <a:gd name="T30" fmla="*/ 840 w 840"/>
                <a:gd name="T31" fmla="*/ 507 h 1724"/>
                <a:gd name="T32" fmla="*/ 830 w 840"/>
                <a:gd name="T33" fmla="*/ 525 h 1724"/>
                <a:gd name="T34" fmla="*/ 701 w 840"/>
                <a:gd name="T35" fmla="*/ 644 h 1724"/>
                <a:gd name="T36" fmla="*/ 549 w 840"/>
                <a:gd name="T37" fmla="*/ 718 h 1724"/>
                <a:gd name="T38" fmla="*/ 499 w 840"/>
                <a:gd name="T39" fmla="*/ 944 h 1724"/>
                <a:gd name="T40" fmla="*/ 398 w 840"/>
                <a:gd name="T41" fmla="*/ 1611 h 1724"/>
                <a:gd name="T42" fmla="*/ 494 w 840"/>
                <a:gd name="T43" fmla="*/ 1714 h 1724"/>
                <a:gd name="T44" fmla="*/ 441 w 840"/>
                <a:gd name="T45" fmla="*/ 1724 h 1724"/>
                <a:gd name="T46" fmla="*/ 381 w 840"/>
                <a:gd name="T47" fmla="*/ 1709 h 1724"/>
                <a:gd name="T48" fmla="*/ 285 w 840"/>
                <a:gd name="T49" fmla="*/ 1666 h 1724"/>
                <a:gd name="T50" fmla="*/ 93 w 840"/>
                <a:gd name="T51" fmla="*/ 1724 h 1724"/>
                <a:gd name="T52" fmla="*/ 170 w 840"/>
                <a:gd name="T53" fmla="*/ 1606 h 1724"/>
                <a:gd name="T54" fmla="*/ 96 w 840"/>
                <a:gd name="T55" fmla="*/ 694 h 1724"/>
                <a:gd name="T56" fmla="*/ 0 w 840"/>
                <a:gd name="T57" fmla="*/ 670 h 1724"/>
                <a:gd name="T58" fmla="*/ 21 w 840"/>
                <a:gd name="T59" fmla="*/ 504 h 1724"/>
                <a:gd name="T60" fmla="*/ 41 w 840"/>
                <a:gd name="T61" fmla="*/ 360 h 1724"/>
                <a:gd name="T62" fmla="*/ 50 w 840"/>
                <a:gd name="T63" fmla="*/ 348 h 1724"/>
                <a:gd name="T64" fmla="*/ 129 w 840"/>
                <a:gd name="T65" fmla="*/ 298 h 1724"/>
                <a:gd name="T66" fmla="*/ 211 w 840"/>
                <a:gd name="T67" fmla="*/ 224 h 1724"/>
                <a:gd name="T68" fmla="*/ 163 w 840"/>
                <a:gd name="T69" fmla="*/ 135 h 1724"/>
                <a:gd name="T70" fmla="*/ 156 w 840"/>
                <a:gd name="T71" fmla="*/ 63 h 1724"/>
                <a:gd name="T72" fmla="*/ 168 w 840"/>
                <a:gd name="T73" fmla="*/ 41 h 1724"/>
                <a:gd name="T74" fmla="*/ 187 w 840"/>
                <a:gd name="T75" fmla="*/ 24 h 1724"/>
                <a:gd name="T76" fmla="*/ 206 w 840"/>
                <a:gd name="T77" fmla="*/ 3 h 1724"/>
                <a:gd name="T78" fmla="*/ 225 w 840"/>
                <a:gd name="T79" fmla="*/ 0 h 1724"/>
                <a:gd name="T80" fmla="*/ 338 w 840"/>
                <a:gd name="T81" fmla="*/ 3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40" h="1724">
                  <a:moveTo>
                    <a:pt x="338" y="3"/>
                  </a:moveTo>
                  <a:lnTo>
                    <a:pt x="350" y="12"/>
                  </a:lnTo>
                  <a:lnTo>
                    <a:pt x="353" y="17"/>
                  </a:lnTo>
                  <a:lnTo>
                    <a:pt x="360" y="29"/>
                  </a:lnTo>
                  <a:lnTo>
                    <a:pt x="365" y="39"/>
                  </a:lnTo>
                  <a:lnTo>
                    <a:pt x="377" y="51"/>
                  </a:lnTo>
                  <a:lnTo>
                    <a:pt x="389" y="65"/>
                  </a:lnTo>
                  <a:lnTo>
                    <a:pt x="391" y="82"/>
                  </a:lnTo>
                  <a:lnTo>
                    <a:pt x="398" y="99"/>
                  </a:lnTo>
                  <a:lnTo>
                    <a:pt x="398" y="116"/>
                  </a:lnTo>
                  <a:lnTo>
                    <a:pt x="391" y="144"/>
                  </a:lnTo>
                  <a:lnTo>
                    <a:pt x="389" y="159"/>
                  </a:lnTo>
                  <a:lnTo>
                    <a:pt x="360" y="207"/>
                  </a:lnTo>
                  <a:lnTo>
                    <a:pt x="353" y="255"/>
                  </a:lnTo>
                  <a:lnTo>
                    <a:pt x="377" y="264"/>
                  </a:lnTo>
                  <a:lnTo>
                    <a:pt x="427" y="288"/>
                  </a:lnTo>
                  <a:lnTo>
                    <a:pt x="461" y="312"/>
                  </a:lnTo>
                  <a:lnTo>
                    <a:pt x="492" y="327"/>
                  </a:lnTo>
                  <a:lnTo>
                    <a:pt x="521" y="353"/>
                  </a:lnTo>
                  <a:lnTo>
                    <a:pt x="540" y="370"/>
                  </a:lnTo>
                  <a:lnTo>
                    <a:pt x="549" y="382"/>
                  </a:lnTo>
                  <a:lnTo>
                    <a:pt x="554" y="401"/>
                  </a:lnTo>
                  <a:lnTo>
                    <a:pt x="569" y="447"/>
                  </a:lnTo>
                  <a:lnTo>
                    <a:pt x="573" y="504"/>
                  </a:lnTo>
                  <a:lnTo>
                    <a:pt x="583" y="567"/>
                  </a:lnTo>
                  <a:lnTo>
                    <a:pt x="619" y="603"/>
                  </a:lnTo>
                  <a:lnTo>
                    <a:pt x="732" y="543"/>
                  </a:lnTo>
                  <a:lnTo>
                    <a:pt x="751" y="502"/>
                  </a:lnTo>
                  <a:lnTo>
                    <a:pt x="794" y="521"/>
                  </a:lnTo>
                  <a:lnTo>
                    <a:pt x="833" y="500"/>
                  </a:lnTo>
                  <a:lnTo>
                    <a:pt x="830" y="525"/>
                  </a:lnTo>
                  <a:lnTo>
                    <a:pt x="840" y="507"/>
                  </a:lnTo>
                  <a:lnTo>
                    <a:pt x="828" y="543"/>
                  </a:lnTo>
                  <a:lnTo>
                    <a:pt x="830" y="525"/>
                  </a:lnTo>
                  <a:lnTo>
                    <a:pt x="794" y="588"/>
                  </a:lnTo>
                  <a:lnTo>
                    <a:pt x="701" y="644"/>
                  </a:lnTo>
                  <a:lnTo>
                    <a:pt x="619" y="689"/>
                  </a:lnTo>
                  <a:lnTo>
                    <a:pt x="549" y="718"/>
                  </a:lnTo>
                  <a:lnTo>
                    <a:pt x="461" y="600"/>
                  </a:lnTo>
                  <a:lnTo>
                    <a:pt x="499" y="944"/>
                  </a:lnTo>
                  <a:lnTo>
                    <a:pt x="470" y="1013"/>
                  </a:lnTo>
                  <a:lnTo>
                    <a:pt x="398" y="1611"/>
                  </a:lnTo>
                  <a:lnTo>
                    <a:pt x="475" y="1649"/>
                  </a:lnTo>
                  <a:lnTo>
                    <a:pt x="494" y="1714"/>
                  </a:lnTo>
                  <a:lnTo>
                    <a:pt x="468" y="1716"/>
                  </a:lnTo>
                  <a:lnTo>
                    <a:pt x="441" y="1724"/>
                  </a:lnTo>
                  <a:lnTo>
                    <a:pt x="415" y="1724"/>
                  </a:lnTo>
                  <a:lnTo>
                    <a:pt x="381" y="1709"/>
                  </a:lnTo>
                  <a:lnTo>
                    <a:pt x="338" y="1690"/>
                  </a:lnTo>
                  <a:lnTo>
                    <a:pt x="285" y="1666"/>
                  </a:lnTo>
                  <a:lnTo>
                    <a:pt x="197" y="1716"/>
                  </a:lnTo>
                  <a:lnTo>
                    <a:pt x="93" y="1724"/>
                  </a:lnTo>
                  <a:lnTo>
                    <a:pt x="108" y="1676"/>
                  </a:lnTo>
                  <a:lnTo>
                    <a:pt x="170" y="1606"/>
                  </a:lnTo>
                  <a:lnTo>
                    <a:pt x="93" y="629"/>
                  </a:lnTo>
                  <a:lnTo>
                    <a:pt x="96" y="694"/>
                  </a:lnTo>
                  <a:lnTo>
                    <a:pt x="45" y="701"/>
                  </a:lnTo>
                  <a:lnTo>
                    <a:pt x="0" y="670"/>
                  </a:lnTo>
                  <a:lnTo>
                    <a:pt x="12" y="608"/>
                  </a:lnTo>
                  <a:lnTo>
                    <a:pt x="21" y="504"/>
                  </a:lnTo>
                  <a:lnTo>
                    <a:pt x="36" y="408"/>
                  </a:lnTo>
                  <a:lnTo>
                    <a:pt x="41" y="360"/>
                  </a:lnTo>
                  <a:lnTo>
                    <a:pt x="45" y="353"/>
                  </a:lnTo>
                  <a:lnTo>
                    <a:pt x="50" y="348"/>
                  </a:lnTo>
                  <a:lnTo>
                    <a:pt x="69" y="334"/>
                  </a:lnTo>
                  <a:lnTo>
                    <a:pt x="129" y="298"/>
                  </a:lnTo>
                  <a:lnTo>
                    <a:pt x="218" y="255"/>
                  </a:lnTo>
                  <a:lnTo>
                    <a:pt x="211" y="224"/>
                  </a:lnTo>
                  <a:lnTo>
                    <a:pt x="168" y="144"/>
                  </a:lnTo>
                  <a:lnTo>
                    <a:pt x="163" y="135"/>
                  </a:lnTo>
                  <a:lnTo>
                    <a:pt x="156" y="99"/>
                  </a:lnTo>
                  <a:lnTo>
                    <a:pt x="156" y="63"/>
                  </a:lnTo>
                  <a:lnTo>
                    <a:pt x="163" y="51"/>
                  </a:lnTo>
                  <a:lnTo>
                    <a:pt x="168" y="41"/>
                  </a:lnTo>
                  <a:lnTo>
                    <a:pt x="170" y="39"/>
                  </a:lnTo>
                  <a:lnTo>
                    <a:pt x="187" y="24"/>
                  </a:lnTo>
                  <a:lnTo>
                    <a:pt x="197" y="17"/>
                  </a:lnTo>
                  <a:lnTo>
                    <a:pt x="206" y="3"/>
                  </a:lnTo>
                  <a:lnTo>
                    <a:pt x="218" y="3"/>
                  </a:lnTo>
                  <a:lnTo>
                    <a:pt x="225" y="0"/>
                  </a:lnTo>
                  <a:lnTo>
                    <a:pt x="329" y="0"/>
                  </a:lnTo>
                  <a:lnTo>
                    <a:pt x="338" y="3"/>
                  </a:lnTo>
                  <a:close/>
                </a:path>
              </a:pathLst>
            </a:custGeom>
            <a:solidFill>
              <a:srgbClr val="C2C2C2"/>
            </a:solidFill>
            <a:ln w="9525">
              <a:solidFill>
                <a:schemeClr val="tx1"/>
              </a:solidFill>
              <a:round/>
              <a:headEnd/>
              <a:tailEnd/>
            </a:ln>
          </p:spPr>
          <p:txBody>
            <a:bodyPr/>
            <a:lstStyle/>
            <a:p>
              <a:endParaRPr lang="en-US">
                <a:solidFill>
                  <a:schemeClr val="tx2"/>
                </a:solidFill>
              </a:endParaRPr>
            </a:p>
          </p:txBody>
        </p:sp>
        <p:sp>
          <p:nvSpPr>
            <p:cNvPr id="239627" name="Freeform 11"/>
            <p:cNvSpPr>
              <a:spLocks/>
            </p:cNvSpPr>
            <p:nvPr/>
          </p:nvSpPr>
          <p:spPr bwMode="auto">
            <a:xfrm>
              <a:off x="5239" y="2145"/>
              <a:ext cx="90" cy="879"/>
            </a:xfrm>
            <a:custGeom>
              <a:avLst/>
              <a:gdLst>
                <a:gd name="T0" fmla="*/ 0 w 220"/>
                <a:gd name="T1" fmla="*/ 1903 h 1903"/>
                <a:gd name="T2" fmla="*/ 0 w 220"/>
                <a:gd name="T3" fmla="*/ 708 h 1903"/>
                <a:gd name="T4" fmla="*/ 26 w 220"/>
                <a:gd name="T5" fmla="*/ 663 h 1903"/>
                <a:gd name="T6" fmla="*/ 26 w 220"/>
                <a:gd name="T7" fmla="*/ 319 h 1903"/>
                <a:gd name="T8" fmla="*/ 45 w 220"/>
                <a:gd name="T9" fmla="*/ 319 h 1903"/>
                <a:gd name="T10" fmla="*/ 45 w 220"/>
                <a:gd name="T11" fmla="*/ 0 h 1903"/>
                <a:gd name="T12" fmla="*/ 165 w 220"/>
                <a:gd name="T13" fmla="*/ 0 h 1903"/>
                <a:gd name="T14" fmla="*/ 165 w 220"/>
                <a:gd name="T15" fmla="*/ 319 h 1903"/>
                <a:gd name="T16" fmla="*/ 194 w 220"/>
                <a:gd name="T17" fmla="*/ 319 h 1903"/>
                <a:gd name="T18" fmla="*/ 194 w 220"/>
                <a:gd name="T19" fmla="*/ 663 h 1903"/>
                <a:gd name="T20" fmla="*/ 220 w 220"/>
                <a:gd name="T21" fmla="*/ 699 h 1903"/>
                <a:gd name="T22" fmla="*/ 220 w 220"/>
                <a:gd name="T23" fmla="*/ 1903 h 1903"/>
                <a:gd name="T24" fmla="*/ 0 w 220"/>
                <a:gd name="T25" fmla="*/ 1611 h 1903"/>
                <a:gd name="T26" fmla="*/ 206 w 220"/>
                <a:gd name="T27" fmla="*/ 1303 h 1903"/>
                <a:gd name="T28" fmla="*/ 0 w 220"/>
                <a:gd name="T29" fmla="*/ 994 h 1903"/>
                <a:gd name="T30" fmla="*/ 206 w 220"/>
                <a:gd name="T31" fmla="*/ 708 h 1903"/>
                <a:gd name="T32" fmla="*/ 26 w 220"/>
                <a:gd name="T33" fmla="*/ 459 h 1903"/>
                <a:gd name="T34" fmla="*/ 165 w 220"/>
                <a:gd name="T35" fmla="*/ 228 h 1903"/>
                <a:gd name="T36" fmla="*/ 45 w 220"/>
                <a:gd name="T37" fmla="*/ 12 h 1903"/>
                <a:gd name="T38" fmla="*/ 60 w 220"/>
                <a:gd name="T39" fmla="*/ 22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1903">
                  <a:moveTo>
                    <a:pt x="0" y="1903"/>
                  </a:moveTo>
                  <a:lnTo>
                    <a:pt x="0" y="708"/>
                  </a:lnTo>
                  <a:lnTo>
                    <a:pt x="26" y="663"/>
                  </a:lnTo>
                  <a:lnTo>
                    <a:pt x="26" y="319"/>
                  </a:lnTo>
                  <a:lnTo>
                    <a:pt x="45" y="319"/>
                  </a:lnTo>
                  <a:lnTo>
                    <a:pt x="45" y="0"/>
                  </a:lnTo>
                  <a:lnTo>
                    <a:pt x="165" y="0"/>
                  </a:lnTo>
                  <a:lnTo>
                    <a:pt x="165" y="319"/>
                  </a:lnTo>
                  <a:lnTo>
                    <a:pt x="194" y="319"/>
                  </a:lnTo>
                  <a:lnTo>
                    <a:pt x="194" y="663"/>
                  </a:lnTo>
                  <a:lnTo>
                    <a:pt x="220" y="699"/>
                  </a:lnTo>
                  <a:lnTo>
                    <a:pt x="220" y="1903"/>
                  </a:lnTo>
                  <a:lnTo>
                    <a:pt x="0" y="1611"/>
                  </a:lnTo>
                  <a:lnTo>
                    <a:pt x="206" y="1303"/>
                  </a:lnTo>
                  <a:lnTo>
                    <a:pt x="0" y="994"/>
                  </a:lnTo>
                  <a:lnTo>
                    <a:pt x="206" y="708"/>
                  </a:lnTo>
                  <a:lnTo>
                    <a:pt x="26" y="459"/>
                  </a:lnTo>
                  <a:lnTo>
                    <a:pt x="165" y="228"/>
                  </a:lnTo>
                  <a:lnTo>
                    <a:pt x="45" y="12"/>
                  </a:lnTo>
                  <a:lnTo>
                    <a:pt x="60" y="22"/>
                  </a:lnTo>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28" name="Freeform 12"/>
            <p:cNvSpPr>
              <a:spLocks/>
            </p:cNvSpPr>
            <p:nvPr/>
          </p:nvSpPr>
          <p:spPr bwMode="auto">
            <a:xfrm>
              <a:off x="4536" y="2133"/>
              <a:ext cx="1014" cy="117"/>
            </a:xfrm>
            <a:custGeom>
              <a:avLst/>
              <a:gdLst>
                <a:gd name="T0" fmla="*/ 81 w 2481"/>
                <a:gd name="T1" fmla="*/ 70 h 252"/>
                <a:gd name="T2" fmla="*/ 2169 w 2481"/>
                <a:gd name="T3" fmla="*/ 70 h 252"/>
                <a:gd name="T4" fmla="*/ 2169 w 2481"/>
                <a:gd name="T5" fmla="*/ 0 h 252"/>
                <a:gd name="T6" fmla="*/ 2361 w 2481"/>
                <a:gd name="T7" fmla="*/ 0 h 252"/>
                <a:gd name="T8" fmla="*/ 2361 w 2481"/>
                <a:gd name="T9" fmla="*/ 70 h 252"/>
                <a:gd name="T10" fmla="*/ 2481 w 2481"/>
                <a:gd name="T11" fmla="*/ 70 h 252"/>
                <a:gd name="T12" fmla="*/ 2481 w 2481"/>
                <a:gd name="T13" fmla="*/ 161 h 252"/>
                <a:gd name="T14" fmla="*/ 2361 w 2481"/>
                <a:gd name="T15" fmla="*/ 161 h 252"/>
                <a:gd name="T16" fmla="*/ 2361 w 2481"/>
                <a:gd name="T17" fmla="*/ 252 h 252"/>
                <a:gd name="T18" fmla="*/ 2169 w 2481"/>
                <a:gd name="T19" fmla="*/ 252 h 252"/>
                <a:gd name="T20" fmla="*/ 2169 w 2481"/>
                <a:gd name="T21" fmla="*/ 161 h 252"/>
                <a:gd name="T22" fmla="*/ 1781 w 2481"/>
                <a:gd name="T23" fmla="*/ 161 h 252"/>
                <a:gd name="T24" fmla="*/ 1781 w 2481"/>
                <a:gd name="T25" fmla="*/ 149 h 252"/>
                <a:gd name="T26" fmla="*/ 0 w 2481"/>
                <a:gd name="T27" fmla="*/ 149 h 252"/>
                <a:gd name="T28" fmla="*/ 81 w 2481"/>
                <a:gd name="T29" fmla="*/ 7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1" h="252">
                  <a:moveTo>
                    <a:pt x="81" y="70"/>
                  </a:moveTo>
                  <a:lnTo>
                    <a:pt x="2169" y="70"/>
                  </a:lnTo>
                  <a:lnTo>
                    <a:pt x="2169" y="0"/>
                  </a:lnTo>
                  <a:lnTo>
                    <a:pt x="2361" y="0"/>
                  </a:lnTo>
                  <a:lnTo>
                    <a:pt x="2361" y="70"/>
                  </a:lnTo>
                  <a:lnTo>
                    <a:pt x="2481" y="70"/>
                  </a:lnTo>
                  <a:lnTo>
                    <a:pt x="2481" y="161"/>
                  </a:lnTo>
                  <a:lnTo>
                    <a:pt x="2361" y="161"/>
                  </a:lnTo>
                  <a:lnTo>
                    <a:pt x="2361" y="252"/>
                  </a:lnTo>
                  <a:lnTo>
                    <a:pt x="2169" y="252"/>
                  </a:lnTo>
                  <a:lnTo>
                    <a:pt x="2169" y="161"/>
                  </a:lnTo>
                  <a:lnTo>
                    <a:pt x="1781" y="161"/>
                  </a:lnTo>
                  <a:lnTo>
                    <a:pt x="1781" y="149"/>
                  </a:lnTo>
                  <a:lnTo>
                    <a:pt x="0" y="149"/>
                  </a:lnTo>
                  <a:lnTo>
                    <a:pt x="81" y="70"/>
                  </a:lnTo>
                  <a:close/>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29" name="Freeform 13"/>
            <p:cNvSpPr>
              <a:spLocks/>
            </p:cNvSpPr>
            <p:nvPr/>
          </p:nvSpPr>
          <p:spPr bwMode="auto">
            <a:xfrm>
              <a:off x="4570" y="2161"/>
              <a:ext cx="849" cy="44"/>
            </a:xfrm>
            <a:custGeom>
              <a:avLst/>
              <a:gdLst>
                <a:gd name="T0" fmla="*/ 0 w 2076"/>
                <a:gd name="T1" fmla="*/ 12 h 94"/>
                <a:gd name="T2" fmla="*/ 43 w 2076"/>
                <a:gd name="T3" fmla="*/ 89 h 94"/>
                <a:gd name="T4" fmla="*/ 137 w 2076"/>
                <a:gd name="T5" fmla="*/ 0 h 94"/>
                <a:gd name="T6" fmla="*/ 216 w 2076"/>
                <a:gd name="T7" fmla="*/ 89 h 94"/>
                <a:gd name="T8" fmla="*/ 295 w 2076"/>
                <a:gd name="T9" fmla="*/ 7 h 94"/>
                <a:gd name="T10" fmla="*/ 386 w 2076"/>
                <a:gd name="T11" fmla="*/ 94 h 94"/>
                <a:gd name="T12" fmla="*/ 465 w 2076"/>
                <a:gd name="T13" fmla="*/ 12 h 94"/>
                <a:gd name="T14" fmla="*/ 540 w 2076"/>
                <a:gd name="T15" fmla="*/ 89 h 94"/>
                <a:gd name="T16" fmla="*/ 631 w 2076"/>
                <a:gd name="T17" fmla="*/ 12 h 94"/>
                <a:gd name="T18" fmla="*/ 710 w 2076"/>
                <a:gd name="T19" fmla="*/ 89 h 94"/>
                <a:gd name="T20" fmla="*/ 816 w 2076"/>
                <a:gd name="T21" fmla="*/ 5 h 94"/>
                <a:gd name="T22" fmla="*/ 900 w 2076"/>
                <a:gd name="T23" fmla="*/ 89 h 94"/>
                <a:gd name="T24" fmla="*/ 1013 w 2076"/>
                <a:gd name="T25" fmla="*/ 7 h 94"/>
                <a:gd name="T26" fmla="*/ 1094 w 2076"/>
                <a:gd name="T27" fmla="*/ 87 h 94"/>
                <a:gd name="T28" fmla="*/ 1205 w 2076"/>
                <a:gd name="T29" fmla="*/ 7 h 94"/>
                <a:gd name="T30" fmla="*/ 1315 w 2076"/>
                <a:gd name="T31" fmla="*/ 91 h 94"/>
                <a:gd name="T32" fmla="*/ 1435 w 2076"/>
                <a:gd name="T33" fmla="*/ 7 h 94"/>
                <a:gd name="T34" fmla="*/ 1553 w 2076"/>
                <a:gd name="T35" fmla="*/ 91 h 94"/>
                <a:gd name="T36" fmla="*/ 1694 w 2076"/>
                <a:gd name="T37" fmla="*/ 12 h 94"/>
                <a:gd name="T38" fmla="*/ 1809 w 2076"/>
                <a:gd name="T39" fmla="*/ 94 h 94"/>
                <a:gd name="T40" fmla="*/ 1915 w 2076"/>
                <a:gd name="T41" fmla="*/ 7 h 94"/>
                <a:gd name="T42" fmla="*/ 2009 w 2076"/>
                <a:gd name="T43" fmla="*/ 94 h 94"/>
                <a:gd name="T44" fmla="*/ 2076 w 2076"/>
                <a:gd name="T45"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76" h="94">
                  <a:moveTo>
                    <a:pt x="0" y="12"/>
                  </a:moveTo>
                  <a:lnTo>
                    <a:pt x="43" y="89"/>
                  </a:lnTo>
                  <a:lnTo>
                    <a:pt x="137" y="0"/>
                  </a:lnTo>
                  <a:lnTo>
                    <a:pt x="216" y="89"/>
                  </a:lnTo>
                  <a:lnTo>
                    <a:pt x="295" y="7"/>
                  </a:lnTo>
                  <a:lnTo>
                    <a:pt x="386" y="94"/>
                  </a:lnTo>
                  <a:lnTo>
                    <a:pt x="465" y="12"/>
                  </a:lnTo>
                  <a:lnTo>
                    <a:pt x="540" y="89"/>
                  </a:lnTo>
                  <a:lnTo>
                    <a:pt x="631" y="12"/>
                  </a:lnTo>
                  <a:lnTo>
                    <a:pt x="710" y="89"/>
                  </a:lnTo>
                  <a:lnTo>
                    <a:pt x="816" y="5"/>
                  </a:lnTo>
                  <a:lnTo>
                    <a:pt x="900" y="89"/>
                  </a:lnTo>
                  <a:lnTo>
                    <a:pt x="1013" y="7"/>
                  </a:lnTo>
                  <a:lnTo>
                    <a:pt x="1094" y="87"/>
                  </a:lnTo>
                  <a:lnTo>
                    <a:pt x="1205" y="7"/>
                  </a:lnTo>
                  <a:lnTo>
                    <a:pt x="1315" y="91"/>
                  </a:lnTo>
                  <a:lnTo>
                    <a:pt x="1435" y="7"/>
                  </a:lnTo>
                  <a:lnTo>
                    <a:pt x="1553" y="91"/>
                  </a:lnTo>
                  <a:lnTo>
                    <a:pt x="1694" y="12"/>
                  </a:lnTo>
                  <a:lnTo>
                    <a:pt x="1809" y="94"/>
                  </a:lnTo>
                  <a:lnTo>
                    <a:pt x="1915" y="7"/>
                  </a:lnTo>
                  <a:lnTo>
                    <a:pt x="2009" y="94"/>
                  </a:lnTo>
                  <a:lnTo>
                    <a:pt x="2076" y="94"/>
                  </a:lnTo>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30" name="Freeform 14"/>
            <p:cNvSpPr>
              <a:spLocks/>
            </p:cNvSpPr>
            <p:nvPr/>
          </p:nvSpPr>
          <p:spPr bwMode="auto">
            <a:xfrm>
              <a:off x="4916" y="2694"/>
              <a:ext cx="560" cy="0"/>
            </a:xfrm>
            <a:custGeom>
              <a:avLst/>
              <a:gdLst>
                <a:gd name="T0" fmla="*/ 0 w 1370"/>
                <a:gd name="T1" fmla="*/ 1370 w 1370"/>
              </a:gdLst>
              <a:ahLst/>
              <a:cxnLst>
                <a:cxn ang="0">
                  <a:pos x="T0" y="0"/>
                </a:cxn>
                <a:cxn ang="0">
                  <a:pos x="T1" y="0"/>
                </a:cxn>
              </a:cxnLst>
              <a:rect l="0" t="0" r="r" b="b"/>
              <a:pathLst>
                <a:path w="1370">
                  <a:moveTo>
                    <a:pt x="0" y="0"/>
                  </a:moveTo>
                  <a:lnTo>
                    <a:pt x="1370" y="0"/>
                  </a:lnTo>
                </a:path>
              </a:pathLst>
            </a:custGeom>
            <a:noFill/>
            <a:ln w="4572">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31" name="Freeform 15"/>
            <p:cNvSpPr>
              <a:spLocks/>
            </p:cNvSpPr>
            <p:nvPr/>
          </p:nvSpPr>
          <p:spPr bwMode="auto">
            <a:xfrm>
              <a:off x="4916" y="2769"/>
              <a:ext cx="560" cy="0"/>
            </a:xfrm>
            <a:custGeom>
              <a:avLst/>
              <a:gdLst>
                <a:gd name="T0" fmla="*/ 0 w 1370"/>
                <a:gd name="T1" fmla="*/ 1370 w 1370"/>
              </a:gdLst>
              <a:ahLst/>
              <a:cxnLst>
                <a:cxn ang="0">
                  <a:pos x="T0" y="0"/>
                </a:cxn>
                <a:cxn ang="0">
                  <a:pos x="T1" y="0"/>
                </a:cxn>
              </a:cxnLst>
              <a:rect l="0" t="0" r="r" b="b"/>
              <a:pathLst>
                <a:path w="1370">
                  <a:moveTo>
                    <a:pt x="0" y="0"/>
                  </a:moveTo>
                  <a:lnTo>
                    <a:pt x="1370" y="0"/>
                  </a:lnTo>
                </a:path>
              </a:pathLst>
            </a:custGeom>
            <a:noFill/>
            <a:ln w="4572">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32" name="Freeform 16"/>
            <p:cNvSpPr>
              <a:spLocks/>
            </p:cNvSpPr>
            <p:nvPr/>
          </p:nvSpPr>
          <p:spPr bwMode="auto">
            <a:xfrm>
              <a:off x="4916" y="2863"/>
              <a:ext cx="560" cy="0"/>
            </a:xfrm>
            <a:custGeom>
              <a:avLst/>
              <a:gdLst>
                <a:gd name="T0" fmla="*/ 0 w 1370"/>
                <a:gd name="T1" fmla="*/ 1370 w 1370"/>
              </a:gdLst>
              <a:ahLst/>
              <a:cxnLst>
                <a:cxn ang="0">
                  <a:pos x="T0" y="0"/>
                </a:cxn>
                <a:cxn ang="0">
                  <a:pos x="T1" y="0"/>
                </a:cxn>
              </a:cxnLst>
              <a:rect l="0" t="0" r="r" b="b"/>
              <a:pathLst>
                <a:path w="1370">
                  <a:moveTo>
                    <a:pt x="0" y="0"/>
                  </a:moveTo>
                  <a:lnTo>
                    <a:pt x="1370" y="0"/>
                  </a:lnTo>
                </a:path>
              </a:pathLst>
            </a:custGeom>
            <a:noFill/>
            <a:ln w="4572">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33" name="Freeform 17"/>
            <p:cNvSpPr>
              <a:spLocks/>
            </p:cNvSpPr>
            <p:nvPr/>
          </p:nvSpPr>
          <p:spPr bwMode="auto">
            <a:xfrm>
              <a:off x="4916" y="3016"/>
              <a:ext cx="560" cy="0"/>
            </a:xfrm>
            <a:custGeom>
              <a:avLst/>
              <a:gdLst>
                <a:gd name="T0" fmla="*/ 0 w 1370"/>
                <a:gd name="T1" fmla="*/ 1370 w 1370"/>
              </a:gdLst>
              <a:ahLst/>
              <a:cxnLst>
                <a:cxn ang="0">
                  <a:pos x="T0" y="0"/>
                </a:cxn>
                <a:cxn ang="0">
                  <a:pos x="T1" y="0"/>
                </a:cxn>
              </a:cxnLst>
              <a:rect l="0" t="0" r="r" b="b"/>
              <a:pathLst>
                <a:path w="1370">
                  <a:moveTo>
                    <a:pt x="0" y="0"/>
                  </a:moveTo>
                  <a:lnTo>
                    <a:pt x="1370" y="0"/>
                  </a:lnTo>
                </a:path>
              </a:pathLst>
            </a:custGeom>
            <a:noFill/>
            <a:ln w="4572">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34" name="Freeform 18"/>
            <p:cNvSpPr>
              <a:spLocks/>
            </p:cNvSpPr>
            <p:nvPr/>
          </p:nvSpPr>
          <p:spPr bwMode="auto">
            <a:xfrm>
              <a:off x="5279" y="2775"/>
              <a:ext cx="118" cy="0"/>
            </a:xfrm>
            <a:custGeom>
              <a:avLst/>
              <a:gdLst>
                <a:gd name="T0" fmla="*/ 0 w 288"/>
                <a:gd name="T1" fmla="*/ 288 w 288"/>
              </a:gdLst>
              <a:ahLst/>
              <a:cxnLst>
                <a:cxn ang="0">
                  <a:pos x="T0" y="0"/>
                </a:cxn>
                <a:cxn ang="0">
                  <a:pos x="T1" y="0"/>
                </a:cxn>
              </a:cxnLst>
              <a:rect l="0" t="0" r="r" b="b"/>
              <a:pathLst>
                <a:path w="288">
                  <a:moveTo>
                    <a:pt x="0" y="0"/>
                  </a:moveTo>
                  <a:lnTo>
                    <a:pt x="288" y="0"/>
                  </a:lnTo>
                </a:path>
              </a:pathLst>
            </a:custGeom>
            <a:noFill/>
            <a:ln w="304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35" name="Freeform 19"/>
            <p:cNvSpPr>
              <a:spLocks/>
            </p:cNvSpPr>
            <p:nvPr/>
          </p:nvSpPr>
          <p:spPr bwMode="auto">
            <a:xfrm>
              <a:off x="4978" y="2762"/>
              <a:ext cx="117" cy="0"/>
            </a:xfrm>
            <a:custGeom>
              <a:avLst/>
              <a:gdLst>
                <a:gd name="T0" fmla="*/ 0 w 288"/>
                <a:gd name="T1" fmla="*/ 288 w 288"/>
              </a:gdLst>
              <a:ahLst/>
              <a:cxnLst>
                <a:cxn ang="0">
                  <a:pos x="T0" y="0"/>
                </a:cxn>
                <a:cxn ang="0">
                  <a:pos x="T1" y="0"/>
                </a:cxn>
              </a:cxnLst>
              <a:rect l="0" t="0" r="r" b="b"/>
              <a:pathLst>
                <a:path w="288">
                  <a:moveTo>
                    <a:pt x="0" y="0"/>
                  </a:moveTo>
                  <a:lnTo>
                    <a:pt x="288" y="0"/>
                  </a:lnTo>
                </a:path>
              </a:pathLst>
            </a:custGeom>
            <a:noFill/>
            <a:ln w="304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36" name="Freeform 20"/>
            <p:cNvSpPr>
              <a:spLocks/>
            </p:cNvSpPr>
            <p:nvPr/>
          </p:nvSpPr>
          <p:spPr bwMode="auto">
            <a:xfrm>
              <a:off x="5279" y="2943"/>
              <a:ext cx="118" cy="0"/>
            </a:xfrm>
            <a:custGeom>
              <a:avLst/>
              <a:gdLst>
                <a:gd name="T0" fmla="*/ 0 w 288"/>
                <a:gd name="T1" fmla="*/ 288 w 288"/>
              </a:gdLst>
              <a:ahLst/>
              <a:cxnLst>
                <a:cxn ang="0">
                  <a:pos x="T0" y="0"/>
                </a:cxn>
                <a:cxn ang="0">
                  <a:pos x="T1" y="0"/>
                </a:cxn>
              </a:cxnLst>
              <a:rect l="0" t="0" r="r" b="b"/>
              <a:pathLst>
                <a:path w="288">
                  <a:moveTo>
                    <a:pt x="0" y="0"/>
                  </a:moveTo>
                  <a:lnTo>
                    <a:pt x="288" y="0"/>
                  </a:lnTo>
                </a:path>
              </a:pathLst>
            </a:custGeom>
            <a:noFill/>
            <a:ln w="152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37" name="Freeform 21"/>
            <p:cNvSpPr>
              <a:spLocks/>
            </p:cNvSpPr>
            <p:nvPr/>
          </p:nvSpPr>
          <p:spPr bwMode="auto">
            <a:xfrm>
              <a:off x="4978" y="2935"/>
              <a:ext cx="117" cy="0"/>
            </a:xfrm>
            <a:custGeom>
              <a:avLst/>
              <a:gdLst>
                <a:gd name="T0" fmla="*/ 0 w 288"/>
                <a:gd name="T1" fmla="*/ 288 w 288"/>
              </a:gdLst>
              <a:ahLst/>
              <a:cxnLst>
                <a:cxn ang="0">
                  <a:pos x="T0" y="0"/>
                </a:cxn>
                <a:cxn ang="0">
                  <a:pos x="T1" y="0"/>
                </a:cxn>
              </a:cxnLst>
              <a:rect l="0" t="0" r="r" b="b"/>
              <a:pathLst>
                <a:path w="288">
                  <a:moveTo>
                    <a:pt x="0" y="0"/>
                  </a:moveTo>
                  <a:lnTo>
                    <a:pt x="288" y="0"/>
                  </a:lnTo>
                </a:path>
              </a:pathLst>
            </a:custGeom>
            <a:noFill/>
            <a:ln w="3048">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38" name="Freeform 22"/>
            <p:cNvSpPr>
              <a:spLocks/>
            </p:cNvSpPr>
            <p:nvPr/>
          </p:nvSpPr>
          <p:spPr bwMode="auto">
            <a:xfrm>
              <a:off x="4912" y="2601"/>
              <a:ext cx="613" cy="57"/>
            </a:xfrm>
            <a:custGeom>
              <a:avLst/>
              <a:gdLst>
                <a:gd name="T0" fmla="*/ 1400 w 1500"/>
                <a:gd name="T1" fmla="*/ 124 h 124"/>
                <a:gd name="T2" fmla="*/ 0 w 1500"/>
                <a:gd name="T3" fmla="*/ 124 h 124"/>
                <a:gd name="T4" fmla="*/ 120 w 1500"/>
                <a:gd name="T5" fmla="*/ 0 h 124"/>
                <a:gd name="T6" fmla="*/ 1500 w 1500"/>
                <a:gd name="T7" fmla="*/ 0 h 124"/>
                <a:gd name="T8" fmla="*/ 1400 w 1500"/>
                <a:gd name="T9" fmla="*/ 124 h 124"/>
              </a:gdLst>
              <a:ahLst/>
              <a:cxnLst>
                <a:cxn ang="0">
                  <a:pos x="T0" y="T1"/>
                </a:cxn>
                <a:cxn ang="0">
                  <a:pos x="T2" y="T3"/>
                </a:cxn>
                <a:cxn ang="0">
                  <a:pos x="T4" y="T5"/>
                </a:cxn>
                <a:cxn ang="0">
                  <a:pos x="T6" y="T7"/>
                </a:cxn>
                <a:cxn ang="0">
                  <a:pos x="T8" y="T9"/>
                </a:cxn>
              </a:cxnLst>
              <a:rect l="0" t="0" r="r" b="b"/>
              <a:pathLst>
                <a:path w="1500" h="124">
                  <a:moveTo>
                    <a:pt x="1400" y="124"/>
                  </a:moveTo>
                  <a:lnTo>
                    <a:pt x="0" y="124"/>
                  </a:lnTo>
                  <a:lnTo>
                    <a:pt x="120" y="0"/>
                  </a:lnTo>
                  <a:lnTo>
                    <a:pt x="1500" y="0"/>
                  </a:lnTo>
                  <a:lnTo>
                    <a:pt x="1400" y="124"/>
                  </a:lnTo>
                  <a:close/>
                </a:path>
              </a:pathLst>
            </a:custGeom>
            <a:solidFill>
              <a:srgbClr val="969696"/>
            </a:solidFill>
            <a:ln w="9525">
              <a:solidFill>
                <a:schemeClr val="tx1"/>
              </a:solidFill>
              <a:round/>
              <a:headEnd/>
              <a:tailEnd/>
            </a:ln>
          </p:spPr>
          <p:txBody>
            <a:bodyPr/>
            <a:lstStyle/>
            <a:p>
              <a:endParaRPr lang="en-US">
                <a:solidFill>
                  <a:schemeClr val="tx2"/>
                </a:solidFill>
              </a:endParaRPr>
            </a:p>
          </p:txBody>
        </p:sp>
        <p:sp>
          <p:nvSpPr>
            <p:cNvPr id="239639" name="Freeform 23"/>
            <p:cNvSpPr>
              <a:spLocks/>
            </p:cNvSpPr>
            <p:nvPr/>
          </p:nvSpPr>
          <p:spPr bwMode="auto">
            <a:xfrm>
              <a:off x="4904" y="2306"/>
              <a:ext cx="57" cy="221"/>
            </a:xfrm>
            <a:custGeom>
              <a:avLst/>
              <a:gdLst>
                <a:gd name="T0" fmla="*/ 0 w 141"/>
                <a:gd name="T1" fmla="*/ 0 h 480"/>
                <a:gd name="T2" fmla="*/ 110 w 141"/>
                <a:gd name="T3" fmla="*/ 370 h 480"/>
                <a:gd name="T4" fmla="*/ 141 w 141"/>
                <a:gd name="T5" fmla="*/ 480 h 480"/>
              </a:gdLst>
              <a:ahLst/>
              <a:cxnLst>
                <a:cxn ang="0">
                  <a:pos x="T0" y="T1"/>
                </a:cxn>
                <a:cxn ang="0">
                  <a:pos x="T2" y="T3"/>
                </a:cxn>
                <a:cxn ang="0">
                  <a:pos x="T4" y="T5"/>
                </a:cxn>
              </a:cxnLst>
              <a:rect l="0" t="0" r="r" b="b"/>
              <a:pathLst>
                <a:path w="141" h="480">
                  <a:moveTo>
                    <a:pt x="0" y="0"/>
                  </a:moveTo>
                  <a:lnTo>
                    <a:pt x="110" y="370"/>
                  </a:lnTo>
                  <a:lnTo>
                    <a:pt x="141" y="480"/>
                  </a:lnTo>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40" name="Freeform 24"/>
            <p:cNvSpPr>
              <a:spLocks/>
            </p:cNvSpPr>
            <p:nvPr/>
          </p:nvSpPr>
          <p:spPr bwMode="auto">
            <a:xfrm>
              <a:off x="4749" y="2306"/>
              <a:ext cx="57" cy="221"/>
            </a:xfrm>
            <a:custGeom>
              <a:avLst/>
              <a:gdLst>
                <a:gd name="T0" fmla="*/ 0 w 139"/>
                <a:gd name="T1" fmla="*/ 0 h 480"/>
                <a:gd name="T2" fmla="*/ 110 w 139"/>
                <a:gd name="T3" fmla="*/ 370 h 480"/>
                <a:gd name="T4" fmla="*/ 139 w 139"/>
                <a:gd name="T5" fmla="*/ 480 h 480"/>
              </a:gdLst>
              <a:ahLst/>
              <a:cxnLst>
                <a:cxn ang="0">
                  <a:pos x="T0" y="T1"/>
                </a:cxn>
                <a:cxn ang="0">
                  <a:pos x="T2" y="T3"/>
                </a:cxn>
                <a:cxn ang="0">
                  <a:pos x="T4" y="T5"/>
                </a:cxn>
              </a:cxnLst>
              <a:rect l="0" t="0" r="r" b="b"/>
              <a:pathLst>
                <a:path w="139" h="480">
                  <a:moveTo>
                    <a:pt x="0" y="0"/>
                  </a:moveTo>
                  <a:lnTo>
                    <a:pt x="110" y="370"/>
                  </a:lnTo>
                  <a:lnTo>
                    <a:pt x="139" y="480"/>
                  </a:lnTo>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41" name="Freeform 25"/>
            <p:cNvSpPr>
              <a:spLocks/>
            </p:cNvSpPr>
            <p:nvPr/>
          </p:nvSpPr>
          <p:spPr bwMode="auto">
            <a:xfrm>
              <a:off x="4508" y="2481"/>
              <a:ext cx="662" cy="129"/>
            </a:xfrm>
            <a:custGeom>
              <a:avLst/>
              <a:gdLst>
                <a:gd name="T0" fmla="*/ 1620 w 1620"/>
                <a:gd name="T1" fmla="*/ 269 h 281"/>
                <a:gd name="T2" fmla="*/ 0 w 1620"/>
                <a:gd name="T3" fmla="*/ 281 h 281"/>
                <a:gd name="T4" fmla="*/ 336 w 1620"/>
                <a:gd name="T5" fmla="*/ 0 h 281"/>
                <a:gd name="T6" fmla="*/ 1275 w 1620"/>
                <a:gd name="T7" fmla="*/ 0 h 281"/>
                <a:gd name="T8" fmla="*/ 1620 w 1620"/>
                <a:gd name="T9" fmla="*/ 269 h 281"/>
              </a:gdLst>
              <a:ahLst/>
              <a:cxnLst>
                <a:cxn ang="0">
                  <a:pos x="T0" y="T1"/>
                </a:cxn>
                <a:cxn ang="0">
                  <a:pos x="T2" y="T3"/>
                </a:cxn>
                <a:cxn ang="0">
                  <a:pos x="T4" y="T5"/>
                </a:cxn>
                <a:cxn ang="0">
                  <a:pos x="T6" y="T7"/>
                </a:cxn>
                <a:cxn ang="0">
                  <a:pos x="T8" y="T9"/>
                </a:cxn>
              </a:cxnLst>
              <a:rect l="0" t="0" r="r" b="b"/>
              <a:pathLst>
                <a:path w="1620" h="281">
                  <a:moveTo>
                    <a:pt x="1620" y="269"/>
                  </a:moveTo>
                  <a:lnTo>
                    <a:pt x="0" y="281"/>
                  </a:lnTo>
                  <a:lnTo>
                    <a:pt x="336" y="0"/>
                  </a:lnTo>
                  <a:lnTo>
                    <a:pt x="1275" y="0"/>
                  </a:lnTo>
                  <a:lnTo>
                    <a:pt x="1620" y="269"/>
                  </a:lnTo>
                  <a:close/>
                </a:path>
              </a:pathLst>
            </a:custGeom>
            <a:solidFill>
              <a:srgbClr val="4B4B4B"/>
            </a:solidFill>
            <a:ln w="9525">
              <a:solidFill>
                <a:schemeClr val="tx1"/>
              </a:solidFill>
              <a:round/>
              <a:headEnd/>
              <a:tailEnd/>
            </a:ln>
          </p:spPr>
          <p:txBody>
            <a:bodyPr/>
            <a:lstStyle/>
            <a:p>
              <a:endParaRPr lang="en-US">
                <a:solidFill>
                  <a:schemeClr val="tx2"/>
                </a:solidFill>
              </a:endParaRPr>
            </a:p>
          </p:txBody>
        </p:sp>
        <p:sp>
          <p:nvSpPr>
            <p:cNvPr id="239642" name="Freeform 26"/>
            <p:cNvSpPr>
              <a:spLocks/>
            </p:cNvSpPr>
            <p:nvPr/>
          </p:nvSpPr>
          <p:spPr bwMode="auto">
            <a:xfrm>
              <a:off x="4692" y="2306"/>
              <a:ext cx="57" cy="301"/>
            </a:xfrm>
            <a:custGeom>
              <a:avLst/>
              <a:gdLst>
                <a:gd name="T0" fmla="*/ 140 w 140"/>
                <a:gd name="T1" fmla="*/ 0 h 651"/>
                <a:gd name="T2" fmla="*/ 0 w 140"/>
                <a:gd name="T3" fmla="*/ 379 h 651"/>
                <a:gd name="T4" fmla="*/ 0 w 140"/>
                <a:gd name="T5" fmla="*/ 651 h 651"/>
              </a:gdLst>
              <a:ahLst/>
              <a:cxnLst>
                <a:cxn ang="0">
                  <a:pos x="T0" y="T1"/>
                </a:cxn>
                <a:cxn ang="0">
                  <a:pos x="T2" y="T3"/>
                </a:cxn>
                <a:cxn ang="0">
                  <a:pos x="T4" y="T5"/>
                </a:cxn>
              </a:cxnLst>
              <a:rect l="0" t="0" r="r" b="b"/>
              <a:pathLst>
                <a:path w="140" h="651">
                  <a:moveTo>
                    <a:pt x="140" y="0"/>
                  </a:moveTo>
                  <a:lnTo>
                    <a:pt x="0" y="379"/>
                  </a:lnTo>
                  <a:lnTo>
                    <a:pt x="0" y="651"/>
                  </a:lnTo>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43" name="Freeform 27"/>
            <p:cNvSpPr>
              <a:spLocks/>
            </p:cNvSpPr>
            <p:nvPr/>
          </p:nvSpPr>
          <p:spPr bwMode="auto">
            <a:xfrm>
              <a:off x="4822" y="2209"/>
              <a:ext cx="0" cy="79"/>
            </a:xfrm>
            <a:custGeom>
              <a:avLst/>
              <a:gdLst>
                <a:gd name="T0" fmla="*/ 0 h 173"/>
                <a:gd name="T1" fmla="*/ 173 h 173"/>
              </a:gdLst>
              <a:ahLst/>
              <a:cxnLst>
                <a:cxn ang="0">
                  <a:pos x="0" y="T0"/>
                </a:cxn>
                <a:cxn ang="0">
                  <a:pos x="0" y="T1"/>
                </a:cxn>
              </a:cxnLst>
              <a:rect l="0" t="0" r="r" b="b"/>
              <a:pathLst>
                <a:path h="173">
                  <a:moveTo>
                    <a:pt x="0" y="0"/>
                  </a:moveTo>
                  <a:lnTo>
                    <a:pt x="0" y="173"/>
                  </a:lnTo>
                </a:path>
              </a:pathLst>
            </a:custGeom>
            <a:noFill/>
            <a:ln w="25361">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44" name="Freeform 28"/>
            <p:cNvSpPr>
              <a:spLocks/>
            </p:cNvSpPr>
            <p:nvPr/>
          </p:nvSpPr>
          <p:spPr bwMode="auto">
            <a:xfrm>
              <a:off x="5499" y="2736"/>
              <a:ext cx="26" cy="234"/>
            </a:xfrm>
            <a:custGeom>
              <a:avLst/>
              <a:gdLst>
                <a:gd name="T0" fmla="*/ 4 w 65"/>
                <a:gd name="T1" fmla="*/ 497 h 505"/>
                <a:gd name="T2" fmla="*/ 65 w 65"/>
                <a:gd name="T3" fmla="*/ 19 h 505"/>
                <a:gd name="T4" fmla="*/ 65 w 65"/>
                <a:gd name="T5" fmla="*/ 0 h 505"/>
                <a:gd name="T6" fmla="*/ 0 w 65"/>
                <a:gd name="T7" fmla="*/ 505 h 505"/>
                <a:gd name="T8" fmla="*/ 4 w 65"/>
                <a:gd name="T9" fmla="*/ 497 h 505"/>
              </a:gdLst>
              <a:ahLst/>
              <a:cxnLst>
                <a:cxn ang="0">
                  <a:pos x="T0" y="T1"/>
                </a:cxn>
                <a:cxn ang="0">
                  <a:pos x="T2" y="T3"/>
                </a:cxn>
                <a:cxn ang="0">
                  <a:pos x="T4" y="T5"/>
                </a:cxn>
                <a:cxn ang="0">
                  <a:pos x="T6" y="T7"/>
                </a:cxn>
                <a:cxn ang="0">
                  <a:pos x="T8" y="T9"/>
                </a:cxn>
              </a:cxnLst>
              <a:rect l="0" t="0" r="r" b="b"/>
              <a:pathLst>
                <a:path w="65" h="505">
                  <a:moveTo>
                    <a:pt x="4" y="497"/>
                  </a:moveTo>
                  <a:lnTo>
                    <a:pt x="65" y="19"/>
                  </a:lnTo>
                  <a:lnTo>
                    <a:pt x="65" y="0"/>
                  </a:lnTo>
                  <a:lnTo>
                    <a:pt x="0" y="505"/>
                  </a:lnTo>
                  <a:lnTo>
                    <a:pt x="4" y="497"/>
                  </a:lnTo>
                  <a:close/>
                </a:path>
              </a:pathLst>
            </a:custGeom>
            <a:solidFill>
              <a:srgbClr val="D5D5D5"/>
            </a:solidFill>
            <a:ln w="9525">
              <a:solidFill>
                <a:schemeClr val="tx1"/>
              </a:solidFill>
              <a:round/>
              <a:headEnd/>
              <a:tailEnd/>
            </a:ln>
          </p:spPr>
          <p:txBody>
            <a:bodyPr/>
            <a:lstStyle/>
            <a:p>
              <a:endParaRPr lang="en-US">
                <a:solidFill>
                  <a:schemeClr val="tx2"/>
                </a:solidFill>
              </a:endParaRPr>
            </a:p>
          </p:txBody>
        </p:sp>
        <p:sp>
          <p:nvSpPr>
            <p:cNvPr id="239645" name="Line 29"/>
            <p:cNvSpPr>
              <a:spLocks noChangeShapeType="1"/>
            </p:cNvSpPr>
            <p:nvPr/>
          </p:nvSpPr>
          <p:spPr bwMode="auto">
            <a:xfrm>
              <a:off x="4906" y="2629"/>
              <a:ext cx="0" cy="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9646" name="Line 30"/>
            <p:cNvSpPr>
              <a:spLocks noChangeShapeType="1"/>
            </p:cNvSpPr>
            <p:nvPr/>
          </p:nvSpPr>
          <p:spPr bwMode="auto">
            <a:xfrm>
              <a:off x="5495" y="2629"/>
              <a:ext cx="0" cy="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9647" name="Freeform 31"/>
            <p:cNvSpPr>
              <a:spLocks/>
            </p:cNvSpPr>
            <p:nvPr/>
          </p:nvSpPr>
          <p:spPr bwMode="auto">
            <a:xfrm>
              <a:off x="3347" y="1387"/>
              <a:ext cx="42" cy="0"/>
            </a:xfrm>
            <a:custGeom>
              <a:avLst/>
              <a:gdLst>
                <a:gd name="T0" fmla="*/ 103 w 103"/>
                <a:gd name="T1" fmla="*/ 0 w 103"/>
              </a:gdLst>
              <a:ahLst/>
              <a:cxnLst>
                <a:cxn ang="0">
                  <a:pos x="T0" y="0"/>
                </a:cxn>
                <a:cxn ang="0">
                  <a:pos x="T1" y="0"/>
                </a:cxn>
              </a:cxnLst>
              <a:rect l="0" t="0" r="r" b="b"/>
              <a:pathLst>
                <a:path w="103">
                  <a:moveTo>
                    <a:pt x="103" y="0"/>
                  </a:moveTo>
                  <a:lnTo>
                    <a:pt x="0" y="0"/>
                  </a:lnTo>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48" name="Freeform 32"/>
            <p:cNvSpPr>
              <a:spLocks/>
            </p:cNvSpPr>
            <p:nvPr/>
          </p:nvSpPr>
          <p:spPr bwMode="auto">
            <a:xfrm>
              <a:off x="3506" y="1386"/>
              <a:ext cx="42" cy="0"/>
            </a:xfrm>
            <a:custGeom>
              <a:avLst/>
              <a:gdLst>
                <a:gd name="T0" fmla="*/ 101 w 101"/>
                <a:gd name="T1" fmla="*/ 0 w 101"/>
              </a:gdLst>
              <a:ahLst/>
              <a:cxnLst>
                <a:cxn ang="0">
                  <a:pos x="T0" y="0"/>
                </a:cxn>
                <a:cxn ang="0">
                  <a:pos x="T1" y="0"/>
                </a:cxn>
              </a:cxnLst>
              <a:rect l="0" t="0" r="r" b="b"/>
              <a:pathLst>
                <a:path w="101">
                  <a:moveTo>
                    <a:pt x="101" y="0"/>
                  </a:moveTo>
                  <a:lnTo>
                    <a:pt x="0" y="0"/>
                  </a:lnTo>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49" name="Freeform 33"/>
            <p:cNvSpPr>
              <a:spLocks/>
            </p:cNvSpPr>
            <p:nvPr/>
          </p:nvSpPr>
          <p:spPr bwMode="auto">
            <a:xfrm>
              <a:off x="3386" y="1298"/>
              <a:ext cx="20" cy="23"/>
            </a:xfrm>
            <a:custGeom>
              <a:avLst/>
              <a:gdLst>
                <a:gd name="T0" fmla="*/ 50 w 50"/>
                <a:gd name="T1" fmla="*/ 50 h 50"/>
                <a:gd name="T2" fmla="*/ 0 w 50"/>
                <a:gd name="T3" fmla="*/ 0 h 50"/>
              </a:gdLst>
              <a:ahLst/>
              <a:cxnLst>
                <a:cxn ang="0">
                  <a:pos x="T0" y="T1"/>
                </a:cxn>
                <a:cxn ang="0">
                  <a:pos x="T2" y="T3"/>
                </a:cxn>
              </a:cxnLst>
              <a:rect l="0" t="0" r="r" b="b"/>
              <a:pathLst>
                <a:path w="50" h="50">
                  <a:moveTo>
                    <a:pt x="50" y="50"/>
                  </a:moveTo>
                  <a:lnTo>
                    <a:pt x="0" y="0"/>
                  </a:lnTo>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50" name="Freeform 34"/>
            <p:cNvSpPr>
              <a:spLocks/>
            </p:cNvSpPr>
            <p:nvPr/>
          </p:nvSpPr>
          <p:spPr bwMode="auto">
            <a:xfrm>
              <a:off x="3487" y="1296"/>
              <a:ext cx="20" cy="23"/>
            </a:xfrm>
            <a:custGeom>
              <a:avLst/>
              <a:gdLst>
                <a:gd name="T0" fmla="*/ 0 w 51"/>
                <a:gd name="T1" fmla="*/ 48 h 48"/>
                <a:gd name="T2" fmla="*/ 51 w 51"/>
                <a:gd name="T3" fmla="*/ 0 h 48"/>
              </a:gdLst>
              <a:ahLst/>
              <a:cxnLst>
                <a:cxn ang="0">
                  <a:pos x="T0" y="T1"/>
                </a:cxn>
                <a:cxn ang="0">
                  <a:pos x="T2" y="T3"/>
                </a:cxn>
              </a:cxnLst>
              <a:rect l="0" t="0" r="r" b="b"/>
              <a:pathLst>
                <a:path w="51" h="48">
                  <a:moveTo>
                    <a:pt x="0" y="48"/>
                  </a:moveTo>
                  <a:lnTo>
                    <a:pt x="51" y="0"/>
                  </a:lnTo>
                </a:path>
              </a:pathLst>
            </a:custGeom>
            <a:noFill/>
            <a:ln w="12674">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chemeClr val="tx2"/>
                </a:solidFill>
              </a:endParaRPr>
            </a:p>
          </p:txBody>
        </p:sp>
        <p:sp>
          <p:nvSpPr>
            <p:cNvPr id="239651" name="Rectangle 35"/>
            <p:cNvSpPr>
              <a:spLocks noChangeArrowheads="1"/>
            </p:cNvSpPr>
            <p:nvPr/>
          </p:nvSpPr>
          <p:spPr bwMode="auto">
            <a:xfrm>
              <a:off x="4170" y="1853"/>
              <a:ext cx="197" cy="1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39652" name="Rectangle 36"/>
            <p:cNvSpPr>
              <a:spLocks noChangeArrowheads="1"/>
            </p:cNvSpPr>
            <p:nvPr/>
          </p:nvSpPr>
          <p:spPr bwMode="auto">
            <a:xfrm>
              <a:off x="4219" y="1908"/>
              <a:ext cx="5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39653" name="Rectangle 37"/>
            <p:cNvSpPr>
              <a:spLocks noChangeArrowheads="1"/>
            </p:cNvSpPr>
            <p:nvPr/>
          </p:nvSpPr>
          <p:spPr bwMode="auto">
            <a:xfrm>
              <a:off x="5004" y="2740"/>
              <a:ext cx="98" cy="1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39654" name="Line 38"/>
            <p:cNvSpPr>
              <a:spLocks noChangeShapeType="1"/>
            </p:cNvSpPr>
            <p:nvPr/>
          </p:nvSpPr>
          <p:spPr bwMode="auto">
            <a:xfrm>
              <a:off x="4759" y="2296"/>
              <a:ext cx="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9655" name="Line 39"/>
            <p:cNvSpPr>
              <a:spLocks noChangeShapeType="1"/>
            </p:cNvSpPr>
            <p:nvPr/>
          </p:nvSpPr>
          <p:spPr bwMode="auto">
            <a:xfrm flipH="1">
              <a:off x="4857" y="2296"/>
              <a:ext cx="49"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grpSp>
      <p:sp>
        <p:nvSpPr>
          <p:cNvPr id="23965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ClrTx/>
            </a:pPr>
            <a:r>
              <a:rPr lang="en-US" sz="1200" b="1" dirty="0">
                <a:solidFill>
                  <a:srgbClr val="000000"/>
                </a:solidFill>
                <a:latin typeface="Candara"/>
                <a:ea typeface="ヒラギノ角ゴ Pro W3"/>
                <a:cs typeface="ヒラギノ角ゴ Pro W3"/>
              </a:rPr>
              <a:t>3.1: Introduction to Conceptual Model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What is a Conceptual Model?</a:t>
            </a:r>
          </a:p>
        </p:txBody>
      </p:sp>
    </p:spTree>
    <p:extLst>
      <p:ext uri="{BB962C8B-B14F-4D97-AF65-F5344CB8AC3E}">
        <p14:creationId xmlns:p14="http://schemas.microsoft.com/office/powerpoint/2010/main" val="694218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ChangeArrowheads="1"/>
          </p:cNvSpPr>
          <p:nvPr/>
        </p:nvSpPr>
        <p:spPr bwMode="auto">
          <a:xfrm>
            <a:off x="1143000" y="5562600"/>
            <a:ext cx="6400800" cy="838200"/>
          </a:xfrm>
          <a:prstGeom prst="rect">
            <a:avLst/>
          </a:prstGeom>
          <a:gradFill rotWithShape="1">
            <a:gsLst>
              <a:gs pos="0">
                <a:srgbClr val="E6DCAC"/>
              </a:gs>
              <a:gs pos="23000">
                <a:srgbClr val="C7AC4C"/>
              </a:gs>
              <a:gs pos="55000">
                <a:srgbClr val="E6D78A"/>
              </a:gs>
              <a:gs pos="70000">
                <a:srgbClr val="C7AC4C"/>
              </a:gs>
              <a:gs pos="88000">
                <a:srgbClr val="E6D78A"/>
              </a:gs>
              <a:gs pos="100000">
                <a:srgbClr val="E6DCAC"/>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FontTx/>
              <a:buNone/>
            </a:pPr>
            <a:r>
              <a:rPr lang="en-US" b="1">
                <a:solidFill>
                  <a:srgbClr val="000000"/>
                </a:solidFill>
                <a:latin typeface="Candara"/>
                <a:cs typeface="Arial" pitchFamily="34" charset="0"/>
              </a:rPr>
              <a:t>1. </a:t>
            </a:r>
            <a:r>
              <a:rPr lang="en-US">
                <a:solidFill>
                  <a:srgbClr val="000000"/>
                </a:solidFill>
                <a:latin typeface="Candara"/>
                <a:cs typeface="Arial" pitchFamily="34" charset="0"/>
              </a:rPr>
              <a:t>Start with Initial Model (Probably existing E-R Model)</a:t>
            </a:r>
          </a:p>
        </p:txBody>
      </p:sp>
      <p:sp>
        <p:nvSpPr>
          <p:cNvPr id="281605" name="Rectangle 5"/>
          <p:cNvSpPr>
            <a:spLocks noChangeArrowheads="1"/>
          </p:cNvSpPr>
          <p:nvPr/>
        </p:nvSpPr>
        <p:spPr bwMode="auto">
          <a:xfrm>
            <a:off x="1979613" y="4724400"/>
            <a:ext cx="5564187" cy="838200"/>
          </a:xfrm>
          <a:prstGeom prst="rect">
            <a:avLst/>
          </a:prstGeom>
          <a:gradFill rotWithShape="1">
            <a:gsLst>
              <a:gs pos="0">
                <a:srgbClr val="E6DCAC"/>
              </a:gs>
              <a:gs pos="23000">
                <a:srgbClr val="C7AC4C"/>
              </a:gs>
              <a:gs pos="55000">
                <a:srgbClr val="E6D78A"/>
              </a:gs>
              <a:gs pos="70000">
                <a:srgbClr val="C7AC4C"/>
              </a:gs>
              <a:gs pos="88000">
                <a:srgbClr val="E6D78A"/>
              </a:gs>
              <a:gs pos="100000">
                <a:srgbClr val="E6DCAC"/>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FontTx/>
              <a:buNone/>
            </a:pPr>
            <a:r>
              <a:rPr lang="en-US" b="1">
                <a:solidFill>
                  <a:srgbClr val="000000"/>
                </a:solidFill>
                <a:latin typeface="Candara"/>
                <a:cs typeface="Arial" pitchFamily="34" charset="0"/>
              </a:rPr>
              <a:t>2. </a:t>
            </a:r>
            <a:r>
              <a:rPr lang="en-US">
                <a:solidFill>
                  <a:srgbClr val="000000"/>
                </a:solidFill>
                <a:latin typeface="Candara"/>
                <a:cs typeface="Arial" pitchFamily="34" charset="0"/>
              </a:rPr>
              <a:t>Understand Existing Data</a:t>
            </a:r>
          </a:p>
        </p:txBody>
      </p:sp>
      <p:sp>
        <p:nvSpPr>
          <p:cNvPr id="281606" name="Rectangle 6"/>
          <p:cNvSpPr>
            <a:spLocks noChangeArrowheads="1"/>
          </p:cNvSpPr>
          <p:nvPr/>
        </p:nvSpPr>
        <p:spPr bwMode="auto">
          <a:xfrm>
            <a:off x="2846388" y="3886200"/>
            <a:ext cx="4697412" cy="838200"/>
          </a:xfrm>
          <a:prstGeom prst="rect">
            <a:avLst/>
          </a:prstGeom>
          <a:gradFill rotWithShape="1">
            <a:gsLst>
              <a:gs pos="0">
                <a:srgbClr val="E6DCAC"/>
              </a:gs>
              <a:gs pos="23000">
                <a:srgbClr val="C7AC4C"/>
              </a:gs>
              <a:gs pos="55000">
                <a:srgbClr val="E6D78A"/>
              </a:gs>
              <a:gs pos="70000">
                <a:srgbClr val="C7AC4C"/>
              </a:gs>
              <a:gs pos="88000">
                <a:srgbClr val="E6D78A"/>
              </a:gs>
              <a:gs pos="100000">
                <a:srgbClr val="E6DCAC"/>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FontTx/>
              <a:buNone/>
            </a:pPr>
            <a:r>
              <a:rPr lang="en-US" b="1">
                <a:solidFill>
                  <a:srgbClr val="000000"/>
                </a:solidFill>
                <a:latin typeface="Candara"/>
                <a:cs typeface="Arial" pitchFamily="34" charset="0"/>
              </a:rPr>
              <a:t>3. </a:t>
            </a:r>
            <a:r>
              <a:rPr lang="en-US">
                <a:solidFill>
                  <a:srgbClr val="000000"/>
                </a:solidFill>
                <a:latin typeface="Candara"/>
                <a:cs typeface="Arial" pitchFamily="34" charset="0"/>
              </a:rPr>
              <a:t>Determining Requirements</a:t>
            </a:r>
          </a:p>
        </p:txBody>
      </p:sp>
      <p:sp>
        <p:nvSpPr>
          <p:cNvPr id="281607" name="Rectangle 7"/>
          <p:cNvSpPr>
            <a:spLocks noChangeArrowheads="1"/>
          </p:cNvSpPr>
          <p:nvPr/>
        </p:nvSpPr>
        <p:spPr bwMode="auto">
          <a:xfrm>
            <a:off x="3792538" y="3048000"/>
            <a:ext cx="3743325" cy="838200"/>
          </a:xfrm>
          <a:prstGeom prst="rect">
            <a:avLst/>
          </a:prstGeom>
          <a:gradFill rotWithShape="1">
            <a:gsLst>
              <a:gs pos="0">
                <a:srgbClr val="E6DCAC"/>
              </a:gs>
              <a:gs pos="23000">
                <a:srgbClr val="C7AC4C"/>
              </a:gs>
              <a:gs pos="55000">
                <a:srgbClr val="E6D78A"/>
              </a:gs>
              <a:gs pos="70000">
                <a:srgbClr val="C7AC4C"/>
              </a:gs>
              <a:gs pos="88000">
                <a:srgbClr val="E6D78A"/>
              </a:gs>
              <a:gs pos="100000">
                <a:srgbClr val="E6DCAC"/>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FontTx/>
              <a:buNone/>
            </a:pPr>
            <a:r>
              <a:rPr lang="en-US" b="1">
                <a:solidFill>
                  <a:srgbClr val="000000"/>
                </a:solidFill>
                <a:latin typeface="Candara"/>
                <a:cs typeface="Arial" pitchFamily="34" charset="0"/>
              </a:rPr>
              <a:t>4. </a:t>
            </a:r>
            <a:r>
              <a:rPr lang="en-US">
                <a:solidFill>
                  <a:srgbClr val="000000"/>
                </a:solidFill>
                <a:latin typeface="Candara"/>
                <a:cs typeface="Arial" pitchFamily="34" charset="0"/>
              </a:rPr>
              <a:t>Determining Sources </a:t>
            </a:r>
          </a:p>
          <a:p>
            <a:pPr algn="ctr">
              <a:lnSpc>
                <a:spcPct val="100000"/>
              </a:lnSpc>
              <a:buClrTx/>
              <a:buFontTx/>
              <a:buNone/>
            </a:pPr>
            <a:r>
              <a:rPr lang="en-US">
                <a:solidFill>
                  <a:srgbClr val="000000"/>
                </a:solidFill>
                <a:latin typeface="Candara"/>
                <a:cs typeface="Arial" pitchFamily="34" charset="0"/>
              </a:rPr>
              <a:t>and their Differences</a:t>
            </a:r>
          </a:p>
        </p:txBody>
      </p:sp>
      <p:sp>
        <p:nvSpPr>
          <p:cNvPr id="281608" name="Rectangle 8"/>
          <p:cNvSpPr>
            <a:spLocks noChangeArrowheads="1"/>
          </p:cNvSpPr>
          <p:nvPr/>
        </p:nvSpPr>
        <p:spPr bwMode="auto">
          <a:xfrm>
            <a:off x="4619625" y="2209800"/>
            <a:ext cx="2916238" cy="838200"/>
          </a:xfrm>
          <a:prstGeom prst="rect">
            <a:avLst/>
          </a:prstGeom>
          <a:gradFill rotWithShape="1">
            <a:gsLst>
              <a:gs pos="0">
                <a:srgbClr val="E6DCAC"/>
              </a:gs>
              <a:gs pos="23000">
                <a:srgbClr val="C7AC4C"/>
              </a:gs>
              <a:gs pos="55000">
                <a:srgbClr val="E6D78A"/>
              </a:gs>
              <a:gs pos="70000">
                <a:srgbClr val="C7AC4C"/>
              </a:gs>
              <a:gs pos="88000">
                <a:srgbClr val="E6D78A"/>
              </a:gs>
              <a:gs pos="100000">
                <a:srgbClr val="E6DCAC"/>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FontTx/>
              <a:buNone/>
            </a:pPr>
            <a:r>
              <a:rPr lang="en-US" b="1" dirty="0">
                <a:solidFill>
                  <a:srgbClr val="000000"/>
                </a:solidFill>
                <a:latin typeface="Candara"/>
                <a:cs typeface="Arial" pitchFamily="34" charset="0"/>
              </a:rPr>
              <a:t>5. </a:t>
            </a:r>
            <a:r>
              <a:rPr lang="en-US" dirty="0">
                <a:solidFill>
                  <a:srgbClr val="000000"/>
                </a:solidFill>
                <a:latin typeface="Candara"/>
                <a:cs typeface="Arial" pitchFamily="34" charset="0"/>
              </a:rPr>
              <a:t>Shaping Data </a:t>
            </a:r>
          </a:p>
          <a:p>
            <a:pPr algn="ctr">
              <a:lnSpc>
                <a:spcPct val="100000"/>
              </a:lnSpc>
              <a:buClrTx/>
              <a:buFontTx/>
              <a:buNone/>
            </a:pPr>
            <a:r>
              <a:rPr lang="en-US" dirty="0">
                <a:solidFill>
                  <a:srgbClr val="000000"/>
                </a:solidFill>
                <a:latin typeface="Candara"/>
                <a:cs typeface="Arial" pitchFamily="34" charset="0"/>
              </a:rPr>
              <a:t>for Data Marts</a:t>
            </a:r>
          </a:p>
          <a:p>
            <a:pPr algn="ctr">
              <a:lnSpc>
                <a:spcPct val="100000"/>
              </a:lnSpc>
              <a:buClrTx/>
              <a:buFontTx/>
              <a:buNone/>
            </a:pPr>
            <a:endParaRPr lang="en-US" dirty="0">
              <a:solidFill>
                <a:srgbClr val="000000"/>
              </a:solidFill>
              <a:latin typeface="Candara"/>
              <a:cs typeface="Arial" pitchFamily="34" charset="0"/>
            </a:endParaRPr>
          </a:p>
        </p:txBody>
      </p:sp>
      <p:sp>
        <p:nvSpPr>
          <p:cNvPr id="281611" name="Rectangle 11"/>
          <p:cNvSpPr>
            <a:spLocks noChangeArrowheads="1"/>
          </p:cNvSpPr>
          <p:nvPr/>
        </p:nvSpPr>
        <p:spPr bwMode="auto">
          <a:xfrm>
            <a:off x="5334000" y="1371600"/>
            <a:ext cx="2190750" cy="838200"/>
          </a:xfrm>
          <a:prstGeom prst="rect">
            <a:avLst/>
          </a:prstGeom>
          <a:gradFill rotWithShape="1">
            <a:gsLst>
              <a:gs pos="0">
                <a:srgbClr val="E6DCAC"/>
              </a:gs>
              <a:gs pos="23000">
                <a:srgbClr val="C7AC4C"/>
              </a:gs>
              <a:gs pos="55000">
                <a:srgbClr val="E6D78A"/>
              </a:gs>
              <a:gs pos="70000">
                <a:srgbClr val="C7AC4C"/>
              </a:gs>
              <a:gs pos="88000">
                <a:srgbClr val="E6D78A"/>
              </a:gs>
              <a:gs pos="100000">
                <a:srgbClr val="E6DCAC"/>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buClrTx/>
              <a:buFontTx/>
              <a:buNone/>
            </a:pPr>
            <a:r>
              <a:rPr lang="en-US" b="1">
                <a:solidFill>
                  <a:srgbClr val="000000"/>
                </a:solidFill>
                <a:latin typeface="Candara"/>
                <a:cs typeface="Arial" pitchFamily="34" charset="0"/>
              </a:rPr>
              <a:t>6. </a:t>
            </a:r>
            <a:r>
              <a:rPr lang="en-US">
                <a:solidFill>
                  <a:srgbClr val="000000"/>
                </a:solidFill>
                <a:latin typeface="Candara"/>
                <a:cs typeface="Arial" pitchFamily="34" charset="0"/>
              </a:rPr>
              <a:t>Choose a Model </a:t>
            </a:r>
          </a:p>
          <a:p>
            <a:pPr>
              <a:lnSpc>
                <a:spcPct val="100000"/>
              </a:lnSpc>
              <a:buClrTx/>
              <a:buFontTx/>
              <a:buNone/>
            </a:pPr>
            <a:r>
              <a:rPr lang="en-US">
                <a:solidFill>
                  <a:srgbClr val="000000"/>
                </a:solidFill>
                <a:latin typeface="Candara"/>
                <a:cs typeface="Arial" pitchFamily="34" charset="0"/>
              </a:rPr>
              <a:t>(Star or Snowflakes)</a:t>
            </a:r>
          </a:p>
          <a:p>
            <a:pPr>
              <a:lnSpc>
                <a:spcPct val="100000"/>
              </a:lnSpc>
              <a:buClrTx/>
              <a:buFontTx/>
              <a:buNone/>
            </a:pPr>
            <a:endParaRPr lang="en-US">
              <a:solidFill>
                <a:srgbClr val="000000"/>
              </a:solidFill>
              <a:latin typeface="Candara"/>
              <a:cs typeface="Arial" pitchFamily="34" charset="0"/>
            </a:endParaRPr>
          </a:p>
          <a:p>
            <a:pPr>
              <a:lnSpc>
                <a:spcPct val="100000"/>
              </a:lnSpc>
              <a:buClrTx/>
              <a:buFontTx/>
              <a:buNone/>
            </a:pPr>
            <a:endParaRPr lang="en-US">
              <a:solidFill>
                <a:srgbClr val="000000"/>
              </a:solidFill>
              <a:latin typeface="Candara"/>
              <a:cs typeface="Arial" pitchFamily="34" charset="0"/>
            </a:endParaRPr>
          </a:p>
        </p:txBody>
      </p:sp>
      <p:sp>
        <p:nvSpPr>
          <p:cNvPr id="281615" name="Title 1"/>
          <p:cNvSpPr>
            <a:spLocks/>
          </p:cNvSpPr>
          <p:nvPr/>
        </p:nvSpPr>
        <p:spPr bwMode="auto">
          <a:xfrm>
            <a:off x="466725" y="122238"/>
            <a:ext cx="8153400" cy="715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Arial" pitchFamily="34" charset="0"/>
              </a:rPr>
              <a:t>3.11: Steps in Dimension Modeling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Steps in Dimension Modeling</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006089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p:cNvSpPr>
          <p:nvPr>
            <p:ph type="body" idx="1"/>
          </p:nvPr>
        </p:nvSpPr>
        <p:spPr>
          <a:xfrm>
            <a:off x="319087" y="1233488"/>
            <a:ext cx="4891541" cy="4525962"/>
          </a:xfrm>
          <a:noFill/>
        </p:spPr>
        <p:txBody>
          <a:bodyPr rIns="0"/>
          <a:lstStyle/>
          <a:p>
            <a:pPr algn="just"/>
            <a:r>
              <a:rPr lang="en-US" sz="2000" b="1" dirty="0">
                <a:solidFill>
                  <a:srgbClr val="000000"/>
                </a:solidFill>
                <a:latin typeface="Candara"/>
                <a:cs typeface="Arial" pitchFamily="34" charset="0"/>
              </a:rPr>
              <a:t>A fact table is surrounded by a set of dimension tables.</a:t>
            </a:r>
          </a:p>
          <a:p>
            <a:pPr algn="just"/>
            <a:r>
              <a:rPr lang="en-US" sz="2000" b="1" dirty="0" smtClean="0">
                <a:solidFill>
                  <a:srgbClr val="000000"/>
                </a:solidFill>
                <a:latin typeface="Candara"/>
                <a:cs typeface="Arial" pitchFamily="34" charset="0"/>
              </a:rPr>
              <a:t>The </a:t>
            </a:r>
            <a:r>
              <a:rPr lang="en-US" sz="2000" b="1" dirty="0">
                <a:solidFill>
                  <a:srgbClr val="000000"/>
                </a:solidFill>
                <a:latin typeface="Candara"/>
                <a:cs typeface="Arial" pitchFamily="34" charset="0"/>
              </a:rPr>
              <a:t>fact table holds transaction data.</a:t>
            </a:r>
          </a:p>
          <a:p>
            <a:pPr algn="just"/>
            <a:r>
              <a:rPr lang="en-US" sz="2000" b="1" dirty="0" smtClean="0">
                <a:solidFill>
                  <a:srgbClr val="000000"/>
                </a:solidFill>
                <a:latin typeface="Candara"/>
                <a:cs typeface="Arial" pitchFamily="34" charset="0"/>
              </a:rPr>
              <a:t>The </a:t>
            </a:r>
            <a:r>
              <a:rPr lang="en-US" sz="2000" b="1" dirty="0">
                <a:solidFill>
                  <a:srgbClr val="000000"/>
                </a:solidFill>
                <a:latin typeface="Candara"/>
                <a:cs typeface="Arial" pitchFamily="34" charset="0"/>
              </a:rPr>
              <a:t>dimensions are business objects or entities of interest.</a:t>
            </a:r>
          </a:p>
          <a:p>
            <a:pPr algn="just"/>
            <a:r>
              <a:rPr lang="en-US" sz="2000" b="1" dirty="0" smtClean="0">
                <a:solidFill>
                  <a:srgbClr val="000000"/>
                </a:solidFill>
                <a:latin typeface="Candara"/>
                <a:cs typeface="Arial" pitchFamily="34" charset="0"/>
              </a:rPr>
              <a:t>It’s </a:t>
            </a:r>
            <a:r>
              <a:rPr lang="en-US" sz="2000" b="1" dirty="0">
                <a:solidFill>
                  <a:srgbClr val="000000"/>
                </a:solidFill>
                <a:latin typeface="Candara"/>
                <a:cs typeface="Arial" pitchFamily="34" charset="0"/>
              </a:rPr>
              <a:t>easy to understand.</a:t>
            </a:r>
          </a:p>
        </p:txBody>
      </p:sp>
      <p:pic>
        <p:nvPicPr>
          <p:cNvPr id="282632" name="Picture 8" descr="Star Schema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600200"/>
            <a:ext cx="2981325"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8263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3.12: The Star Schema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The Star Schema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4706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p:cNvSpPr>
          <p:nvPr>
            <p:ph type="body" idx="1"/>
          </p:nvPr>
        </p:nvSpPr>
        <p:spPr>
          <a:xfrm>
            <a:off x="319088" y="1233488"/>
            <a:ext cx="8229600" cy="4525962"/>
          </a:xfrm>
          <a:noFill/>
        </p:spPr>
        <p:txBody>
          <a:bodyPr/>
          <a:lstStyle/>
          <a:p>
            <a:pPr algn="just"/>
            <a:r>
              <a:rPr lang="en-US" sz="2000" b="1" dirty="0">
                <a:solidFill>
                  <a:srgbClr val="000000"/>
                </a:solidFill>
                <a:latin typeface="Candara"/>
                <a:cs typeface="Arial" pitchFamily="34" charset="0"/>
              </a:rPr>
              <a:t>Fact tables contain the quantitative or factual data about a business--the information being queried. </a:t>
            </a:r>
          </a:p>
          <a:p>
            <a:pPr lvl="1" algn="just"/>
            <a:r>
              <a:rPr lang="en-US" sz="1800" dirty="0">
                <a:solidFill>
                  <a:srgbClr val="000000"/>
                </a:solidFill>
                <a:latin typeface="Candara"/>
                <a:cs typeface="Arial" pitchFamily="34" charset="0"/>
              </a:rPr>
              <a:t>This information is often numerical, additive measurements and can consist of many columns and millions or billions of rows. </a:t>
            </a:r>
          </a:p>
          <a:p>
            <a:pPr algn="just"/>
            <a:endParaRPr lang="en-US" sz="2000" b="1" dirty="0">
              <a:solidFill>
                <a:srgbClr val="000000"/>
              </a:solidFill>
              <a:latin typeface="Candara"/>
              <a:cs typeface="Arial" pitchFamily="34" charset="0"/>
            </a:endParaRPr>
          </a:p>
          <a:p>
            <a:pPr algn="just"/>
            <a:r>
              <a:rPr lang="en-US" sz="2000" b="1" dirty="0">
                <a:solidFill>
                  <a:srgbClr val="000000"/>
                </a:solidFill>
                <a:latin typeface="Candara"/>
                <a:cs typeface="Arial" pitchFamily="34" charset="0"/>
              </a:rPr>
              <a:t>Dimension tables are usually smaller and hold descriptive data that reflects the dimensions, or attributes, of a business. </a:t>
            </a:r>
          </a:p>
          <a:p>
            <a:pPr algn="just"/>
            <a:endParaRPr lang="en-US" sz="2000" b="1" dirty="0">
              <a:solidFill>
                <a:srgbClr val="000000"/>
              </a:solidFill>
              <a:latin typeface="Candara"/>
              <a:cs typeface="Arial" pitchFamily="34" charset="0"/>
            </a:endParaRPr>
          </a:p>
        </p:txBody>
      </p:sp>
      <p:sp>
        <p:nvSpPr>
          <p:cNvPr id="34509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3.12: Fact and Dimension tables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Characteristics of Fact and Dimension tables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54066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5029" name="Picture 5" descr="Star Sche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06" y="1524000"/>
            <a:ext cx="7823049" cy="4136571"/>
          </a:xfrm>
          <a:prstGeom prst="rect">
            <a:avLst/>
          </a:prstGeom>
          <a:noFill/>
          <a:extLst>
            <a:ext uri="{909E8E84-426E-40DD-AFC4-6F175D3DCCD1}">
              <a14:hiddenFill xmlns:a14="http://schemas.microsoft.com/office/drawing/2010/main">
                <a:solidFill>
                  <a:srgbClr val="FFFFFF"/>
                </a:solidFill>
              </a14:hiddenFill>
            </a:ext>
          </a:extLst>
        </p:spPr>
      </p:pic>
      <p:sp>
        <p:nvSpPr>
          <p:cNvPr id="38503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3.12: Star Schema – an Example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Star Schema: Example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79633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Rectangle 4"/>
          <p:cNvSpPr>
            <a:spLocks noGrp="1" noChangeArrowheads="1"/>
          </p:cNvSpPr>
          <p:nvPr>
            <p:ph type="body" sz="half" idx="1"/>
          </p:nvPr>
        </p:nvSpPr>
        <p:spPr>
          <a:xfrm>
            <a:off x="319088" y="1233488"/>
            <a:ext cx="4038600" cy="45259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just"/>
            <a:r>
              <a:rPr lang="en-US" sz="2000" b="1" dirty="0">
                <a:solidFill>
                  <a:srgbClr val="000000"/>
                </a:solidFill>
                <a:latin typeface="Candara"/>
                <a:cs typeface="Arial" pitchFamily="34" charset="0"/>
              </a:rPr>
              <a:t>A fact table is surrounded by a set of Normalized Dimension tables.</a:t>
            </a:r>
          </a:p>
          <a:p>
            <a:pPr algn="just"/>
            <a:r>
              <a:rPr lang="en-US" sz="2000" b="1" dirty="0" smtClean="0">
                <a:solidFill>
                  <a:srgbClr val="000000"/>
                </a:solidFill>
                <a:latin typeface="Candara"/>
                <a:cs typeface="Arial" pitchFamily="34" charset="0"/>
              </a:rPr>
              <a:t>Dimension </a:t>
            </a:r>
            <a:r>
              <a:rPr lang="en-US" sz="2000" b="1" dirty="0">
                <a:solidFill>
                  <a:srgbClr val="000000"/>
                </a:solidFill>
                <a:latin typeface="Candara"/>
                <a:cs typeface="Arial" pitchFamily="34" charset="0"/>
              </a:rPr>
              <a:t>tables are broken into hierarchical tables.</a:t>
            </a:r>
          </a:p>
          <a:p>
            <a:pPr algn="just"/>
            <a:r>
              <a:rPr lang="en-US" sz="2000" b="1" dirty="0" smtClean="0">
                <a:solidFill>
                  <a:srgbClr val="000000"/>
                </a:solidFill>
                <a:latin typeface="Candara"/>
                <a:cs typeface="Arial" pitchFamily="34" charset="0"/>
              </a:rPr>
              <a:t>This </a:t>
            </a:r>
            <a:r>
              <a:rPr lang="en-US" sz="2000" b="1" dirty="0">
                <a:solidFill>
                  <a:srgbClr val="000000"/>
                </a:solidFill>
                <a:latin typeface="Candara"/>
                <a:cs typeface="Arial" pitchFamily="34" charset="0"/>
              </a:rPr>
              <a:t>increases number of Joins.</a:t>
            </a:r>
          </a:p>
          <a:p>
            <a:pPr algn="just"/>
            <a:r>
              <a:rPr lang="en-US" sz="2000" b="1" dirty="0" smtClean="0">
                <a:solidFill>
                  <a:srgbClr val="000000"/>
                </a:solidFill>
                <a:latin typeface="Candara"/>
                <a:cs typeface="Arial" pitchFamily="34" charset="0"/>
              </a:rPr>
              <a:t>The </a:t>
            </a:r>
            <a:r>
              <a:rPr lang="en-US" sz="2000" b="1" dirty="0">
                <a:solidFill>
                  <a:srgbClr val="000000"/>
                </a:solidFill>
                <a:latin typeface="Candara"/>
                <a:cs typeface="Arial" pitchFamily="34" charset="0"/>
              </a:rPr>
              <a:t>table may become large and unmanageable.</a:t>
            </a:r>
          </a:p>
        </p:txBody>
      </p:sp>
      <p:pic>
        <p:nvPicPr>
          <p:cNvPr id="283657" name="Picture 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24400" y="1676400"/>
            <a:ext cx="4038600" cy="2427288"/>
          </a:xfrm>
          <a:ln>
            <a:solidFill>
              <a:schemeClr val="tx1"/>
            </a:solidFill>
            <a:miter lim="800000"/>
            <a:headEnd/>
            <a:tailEnd/>
          </a:ln>
        </p:spPr>
      </p:pic>
      <p:sp>
        <p:nvSpPr>
          <p:cNvPr id="28365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3.12: The Snow Flake Schema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The Snow Flake Schema</a:t>
            </a:r>
          </a:p>
        </p:txBody>
      </p:sp>
    </p:spTree>
    <p:extLst>
      <p:ext uri="{BB962C8B-B14F-4D97-AF65-F5344CB8AC3E}">
        <p14:creationId xmlns:p14="http://schemas.microsoft.com/office/powerpoint/2010/main" val="3979908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052" name="Picture 4" descr="snow_flake"/>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2061" t="2563" r="3093" b="2563"/>
          <a:stretch>
            <a:fillRect/>
          </a:stretch>
        </p:blipFill>
        <p:spPr>
          <a:xfrm>
            <a:off x="1843314" y="1378857"/>
            <a:ext cx="5583350" cy="485901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605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3.12: Snow Flake Schema - Example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Snow Flake Schema: Example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30653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p:cNvSpPr>
          <p:nvPr>
            <p:ph type="body" idx="1"/>
          </p:nvPr>
        </p:nvSpPr>
        <p:spPr>
          <a:xfrm>
            <a:off x="685800" y="1219200"/>
            <a:ext cx="3657600" cy="4525963"/>
          </a:xfrm>
        </p:spPr>
        <p:txBody>
          <a:bodyPr/>
          <a:lstStyle/>
          <a:p>
            <a:pPr algn="just"/>
            <a:r>
              <a:rPr lang="en-US" sz="2000" b="1" dirty="0"/>
              <a:t>Bill </a:t>
            </a:r>
            <a:r>
              <a:rPr lang="en-US" sz="2000" b="1" dirty="0" err="1"/>
              <a:t>Inmon</a:t>
            </a:r>
            <a:r>
              <a:rPr lang="en-US" sz="2000" b="1" dirty="0"/>
              <a:t> Approach (Top-Down)</a:t>
            </a:r>
          </a:p>
          <a:p>
            <a:pPr lvl="1" algn="just"/>
            <a:r>
              <a:rPr lang="en-US" sz="1800" dirty="0"/>
              <a:t>Setting up enterprise wide architecture first &amp; then going for individual data marts</a:t>
            </a:r>
          </a:p>
          <a:p>
            <a:pPr lvl="1" algn="just"/>
            <a:r>
              <a:rPr lang="en-US" sz="1800" dirty="0"/>
              <a:t>Coordinated environment, Single point of control &amp; development	</a:t>
            </a:r>
          </a:p>
          <a:p>
            <a:pPr lvl="1" algn="just"/>
            <a:r>
              <a:rPr lang="en-US" sz="1800" dirty="0"/>
              <a:t>Very difficult, scope control issues, time consuming, expensive.</a:t>
            </a:r>
          </a:p>
        </p:txBody>
      </p:sp>
      <p:sp>
        <p:nvSpPr>
          <p:cNvPr id="40960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Arial" pitchFamily="34" charset="0"/>
              </a:rPr>
              <a:t>3.12: The Implementation Approach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Bill </a:t>
            </a:r>
            <a:r>
              <a:rPr lang="en-US" sz="2400" b="1" dirty="0" err="1">
                <a:solidFill>
                  <a:srgbClr val="000000"/>
                </a:solidFill>
                <a:latin typeface="Candara"/>
                <a:ea typeface="+mj-ea"/>
                <a:cs typeface="Arial" pitchFamily="34" charset="0"/>
              </a:rPr>
              <a:t>Inmon</a:t>
            </a:r>
            <a:r>
              <a:rPr lang="en-US" sz="2400" b="1" dirty="0">
                <a:solidFill>
                  <a:srgbClr val="000000"/>
                </a:solidFill>
                <a:latin typeface="Candara"/>
                <a:ea typeface="+mj-ea"/>
                <a:cs typeface="Arial" pitchFamily="34" charset="0"/>
              </a:rPr>
              <a:t> </a:t>
            </a:r>
            <a:r>
              <a:rPr lang="en-US" sz="2400" b="1" dirty="0" err="1">
                <a:solidFill>
                  <a:srgbClr val="000000"/>
                </a:solidFill>
                <a:latin typeface="Candara"/>
                <a:ea typeface="+mj-ea"/>
                <a:cs typeface="Arial" pitchFamily="34" charset="0"/>
              </a:rPr>
              <a:t>Vs</a:t>
            </a:r>
            <a:r>
              <a:rPr lang="en-US" sz="2400" b="1" dirty="0">
                <a:solidFill>
                  <a:srgbClr val="000000"/>
                </a:solidFill>
                <a:latin typeface="Candara"/>
                <a:ea typeface="+mj-ea"/>
                <a:cs typeface="Arial" pitchFamily="34" charset="0"/>
              </a:rPr>
              <a:t> Ralph Kimball Approach</a:t>
            </a:r>
          </a:p>
        </p:txBody>
      </p:sp>
      <p:sp>
        <p:nvSpPr>
          <p:cNvPr id="409607" name="Rectangle 7"/>
          <p:cNvSpPr>
            <a:spLocks/>
          </p:cNvSpPr>
          <p:nvPr/>
        </p:nvSpPr>
        <p:spPr bwMode="auto">
          <a:xfrm>
            <a:off x="4648200" y="1219200"/>
            <a:ext cx="365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lnSpc>
                <a:spcPct val="100000"/>
              </a:lnSpc>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Ralph Kimball Approach (Bottom-up))</a:t>
            </a:r>
          </a:p>
          <a:p>
            <a:pPr marL="742950" lvl="1" indent="-285750" algn="just" eaLnBrk="0" hangingPunct="0">
              <a:lnSpc>
                <a:spcPct val="100000"/>
              </a:lnSpc>
              <a:spcBef>
                <a:spcPct val="20000"/>
              </a:spcBef>
              <a:buClr>
                <a:srgbClr val="00A1E4"/>
              </a:buClr>
              <a:buFont typeface="Arial" pitchFamily="34" charset="0"/>
              <a:buChar char="–"/>
            </a:pPr>
            <a:r>
              <a:rPr lang="en-US" dirty="0">
                <a:solidFill>
                  <a:srgbClr val="000000"/>
                </a:solidFill>
                <a:latin typeface="Candara"/>
                <a:cs typeface="Arial" pitchFamily="34" charset="0"/>
              </a:rPr>
              <a:t>Start with highly focused data marts &amp; then combine them for enterprise wide requirements</a:t>
            </a:r>
          </a:p>
          <a:p>
            <a:pPr marL="742950" lvl="1" indent="-285750" algn="just" eaLnBrk="0" hangingPunct="0">
              <a:lnSpc>
                <a:spcPct val="100000"/>
              </a:lnSpc>
              <a:spcBef>
                <a:spcPct val="20000"/>
              </a:spcBef>
              <a:buClr>
                <a:srgbClr val="00A1E4"/>
              </a:buClr>
              <a:buFont typeface="Arial" pitchFamily="34" charset="0"/>
              <a:buChar char="–"/>
            </a:pPr>
            <a:r>
              <a:rPr lang="en-US" dirty="0">
                <a:solidFill>
                  <a:srgbClr val="000000"/>
                </a:solidFill>
                <a:latin typeface="Candara"/>
                <a:cs typeface="Arial" pitchFamily="34" charset="0"/>
              </a:rPr>
              <a:t>Faster delivery, quick ROI, low risk, focused team.</a:t>
            </a:r>
          </a:p>
          <a:p>
            <a:pPr marL="742950" lvl="1" indent="-285750" algn="just" eaLnBrk="0" hangingPunct="0">
              <a:lnSpc>
                <a:spcPct val="100000"/>
              </a:lnSpc>
              <a:spcBef>
                <a:spcPct val="20000"/>
              </a:spcBef>
              <a:buClr>
                <a:srgbClr val="00A1E4"/>
              </a:buClr>
              <a:buFont typeface="Arial" pitchFamily="34" charset="0"/>
              <a:buChar char="–"/>
            </a:pPr>
            <a:r>
              <a:rPr lang="en-US" dirty="0">
                <a:solidFill>
                  <a:srgbClr val="000000"/>
                </a:solidFill>
                <a:latin typeface="Candara"/>
                <a:cs typeface="Arial" pitchFamily="34" charset="0"/>
              </a:rPr>
              <a:t>Scalability issues, no common meta data</a:t>
            </a:r>
          </a:p>
        </p:txBody>
      </p:sp>
      <p:pic>
        <p:nvPicPr>
          <p:cNvPr id="409608" name="Picture 8" descr="InM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875213"/>
            <a:ext cx="2514600" cy="1525587"/>
          </a:xfrm>
          <a:prstGeom prst="rect">
            <a:avLst/>
          </a:prstGeom>
          <a:noFill/>
          <a:extLst>
            <a:ext uri="{909E8E84-426E-40DD-AFC4-6F175D3DCCD1}">
              <a14:hiddenFill xmlns:a14="http://schemas.microsoft.com/office/drawing/2010/main">
                <a:solidFill>
                  <a:srgbClr val="FFFFFF"/>
                </a:solidFill>
              </a14:hiddenFill>
            </a:ext>
          </a:extLst>
        </p:spPr>
      </p:pic>
      <p:pic>
        <p:nvPicPr>
          <p:cNvPr id="409609" name="Picture 9" descr="Kimb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0563" y="4267200"/>
            <a:ext cx="1392237"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51831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3.12: The Implementation Approach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Bill </a:t>
            </a:r>
            <a:r>
              <a:rPr lang="en-US" sz="2400" b="1" dirty="0" err="1">
                <a:solidFill>
                  <a:srgbClr val="000000"/>
                </a:solidFill>
                <a:latin typeface="Candara"/>
                <a:ea typeface="+mj-ea"/>
                <a:cs typeface="Arial" pitchFamily="34" charset="0"/>
              </a:rPr>
              <a:t>Inmon</a:t>
            </a:r>
            <a:r>
              <a:rPr lang="en-US" sz="2400" b="1" dirty="0">
                <a:solidFill>
                  <a:srgbClr val="000000"/>
                </a:solidFill>
                <a:latin typeface="Candara"/>
                <a:ea typeface="+mj-ea"/>
                <a:cs typeface="Arial" pitchFamily="34" charset="0"/>
              </a:rPr>
              <a:t> </a:t>
            </a:r>
            <a:r>
              <a:rPr lang="en-US" sz="2400" b="1" dirty="0" err="1">
                <a:solidFill>
                  <a:srgbClr val="000000"/>
                </a:solidFill>
                <a:latin typeface="Candara"/>
                <a:ea typeface="+mj-ea"/>
                <a:cs typeface="Arial" pitchFamily="34" charset="0"/>
              </a:rPr>
              <a:t>Vs</a:t>
            </a:r>
            <a:r>
              <a:rPr lang="en-US" sz="2400" b="1" dirty="0">
                <a:solidFill>
                  <a:srgbClr val="000000"/>
                </a:solidFill>
                <a:latin typeface="Candara"/>
                <a:ea typeface="+mj-ea"/>
                <a:cs typeface="Arial" pitchFamily="34" charset="0"/>
              </a:rPr>
              <a:t> Ralph Kimball Approach</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4121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2140" name="Group 60"/>
          <p:cNvGraphicFramePr>
            <a:graphicFrameLocks noGrp="1"/>
          </p:cNvGraphicFramePr>
          <p:nvPr>
            <p:ph idx="1"/>
            <p:extLst>
              <p:ext uri="{D42A27DB-BD31-4B8C-83A1-F6EECF244321}">
                <p14:modId xmlns:p14="http://schemas.microsoft.com/office/powerpoint/2010/main" val="1785281601"/>
              </p:ext>
            </p:extLst>
          </p:nvPr>
        </p:nvGraphicFramePr>
        <p:xfrm>
          <a:off x="457200" y="1600200"/>
          <a:ext cx="8229600" cy="4648518"/>
        </p:xfrm>
        <a:graphic>
          <a:graphicData uri="http://schemas.openxmlformats.org/drawingml/2006/table">
            <a:tbl>
              <a:tblPr/>
              <a:tblGrid>
                <a:gridCol w="3157538"/>
                <a:gridCol w="2016125"/>
                <a:gridCol w="1443037"/>
                <a:gridCol w="1612900"/>
              </a:tblGrid>
              <a:tr h="5032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Feature</a:t>
                      </a:r>
                      <a:endParaRPr kumimoji="0" lang="en-US" sz="1400" b="1"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Conceptual</a:t>
                      </a:r>
                      <a:endParaRPr kumimoji="0" lang="en-US" sz="1400" b="1"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Logical</a:t>
                      </a:r>
                      <a:endParaRPr kumimoji="0" lang="en-US" sz="1400" b="1"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Physical</a:t>
                      </a:r>
                      <a:endParaRPr kumimoji="0" lang="en-US" sz="1400" b="1"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Entity Names</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  </a:t>
                      </a:r>
                      <a:endParaRPr kumimoji="0" lang="en-US" sz="28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Entity Relationships</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solidFill>
                          <a:schemeClr val="tx1"/>
                        </a:solidFill>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Attributes</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  </a:t>
                      </a:r>
                      <a:endParaRPr kumimoji="0" lang="en-US" sz="28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  </a:t>
                      </a:r>
                      <a:endParaRPr kumimoji="0" lang="en-US" sz="28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Primary Keys</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  </a:t>
                      </a:r>
                      <a:endParaRPr kumimoji="0" lang="en-US" sz="28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Foreign Keys</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  </a:t>
                      </a:r>
                      <a:endParaRPr kumimoji="0" lang="en-US" sz="28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Table Names</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  </a:t>
                      </a:r>
                      <a:endParaRPr kumimoji="0" lang="en-US" sz="28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  </a:t>
                      </a:r>
                      <a:endParaRPr kumimoji="0" lang="en-US" sz="28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Column Names</a:t>
                      </a:r>
                      <a:endParaRPr kumimoji="0" lang="en-US" sz="14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  </a:t>
                      </a:r>
                      <a:endParaRPr kumimoji="0" lang="en-US" sz="28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andara" pitchFamily="34" charset="0"/>
                          <a:cs typeface="Arial" pitchFamily="34" charset="0"/>
                        </a:rPr>
                        <a:t>  </a:t>
                      </a:r>
                      <a:endParaRPr kumimoji="0" lang="en-US" sz="2800" b="0" i="0" u="none" strike="noStrike" cap="none" normalizeH="0" baseline="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Column Data Types</a:t>
                      </a:r>
                      <a:endParaRPr kumimoji="0" lang="en-US" sz="14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andara" pitchFamily="34" charset="0"/>
                          <a:cs typeface="Arial" pitchFamily="34" charset="0"/>
                        </a:rPr>
                        <a:t>  </a:t>
                      </a:r>
                      <a:endParaRPr kumimoji="0" lang="en-US" sz="28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andara" pitchFamily="34" charset="0"/>
                          <a:cs typeface="Arial" pitchFamily="34" charset="0"/>
                        </a:rPr>
                        <a:t>  </a:t>
                      </a:r>
                      <a:endParaRPr kumimoji="0" lang="en-US" sz="2800" b="0" i="0" u="none" strike="noStrike" cap="none" normalizeH="0" baseline="0" dirty="0" smtClean="0">
                        <a:ln>
                          <a:noFill/>
                        </a:ln>
                        <a:solidFill>
                          <a:schemeClr val="tx1"/>
                        </a:solidFill>
                        <a:effectLst/>
                        <a:latin typeface="Candar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Candara"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213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3.13: Conceptual Data Design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Conceptual Data Design</a:t>
            </a:r>
          </a:p>
        </p:txBody>
      </p:sp>
    </p:spTree>
    <p:extLst>
      <p:ext uri="{BB962C8B-B14F-4D97-AF65-F5344CB8AC3E}">
        <p14:creationId xmlns:p14="http://schemas.microsoft.com/office/powerpoint/2010/main" val="2863944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p:cNvSpPr>
          <p:nvPr>
            <p:ph type="body" idx="1"/>
          </p:nvPr>
        </p:nvSpPr>
        <p:spPr>
          <a:xfrm>
            <a:off x="319088" y="1233488"/>
            <a:ext cx="6477000" cy="4648200"/>
          </a:xfrm>
          <a:noFill/>
        </p:spPr>
        <p:txBody>
          <a:bodyPr/>
          <a:lstStyle/>
          <a:p>
            <a:pPr algn="just"/>
            <a:r>
              <a:rPr lang="en-US" sz="2000" b="1" dirty="0">
                <a:solidFill>
                  <a:srgbClr val="000000"/>
                </a:solidFill>
                <a:latin typeface="Candara"/>
                <a:cs typeface="Arial" pitchFamily="34" charset="0"/>
              </a:rPr>
              <a:t>In this lesson, you have learnt about the following:</a:t>
            </a:r>
          </a:p>
          <a:p>
            <a:pPr lvl="1" algn="just"/>
            <a:r>
              <a:rPr lang="en-US" sz="1800" dirty="0">
                <a:solidFill>
                  <a:srgbClr val="000000"/>
                </a:solidFill>
                <a:latin typeface="Candara"/>
                <a:cs typeface="Arial" pitchFamily="34" charset="0"/>
              </a:rPr>
              <a:t>Any system is usually developed in response to a problem, an opportunity, or a requirement.</a:t>
            </a:r>
          </a:p>
          <a:p>
            <a:pPr lvl="1" algn="just"/>
            <a:r>
              <a:rPr lang="en-US" sz="1800" dirty="0">
                <a:solidFill>
                  <a:srgbClr val="000000"/>
                </a:solidFill>
                <a:latin typeface="Candara"/>
                <a:cs typeface="Arial" pitchFamily="34" charset="0"/>
              </a:rPr>
              <a:t>It is important to understand the data life cycle in an application.</a:t>
            </a:r>
          </a:p>
          <a:p>
            <a:pPr lvl="1" algn="just"/>
            <a:r>
              <a:rPr lang="en-US" sz="1800" dirty="0">
                <a:solidFill>
                  <a:srgbClr val="000000"/>
                </a:solidFill>
                <a:latin typeface="Candara"/>
                <a:cs typeface="Arial" pitchFamily="34" charset="0"/>
              </a:rPr>
              <a:t>A data life cycle help us to state the requirements clearly. </a:t>
            </a:r>
          </a:p>
          <a:p>
            <a:pPr lvl="1" algn="just"/>
            <a:r>
              <a:rPr lang="en-US" sz="1800" dirty="0">
                <a:solidFill>
                  <a:srgbClr val="000000"/>
                </a:solidFill>
                <a:latin typeface="Candara"/>
                <a:cs typeface="Arial" pitchFamily="34" charset="0"/>
              </a:rPr>
              <a:t>The most important task is to define “statement of requirements” or Business Requirement Specification.</a:t>
            </a:r>
          </a:p>
          <a:p>
            <a:pPr lvl="1" algn="just"/>
            <a:endParaRPr lang="en-US" sz="1800" dirty="0">
              <a:solidFill>
                <a:srgbClr val="000000"/>
              </a:solidFill>
              <a:latin typeface="Candara"/>
              <a:cs typeface="Arial" pitchFamily="34" charset="0"/>
            </a:endParaRPr>
          </a:p>
          <a:p>
            <a:pPr algn="just">
              <a:buFont typeface="Arial" pitchFamily="34" charset="0"/>
              <a:buChar char="–"/>
            </a:pPr>
            <a:endParaRPr lang="en-US" sz="1800" dirty="0">
              <a:solidFill>
                <a:srgbClr val="000000"/>
              </a:solidFill>
              <a:latin typeface="Candara"/>
              <a:cs typeface="Arial" pitchFamily="34" charset="0"/>
            </a:endParaRPr>
          </a:p>
        </p:txBody>
      </p:sp>
      <p:sp>
        <p:nvSpPr>
          <p:cNvPr id="28979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2400" b="1" dirty="0">
                <a:solidFill>
                  <a:srgbClr val="000000"/>
                </a:solidFill>
                <a:latin typeface="Candara"/>
                <a:ea typeface="+mj-ea"/>
                <a:cs typeface="Arial" pitchFamily="34" charset="0"/>
              </a:rPr>
              <a:t>Summary</a:t>
            </a:r>
          </a:p>
        </p:txBody>
      </p:sp>
      <p:grpSp>
        <p:nvGrpSpPr>
          <p:cNvPr id="2" name="Group 8"/>
          <p:cNvGrpSpPr>
            <a:grpSpLocks/>
          </p:cNvGrpSpPr>
          <p:nvPr/>
        </p:nvGrpSpPr>
        <p:grpSpPr bwMode="auto">
          <a:xfrm>
            <a:off x="6934200" y="1576388"/>
            <a:ext cx="1716088" cy="1547812"/>
            <a:chOff x="4176" y="993"/>
            <a:chExt cx="1273" cy="1119"/>
          </a:xfrm>
        </p:grpSpPr>
        <p:sp>
          <p:nvSpPr>
            <p:cNvPr id="289801"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289802" name="Picture 10"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80442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p:cNvSpPr>
          <p:nvPr>
            <p:ph type="body" idx="1"/>
          </p:nvPr>
        </p:nvSpPr>
        <p:spPr>
          <a:xfrm>
            <a:off x="319088" y="1233488"/>
            <a:ext cx="6996112" cy="4648200"/>
          </a:xfrm>
          <a:noFill/>
        </p:spPr>
        <p:txBody>
          <a:bodyPr/>
          <a:lstStyle/>
          <a:p>
            <a:pPr algn="just"/>
            <a:r>
              <a:rPr lang="en-US" sz="2000" b="1" dirty="0">
                <a:solidFill>
                  <a:srgbClr val="000000"/>
                </a:solidFill>
                <a:latin typeface="Candara"/>
                <a:cs typeface="Arial" pitchFamily="34" charset="0"/>
              </a:rPr>
              <a:t>All pieces of information that are required to run a business are properly recognized.</a:t>
            </a:r>
          </a:p>
          <a:p>
            <a:pPr algn="just"/>
            <a:r>
              <a:rPr lang="en-US" sz="2000" b="1" dirty="0">
                <a:solidFill>
                  <a:srgbClr val="000000"/>
                </a:solidFill>
                <a:latin typeface="Candara"/>
                <a:cs typeface="Arial" pitchFamily="34" charset="0"/>
              </a:rPr>
              <a:t>Every single piece of required information is displayed only once in the model.</a:t>
            </a:r>
          </a:p>
          <a:p>
            <a:pPr algn="just"/>
            <a:r>
              <a:rPr lang="en-US" sz="2000" b="1" dirty="0">
                <a:solidFill>
                  <a:srgbClr val="000000"/>
                </a:solidFill>
                <a:latin typeface="Candara"/>
                <a:cs typeface="Arial" pitchFamily="34" charset="0"/>
              </a:rPr>
              <a:t>The main consideration is, in the future system, the information should be available in a predictable and logical place. </a:t>
            </a:r>
          </a:p>
          <a:p>
            <a:pPr algn="just"/>
            <a:r>
              <a:rPr lang="en-US" sz="2000" b="1" dirty="0">
                <a:solidFill>
                  <a:srgbClr val="000000"/>
                </a:solidFill>
                <a:latin typeface="Candara"/>
                <a:cs typeface="Arial" pitchFamily="34" charset="0"/>
              </a:rPr>
              <a:t>Related information is kept together.</a:t>
            </a:r>
          </a:p>
          <a:p>
            <a:pPr algn="just"/>
            <a:r>
              <a:rPr lang="en-US" sz="2000" b="1" dirty="0">
                <a:solidFill>
                  <a:srgbClr val="000000"/>
                </a:solidFill>
                <a:latin typeface="Candara"/>
                <a:cs typeface="Arial" pitchFamily="34" charset="0"/>
              </a:rPr>
              <a:t>A proper Entity-Relationship (ER) model leads to a set of logically coherent tables.</a:t>
            </a:r>
          </a:p>
        </p:txBody>
      </p:sp>
      <p:pic>
        <p:nvPicPr>
          <p:cNvPr id="241679" name="Picture 15" descr="dart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524000"/>
            <a:ext cx="1466850" cy="1371600"/>
          </a:xfrm>
          <a:prstGeom prst="rect">
            <a:avLst/>
          </a:prstGeom>
          <a:noFill/>
          <a:extLst>
            <a:ext uri="{909E8E84-426E-40DD-AFC4-6F175D3DCCD1}">
              <a14:hiddenFill xmlns:a14="http://schemas.microsoft.com/office/drawing/2010/main">
                <a:solidFill>
                  <a:srgbClr val="FFFFFF"/>
                </a:solidFill>
              </a14:hiddenFill>
            </a:ext>
          </a:extLst>
        </p:spPr>
      </p:pic>
      <p:sp>
        <p:nvSpPr>
          <p:cNvPr id="24168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3.1: Goals of Conceptual Model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Objectives of a Conceptual Model</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243602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p:cNvSpPr>
          <p:nvPr>
            <p:ph type="body" idx="1"/>
          </p:nvPr>
        </p:nvSpPr>
        <p:spPr>
          <a:xfrm>
            <a:off x="457200" y="1600200"/>
            <a:ext cx="6005513" cy="4525963"/>
          </a:xfrm>
        </p:spPr>
        <p:txBody>
          <a:bodyPr/>
          <a:lstStyle/>
          <a:p>
            <a:pPr algn="just"/>
            <a:r>
              <a:rPr lang="en-US" dirty="0"/>
              <a:t>Question 1: In ____ a fact table is surrounded by a set of Normalized Dimension tables.</a:t>
            </a:r>
          </a:p>
          <a:p>
            <a:pPr algn="just"/>
            <a:r>
              <a:rPr lang="en-US" dirty="0" smtClean="0"/>
              <a:t>Question </a:t>
            </a:r>
            <a:r>
              <a:rPr lang="en-US" dirty="0"/>
              <a:t>2: An association between two things (entities) is called a ____.</a:t>
            </a:r>
          </a:p>
        </p:txBody>
      </p:sp>
      <p:grpSp>
        <p:nvGrpSpPr>
          <p:cNvPr id="2" name="Group 3"/>
          <p:cNvGrpSpPr>
            <a:grpSpLocks/>
          </p:cNvGrpSpPr>
          <p:nvPr/>
        </p:nvGrpSpPr>
        <p:grpSpPr bwMode="auto">
          <a:xfrm>
            <a:off x="6781800" y="1576388"/>
            <a:ext cx="1868488" cy="1471612"/>
            <a:chOff x="4176" y="993"/>
            <a:chExt cx="1273" cy="1119"/>
          </a:xfrm>
        </p:grpSpPr>
        <p:sp>
          <p:nvSpPr>
            <p:cNvPr id="413700" name="Rectangle 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413701" name="Picture 5"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413702" name="Rectangle 6"/>
          <p:cNvSpPr>
            <a:spLocks noGrp="1"/>
          </p:cNvSpPr>
          <p:nvPr>
            <p:ph type="title"/>
          </p:nvPr>
        </p:nvSpPr>
        <p:spPr>
          <a:noFill/>
          <a:ln/>
        </p:spPr>
        <p:txBody>
          <a:bodyPr/>
          <a:lstStyle/>
          <a:p>
            <a:r>
              <a:rPr lang="en-US" dirty="0"/>
              <a:t>Review Question</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33141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p:cNvSpPr>
          <p:nvPr>
            <p:ph type="body" idx="1"/>
          </p:nvPr>
        </p:nvSpPr>
        <p:spPr>
          <a:xfrm>
            <a:off x="319088" y="1233488"/>
            <a:ext cx="8229600" cy="4525962"/>
          </a:xfrm>
          <a:noFill/>
        </p:spPr>
        <p:txBody>
          <a:bodyPr/>
          <a:lstStyle/>
          <a:p>
            <a:r>
              <a:rPr lang="en-US" sz="2000" b="1"/>
              <a:t>Main stages in conceptual modeling are as follows:</a:t>
            </a:r>
          </a:p>
          <a:p>
            <a:pPr lvl="1" algn="just"/>
            <a:r>
              <a:rPr lang="en-US" sz="1800"/>
              <a:t>Identification of requirements (done in previous lesson)</a:t>
            </a:r>
          </a:p>
          <a:p>
            <a:pPr lvl="1" algn="just"/>
            <a:r>
              <a:rPr lang="en-US" sz="1800"/>
              <a:t>Designing of solutions</a:t>
            </a:r>
          </a:p>
          <a:p>
            <a:pPr lvl="1" algn="just"/>
            <a:r>
              <a:rPr lang="en-US" sz="1800"/>
              <a:t>Evaluation of solutions</a:t>
            </a:r>
          </a:p>
          <a:p>
            <a:pPr>
              <a:buFont typeface="Arial" pitchFamily="34" charset="0"/>
              <a:buNone/>
            </a:pPr>
            <a:endParaRPr lang="en-US" sz="2400"/>
          </a:p>
        </p:txBody>
      </p:sp>
      <p:sp>
        <p:nvSpPr>
          <p:cNvPr id="243717" name="Rectangle 5"/>
          <p:cNvSpPr>
            <a:spLocks noChangeArrowheads="1"/>
          </p:cNvSpPr>
          <p:nvPr/>
        </p:nvSpPr>
        <p:spPr bwMode="auto">
          <a:xfrm>
            <a:off x="3186113" y="4419600"/>
            <a:ext cx="5119687" cy="838200"/>
          </a:xfrm>
          <a:prstGeom prst="rect">
            <a:avLst/>
          </a:prstGeom>
          <a:gradFill rotWithShape="1">
            <a:gsLst>
              <a:gs pos="0">
                <a:srgbClr val="E6DCAC"/>
              </a:gs>
              <a:gs pos="23000">
                <a:srgbClr val="C7AC4C"/>
              </a:gs>
              <a:gs pos="55000">
                <a:srgbClr val="E6D78A"/>
              </a:gs>
              <a:gs pos="70000">
                <a:srgbClr val="C7AC4C"/>
              </a:gs>
              <a:gs pos="88000">
                <a:srgbClr val="E6D78A"/>
              </a:gs>
              <a:gs pos="100000">
                <a:srgbClr val="E6DCAC"/>
              </a:gs>
            </a:gsLst>
            <a:lin ang="5400000" scaled="1"/>
          </a:gra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FontTx/>
              <a:buNone/>
            </a:pPr>
            <a:r>
              <a:rPr lang="en-US" sz="1600" b="1">
                <a:solidFill>
                  <a:srgbClr val="000000"/>
                </a:solidFill>
                <a:latin typeface="Candara"/>
                <a:cs typeface="Arial" pitchFamily="34" charset="0"/>
              </a:rPr>
              <a:t>1. Identification of Requirements</a:t>
            </a:r>
          </a:p>
        </p:txBody>
      </p:sp>
      <p:sp>
        <p:nvSpPr>
          <p:cNvPr id="243718" name="Rectangle 6"/>
          <p:cNvSpPr>
            <a:spLocks noChangeArrowheads="1"/>
          </p:cNvSpPr>
          <p:nvPr/>
        </p:nvSpPr>
        <p:spPr bwMode="auto">
          <a:xfrm>
            <a:off x="4192588" y="3581400"/>
            <a:ext cx="4113212" cy="838200"/>
          </a:xfrm>
          <a:prstGeom prst="rect">
            <a:avLst/>
          </a:prstGeom>
          <a:gradFill rotWithShape="1">
            <a:gsLst>
              <a:gs pos="0">
                <a:srgbClr val="E6DCAC"/>
              </a:gs>
              <a:gs pos="23000">
                <a:srgbClr val="C7AC4C"/>
              </a:gs>
              <a:gs pos="55000">
                <a:srgbClr val="E6D78A"/>
              </a:gs>
              <a:gs pos="70000">
                <a:srgbClr val="C7AC4C"/>
              </a:gs>
              <a:gs pos="88000">
                <a:srgbClr val="E6D78A"/>
              </a:gs>
              <a:gs pos="100000">
                <a:srgbClr val="E6DCAC"/>
              </a:gs>
            </a:gsLst>
            <a:lin ang="5400000" scaled="1"/>
          </a:gra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FontTx/>
              <a:buNone/>
            </a:pPr>
            <a:r>
              <a:rPr lang="en-US" sz="1600" b="1">
                <a:solidFill>
                  <a:srgbClr val="000000"/>
                </a:solidFill>
                <a:latin typeface="Candara"/>
                <a:cs typeface="Arial" pitchFamily="34" charset="0"/>
              </a:rPr>
              <a:t>2. Designing of Solutions</a:t>
            </a:r>
          </a:p>
        </p:txBody>
      </p:sp>
      <p:sp>
        <p:nvSpPr>
          <p:cNvPr id="243719" name="Rectangle 7"/>
          <p:cNvSpPr>
            <a:spLocks noChangeArrowheads="1"/>
          </p:cNvSpPr>
          <p:nvPr/>
        </p:nvSpPr>
        <p:spPr bwMode="auto">
          <a:xfrm>
            <a:off x="5197475" y="2743200"/>
            <a:ext cx="3108325" cy="838200"/>
          </a:xfrm>
          <a:prstGeom prst="rect">
            <a:avLst/>
          </a:prstGeom>
          <a:gradFill rotWithShape="1">
            <a:gsLst>
              <a:gs pos="0">
                <a:srgbClr val="E6DCAC"/>
              </a:gs>
              <a:gs pos="23000">
                <a:srgbClr val="C7AC4C"/>
              </a:gs>
              <a:gs pos="55000">
                <a:srgbClr val="E6D78A"/>
              </a:gs>
              <a:gs pos="70000">
                <a:srgbClr val="C7AC4C"/>
              </a:gs>
              <a:gs pos="88000">
                <a:srgbClr val="E6D78A"/>
              </a:gs>
              <a:gs pos="100000">
                <a:srgbClr val="E6DCAC"/>
              </a:gs>
            </a:gsLst>
            <a:lin ang="5400000" scaled="1"/>
          </a:gra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FontTx/>
              <a:buNone/>
            </a:pPr>
            <a:r>
              <a:rPr lang="en-US" sz="1600" b="1">
                <a:solidFill>
                  <a:srgbClr val="000000"/>
                </a:solidFill>
                <a:latin typeface="Candara"/>
                <a:cs typeface="Arial" pitchFamily="34" charset="0"/>
              </a:rPr>
              <a:t>3. Evaluation of Solutions</a:t>
            </a:r>
          </a:p>
        </p:txBody>
      </p:sp>
      <p:sp>
        <p:nvSpPr>
          <p:cNvPr id="24372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3.2: Stages in Conceptual Modeling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Main Stages in Conceptual Modeling</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86158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p:cNvSpPr>
          <p:nvPr>
            <p:ph type="body" idx="1"/>
          </p:nvPr>
        </p:nvSpPr>
        <p:spPr>
          <a:xfrm>
            <a:off x="319088" y="1233488"/>
            <a:ext cx="8458200" cy="4648200"/>
          </a:xfrm>
          <a:noFill/>
        </p:spPr>
        <p:txBody>
          <a:bodyPr/>
          <a:lstStyle/>
          <a:p>
            <a:r>
              <a:rPr lang="en-US" sz="2000" b="1">
                <a:solidFill>
                  <a:srgbClr val="000000"/>
                </a:solidFill>
                <a:latin typeface="Candara"/>
                <a:cs typeface="Arial" pitchFamily="34" charset="0"/>
              </a:rPr>
              <a:t>While designing solutions:</a:t>
            </a:r>
          </a:p>
          <a:p>
            <a:pPr lvl="1" algn="just"/>
            <a:r>
              <a:rPr lang="en-US" sz="1800">
                <a:solidFill>
                  <a:srgbClr val="000000"/>
                </a:solidFill>
                <a:latin typeface="Candara"/>
                <a:cs typeface="Arial" pitchFamily="34" charset="0"/>
              </a:rPr>
              <a:t>Understand the application type (OLTP/OLAP).</a:t>
            </a:r>
          </a:p>
          <a:p>
            <a:pPr lvl="1" algn="just"/>
            <a:r>
              <a:rPr lang="en-US" sz="1800">
                <a:solidFill>
                  <a:srgbClr val="000000"/>
                </a:solidFill>
                <a:latin typeface="Candara"/>
                <a:cs typeface="Arial" pitchFamily="34" charset="0"/>
              </a:rPr>
              <a:t>Use a generic model from the respective application area, and then tailor it as per your requirements.</a:t>
            </a:r>
          </a:p>
          <a:p>
            <a:pPr lvl="1" algn="just"/>
            <a:r>
              <a:rPr lang="en-US" sz="1800">
                <a:solidFill>
                  <a:srgbClr val="000000"/>
                </a:solidFill>
                <a:latin typeface="Candara"/>
                <a:cs typeface="Arial" pitchFamily="34" charset="0"/>
              </a:rPr>
              <a:t>Try a generic model from other application areas and draw an analogy from the model.</a:t>
            </a:r>
          </a:p>
          <a:p>
            <a:pPr lvl="1" algn="just"/>
            <a:r>
              <a:rPr lang="en-US" sz="1800">
                <a:solidFill>
                  <a:srgbClr val="000000"/>
                </a:solidFill>
                <a:latin typeface="Candara"/>
                <a:cs typeface="Arial" pitchFamily="34" charset="0"/>
              </a:rPr>
              <a:t>Design your own generic model. There are two methods, Bottom-up Modeling and Top-Down Modeling.</a:t>
            </a:r>
          </a:p>
          <a:p>
            <a:pPr lvl="1" algn="just"/>
            <a:r>
              <a:rPr lang="en-US" sz="1800">
                <a:solidFill>
                  <a:srgbClr val="000000"/>
                </a:solidFill>
                <a:latin typeface="Candara"/>
                <a:cs typeface="Arial" pitchFamily="34" charset="0"/>
              </a:rPr>
              <a:t>Design the generic model to handle exceptions</a:t>
            </a:r>
          </a:p>
          <a:p>
            <a:pPr algn="just">
              <a:buFont typeface="Arial" pitchFamily="34" charset="0"/>
              <a:buChar char="–"/>
            </a:pPr>
            <a:endParaRPr lang="en-US" sz="1800">
              <a:solidFill>
                <a:srgbClr val="000000"/>
              </a:solidFill>
              <a:latin typeface="Candara"/>
              <a:cs typeface="Arial" pitchFamily="34" charset="0"/>
            </a:endParaRPr>
          </a:p>
        </p:txBody>
      </p:sp>
      <p:sp>
        <p:nvSpPr>
          <p:cNvPr id="24576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ヒラギノ角ゴ Pro W3"/>
              </a:rPr>
              <a:t>3.2: Designing Solutions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Designing of Solutions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34857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p:cNvSpPr>
          <p:nvPr>
            <p:ph type="body" idx="1"/>
          </p:nvPr>
        </p:nvSpPr>
        <p:spPr>
          <a:xfrm>
            <a:off x="685800" y="1219200"/>
            <a:ext cx="3657600" cy="4525963"/>
          </a:xfrm>
        </p:spPr>
        <p:txBody>
          <a:bodyPr/>
          <a:lstStyle/>
          <a:p>
            <a:pPr>
              <a:buFont typeface="Arial" pitchFamily="34" charset="0"/>
              <a:buNone/>
            </a:pPr>
            <a:r>
              <a:rPr lang="en-US" sz="2000" b="1">
                <a:solidFill>
                  <a:srgbClr val="000000"/>
                </a:solidFill>
                <a:latin typeface="Candara"/>
                <a:cs typeface="Arial" pitchFamily="34" charset="0"/>
              </a:rPr>
              <a:t>Characteristics</a:t>
            </a:r>
          </a:p>
          <a:p>
            <a:pPr lvl="1"/>
            <a:r>
              <a:rPr lang="en-US" sz="1800">
                <a:solidFill>
                  <a:srgbClr val="000000"/>
                </a:solidFill>
                <a:latin typeface="Candara"/>
                <a:cs typeface="Arial" pitchFamily="34" charset="0"/>
              </a:rPr>
              <a:t>Application-oriented</a:t>
            </a:r>
          </a:p>
          <a:p>
            <a:pPr lvl="1"/>
            <a:r>
              <a:rPr lang="en-US" sz="1800">
                <a:solidFill>
                  <a:srgbClr val="000000"/>
                </a:solidFill>
                <a:latin typeface="Candara"/>
                <a:cs typeface="Arial" pitchFamily="34" charset="0"/>
              </a:rPr>
              <a:t>Detailed data</a:t>
            </a:r>
          </a:p>
          <a:p>
            <a:pPr lvl="1"/>
            <a:r>
              <a:rPr lang="en-US" sz="1800">
                <a:solidFill>
                  <a:srgbClr val="000000"/>
                </a:solidFill>
                <a:latin typeface="Candara"/>
                <a:cs typeface="Arial" pitchFamily="34" charset="0"/>
              </a:rPr>
              <a:t>Current up to date</a:t>
            </a:r>
          </a:p>
          <a:p>
            <a:pPr lvl="1"/>
            <a:r>
              <a:rPr lang="en-US" sz="1800">
                <a:solidFill>
                  <a:srgbClr val="000000"/>
                </a:solidFill>
                <a:latin typeface="Candara"/>
                <a:cs typeface="Arial" pitchFamily="34" charset="0"/>
              </a:rPr>
              <a:t>Isolated data</a:t>
            </a:r>
          </a:p>
          <a:p>
            <a:pPr lvl="1"/>
            <a:r>
              <a:rPr lang="en-US" sz="1800">
                <a:solidFill>
                  <a:srgbClr val="000000"/>
                </a:solidFill>
                <a:latin typeface="Candara"/>
                <a:cs typeface="Arial" pitchFamily="34" charset="0"/>
              </a:rPr>
              <a:t>Repetitive access</a:t>
            </a:r>
          </a:p>
          <a:p>
            <a:pPr lvl="1"/>
            <a:r>
              <a:rPr lang="en-US" sz="1800">
                <a:solidFill>
                  <a:srgbClr val="000000"/>
                </a:solidFill>
                <a:latin typeface="Candara"/>
                <a:cs typeface="Arial" pitchFamily="34" charset="0"/>
              </a:rPr>
              <a:t>Clerical user</a:t>
            </a:r>
          </a:p>
        </p:txBody>
      </p:sp>
      <p:sp>
        <p:nvSpPr>
          <p:cNvPr id="408580" name="Rectangle 4"/>
          <p:cNvSpPr>
            <a:spLocks/>
          </p:cNvSpPr>
          <p:nvPr/>
        </p:nvSpPr>
        <p:spPr bwMode="auto">
          <a:xfrm>
            <a:off x="4572000" y="1219200"/>
            <a:ext cx="3962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00000"/>
              </a:lnSpc>
              <a:spcBef>
                <a:spcPct val="20000"/>
              </a:spcBef>
              <a:buClr>
                <a:srgbClr val="00A1E4"/>
              </a:buClr>
              <a:buFont typeface="Arial" pitchFamily="34" charset="0"/>
              <a:buNone/>
            </a:pPr>
            <a:r>
              <a:rPr lang="en-US" sz="2000" b="1">
                <a:solidFill>
                  <a:srgbClr val="000000"/>
                </a:solidFill>
                <a:latin typeface="Candara"/>
                <a:cs typeface="Arial" pitchFamily="34" charset="0"/>
              </a:rPr>
              <a:t>Requirements</a:t>
            </a:r>
          </a:p>
          <a:p>
            <a:pPr marL="742950" lvl="1" indent="-285750" eaLnBrk="0" hangingPunct="0">
              <a:lnSpc>
                <a:spcPct val="100000"/>
              </a:lnSpc>
              <a:spcBef>
                <a:spcPct val="20000"/>
              </a:spcBef>
              <a:buClr>
                <a:srgbClr val="00A1E4"/>
              </a:buClr>
              <a:buFont typeface="Arial" pitchFamily="34" charset="0"/>
              <a:buChar char="–"/>
            </a:pPr>
            <a:r>
              <a:rPr lang="en-US">
                <a:solidFill>
                  <a:srgbClr val="000000"/>
                </a:solidFill>
                <a:latin typeface="Candara"/>
                <a:cs typeface="Arial" pitchFamily="34" charset="0"/>
              </a:rPr>
              <a:t>Performance sensitive</a:t>
            </a:r>
          </a:p>
          <a:p>
            <a:pPr marL="742950" lvl="1" indent="-285750" eaLnBrk="0" hangingPunct="0">
              <a:lnSpc>
                <a:spcPct val="100000"/>
              </a:lnSpc>
              <a:spcBef>
                <a:spcPct val="20000"/>
              </a:spcBef>
              <a:buClr>
                <a:srgbClr val="00A1E4"/>
              </a:buClr>
              <a:buFont typeface="Arial" pitchFamily="34" charset="0"/>
              <a:buChar char="–"/>
            </a:pPr>
            <a:r>
              <a:rPr lang="en-US">
                <a:solidFill>
                  <a:srgbClr val="000000"/>
                </a:solidFill>
                <a:latin typeface="Candara"/>
                <a:cs typeface="Arial" pitchFamily="34" charset="0"/>
              </a:rPr>
              <a:t>Few records accessed at a time (tens)</a:t>
            </a:r>
          </a:p>
          <a:p>
            <a:pPr marL="742950" lvl="1" indent="-285750" eaLnBrk="0" hangingPunct="0">
              <a:lnSpc>
                <a:spcPct val="100000"/>
              </a:lnSpc>
              <a:spcBef>
                <a:spcPct val="20000"/>
              </a:spcBef>
              <a:buClr>
                <a:srgbClr val="00A1E4"/>
              </a:buClr>
              <a:buFont typeface="Arial" pitchFamily="34" charset="0"/>
              <a:buChar char="–"/>
            </a:pPr>
            <a:r>
              <a:rPr lang="en-US">
                <a:solidFill>
                  <a:srgbClr val="000000"/>
                </a:solidFill>
                <a:latin typeface="Candara"/>
                <a:cs typeface="Arial" pitchFamily="34" charset="0"/>
              </a:rPr>
              <a:t>Read/update access</a:t>
            </a:r>
          </a:p>
          <a:p>
            <a:pPr marL="742950" lvl="1" indent="-285750" eaLnBrk="0" hangingPunct="0">
              <a:lnSpc>
                <a:spcPct val="100000"/>
              </a:lnSpc>
              <a:spcBef>
                <a:spcPct val="20000"/>
              </a:spcBef>
              <a:buClr>
                <a:srgbClr val="00A1E4"/>
              </a:buClr>
              <a:buFont typeface="Arial" pitchFamily="34" charset="0"/>
              <a:buChar char="–"/>
            </a:pPr>
            <a:r>
              <a:rPr lang="en-US">
                <a:solidFill>
                  <a:srgbClr val="000000"/>
                </a:solidFill>
                <a:latin typeface="Candara"/>
                <a:cs typeface="Arial" pitchFamily="34" charset="0"/>
              </a:rPr>
              <a:t>No data redundancy</a:t>
            </a:r>
          </a:p>
          <a:p>
            <a:pPr marL="742950" lvl="1" indent="-285750" eaLnBrk="0" hangingPunct="0">
              <a:lnSpc>
                <a:spcPct val="100000"/>
              </a:lnSpc>
              <a:spcBef>
                <a:spcPct val="20000"/>
              </a:spcBef>
              <a:buClr>
                <a:srgbClr val="00A1E4"/>
              </a:buClr>
              <a:buFont typeface="Arial" pitchFamily="34" charset="0"/>
              <a:buChar char="–"/>
            </a:pPr>
            <a:r>
              <a:rPr lang="en-US">
                <a:solidFill>
                  <a:srgbClr val="000000"/>
                </a:solidFill>
                <a:latin typeface="Candara"/>
                <a:cs typeface="Arial" pitchFamily="34" charset="0"/>
              </a:rPr>
              <a:t>Database size 100MB - few GB</a:t>
            </a:r>
          </a:p>
          <a:p>
            <a:pPr marL="342900" indent="-342900" eaLnBrk="0" hangingPunct="0">
              <a:lnSpc>
                <a:spcPct val="100000"/>
              </a:lnSpc>
              <a:spcBef>
                <a:spcPct val="20000"/>
              </a:spcBef>
              <a:buClr>
                <a:srgbClr val="00A1E4"/>
              </a:buClr>
              <a:buFont typeface="Arial" pitchFamily="34" charset="0"/>
              <a:buChar char="–"/>
            </a:pPr>
            <a:endParaRPr lang="en-US">
              <a:solidFill>
                <a:srgbClr val="000000"/>
              </a:solidFill>
              <a:latin typeface="Candara"/>
              <a:cs typeface="Arial" pitchFamily="34" charset="0"/>
            </a:endParaRPr>
          </a:p>
        </p:txBody>
      </p:sp>
      <p:sp>
        <p:nvSpPr>
          <p:cNvPr id="40858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ヒラギノ角ゴ Pro W3"/>
              </a:rPr>
              <a:t>3.2: Online Transaction Processing System (OLTP)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Online Transaction Processing System (OLTP)</a:t>
            </a:r>
          </a:p>
        </p:txBody>
      </p:sp>
      <p:sp>
        <p:nvSpPr>
          <p:cNvPr id="408583" name="Text Box 7"/>
          <p:cNvSpPr txBox="1">
            <a:spLocks noChangeArrowheads="1"/>
          </p:cNvSpPr>
          <p:nvPr/>
        </p:nvSpPr>
        <p:spPr bwMode="auto">
          <a:xfrm>
            <a:off x="0" y="5410200"/>
            <a:ext cx="9144000" cy="461665"/>
          </a:xfrm>
          <a:prstGeom prst="rect">
            <a:avLst/>
          </a:prstGeom>
          <a:solidFill>
            <a:srgbClr val="FFFF99">
              <a:alpha val="64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sz="2400" b="1">
                <a:solidFill>
                  <a:schemeClr val="tx2"/>
                </a:solidFill>
                <a:latin typeface="Candara"/>
              </a:rPr>
              <a:t>Model Used: Entity-Relationship and Object-Oriented Model</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85747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p:cNvSpPr>
          <p:nvPr>
            <p:ph type="body" sz="half" idx="1"/>
          </p:nvPr>
        </p:nvSpPr>
        <p:spPr>
          <a:xfrm>
            <a:off x="685800" y="1219200"/>
            <a:ext cx="3733800" cy="4038600"/>
          </a:xfrm>
        </p:spPr>
        <p:txBody>
          <a:bodyPr/>
          <a:lstStyle/>
          <a:p>
            <a:pPr>
              <a:buFont typeface="Arial" pitchFamily="34" charset="0"/>
              <a:buNone/>
            </a:pPr>
            <a:r>
              <a:rPr lang="en-US" sz="2000" b="1"/>
              <a:t>Characteristics</a:t>
            </a:r>
          </a:p>
          <a:p>
            <a:pPr lvl="1"/>
            <a:r>
              <a:rPr lang="en-US" sz="1800"/>
              <a:t>Subject-oriented</a:t>
            </a:r>
          </a:p>
          <a:p>
            <a:pPr lvl="1"/>
            <a:r>
              <a:rPr lang="en-US" sz="1800"/>
              <a:t>Used to analyze business</a:t>
            </a:r>
          </a:p>
          <a:p>
            <a:pPr lvl="1"/>
            <a:r>
              <a:rPr lang="en-US" sz="1800"/>
              <a:t>Summarized and refined</a:t>
            </a:r>
          </a:p>
          <a:p>
            <a:pPr lvl="1"/>
            <a:r>
              <a:rPr lang="en-US" sz="1800"/>
              <a:t>Time-varying</a:t>
            </a:r>
          </a:p>
          <a:p>
            <a:pPr lvl="1"/>
            <a:r>
              <a:rPr lang="en-US" sz="1800"/>
              <a:t>Non-volatile</a:t>
            </a:r>
          </a:p>
          <a:p>
            <a:pPr lvl="1"/>
            <a:r>
              <a:rPr lang="en-US" sz="1800"/>
              <a:t>Ad-hoc access</a:t>
            </a:r>
          </a:p>
        </p:txBody>
      </p:sp>
      <p:sp>
        <p:nvSpPr>
          <p:cNvPr id="249860" name="Rectangle 4"/>
          <p:cNvSpPr>
            <a:spLocks noGrp="1"/>
          </p:cNvSpPr>
          <p:nvPr>
            <p:ph type="body" sz="half" idx="2"/>
          </p:nvPr>
        </p:nvSpPr>
        <p:spPr>
          <a:xfrm>
            <a:off x="4572000" y="1219200"/>
            <a:ext cx="4038600" cy="3733800"/>
          </a:xfrm>
        </p:spPr>
        <p:txBody>
          <a:bodyPr/>
          <a:lstStyle/>
          <a:p>
            <a:pPr>
              <a:buFont typeface="Arial" pitchFamily="34" charset="0"/>
              <a:buNone/>
            </a:pPr>
            <a:r>
              <a:rPr lang="en-US" sz="2000" b="1" dirty="0"/>
              <a:t>Requirements</a:t>
            </a:r>
          </a:p>
          <a:p>
            <a:pPr lvl="1"/>
            <a:r>
              <a:rPr lang="en-US" sz="1800" dirty="0"/>
              <a:t>Performance relaxed</a:t>
            </a:r>
          </a:p>
          <a:p>
            <a:pPr lvl="1"/>
            <a:r>
              <a:rPr lang="en-US" sz="1800" dirty="0"/>
              <a:t>Large volumes accessed at a time (millions of rows)</a:t>
            </a:r>
          </a:p>
          <a:p>
            <a:pPr lvl="1"/>
            <a:r>
              <a:rPr lang="en-US" sz="1800" dirty="0"/>
              <a:t>Mostly read (batch update)</a:t>
            </a:r>
          </a:p>
          <a:p>
            <a:pPr lvl="1"/>
            <a:r>
              <a:rPr lang="en-US" sz="1800" dirty="0"/>
              <a:t>Redundancy is accepted</a:t>
            </a:r>
          </a:p>
          <a:p>
            <a:pPr lvl="1"/>
            <a:r>
              <a:rPr lang="en-US" sz="1800" dirty="0"/>
              <a:t>Database size 100 GB-few TB</a:t>
            </a:r>
          </a:p>
        </p:txBody>
      </p:sp>
      <p:sp>
        <p:nvSpPr>
          <p:cNvPr id="249861" name="Rectangle 5"/>
          <p:cNvSpPr>
            <a:spLocks noChangeArrowheads="1"/>
          </p:cNvSpPr>
          <p:nvPr/>
        </p:nvSpPr>
        <p:spPr bwMode="auto">
          <a:xfrm>
            <a:off x="4572000" y="1066800"/>
            <a:ext cx="403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eaLnBrk="0" hangingPunct="0">
              <a:lnSpc>
                <a:spcPct val="100000"/>
              </a:lnSpc>
              <a:spcBef>
                <a:spcPct val="20000"/>
              </a:spcBef>
              <a:buClr>
                <a:srgbClr val="00A1E4"/>
              </a:buClr>
              <a:buFont typeface="Arial" pitchFamily="34" charset="0"/>
              <a:buChar char="•"/>
            </a:pPr>
            <a:endParaRPr lang="en-US" sz="2000" b="1">
              <a:solidFill>
                <a:schemeClr val="tx2"/>
              </a:solidFill>
              <a:latin typeface="Candara"/>
              <a:cs typeface="Arial" pitchFamily="34" charset="0"/>
            </a:endParaRPr>
          </a:p>
        </p:txBody>
      </p:sp>
      <p:sp>
        <p:nvSpPr>
          <p:cNvPr id="249862" name="Text Box 6"/>
          <p:cNvSpPr txBox="1">
            <a:spLocks noChangeArrowheads="1"/>
          </p:cNvSpPr>
          <p:nvPr/>
        </p:nvSpPr>
        <p:spPr bwMode="auto">
          <a:xfrm>
            <a:off x="0" y="5410200"/>
            <a:ext cx="9144000" cy="461665"/>
          </a:xfrm>
          <a:prstGeom prst="rect">
            <a:avLst/>
          </a:prstGeom>
          <a:solidFill>
            <a:srgbClr val="FFFF99">
              <a:alpha val="64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sz="2400" b="1">
                <a:solidFill>
                  <a:schemeClr val="tx2"/>
                </a:solidFill>
                <a:latin typeface="Candara"/>
                <a:cs typeface="Arial" pitchFamily="34" charset="0"/>
              </a:rPr>
              <a:t>Model Used: Dimension Model</a:t>
            </a:r>
          </a:p>
        </p:txBody>
      </p:sp>
      <p:sp>
        <p:nvSpPr>
          <p:cNvPr id="24986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Arial" pitchFamily="34" charset="0"/>
              </a:rPr>
              <a:t>3.2: Online Analytical Processing System (OLAP)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Online Analytical Processing System (OLAP) </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61639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p:cNvSpPr>
          <p:nvPr>
            <p:ph type="body" idx="1"/>
          </p:nvPr>
        </p:nvSpPr>
        <p:spPr>
          <a:xfrm>
            <a:off x="319088" y="1233488"/>
            <a:ext cx="8229600" cy="4525962"/>
          </a:xfrm>
          <a:noFill/>
        </p:spPr>
        <p:txBody>
          <a:bodyPr/>
          <a:lstStyle/>
          <a:p>
            <a:pPr algn="just"/>
            <a:r>
              <a:rPr lang="en-US" sz="2000" b="1" dirty="0">
                <a:solidFill>
                  <a:srgbClr val="000000"/>
                </a:solidFill>
                <a:latin typeface="Candara"/>
                <a:cs typeface="Arial" pitchFamily="34" charset="0"/>
              </a:rPr>
              <a:t>No one likes to start the modeling from scratch.</a:t>
            </a:r>
          </a:p>
          <a:p>
            <a:pPr algn="just"/>
            <a:r>
              <a:rPr lang="en-US" sz="2000" b="1" dirty="0">
                <a:solidFill>
                  <a:srgbClr val="000000"/>
                </a:solidFill>
                <a:latin typeface="Candara"/>
                <a:cs typeface="Arial" pitchFamily="34" charset="0"/>
              </a:rPr>
              <a:t>Modeler very much relies on proven/used structures.</a:t>
            </a:r>
          </a:p>
          <a:p>
            <a:pPr algn="just"/>
            <a:r>
              <a:rPr lang="en-US" sz="2000" b="1" dirty="0">
                <a:solidFill>
                  <a:srgbClr val="000000"/>
                </a:solidFill>
                <a:latin typeface="Candara"/>
                <a:cs typeface="Arial" pitchFamily="34" charset="0"/>
              </a:rPr>
              <a:t>The advantages of using an existing model or a generic model are as follows:</a:t>
            </a:r>
          </a:p>
          <a:p>
            <a:pPr lvl="1" algn="just"/>
            <a:r>
              <a:rPr lang="en-US" sz="1800" dirty="0">
                <a:solidFill>
                  <a:srgbClr val="000000"/>
                </a:solidFill>
                <a:latin typeface="Candara"/>
                <a:cs typeface="Arial" pitchFamily="34" charset="0"/>
              </a:rPr>
              <a:t>It helps us to understand the system better.</a:t>
            </a:r>
          </a:p>
          <a:p>
            <a:pPr lvl="1" algn="just"/>
            <a:r>
              <a:rPr lang="en-US" sz="1800" dirty="0">
                <a:solidFill>
                  <a:srgbClr val="000000"/>
                </a:solidFill>
                <a:latin typeface="Candara"/>
                <a:cs typeface="Arial" pitchFamily="34" charset="0"/>
              </a:rPr>
              <a:t>It saves a lot of development time and efforts. </a:t>
            </a:r>
          </a:p>
          <a:p>
            <a:pPr lvl="1" algn="just"/>
            <a:r>
              <a:rPr lang="en-US" sz="1800" dirty="0">
                <a:solidFill>
                  <a:srgbClr val="000000"/>
                </a:solidFill>
                <a:latin typeface="Candara"/>
                <a:cs typeface="Arial" pitchFamily="34" charset="0"/>
              </a:rPr>
              <a:t>For example, use of life insurance model could be very useful for designing a model for health insurance.</a:t>
            </a:r>
          </a:p>
          <a:p>
            <a:pPr lvl="1" algn="just"/>
            <a:r>
              <a:rPr lang="en-US" sz="1800" dirty="0">
                <a:solidFill>
                  <a:srgbClr val="000000"/>
                </a:solidFill>
                <a:latin typeface="Candara"/>
                <a:cs typeface="Arial" pitchFamily="34" charset="0"/>
              </a:rPr>
              <a:t>It is known to the modeler.</a:t>
            </a:r>
          </a:p>
        </p:txBody>
      </p:sp>
      <p:sp>
        <p:nvSpPr>
          <p:cNvPr id="25191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Tx/>
              <a:buFontTx/>
              <a:buNone/>
            </a:pPr>
            <a:r>
              <a:rPr lang="en-US" sz="1200" b="1" dirty="0">
                <a:solidFill>
                  <a:srgbClr val="000000"/>
                </a:solidFill>
                <a:latin typeface="Candara"/>
                <a:ea typeface="ヒラギノ角ゴ Pro W3"/>
                <a:cs typeface="ヒラギノ角ゴ Pro W3"/>
              </a:rPr>
              <a:t>3.3: Patterns and Generic Models </a:t>
            </a:r>
            <a:br>
              <a:rPr lang="en-US" sz="1200" b="1" dirty="0">
                <a:solidFill>
                  <a:srgbClr val="000000"/>
                </a:solidFill>
                <a:latin typeface="Candara"/>
                <a:ea typeface="ヒラギノ角ゴ Pro W3"/>
                <a:cs typeface="ヒラギノ角ゴ Pro W3"/>
              </a:rPr>
            </a:br>
            <a:r>
              <a:rPr lang="en-US" sz="2400" b="1" dirty="0">
                <a:solidFill>
                  <a:srgbClr val="000000"/>
                </a:solidFill>
                <a:latin typeface="Candara"/>
                <a:ea typeface="+mj-ea"/>
                <a:cs typeface="Arial" pitchFamily="34" charset="0"/>
              </a:rPr>
              <a:t>Advantages of Patterns and Generic Models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83196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e1c37cee-1908-4add-8d3c-92a3bcbefca2"/>
    <ds:schemaRef ds:uri="952a6df7-b138-4f89-9bc4-e7a874ea3254"/>
  </ds:schemaRefs>
</ds:datastoreItem>
</file>

<file path=customXml/itemProps2.xml><?xml version="1.0" encoding="utf-8"?>
<ds:datastoreItem xmlns:ds="http://schemas.openxmlformats.org/officeDocument/2006/customXml" ds:itemID="{AAB1212B-9CFD-429B-9B40-73881FD190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7cee-1908-4add-8d3c-92a3bcbefca2"/>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2743</TotalTime>
  <Words>4444</Words>
  <Application>Microsoft Office PowerPoint</Application>
  <PresentationFormat>On-screen Show (4:3)</PresentationFormat>
  <Paragraphs>425</Paragraphs>
  <Slides>40</Slides>
  <Notes>40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Wingdings</vt:lpstr>
      <vt:lpstr>Tahoma</vt:lpstr>
      <vt:lpstr>Candara</vt:lpstr>
      <vt:lpstr>ＭＳ Ｐゴシック</vt:lpstr>
      <vt:lpstr>Times New Roman</vt:lpstr>
      <vt:lpstr>Calibri</vt:lpstr>
      <vt:lpstr>ヒラギノ角ゴ Pro W3</vt:lpstr>
      <vt:lpstr>1_Office Theme</vt:lpstr>
      <vt:lpstr>Dimension Modeling for Data Warehouse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Anjana K Pathare</cp:lastModifiedBy>
  <cp:revision>136</cp:revision>
  <dcterms:created xsi:type="dcterms:W3CDTF">2012-05-18T02:59:15Z</dcterms:created>
  <dcterms:modified xsi:type="dcterms:W3CDTF">2016-05-19T04:07:17Z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