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ndara" panose="020E0502030303020204" pitchFamily="34" charset="0"/>
      <p:regular r:id="rId24"/>
      <p:bold r:id="rId25"/>
      <p:italic r:id="rId26"/>
      <p:boldItalic r:id="rId27"/>
    </p:embeddedFont>
    <p:embeddedFont>
      <p:font typeface="ＭＳ Ｐゴシック" panose="020B0600070205080204" pitchFamily="34" charset="-128"/>
      <p:regular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70" y="-27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2658" y="-108"/>
      </p:cViewPr>
      <p:guideLst>
        <p:guide orient="horz" pos="2880"/>
        <p:guide pos="124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9613" y="685800"/>
            <a:ext cx="4614137"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979614" y="4571999"/>
            <a:ext cx="4646818" cy="399010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0625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1"/>
            <a:ext cx="6500813" cy="191984"/>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ndara" pitchFamily="34" charset="0"/>
                <a:cs typeface="Arial" pitchFamily="34" charset="0"/>
              </a:rPr>
              <a:t>Dimension Modeling for Data Warehouse		                                                    Logical Model</a:t>
            </a:r>
          </a:p>
        </p:txBody>
      </p:sp>
      <p:sp>
        <p:nvSpPr>
          <p:cNvPr id="12" name="Rectangle 14"/>
          <p:cNvSpPr>
            <a:spLocks noChangeArrowheads="1"/>
          </p:cNvSpPr>
          <p:nvPr/>
        </p:nvSpPr>
        <p:spPr bwMode="auto">
          <a:xfrm>
            <a:off x="3962793" y="8567307"/>
            <a:ext cx="2762530" cy="303561"/>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04-</a:t>
            </a:r>
            <a:fld id="{BD9FB300-F9DC-4669-88F4-967ABA23CC04}" type="slidenum">
              <a:rPr lang="en-US" sz="11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685800"/>
            <a:ext cx="4573588"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Rot="1" noChangeAspect="1" noChangeArrowheads="1" noTextEdit="1"/>
          </p:cNvSpPr>
          <p:nvPr>
            <p:ph type="sldImg"/>
          </p:nvPr>
        </p:nvSpPr>
        <p:spPr>
          <a:xfrm>
            <a:off x="1970088" y="839788"/>
            <a:ext cx="4670425" cy="3503612"/>
          </a:xfrm>
          <a:ln/>
        </p:spPr>
      </p:sp>
      <p:sp>
        <p:nvSpPr>
          <p:cNvPr id="731139" name="Rectangle 3"/>
          <p:cNvSpPr>
            <a:spLocks noGrp="1" noChangeArrowheads="1"/>
          </p:cNvSpPr>
          <p:nvPr>
            <p:ph type="body" idx="1"/>
          </p:nvPr>
        </p:nvSpPr>
        <p:spPr>
          <a:xfrm>
            <a:off x="1981200" y="4572000"/>
            <a:ext cx="4648200" cy="3962400"/>
          </a:xfrm>
        </p:spPr>
        <p:txBody>
          <a:bodyPr/>
          <a:lstStyle/>
          <a:p>
            <a:pPr algn="just"/>
            <a:r>
              <a:rPr lang="en-US" dirty="0"/>
              <a:t>An employee can work in only one department; this relationship is single-valued for employees. On the other hand, one department can have many employees; this relationship is multi-valued for departments.  The relationship between employees (single-valued) and departments (multi-valued) is a one-to-many relationship. </a:t>
            </a:r>
          </a:p>
          <a:p>
            <a:pPr algn="just"/>
            <a:r>
              <a:rPr lang="en-US" dirty="0"/>
              <a:t>To define tables for each one-to-many and each many-to-one relationship:</a:t>
            </a:r>
          </a:p>
          <a:p>
            <a:pPr marL="171450" indent="-171450" algn="just">
              <a:buFont typeface="Wingdings" pitchFamily="2" charset="2"/>
              <a:buChar char="Ø"/>
            </a:pPr>
            <a:r>
              <a:rPr lang="en-US" dirty="0"/>
              <a:t>Group all the relationships for which the "many" side of the relationship is the same entity. </a:t>
            </a:r>
          </a:p>
          <a:p>
            <a:pPr marL="171450" indent="-171450" algn="just">
              <a:buFont typeface="Wingdings" pitchFamily="2" charset="2"/>
              <a:buChar char="Ø"/>
            </a:pPr>
            <a:r>
              <a:rPr lang="en-US" dirty="0"/>
              <a:t>Define a single table for all the relationships in the group. </a:t>
            </a:r>
          </a:p>
          <a:p>
            <a:pPr algn="just"/>
            <a:endParaRPr lang="en-US" dirty="0"/>
          </a:p>
          <a:p>
            <a:pPr algn="just"/>
            <a:r>
              <a:rPr lang="en-US" b="1" dirty="0"/>
              <a:t>One-to-Many Relationship Implementation</a:t>
            </a:r>
            <a:endParaRPr lang="en-US" dirty="0"/>
          </a:p>
          <a:p>
            <a:pPr algn="just"/>
            <a:r>
              <a:rPr lang="en-US" dirty="0"/>
              <a:t>When moving from a conceptual to a logical data model, however, we work from a diagram to tables and apply the following rule </a:t>
            </a:r>
          </a:p>
          <a:p>
            <a:pPr algn="just"/>
            <a:r>
              <a:rPr lang="en-US" i="1" dirty="0"/>
              <a:t>A one-to-many relationship is supported in a relational database by holding the primary key of the table representing the entity class at the</a:t>
            </a:r>
          </a:p>
          <a:p>
            <a:pPr algn="just"/>
            <a:r>
              <a:rPr lang="en-US" i="1" dirty="0"/>
              <a:t>“one” end of the relationship as a foreign key in the table representing the entity class at the “many” end of the relationship.</a:t>
            </a:r>
          </a:p>
          <a:p>
            <a:pPr algn="just"/>
            <a:r>
              <a:rPr lang="en-US" dirty="0"/>
              <a:t>In the logical data model, therefore, we create, in the table representing the entity class at the “many” end of the relationship, a copy of the primary</a:t>
            </a:r>
          </a:p>
          <a:p>
            <a:pPr algn="just"/>
            <a:r>
              <a:rPr lang="en-US" dirty="0"/>
              <a:t>key of the entity class at the “one” end of the relationship.</a:t>
            </a:r>
          </a:p>
          <a:p>
            <a:pPr algn="just"/>
            <a:endParaRPr lang="en-US" dirty="0"/>
          </a:p>
          <a:p>
            <a:pPr algn="just"/>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9" name="Rectangle 7"/>
          <p:cNvSpPr>
            <a:spLocks noGrp="1" noRot="1" noChangeAspect="1" noChangeArrowheads="1" noTextEdit="1"/>
          </p:cNvSpPr>
          <p:nvPr>
            <p:ph type="sldImg"/>
          </p:nvPr>
        </p:nvSpPr>
        <p:spPr>
          <a:xfrm>
            <a:off x="1970088" y="839788"/>
            <a:ext cx="4670425" cy="3503612"/>
          </a:xfrm>
          <a:ln/>
        </p:spPr>
      </p:sp>
      <p:sp>
        <p:nvSpPr>
          <p:cNvPr id="259080" name="Rectangle 8"/>
          <p:cNvSpPr>
            <a:spLocks noGrp="1" noChangeArrowheads="1"/>
          </p:cNvSpPr>
          <p:nvPr>
            <p:ph type="body" idx="1"/>
          </p:nvPr>
        </p:nvSpPr>
        <p:spPr>
          <a:xfrm>
            <a:off x="1981200" y="4572000"/>
            <a:ext cx="4648200" cy="3962400"/>
          </a:xfrm>
        </p:spPr>
        <p:txBody>
          <a:bodyPr>
            <a:normAutofit/>
          </a:bodyPr>
          <a:lstStyle/>
          <a:p>
            <a:pPr algn="just"/>
            <a:r>
              <a:rPr lang="en-US" dirty="0"/>
              <a:t>One-to-one relationships are single-valued in both directions. A manager manages one department; a department has only one manager. The questions, "Who is the manager of Department C01?", and "What department does Sally Kwan manage?" both have single answers. </a:t>
            </a:r>
            <a:endParaRPr lang="en-US" b="1" dirty="0"/>
          </a:p>
          <a:p>
            <a:pPr algn="just"/>
            <a:r>
              <a:rPr lang="en-US" dirty="0"/>
              <a:t>The relationship can be assigned to either the DEPARTMENT table or the EMPLOYEE table. Because all departments have managers, but not all employees are managers, it is most logical to add the manager to the DEPARTMENT table, as shown in the following example. </a:t>
            </a:r>
          </a:p>
          <a:p>
            <a:pPr algn="just"/>
            <a:r>
              <a:rPr lang="en-US" dirty="0"/>
              <a:t>The above table shows the representation of a one-to-one relationship. </a:t>
            </a:r>
          </a:p>
          <a:p>
            <a:pPr algn="just"/>
            <a:r>
              <a:rPr lang="en-US" dirty="0"/>
              <a:t>You can have more than one table describing the attributes of the same set of entities. For example, the EMPLOYEE table shows the number of the department to which an employee is assigned, and the DEPARTMENT table shows which manager is assigned to each department number. To retrieve both sets of attributes simultaneously, you can join the two tables on the matching columns, as shown in the following example. The values in WORKDEPT and DEPTNO represent the same entity, and represent a </a:t>
            </a:r>
            <a:r>
              <a:rPr lang="en-US" i="1" dirty="0"/>
              <a:t>join path</a:t>
            </a:r>
            <a:r>
              <a:rPr lang="en-US" dirty="0"/>
              <a:t> between the DEPARTMENT and EMPLOYEE tables. </a:t>
            </a:r>
          </a:p>
          <a:p>
            <a:pPr algn="just"/>
            <a:r>
              <a:rPr lang="en-US" dirty="0"/>
              <a:t>When you retrieve information about an entity from more than one table, ensure that equal values represent the same entity. The connecting columns can have different names (like WORKDEPT and DEPTNO in the previous example), or they can have the same name (like the columns called DEPTNO in the department and project tables). </a:t>
            </a:r>
            <a:endParaRPr lang="en-US" b="1" dirty="0"/>
          </a:p>
          <a:p>
            <a:pPr algn="just"/>
            <a:endParaRPr lang="en-US" dirty="0"/>
          </a:p>
          <a:p>
            <a:pPr algn="just"/>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Rot="1" noChangeAspect="1" noChangeArrowheads="1" noTextEdit="1"/>
          </p:cNvSpPr>
          <p:nvPr>
            <p:ph type="sldImg"/>
          </p:nvPr>
        </p:nvSpPr>
        <p:spPr>
          <a:xfrm>
            <a:off x="1970088" y="839788"/>
            <a:ext cx="4670425" cy="3503612"/>
          </a:xfrm>
          <a:ln/>
        </p:spPr>
      </p:sp>
      <p:sp>
        <p:nvSpPr>
          <p:cNvPr id="733187" name="Rectangle 3"/>
          <p:cNvSpPr>
            <a:spLocks noGrp="1" noChangeArrowheads="1"/>
          </p:cNvSpPr>
          <p:nvPr>
            <p:ph type="body" idx="1"/>
          </p:nvPr>
        </p:nvSpPr>
        <p:spPr>
          <a:xfrm>
            <a:off x="1981200" y="4572000"/>
            <a:ext cx="4648200" cy="3962400"/>
          </a:xfrm>
        </p:spPr>
        <p:txBody>
          <a:bodyPr/>
          <a:lstStyle/>
          <a:p>
            <a:pPr algn="just"/>
            <a:r>
              <a:rPr lang="en-US" dirty="0"/>
              <a:t>A relationship that is multi-valued in both directions is a many-to-many relationship. An employee can work on more than one project, and a project can have more than one employee. The questions "What does Dolores Quintana work on?", and "Who works on project IF1000?" both yield multiple answers. A many-to-many relationship can be expressed in a table with a column for each entity ("employees" and "projects").  </a:t>
            </a:r>
          </a:p>
          <a:p>
            <a:pPr algn="just"/>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Rot="1" noChangeAspect="1" noChangeArrowheads="1" noTextEdit="1"/>
          </p:cNvSpPr>
          <p:nvPr>
            <p:ph type="sldImg"/>
          </p:nvPr>
        </p:nvSpPr>
        <p:spPr>
          <a:xfrm>
            <a:off x="1970088" y="839788"/>
            <a:ext cx="4670425" cy="3503612"/>
          </a:xfrm>
          <a:ln/>
        </p:spPr>
      </p:sp>
      <p:sp>
        <p:nvSpPr>
          <p:cNvPr id="735235" name="Rectangle 3"/>
          <p:cNvSpPr>
            <a:spLocks noGrp="1" noChangeArrowheads="1"/>
          </p:cNvSpPr>
          <p:nvPr>
            <p:ph type="body" idx="1"/>
          </p:nvPr>
        </p:nvSpPr>
        <p:spPr>
          <a:xfrm>
            <a:off x="1969770" y="4537710"/>
            <a:ext cx="4648200" cy="3962400"/>
          </a:xfrm>
        </p:spPr>
        <p:txBody>
          <a:bodyPr/>
          <a:lstStyle/>
          <a:p>
            <a:pPr algn="just"/>
            <a:r>
              <a:rPr lang="en-AU" dirty="0"/>
              <a:t>Many-to-many relationships cannot be used in the data model because they cannot be represented by the relational model. Therefore, many-to-many relationships must be resolved early in the modelling process. The strategy for resolving many-to-many relationship is to replace the relationship with an association entity and then relate the two original entities to the association entity</a:t>
            </a:r>
            <a:r>
              <a:rPr lang="en-US" dirty="0"/>
              <a:t> </a:t>
            </a:r>
          </a:p>
          <a:p>
            <a:pPr algn="just"/>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Rot="1" noChangeAspect="1" noChangeArrowheads="1" noTextEdit="1"/>
          </p:cNvSpPr>
          <p:nvPr>
            <p:ph type="sldImg"/>
          </p:nvPr>
        </p:nvSpPr>
        <p:spPr>
          <a:xfrm>
            <a:off x="1970088" y="839788"/>
            <a:ext cx="4670425" cy="3503612"/>
          </a:xfrm>
          <a:ln/>
        </p:spPr>
      </p:sp>
      <p:sp>
        <p:nvSpPr>
          <p:cNvPr id="697347" name="Rectangle 3"/>
          <p:cNvSpPr>
            <a:spLocks noGrp="1" noChangeArrowheads="1"/>
          </p:cNvSpPr>
          <p:nvPr>
            <p:ph type="body" idx="1"/>
          </p:nvPr>
        </p:nvSpPr>
        <p:spPr>
          <a:xfrm>
            <a:off x="1981200" y="4572000"/>
            <a:ext cx="4648200" cy="3962400"/>
          </a:xfrm>
        </p:spPr>
        <p:txBody>
          <a:bodyPr/>
          <a:lstStyle/>
          <a:p>
            <a:pPr>
              <a:lnSpc>
                <a:spcPts val="1200"/>
              </a:lnSpc>
            </a:pPr>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Rot="1" noChangeAspect="1" noChangeArrowheads="1" noTextEdit="1"/>
          </p:cNvSpPr>
          <p:nvPr>
            <p:ph type="sldImg"/>
          </p:nvPr>
        </p:nvSpPr>
        <p:spPr>
          <a:xfrm>
            <a:off x="1970088" y="839788"/>
            <a:ext cx="4670425" cy="3503612"/>
          </a:xfrm>
          <a:ln/>
        </p:spPr>
      </p:sp>
      <p:sp>
        <p:nvSpPr>
          <p:cNvPr id="699395" name="Rectangle 3"/>
          <p:cNvSpPr>
            <a:spLocks noGrp="1" noChangeArrowheads="1"/>
          </p:cNvSpPr>
          <p:nvPr>
            <p:ph type="body" idx="1"/>
          </p:nvPr>
        </p:nvSpPr>
        <p:spPr>
          <a:xfrm>
            <a:off x="1981200" y="4572000"/>
            <a:ext cx="4648200" cy="3962400"/>
          </a:xfrm>
        </p:spPr>
        <p:txBody>
          <a:bodyPr/>
          <a:lstStyle/>
          <a:p>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Rot="1" noChangeAspect="1" noChangeArrowheads="1" noTextEdit="1"/>
          </p:cNvSpPr>
          <p:nvPr>
            <p:ph type="sldImg"/>
          </p:nvPr>
        </p:nvSpPr>
        <p:spPr>
          <a:xfrm>
            <a:off x="1970088" y="839788"/>
            <a:ext cx="4670425" cy="3503612"/>
          </a:xfrm>
          <a:ln/>
        </p:spPr>
      </p:sp>
      <p:sp>
        <p:nvSpPr>
          <p:cNvPr id="347140" name="Rectangle 4"/>
          <p:cNvSpPr>
            <a:spLocks noGrp="1" noChangeArrowheads="1"/>
          </p:cNvSpPr>
          <p:nvPr>
            <p:ph type="body" idx="1"/>
          </p:nvPr>
        </p:nvSpPr>
        <p:spPr>
          <a:xfrm>
            <a:off x="1981200" y="4572000"/>
            <a:ext cx="4648200" cy="3962400"/>
          </a:xfrm>
        </p:spPr>
        <p:txBody>
          <a:bodyPr/>
          <a:lstStyle/>
          <a:p>
            <a:r>
              <a:rPr lang="en-US" dirty="0"/>
              <a:t>Add the notes here.</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970088" y="839788"/>
            <a:ext cx="4672012" cy="3503612"/>
          </a:xfrm>
          <a:ln/>
        </p:spPr>
      </p:sp>
      <p:sp>
        <p:nvSpPr>
          <p:cNvPr id="741379" name="Rectangle 3"/>
          <p:cNvSpPr>
            <a:spLocks noGrp="1" noChangeArrowheads="1"/>
          </p:cNvSpPr>
          <p:nvPr>
            <p:ph type="body" idx="1"/>
          </p:nvPr>
        </p:nvSpPr>
        <p:spPr>
          <a:xfrm>
            <a:off x="1979613" y="4572000"/>
            <a:ext cx="4573587" cy="3887788"/>
          </a:xfrm>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Rot="1" noChangeAspect="1" noChangeArrowheads="1" noTextEdit="1"/>
          </p:cNvSpPr>
          <p:nvPr>
            <p:ph type="sldImg"/>
          </p:nvPr>
        </p:nvSpPr>
        <p:spPr>
          <a:xfrm>
            <a:off x="1970088" y="839788"/>
            <a:ext cx="4670425" cy="3503612"/>
          </a:xfrm>
          <a:ln/>
        </p:spPr>
      </p:sp>
      <p:sp>
        <p:nvSpPr>
          <p:cNvPr id="728067" name="Rectangle 3"/>
          <p:cNvSpPr>
            <a:spLocks noGrp="1" noChangeArrowheads="1"/>
          </p:cNvSpPr>
          <p:nvPr>
            <p:ph type="body" idx="1"/>
          </p:nvPr>
        </p:nvSpPr>
        <p:spPr>
          <a:xfrm>
            <a:off x="1981200" y="4572000"/>
            <a:ext cx="4648200" cy="3963988"/>
          </a:xfrm>
        </p:spPr>
        <p:txBody>
          <a:bodyPr/>
          <a:lstStyle/>
          <a:p>
            <a:pPr marL="190500" indent="-190500" algn="just"/>
            <a:r>
              <a:rPr lang="en-US" dirty="0"/>
              <a:t>The primary purpose of logical data modeling is to document the </a:t>
            </a:r>
            <a:r>
              <a:rPr lang="en-US" dirty="0" smtClean="0"/>
              <a:t>business</a:t>
            </a:r>
          </a:p>
          <a:p>
            <a:pPr marL="190500" indent="-190500" algn="just"/>
            <a:r>
              <a:rPr lang="en-US" dirty="0"/>
              <a:t> </a:t>
            </a:r>
            <a:r>
              <a:rPr lang="en-US" dirty="0" smtClean="0"/>
              <a:t>information </a:t>
            </a:r>
            <a:r>
              <a:rPr lang="en-US" dirty="0"/>
              <a:t>structures, processes, rules, and relationships by </a:t>
            </a:r>
            <a:r>
              <a:rPr lang="en-US" dirty="0" smtClean="0"/>
              <a:t>a single </a:t>
            </a:r>
            <a:r>
              <a:rPr lang="en-US" dirty="0"/>
              <a:t>view</a:t>
            </a:r>
            <a:r>
              <a:rPr lang="en-US" dirty="0" smtClean="0"/>
              <a:t>.</a:t>
            </a:r>
          </a:p>
          <a:p>
            <a:pPr marL="190500" indent="-190500" algn="just"/>
            <a:endParaRPr lang="en-US" dirty="0"/>
          </a:p>
          <a:p>
            <a:pPr marL="190500" indent="-190500" algn="just"/>
            <a:r>
              <a:rPr lang="en-US" dirty="0"/>
              <a:t>The logical data model helps to address the following:</a:t>
            </a:r>
          </a:p>
          <a:p>
            <a:pPr marL="190500" indent="-190500" algn="just">
              <a:buFontTx/>
              <a:buAutoNum type="arabicParenR"/>
            </a:pPr>
            <a:r>
              <a:rPr lang="en-US" dirty="0"/>
              <a:t>Validation of the functional application model against business requirements </a:t>
            </a:r>
          </a:p>
          <a:p>
            <a:pPr marL="190500" indent="-190500" algn="just">
              <a:buFontTx/>
              <a:buAutoNum type="arabicParenR"/>
            </a:pPr>
            <a:r>
              <a:rPr lang="en-US" dirty="0"/>
              <a:t>The product and implementation independent requirements for the physical database design (Physical Data Modeling)</a:t>
            </a:r>
          </a:p>
          <a:p>
            <a:pPr marL="190500" indent="-190500" algn="just">
              <a:buFontTx/>
              <a:buAutoNum type="arabicParenR"/>
            </a:pPr>
            <a:r>
              <a:rPr lang="en-US" dirty="0"/>
              <a:t>Clear and unique identification of all business entities in the system along with their relations.</a:t>
            </a:r>
          </a:p>
          <a:p>
            <a:pPr marL="190500" indent="-190500" algn="just"/>
            <a:endParaRPr lang="en-US" dirty="0"/>
          </a:p>
          <a:p>
            <a:pPr marL="190500" indent="-190500" algn="just"/>
            <a:r>
              <a:rPr lang="en-US" b="1" u="sng" dirty="0"/>
              <a:t>Note:</a:t>
            </a:r>
            <a:r>
              <a:rPr lang="en-US" dirty="0"/>
              <a:t> </a:t>
            </a:r>
          </a:p>
          <a:p>
            <a:pPr marL="190500" indent="-190500" algn="just"/>
            <a:r>
              <a:rPr lang="en-US" dirty="0"/>
              <a:t>Without the logical data model, the stored business information is described </a:t>
            </a:r>
            <a:r>
              <a:rPr lang="en-US" dirty="0" smtClean="0"/>
              <a:t>by</a:t>
            </a:r>
          </a:p>
          <a:p>
            <a:pPr marL="190500" indent="-190500" algn="just"/>
            <a:r>
              <a:rPr lang="en-US" dirty="0" smtClean="0"/>
              <a:t>a </a:t>
            </a:r>
            <a:r>
              <a:rPr lang="en-US" dirty="0"/>
              <a:t>functional model or conceptual model. Without </a:t>
            </a:r>
            <a:r>
              <a:rPr lang="en-US" dirty="0" smtClean="0"/>
              <a:t>the logical </a:t>
            </a:r>
            <a:r>
              <a:rPr lang="en-US" dirty="0"/>
              <a:t>data model, there </a:t>
            </a:r>
            <a:r>
              <a:rPr lang="en-US" dirty="0" smtClean="0"/>
              <a:t>is</a:t>
            </a:r>
          </a:p>
          <a:p>
            <a:pPr marL="190500" indent="-190500" algn="just"/>
            <a:r>
              <a:rPr lang="en-US" dirty="0" smtClean="0"/>
              <a:t>no </a:t>
            </a:r>
            <a:r>
              <a:rPr lang="en-US" dirty="0"/>
              <a:t>single view of all data, and data normalization is impossible. </a:t>
            </a:r>
            <a:endParaRPr lang="en-US" dirty="0" smtClean="0"/>
          </a:p>
          <a:p>
            <a:pPr marL="190500" indent="-190500" algn="just"/>
            <a:endParaRPr lang="en-US" dirty="0"/>
          </a:p>
          <a:p>
            <a:pPr marL="190500" indent="-190500" algn="just"/>
            <a:r>
              <a:rPr lang="en-US" dirty="0"/>
              <a:t>In this case, the physical data model has to be designed from a functional </a:t>
            </a:r>
            <a:endParaRPr lang="en-US" dirty="0" smtClean="0"/>
          </a:p>
          <a:p>
            <a:pPr marL="190500" indent="-190500" algn="just"/>
            <a:r>
              <a:rPr lang="en-US" dirty="0" smtClean="0"/>
              <a:t>model</a:t>
            </a:r>
            <a:r>
              <a:rPr lang="en-US" dirty="0"/>
              <a:t>. This will potentially cause performance problems, and </a:t>
            </a:r>
            <a:r>
              <a:rPr lang="en-US" dirty="0" smtClean="0"/>
              <a:t>data</a:t>
            </a:r>
          </a:p>
          <a:p>
            <a:pPr marL="190500" indent="-190500" algn="just"/>
            <a:r>
              <a:rPr lang="en-US" dirty="0" smtClean="0"/>
              <a:t>inconsistency </a:t>
            </a:r>
            <a:r>
              <a:rPr lang="en-US" dirty="0"/>
              <a:t>and redundancies, which can result in an inefficient </a:t>
            </a:r>
            <a:r>
              <a:rPr lang="en-US" dirty="0" smtClean="0"/>
              <a:t>physical</a:t>
            </a:r>
          </a:p>
          <a:p>
            <a:pPr marL="190500" indent="-190500" algn="just"/>
            <a:r>
              <a:rPr lang="en-US" dirty="0" smtClean="0"/>
              <a:t>design</a:t>
            </a:r>
            <a:r>
              <a:rPr lang="en-US" dirty="0"/>
              <a:t>.</a:t>
            </a:r>
          </a:p>
          <a:p>
            <a:pPr marL="190500" indent="-190500" algn="just"/>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970088" y="839788"/>
            <a:ext cx="4670425" cy="3503612"/>
          </a:xfrm>
          <a:ln/>
        </p:spPr>
      </p:sp>
      <p:sp>
        <p:nvSpPr>
          <p:cNvPr id="246787" name="Rectangle 3"/>
          <p:cNvSpPr>
            <a:spLocks noGrp="1" noChangeArrowheads="1"/>
          </p:cNvSpPr>
          <p:nvPr>
            <p:ph type="body" idx="1"/>
          </p:nvPr>
        </p:nvSpPr>
        <p:spPr>
          <a:xfrm>
            <a:off x="1981200" y="4572000"/>
            <a:ext cx="4648200" cy="3963988"/>
          </a:xfrm>
        </p:spPr>
        <p:txBody>
          <a:bodyPr/>
          <a:lstStyle/>
          <a:p>
            <a:pPr marL="190500" indent="-190500"/>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970088" y="839788"/>
            <a:ext cx="4670425" cy="3503612"/>
          </a:xfrm>
          <a:ln/>
        </p:spPr>
      </p:sp>
      <p:sp>
        <p:nvSpPr>
          <p:cNvPr id="250883" name="Rectangle 3"/>
          <p:cNvSpPr>
            <a:spLocks noGrp="1" noChangeArrowheads="1"/>
          </p:cNvSpPr>
          <p:nvPr>
            <p:ph type="body" idx="1"/>
          </p:nvPr>
        </p:nvSpPr>
        <p:spPr>
          <a:xfrm>
            <a:off x="1981200" y="4572000"/>
            <a:ext cx="4648200" cy="3963988"/>
          </a:xfrm>
        </p:spPr>
        <p:txBody>
          <a:bodyPr/>
          <a:lstStyle/>
          <a:p>
            <a:pPr marL="190500" indent="-190500"/>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1970088" y="839788"/>
            <a:ext cx="4670425" cy="3503612"/>
          </a:xfrm>
          <a:ln/>
        </p:spPr>
      </p:sp>
      <p:sp>
        <p:nvSpPr>
          <p:cNvPr id="252931" name="Rectangle 3"/>
          <p:cNvSpPr>
            <a:spLocks noGrp="1" noChangeArrowheads="1"/>
          </p:cNvSpPr>
          <p:nvPr>
            <p:ph type="body" idx="1"/>
          </p:nvPr>
        </p:nvSpPr>
        <p:spPr>
          <a:xfrm>
            <a:off x="1981200" y="4572000"/>
            <a:ext cx="4648200" cy="3963988"/>
          </a:xfrm>
        </p:spPr>
        <p:txBody>
          <a:bodyPr/>
          <a:lstStyle/>
          <a:p>
            <a:pPr marL="190500" indent="-190500"/>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1970088" y="839788"/>
            <a:ext cx="4670425" cy="3503612"/>
          </a:xfrm>
          <a:ln/>
        </p:spPr>
      </p:sp>
      <p:sp>
        <p:nvSpPr>
          <p:cNvPr id="254979" name="Rectangle 3"/>
          <p:cNvSpPr>
            <a:spLocks noGrp="1" noChangeArrowheads="1"/>
          </p:cNvSpPr>
          <p:nvPr>
            <p:ph type="body" idx="1"/>
          </p:nvPr>
        </p:nvSpPr>
        <p:spPr>
          <a:xfrm>
            <a:off x="1981200" y="4572000"/>
            <a:ext cx="4648200" cy="3963988"/>
          </a:xfrm>
        </p:spPr>
        <p:txBody>
          <a:bodyPr/>
          <a:lstStyle/>
          <a:p>
            <a:pPr marL="190500" indent="-190500"/>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Rot="1" noChangeAspect="1" noChangeArrowheads="1" noTextEdit="1"/>
          </p:cNvSpPr>
          <p:nvPr>
            <p:ph type="sldImg"/>
          </p:nvPr>
        </p:nvSpPr>
        <p:spPr>
          <a:xfrm>
            <a:off x="1970088" y="839788"/>
            <a:ext cx="4670425" cy="3503612"/>
          </a:xfrm>
          <a:ln/>
        </p:spPr>
      </p:sp>
      <p:sp>
        <p:nvSpPr>
          <p:cNvPr id="695299" name="Rectangle 3"/>
          <p:cNvSpPr>
            <a:spLocks noGrp="1" noChangeArrowheads="1"/>
          </p:cNvSpPr>
          <p:nvPr>
            <p:ph type="body" idx="1"/>
          </p:nvPr>
        </p:nvSpPr>
        <p:spPr>
          <a:xfrm>
            <a:off x="1981200" y="4572000"/>
            <a:ext cx="4648200" cy="3963988"/>
          </a:xfrm>
        </p:spPr>
        <p:txBody>
          <a:bodyPr>
            <a:normAutofit lnSpcReduction="10000"/>
          </a:bodyPr>
          <a:lstStyle/>
          <a:p>
            <a:pPr marL="190500" indent="-190500" algn="just">
              <a:lnSpc>
                <a:spcPct val="90000"/>
              </a:lnSpc>
            </a:pPr>
            <a:r>
              <a:rPr lang="en-US" b="1" u="sng" dirty="0"/>
              <a:t>Activities in Primary Key Specification:</a:t>
            </a:r>
          </a:p>
          <a:p>
            <a:pPr marL="190500" indent="-190500" algn="just">
              <a:lnSpc>
                <a:spcPct val="90000"/>
              </a:lnSpc>
            </a:pPr>
            <a:endParaRPr lang="en-US" b="1" u="sng" dirty="0"/>
          </a:p>
          <a:p>
            <a:pPr marL="190500" indent="-190500" algn="just">
              <a:lnSpc>
                <a:spcPct val="90000"/>
              </a:lnSpc>
            </a:pPr>
            <a:r>
              <a:rPr lang="en-US" dirty="0"/>
              <a:t>Existing columns are assessed for the primary keys; and if required, surrogate keys are introduced.  </a:t>
            </a:r>
          </a:p>
          <a:p>
            <a:pPr marL="190500" indent="-190500" algn="just">
              <a:lnSpc>
                <a:spcPct val="90000"/>
              </a:lnSpc>
            </a:pPr>
            <a:r>
              <a:rPr lang="en-US" dirty="0"/>
              <a:t>To access data in a relational database, we need to be able to locate specific rows of a table by specifying values for their primary key column or columns. </a:t>
            </a:r>
          </a:p>
          <a:p>
            <a:pPr marL="190500" indent="-190500" algn="just">
              <a:lnSpc>
                <a:spcPct val="90000"/>
              </a:lnSpc>
            </a:pPr>
            <a:r>
              <a:rPr lang="en-US" dirty="0"/>
              <a:t>In particular:</a:t>
            </a:r>
          </a:p>
          <a:p>
            <a:pPr marL="190500" indent="-190500" algn="just">
              <a:lnSpc>
                <a:spcPct val="90000"/>
              </a:lnSpc>
              <a:buFont typeface="Wingdings" pitchFamily="2" charset="2"/>
              <a:buChar char="Ø"/>
            </a:pPr>
            <a:r>
              <a:rPr lang="en-US" dirty="0" smtClean="0"/>
              <a:t>We </a:t>
            </a:r>
            <a:r>
              <a:rPr lang="en-US" dirty="0"/>
              <a:t>must be able to unambiguously specify the row that corresponds to a particular real-world entity instance. When a payment for an account arrives, we need to be able to retrieve the single relevant row in the </a:t>
            </a:r>
            <a:r>
              <a:rPr lang="en-US" b="1" dirty="0"/>
              <a:t>Account </a:t>
            </a:r>
            <a:r>
              <a:rPr lang="en-US" dirty="0"/>
              <a:t>table by specifying the Account Number that was supplied with the payment.</a:t>
            </a:r>
          </a:p>
          <a:p>
            <a:pPr marL="190500" indent="-190500" algn="just">
              <a:lnSpc>
                <a:spcPct val="90000"/>
              </a:lnSpc>
              <a:buFont typeface="Wingdings" pitchFamily="2" charset="2"/>
              <a:buChar char="Ø"/>
            </a:pPr>
            <a:r>
              <a:rPr lang="en-US" dirty="0" smtClean="0"/>
              <a:t>Relationships </a:t>
            </a:r>
            <a:r>
              <a:rPr lang="en-US" dirty="0"/>
              <a:t>are implemented using foreign keys, which must each point to one row only. Imagine the problems if we had an insurance policy that referred to customer number “12345” but found two or more rows with that value in the </a:t>
            </a:r>
            <a:r>
              <a:rPr lang="en-US" b="1" dirty="0"/>
              <a:t>Customer </a:t>
            </a:r>
            <a:r>
              <a:rPr lang="en-US" dirty="0"/>
              <a:t>table.</a:t>
            </a:r>
          </a:p>
          <a:p>
            <a:pPr marL="190500" indent="-190500" algn="just">
              <a:lnSpc>
                <a:spcPct val="90000"/>
              </a:lnSpc>
            </a:pPr>
            <a:r>
              <a:rPr lang="en-US" dirty="0"/>
              <a:t>So we require that a primary key be </a:t>
            </a:r>
            <a:r>
              <a:rPr lang="en-US" i="1" dirty="0"/>
              <a:t>unique</a:t>
            </a:r>
            <a:r>
              <a:rPr lang="en-US" dirty="0"/>
              <a:t>. </a:t>
            </a:r>
          </a:p>
          <a:p>
            <a:pPr marL="190500" indent="-190500" algn="just">
              <a:lnSpc>
                <a:spcPct val="90000"/>
              </a:lnSpc>
              <a:buFont typeface="Wingdings" pitchFamily="2" charset="2"/>
              <a:buChar char="Ø"/>
            </a:pPr>
            <a:r>
              <a:rPr lang="en-US" dirty="0"/>
              <a:t>A very simple way of meeting all of the requirements is to invent a new column for each table, specifically to serve as its primary key, and to assign a different system-generated value to each row, and, by extension, to the corresponding entity instance. We refer to such a column as a </a:t>
            </a:r>
            <a:r>
              <a:rPr lang="en-US" b="1" dirty="0"/>
              <a:t>surrogate key</a:t>
            </a:r>
            <a:r>
              <a:rPr lang="en-US" dirty="0"/>
              <a:t>, which is typically named by appending “ID” (or, less often, “Number” or “No”) to the table name. Familiar examples are customer IDs, employee IDs, and account numbers allocated by the system.</a:t>
            </a:r>
          </a:p>
          <a:p>
            <a:pPr marL="190500" indent="-190500" algn="just">
              <a:lnSpc>
                <a:spcPct val="90000"/>
              </a:lnSpc>
            </a:pPr>
            <a:endParaRPr lang="en-US" dirty="0"/>
          </a:p>
          <a:p>
            <a:pPr marL="190500" indent="-190500" algn="just">
              <a:lnSpc>
                <a:spcPct val="90000"/>
              </a:lnSpc>
            </a:pPr>
            <a:endParaRPr lang="en-US" dirty="0"/>
          </a:p>
          <a:p>
            <a:pPr marL="190500" indent="-190500" algn="just">
              <a:lnSpc>
                <a:spcPct val="90000"/>
              </a:lnSpc>
            </a:pPr>
            <a:endParaRPr lang="en-US" dirty="0"/>
          </a:p>
          <a:p>
            <a:pPr marL="190500" indent="-190500" algn="just">
              <a:lnSpc>
                <a:spcPct val="90000"/>
              </a:lnSpc>
            </a:pPr>
            <a:endParaRPr lang="en-US" dirty="0"/>
          </a:p>
          <a:p>
            <a:pPr marL="190500" indent="-190500" algn="just">
              <a:lnSpc>
                <a:spcPct val="90000"/>
              </a:lnSpc>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Rot="1" noChangeAspect="1" noChangeArrowheads="1" noTextEdit="1"/>
          </p:cNvSpPr>
          <p:nvPr>
            <p:ph type="sldImg"/>
          </p:nvPr>
        </p:nvSpPr>
        <p:spPr>
          <a:xfrm>
            <a:off x="1970088" y="839788"/>
            <a:ext cx="4670425" cy="3503612"/>
          </a:xfrm>
          <a:ln/>
        </p:spPr>
      </p:sp>
      <p:sp>
        <p:nvSpPr>
          <p:cNvPr id="693251" name="Rectangle 3"/>
          <p:cNvSpPr>
            <a:spLocks noGrp="1" noChangeArrowheads="1"/>
          </p:cNvSpPr>
          <p:nvPr>
            <p:ph type="body" idx="1"/>
          </p:nvPr>
        </p:nvSpPr>
        <p:spPr>
          <a:xfrm>
            <a:off x="1981200" y="4572000"/>
            <a:ext cx="4648200" cy="3963988"/>
          </a:xfrm>
        </p:spPr>
        <p:txBody>
          <a:bodyPr/>
          <a:lstStyle/>
          <a:p>
            <a:pPr marL="190500" indent="-190500"/>
            <a:r>
              <a:rPr lang="en-US" dirty="0"/>
              <a:t>Foreign keys are our means of implementing one-to-many and </a:t>
            </a:r>
            <a:r>
              <a:rPr lang="en-US" dirty="0" smtClean="0"/>
              <a:t>occasionally one-to-one </a:t>
            </a:r>
            <a:r>
              <a:rPr lang="en-US" dirty="0"/>
              <a:t>relationships.</a:t>
            </a:r>
          </a:p>
          <a:p>
            <a:pPr marL="190500" indent="-190500"/>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138" y="117475"/>
            <a:ext cx="8229600" cy="7159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233488"/>
            <a:ext cx="4038600" cy="43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0088" y="1233488"/>
            <a:ext cx="4038600" cy="43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7288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5138" y="117475"/>
            <a:ext cx="8229600" cy="7159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233488"/>
            <a:ext cx="8229600" cy="4368800"/>
          </a:xfrm>
        </p:spPr>
        <p:txBody>
          <a:bodyPr/>
          <a:lstStyle/>
          <a:p>
            <a:endParaRPr lang="en-US"/>
          </a:p>
        </p:txBody>
      </p:sp>
    </p:spTree>
    <p:extLst>
      <p:ext uri="{BB962C8B-B14F-4D97-AF65-F5344CB8AC3E}">
        <p14:creationId xmlns:p14="http://schemas.microsoft.com/office/powerpoint/2010/main" val="374631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19,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817213" y="3450778"/>
            <a:ext cx="5652089" cy="1143008"/>
          </a:xfrm>
        </p:spPr>
        <p:txBody>
          <a:bodyPr/>
          <a:lstStyle/>
          <a:p>
            <a:r>
              <a:rPr lang="en-US" dirty="0"/>
              <a:t>Lesson 4: Logical Model</a:t>
            </a:r>
          </a:p>
        </p:txBody>
      </p:sp>
      <p:sp>
        <p:nvSpPr>
          <p:cNvPr id="11" name="Title 10"/>
          <p:cNvSpPr>
            <a:spLocks noGrp="1"/>
          </p:cNvSpPr>
          <p:nvPr>
            <p:ph type="ctrTitle"/>
          </p:nvPr>
        </p:nvSpPr>
        <p:spPr>
          <a:xfrm>
            <a:off x="1744642" y="1875742"/>
            <a:ext cx="5652089" cy="1285884"/>
          </a:xfrm>
        </p:spPr>
        <p:txBody>
          <a:bodyPr>
            <a:normAutofit/>
          </a:bodyPr>
          <a:lstStyle/>
          <a:p>
            <a:r>
              <a:rPr lang="en-US" dirty="0">
                <a:solidFill>
                  <a:srgbClr val="000000"/>
                </a:solidFill>
                <a:latin typeface="Candara"/>
              </a:rPr>
              <a:t>Dimension Modeling for Data Warehouse</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p:cNvSpPr>
          <p:nvPr>
            <p:ph type="title"/>
          </p:nvPr>
        </p:nvSpPr>
        <p:spPr/>
        <p:txBody>
          <a:bodyPr/>
          <a:lstStyle/>
          <a:p>
            <a:r>
              <a:rPr lang="en-US" sz="1200" dirty="0"/>
              <a:t>4.4:  Types of Relationships</a:t>
            </a:r>
            <a:br>
              <a:rPr lang="en-US" sz="1200" dirty="0"/>
            </a:br>
            <a:r>
              <a:rPr lang="en-US" dirty="0"/>
              <a:t>One-to-many and Many-to-one Relationships</a:t>
            </a:r>
          </a:p>
        </p:txBody>
      </p:sp>
      <p:sp>
        <p:nvSpPr>
          <p:cNvPr id="730115" name="Rectangle 3"/>
          <p:cNvSpPr>
            <a:spLocks noGrp="1"/>
          </p:cNvSpPr>
          <p:nvPr>
            <p:ph type="body" idx="1"/>
          </p:nvPr>
        </p:nvSpPr>
        <p:spPr/>
        <p:txBody>
          <a:bodyPr/>
          <a:lstStyle/>
          <a:p>
            <a:r>
              <a:rPr lang="en-US" dirty="0"/>
              <a:t>An Employee works only for one </a:t>
            </a:r>
            <a:r>
              <a:rPr lang="en-US" dirty="0" err="1"/>
              <a:t>dept</a:t>
            </a:r>
            <a:endParaRPr lang="en-US" dirty="0"/>
          </a:p>
          <a:p>
            <a:r>
              <a:rPr lang="en-US" dirty="0"/>
              <a:t>A </a:t>
            </a:r>
            <a:r>
              <a:rPr lang="en-US" dirty="0" err="1"/>
              <a:t>Dept</a:t>
            </a:r>
            <a:r>
              <a:rPr lang="en-US" dirty="0"/>
              <a:t> has many employees</a:t>
            </a:r>
          </a:p>
          <a:p>
            <a:pPr lvl="1"/>
            <a:endParaRPr lang="en-US" sz="1800" dirty="0">
              <a:cs typeface="Arial" charset="0"/>
            </a:endParaRPr>
          </a:p>
        </p:txBody>
      </p:sp>
      <p:pic>
        <p:nvPicPr>
          <p:cNvPr id="730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19400"/>
            <a:ext cx="6916738" cy="1914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52693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72" name="Rectangle 24"/>
          <p:cNvSpPr>
            <a:spLocks noGrp="1"/>
          </p:cNvSpPr>
          <p:nvPr>
            <p:ph type="title"/>
          </p:nvPr>
        </p:nvSpPr>
        <p:spPr/>
        <p:txBody>
          <a:bodyPr/>
          <a:lstStyle/>
          <a:p>
            <a:r>
              <a:rPr lang="en-US" sz="1200" dirty="0"/>
              <a:t>4.4:  Types of Relationships</a:t>
            </a:r>
            <a:br>
              <a:rPr lang="en-US" sz="1200" dirty="0"/>
            </a:br>
            <a:r>
              <a:rPr lang="en-US" dirty="0"/>
              <a:t>One-to-One Relationship Implementation</a:t>
            </a:r>
          </a:p>
        </p:txBody>
      </p:sp>
      <p:sp>
        <p:nvSpPr>
          <p:cNvPr id="258073" name="Rectangle 25"/>
          <p:cNvSpPr>
            <a:spLocks noGrp="1"/>
          </p:cNvSpPr>
          <p:nvPr>
            <p:ph type="body" idx="1"/>
          </p:nvPr>
        </p:nvSpPr>
        <p:spPr/>
        <p:txBody>
          <a:bodyPr/>
          <a:lstStyle/>
          <a:p>
            <a:r>
              <a:rPr lang="en-US" dirty="0"/>
              <a:t>A one-to-one relationship can be supported in a relational database by implementing both entity classes as tables, then using the same primary key for both.</a:t>
            </a:r>
          </a:p>
          <a:p>
            <a:pPr lvl="1"/>
            <a:endParaRPr lang="en-US" sz="1800" dirty="0">
              <a:cs typeface="Arial" charset="0"/>
            </a:endParaRPr>
          </a:p>
        </p:txBody>
      </p:sp>
      <p:pic>
        <p:nvPicPr>
          <p:cNvPr id="25807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124200"/>
            <a:ext cx="3552825" cy="18859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9896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p:cNvSpPr>
          <p:nvPr>
            <p:ph type="title"/>
          </p:nvPr>
        </p:nvSpPr>
        <p:spPr/>
        <p:txBody>
          <a:bodyPr/>
          <a:lstStyle/>
          <a:p>
            <a:r>
              <a:rPr lang="en-US" sz="1200" dirty="0"/>
              <a:t>4.4:  Types of Relationships</a:t>
            </a:r>
            <a:br>
              <a:rPr lang="en-US" sz="1200" dirty="0"/>
            </a:br>
            <a:r>
              <a:rPr lang="en-US" dirty="0"/>
              <a:t>Many-to-Many Relationship</a:t>
            </a:r>
          </a:p>
        </p:txBody>
      </p:sp>
      <p:sp>
        <p:nvSpPr>
          <p:cNvPr id="732163" name="Rectangle 3"/>
          <p:cNvSpPr>
            <a:spLocks noGrp="1"/>
          </p:cNvSpPr>
          <p:nvPr>
            <p:ph type="body" idx="1"/>
          </p:nvPr>
        </p:nvSpPr>
        <p:spPr/>
        <p:txBody>
          <a:bodyPr/>
          <a:lstStyle/>
          <a:p>
            <a:r>
              <a:rPr lang="en-US" dirty="0"/>
              <a:t>An Employee works in Multiple projects</a:t>
            </a:r>
          </a:p>
          <a:p>
            <a:r>
              <a:rPr lang="en-US" dirty="0"/>
              <a:t>A project has multiple employees</a:t>
            </a:r>
          </a:p>
          <a:p>
            <a:endParaRPr lang="en-US" sz="1800" dirty="0">
              <a:cs typeface="Arial" charset="0"/>
            </a:endParaRPr>
          </a:p>
          <a:p>
            <a:pPr lvl="1"/>
            <a:endParaRPr lang="en-US" sz="1800" dirty="0">
              <a:cs typeface="Arial" charset="0"/>
            </a:endParaRPr>
          </a:p>
        </p:txBody>
      </p:sp>
      <p:pic>
        <p:nvPicPr>
          <p:cNvPr id="7321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743200"/>
            <a:ext cx="5048250" cy="13049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52419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p:cNvSpPr>
          <p:nvPr>
            <p:ph type="title"/>
          </p:nvPr>
        </p:nvSpPr>
        <p:spPr/>
        <p:txBody>
          <a:bodyPr/>
          <a:lstStyle/>
          <a:p>
            <a:r>
              <a:rPr lang="en-US" sz="1200" dirty="0"/>
              <a:t>4.4:  Types of Relationships</a:t>
            </a:r>
            <a:br>
              <a:rPr lang="en-US" sz="1200" dirty="0"/>
            </a:br>
            <a:r>
              <a:rPr lang="en-US" dirty="0"/>
              <a:t>Resolving Many-to-Many Relationship</a:t>
            </a:r>
          </a:p>
        </p:txBody>
      </p:sp>
      <p:sp>
        <p:nvSpPr>
          <p:cNvPr id="734211" name="Rectangle 3"/>
          <p:cNvSpPr>
            <a:spLocks noGrp="1"/>
          </p:cNvSpPr>
          <p:nvPr>
            <p:ph type="body" idx="1"/>
          </p:nvPr>
        </p:nvSpPr>
        <p:spPr/>
        <p:txBody>
          <a:bodyPr/>
          <a:lstStyle/>
          <a:p>
            <a:pPr>
              <a:lnSpc>
                <a:spcPct val="90000"/>
              </a:lnSpc>
            </a:pPr>
            <a:endParaRPr lang="en-US" sz="2000" b="1" dirty="0">
              <a:cs typeface="Arial" charset="0"/>
            </a:endParaRPr>
          </a:p>
          <a:p>
            <a:pPr>
              <a:lnSpc>
                <a:spcPct val="90000"/>
              </a:lnSpc>
            </a:pPr>
            <a:endParaRPr lang="en-US" sz="2000" b="1" dirty="0">
              <a:cs typeface="Arial" charset="0"/>
            </a:endParaRPr>
          </a:p>
          <a:p>
            <a:pPr>
              <a:lnSpc>
                <a:spcPct val="90000"/>
              </a:lnSpc>
            </a:pPr>
            <a:endParaRPr lang="en-US" sz="2000" b="1" dirty="0">
              <a:cs typeface="Arial" charset="0"/>
            </a:endParaRPr>
          </a:p>
          <a:p>
            <a:pPr>
              <a:lnSpc>
                <a:spcPct val="90000"/>
              </a:lnSpc>
              <a:buFont typeface="Arial" charset="0"/>
              <a:buNone/>
            </a:pPr>
            <a:r>
              <a:rPr lang="en-US" sz="2000" b="1" dirty="0">
                <a:cs typeface="Arial" charset="0"/>
              </a:rPr>
              <a:t>	</a:t>
            </a:r>
          </a:p>
          <a:p>
            <a:pPr>
              <a:lnSpc>
                <a:spcPct val="90000"/>
              </a:lnSpc>
            </a:pPr>
            <a:r>
              <a:rPr lang="en-US" dirty="0"/>
              <a:t>Resolved Many-To-Many Relationship</a:t>
            </a:r>
          </a:p>
          <a:p>
            <a:pPr>
              <a:lnSpc>
                <a:spcPct val="90000"/>
              </a:lnSpc>
            </a:pPr>
            <a:endParaRPr lang="en-US" sz="2000" b="1" dirty="0">
              <a:cs typeface="Arial" charset="0"/>
            </a:endParaRPr>
          </a:p>
          <a:p>
            <a:pPr>
              <a:lnSpc>
                <a:spcPct val="90000"/>
              </a:lnSpc>
              <a:buFont typeface="Arial" charset="0"/>
              <a:buNone/>
            </a:pPr>
            <a:endParaRPr lang="en-US" sz="2000" b="1" dirty="0">
              <a:cs typeface="Arial" charset="0"/>
            </a:endParaRPr>
          </a:p>
          <a:p>
            <a:pPr>
              <a:lnSpc>
                <a:spcPct val="90000"/>
              </a:lnSpc>
            </a:pPr>
            <a:endParaRPr lang="en-US" sz="2000" b="1" dirty="0">
              <a:cs typeface="Arial" charset="0"/>
            </a:endParaRPr>
          </a:p>
          <a:p>
            <a:pPr>
              <a:lnSpc>
                <a:spcPct val="90000"/>
              </a:lnSpc>
              <a:buFont typeface="Arial" charset="0"/>
              <a:buNone/>
            </a:pPr>
            <a:r>
              <a:rPr lang="en-US" sz="2000" b="1" dirty="0">
                <a:cs typeface="Arial" charset="0"/>
              </a:rPr>
              <a:t>	</a:t>
            </a:r>
          </a:p>
          <a:p>
            <a:pPr>
              <a:lnSpc>
                <a:spcPct val="90000"/>
              </a:lnSpc>
              <a:buFont typeface="Arial" charset="0"/>
              <a:buNone/>
            </a:pPr>
            <a:endParaRPr lang="en-US" sz="2000" b="1" dirty="0">
              <a:cs typeface="Arial" charset="0"/>
            </a:endParaRPr>
          </a:p>
          <a:p>
            <a:pPr>
              <a:lnSpc>
                <a:spcPct val="90000"/>
              </a:lnSpc>
            </a:pPr>
            <a:endParaRPr lang="en-US" sz="2000" b="1" dirty="0">
              <a:cs typeface="Arial" charset="0"/>
            </a:endParaRPr>
          </a:p>
          <a:p>
            <a:pPr>
              <a:lnSpc>
                <a:spcPct val="90000"/>
              </a:lnSpc>
            </a:pPr>
            <a:r>
              <a:rPr lang="en-US" dirty="0"/>
              <a:t>Data model should not contain an unresolved many-to-many relationship</a:t>
            </a:r>
          </a:p>
          <a:p>
            <a:pPr>
              <a:lnSpc>
                <a:spcPct val="90000"/>
              </a:lnSpc>
            </a:pPr>
            <a:endParaRPr lang="en-US" sz="2000" b="1" dirty="0">
              <a:cs typeface="Arial" charset="0"/>
            </a:endParaRPr>
          </a:p>
          <a:p>
            <a:pPr>
              <a:lnSpc>
                <a:spcPct val="90000"/>
              </a:lnSpc>
            </a:pPr>
            <a:endParaRPr lang="en-US" sz="1800" dirty="0">
              <a:cs typeface="Arial" charset="0"/>
            </a:endParaRPr>
          </a:p>
          <a:p>
            <a:pPr lvl="1">
              <a:lnSpc>
                <a:spcPct val="90000"/>
              </a:lnSpc>
            </a:pPr>
            <a:endParaRPr lang="en-US" sz="1800" dirty="0">
              <a:cs typeface="Arial" charset="0"/>
            </a:endParaRPr>
          </a:p>
        </p:txBody>
      </p:sp>
      <p:grpSp>
        <p:nvGrpSpPr>
          <p:cNvPr id="2" name="Group 5"/>
          <p:cNvGrpSpPr>
            <a:grpSpLocks/>
          </p:cNvGrpSpPr>
          <p:nvPr/>
        </p:nvGrpSpPr>
        <p:grpSpPr bwMode="auto">
          <a:xfrm>
            <a:off x="1752600" y="1676400"/>
            <a:ext cx="4914900" cy="800100"/>
            <a:chOff x="1104" y="1056"/>
            <a:chExt cx="3096" cy="504"/>
          </a:xfrm>
        </p:grpSpPr>
        <p:sp>
          <p:nvSpPr>
            <p:cNvPr id="734214" name="Text Box 6"/>
            <p:cNvSpPr txBox="1">
              <a:spLocks noChangeArrowheads="1"/>
            </p:cNvSpPr>
            <p:nvPr/>
          </p:nvSpPr>
          <p:spPr bwMode="auto">
            <a:xfrm>
              <a:off x="1104" y="1056"/>
              <a:ext cx="1064" cy="504"/>
            </a:xfrm>
            <a:prstGeom prst="rect">
              <a:avLst/>
            </a:prstGeom>
            <a:solidFill>
              <a:srgbClr val="FFFFFF"/>
            </a:solidFill>
            <a:ln w="9525">
              <a:solidFill>
                <a:schemeClr val="tx2"/>
              </a:solidFill>
              <a:miter lim="800000"/>
              <a:headEnd/>
              <a:tailEnd/>
            </a:ln>
          </p:spPr>
          <p:txBody>
            <a:bodyPr/>
            <a:lstStyle/>
            <a:p>
              <a:pPr eaLnBrk="0" hangingPunct="0"/>
              <a:r>
                <a:rPr lang="en-US" sz="1200">
                  <a:latin typeface="Candara" pitchFamily="34" charset="0"/>
                </a:rPr>
                <a:t>EMPLOYEE						                                       </a:t>
              </a:r>
              <a:endParaRPr lang="en-US">
                <a:latin typeface="Candara" pitchFamily="34" charset="0"/>
              </a:endParaRPr>
            </a:p>
          </p:txBody>
        </p:sp>
        <p:sp>
          <p:nvSpPr>
            <p:cNvPr id="734215" name="Text Box 7"/>
            <p:cNvSpPr txBox="1">
              <a:spLocks noChangeArrowheads="1"/>
            </p:cNvSpPr>
            <p:nvPr/>
          </p:nvSpPr>
          <p:spPr bwMode="auto">
            <a:xfrm>
              <a:off x="3039" y="1056"/>
              <a:ext cx="1161" cy="504"/>
            </a:xfrm>
            <a:prstGeom prst="rect">
              <a:avLst/>
            </a:prstGeom>
            <a:solidFill>
              <a:srgbClr val="FFFFFF"/>
            </a:solidFill>
            <a:ln w="9525">
              <a:solidFill>
                <a:schemeClr val="tx2"/>
              </a:solidFill>
              <a:miter lim="800000"/>
              <a:headEnd/>
              <a:tailEnd/>
            </a:ln>
          </p:spPr>
          <p:txBody>
            <a:bodyPr/>
            <a:lstStyle/>
            <a:p>
              <a:pPr eaLnBrk="0" hangingPunct="0"/>
              <a:r>
                <a:rPr lang="en-US" sz="1200">
                  <a:latin typeface="Candara" pitchFamily="34" charset="0"/>
                </a:rPr>
                <a:t>PROJECT</a:t>
              </a:r>
              <a:endParaRPr lang="en-US">
                <a:latin typeface="Candara" pitchFamily="34" charset="0"/>
              </a:endParaRPr>
            </a:p>
          </p:txBody>
        </p:sp>
        <p:sp>
          <p:nvSpPr>
            <p:cNvPr id="734216" name="Line 8"/>
            <p:cNvSpPr>
              <a:spLocks noChangeShapeType="1"/>
            </p:cNvSpPr>
            <p:nvPr/>
          </p:nvSpPr>
          <p:spPr bwMode="auto">
            <a:xfrm>
              <a:off x="1104" y="1200"/>
              <a:ext cx="106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17" name="Line 9"/>
            <p:cNvSpPr>
              <a:spLocks noChangeShapeType="1"/>
            </p:cNvSpPr>
            <p:nvPr/>
          </p:nvSpPr>
          <p:spPr bwMode="auto">
            <a:xfrm>
              <a:off x="3039" y="1200"/>
              <a:ext cx="1161"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18" name="Line 10"/>
            <p:cNvSpPr>
              <a:spLocks noChangeShapeType="1"/>
            </p:cNvSpPr>
            <p:nvPr/>
          </p:nvSpPr>
          <p:spPr bwMode="auto">
            <a:xfrm>
              <a:off x="2168" y="1344"/>
              <a:ext cx="71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19" name="Line 11"/>
            <p:cNvSpPr>
              <a:spLocks noChangeShapeType="1"/>
            </p:cNvSpPr>
            <p:nvPr/>
          </p:nvSpPr>
          <p:spPr bwMode="auto">
            <a:xfrm>
              <a:off x="2942" y="1344"/>
              <a:ext cx="97"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20" name="Line 12"/>
            <p:cNvSpPr>
              <a:spLocks noChangeShapeType="1"/>
            </p:cNvSpPr>
            <p:nvPr/>
          </p:nvSpPr>
          <p:spPr bwMode="auto">
            <a:xfrm>
              <a:off x="2304" y="1200"/>
              <a:ext cx="0" cy="28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21" name="Line 13"/>
            <p:cNvSpPr>
              <a:spLocks noChangeShapeType="1"/>
            </p:cNvSpPr>
            <p:nvPr/>
          </p:nvSpPr>
          <p:spPr bwMode="auto">
            <a:xfrm flipH="1" flipV="1">
              <a:off x="2160" y="1248"/>
              <a:ext cx="144" cy="9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itchFamily="34" charset="0"/>
              </a:endParaRPr>
            </a:p>
          </p:txBody>
        </p:sp>
        <p:sp>
          <p:nvSpPr>
            <p:cNvPr id="734222" name="Line 14"/>
            <p:cNvSpPr>
              <a:spLocks noChangeShapeType="1"/>
            </p:cNvSpPr>
            <p:nvPr/>
          </p:nvSpPr>
          <p:spPr bwMode="auto">
            <a:xfrm flipV="1">
              <a:off x="2160" y="1344"/>
              <a:ext cx="144" cy="9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itchFamily="34" charset="0"/>
              </a:endParaRPr>
            </a:p>
          </p:txBody>
        </p:sp>
        <p:sp>
          <p:nvSpPr>
            <p:cNvPr id="734223" name="Oval 15"/>
            <p:cNvSpPr>
              <a:spLocks noChangeArrowheads="1"/>
            </p:cNvSpPr>
            <p:nvPr/>
          </p:nvSpPr>
          <p:spPr bwMode="auto">
            <a:xfrm>
              <a:off x="2880" y="1200"/>
              <a:ext cx="48" cy="288"/>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itchFamily="34" charset="0"/>
              </a:endParaRPr>
            </a:p>
          </p:txBody>
        </p:sp>
        <p:sp>
          <p:nvSpPr>
            <p:cNvPr id="734224" name="Line 16"/>
            <p:cNvSpPr>
              <a:spLocks noChangeShapeType="1"/>
            </p:cNvSpPr>
            <p:nvPr/>
          </p:nvSpPr>
          <p:spPr bwMode="auto">
            <a:xfrm flipV="1">
              <a:off x="2928" y="1248"/>
              <a:ext cx="96" cy="9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itchFamily="34" charset="0"/>
              </a:endParaRPr>
            </a:p>
          </p:txBody>
        </p:sp>
        <p:sp>
          <p:nvSpPr>
            <p:cNvPr id="734225" name="Line 17"/>
            <p:cNvSpPr>
              <a:spLocks noChangeShapeType="1"/>
            </p:cNvSpPr>
            <p:nvPr/>
          </p:nvSpPr>
          <p:spPr bwMode="auto">
            <a:xfrm>
              <a:off x="2928" y="1344"/>
              <a:ext cx="96" cy="9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itchFamily="34" charset="0"/>
              </a:endParaRPr>
            </a:p>
          </p:txBody>
        </p:sp>
      </p:grpSp>
      <p:grpSp>
        <p:nvGrpSpPr>
          <p:cNvPr id="3" name="Group 38"/>
          <p:cNvGrpSpPr>
            <a:grpSpLocks/>
          </p:cNvGrpSpPr>
          <p:nvPr/>
        </p:nvGrpSpPr>
        <p:grpSpPr bwMode="auto">
          <a:xfrm>
            <a:off x="1828800" y="3429000"/>
            <a:ext cx="5372100" cy="946150"/>
            <a:chOff x="1056" y="2352"/>
            <a:chExt cx="3384" cy="596"/>
          </a:xfrm>
        </p:grpSpPr>
        <p:grpSp>
          <p:nvGrpSpPr>
            <p:cNvPr id="4" name="Group 39"/>
            <p:cNvGrpSpPr>
              <a:grpSpLocks/>
            </p:cNvGrpSpPr>
            <p:nvPr/>
          </p:nvGrpSpPr>
          <p:grpSpPr bwMode="auto">
            <a:xfrm>
              <a:off x="1056" y="2400"/>
              <a:ext cx="768" cy="504"/>
              <a:chOff x="1701" y="1644"/>
              <a:chExt cx="2160" cy="1260"/>
            </a:xfrm>
          </p:grpSpPr>
          <p:sp>
            <p:nvSpPr>
              <p:cNvPr id="734248" name="Text Box 40"/>
              <p:cNvSpPr txBox="1">
                <a:spLocks noChangeArrowheads="1"/>
              </p:cNvSpPr>
              <p:nvPr/>
            </p:nvSpPr>
            <p:spPr bwMode="auto">
              <a:xfrm>
                <a:off x="1701" y="1644"/>
                <a:ext cx="2160" cy="1260"/>
              </a:xfrm>
              <a:prstGeom prst="rect">
                <a:avLst/>
              </a:prstGeom>
              <a:solidFill>
                <a:srgbClr val="FFFFFF"/>
              </a:solidFill>
              <a:ln w="9525">
                <a:solidFill>
                  <a:srgbClr val="000000"/>
                </a:solidFill>
                <a:miter lim="800000"/>
                <a:headEnd/>
                <a:tailEnd/>
              </a:ln>
            </p:spPr>
            <p:txBody>
              <a:bodyPr/>
              <a:lstStyle/>
              <a:p>
                <a:pPr eaLnBrk="0" hangingPunct="0"/>
                <a:r>
                  <a:rPr lang="en-US" sz="1200">
                    <a:latin typeface="Candara" pitchFamily="34" charset="0"/>
                  </a:rPr>
                  <a:t>EMPLOYEE						                                       </a:t>
                </a:r>
                <a:endParaRPr lang="en-US">
                  <a:latin typeface="Candara" pitchFamily="34" charset="0"/>
                </a:endParaRPr>
              </a:p>
            </p:txBody>
          </p:sp>
          <p:sp>
            <p:nvSpPr>
              <p:cNvPr id="734249" name="Line 41"/>
              <p:cNvSpPr>
                <a:spLocks noChangeShapeType="1"/>
              </p:cNvSpPr>
              <p:nvPr/>
            </p:nvSpPr>
            <p:spPr bwMode="auto">
              <a:xfrm>
                <a:off x="1701" y="19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grpSp>
        <p:grpSp>
          <p:nvGrpSpPr>
            <p:cNvPr id="5" name="Group 42"/>
            <p:cNvGrpSpPr>
              <a:grpSpLocks/>
            </p:cNvGrpSpPr>
            <p:nvPr/>
          </p:nvGrpSpPr>
          <p:grpSpPr bwMode="auto">
            <a:xfrm>
              <a:off x="2352" y="2400"/>
              <a:ext cx="864" cy="504"/>
              <a:chOff x="4581" y="1624"/>
              <a:chExt cx="1980" cy="1260"/>
            </a:xfrm>
          </p:grpSpPr>
          <p:sp>
            <p:nvSpPr>
              <p:cNvPr id="734251" name="Text Box 43"/>
              <p:cNvSpPr txBox="1">
                <a:spLocks noChangeArrowheads="1"/>
              </p:cNvSpPr>
              <p:nvPr/>
            </p:nvSpPr>
            <p:spPr bwMode="auto">
              <a:xfrm>
                <a:off x="4581" y="1624"/>
                <a:ext cx="1980" cy="1260"/>
              </a:xfrm>
              <a:prstGeom prst="rect">
                <a:avLst/>
              </a:prstGeom>
              <a:solidFill>
                <a:srgbClr val="FFFFFF"/>
              </a:solidFill>
              <a:ln w="9525">
                <a:solidFill>
                  <a:srgbClr val="000000"/>
                </a:solidFill>
                <a:miter lim="800000"/>
                <a:headEnd/>
                <a:tailEnd/>
              </a:ln>
            </p:spPr>
            <p:txBody>
              <a:bodyPr/>
              <a:lstStyle/>
              <a:p>
                <a:pPr eaLnBrk="0" hangingPunct="0"/>
                <a:r>
                  <a:rPr lang="en-US" sz="1200">
                    <a:latin typeface="Candara" pitchFamily="34" charset="0"/>
                  </a:rPr>
                  <a:t>ASSIGNEMENT					                                       </a:t>
                </a:r>
                <a:endParaRPr lang="en-US">
                  <a:latin typeface="Candara" pitchFamily="34" charset="0"/>
                </a:endParaRPr>
              </a:p>
            </p:txBody>
          </p:sp>
          <p:sp>
            <p:nvSpPr>
              <p:cNvPr id="734252" name="Line 44"/>
              <p:cNvSpPr>
                <a:spLocks noChangeShapeType="1"/>
              </p:cNvSpPr>
              <p:nvPr/>
            </p:nvSpPr>
            <p:spPr bwMode="auto">
              <a:xfrm>
                <a:off x="4581" y="1964"/>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grpSp>
        <p:grpSp>
          <p:nvGrpSpPr>
            <p:cNvPr id="6" name="Group 45"/>
            <p:cNvGrpSpPr>
              <a:grpSpLocks/>
            </p:cNvGrpSpPr>
            <p:nvPr/>
          </p:nvGrpSpPr>
          <p:grpSpPr bwMode="auto">
            <a:xfrm>
              <a:off x="3792" y="2352"/>
              <a:ext cx="648" cy="504"/>
              <a:chOff x="7821" y="1624"/>
              <a:chExt cx="1620" cy="1260"/>
            </a:xfrm>
          </p:grpSpPr>
          <p:sp>
            <p:nvSpPr>
              <p:cNvPr id="734254" name="Text Box 46"/>
              <p:cNvSpPr txBox="1">
                <a:spLocks noChangeArrowheads="1"/>
              </p:cNvSpPr>
              <p:nvPr/>
            </p:nvSpPr>
            <p:spPr bwMode="auto">
              <a:xfrm>
                <a:off x="7821" y="1624"/>
                <a:ext cx="1620" cy="1260"/>
              </a:xfrm>
              <a:prstGeom prst="rect">
                <a:avLst/>
              </a:prstGeom>
              <a:solidFill>
                <a:srgbClr val="FFFFFF"/>
              </a:solidFill>
              <a:ln w="9525">
                <a:solidFill>
                  <a:srgbClr val="000000"/>
                </a:solidFill>
                <a:miter lim="800000"/>
                <a:headEnd/>
                <a:tailEnd/>
              </a:ln>
            </p:spPr>
            <p:txBody>
              <a:bodyPr/>
              <a:lstStyle/>
              <a:p>
                <a:pPr eaLnBrk="0" hangingPunct="0"/>
                <a:r>
                  <a:rPr lang="en-US" sz="1200">
                    <a:latin typeface="Candara" pitchFamily="34" charset="0"/>
                  </a:rPr>
                  <a:t>  PROJECT</a:t>
                </a:r>
                <a:endParaRPr lang="en-US">
                  <a:latin typeface="Candara" pitchFamily="34" charset="0"/>
                </a:endParaRPr>
              </a:p>
            </p:txBody>
          </p:sp>
          <p:sp>
            <p:nvSpPr>
              <p:cNvPr id="734255" name="Line 47"/>
              <p:cNvSpPr>
                <a:spLocks noChangeShapeType="1"/>
              </p:cNvSpPr>
              <p:nvPr/>
            </p:nvSpPr>
            <p:spPr bwMode="auto">
              <a:xfrm>
                <a:off x="7821" y="1984"/>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grpSp>
        <p:sp>
          <p:nvSpPr>
            <p:cNvPr id="734256" name="Line 48"/>
            <p:cNvSpPr>
              <a:spLocks noChangeShapeType="1"/>
            </p:cNvSpPr>
            <p:nvPr/>
          </p:nvSpPr>
          <p:spPr bwMode="auto">
            <a:xfrm flipH="1">
              <a:off x="3216" y="2640"/>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57" name="Line 49"/>
            <p:cNvSpPr>
              <a:spLocks noChangeShapeType="1"/>
            </p:cNvSpPr>
            <p:nvPr/>
          </p:nvSpPr>
          <p:spPr bwMode="auto">
            <a:xfrm>
              <a:off x="3312" y="254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58" name="Line 50"/>
            <p:cNvSpPr>
              <a:spLocks noChangeShapeType="1"/>
            </p:cNvSpPr>
            <p:nvPr/>
          </p:nvSpPr>
          <p:spPr bwMode="auto">
            <a:xfrm>
              <a:off x="3696" y="254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59" name="Line 51"/>
            <p:cNvSpPr>
              <a:spLocks noChangeShapeType="1"/>
            </p:cNvSpPr>
            <p:nvPr/>
          </p:nvSpPr>
          <p:spPr bwMode="auto">
            <a:xfrm>
              <a:off x="1824" y="2688"/>
              <a:ext cx="5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60" name="Line 52"/>
            <p:cNvSpPr>
              <a:spLocks noChangeShapeType="1"/>
            </p:cNvSpPr>
            <p:nvPr/>
          </p:nvSpPr>
          <p:spPr bwMode="auto">
            <a:xfrm>
              <a:off x="1920" y="259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61" name="Line 53"/>
            <p:cNvSpPr>
              <a:spLocks noChangeShapeType="1"/>
            </p:cNvSpPr>
            <p:nvPr/>
          </p:nvSpPr>
          <p:spPr bwMode="auto">
            <a:xfrm flipH="1">
              <a:off x="2256" y="259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endParaRPr>
            </a:p>
          </p:txBody>
        </p:sp>
        <p:sp>
          <p:nvSpPr>
            <p:cNvPr id="734262" name="Text Box 54"/>
            <p:cNvSpPr txBox="1">
              <a:spLocks noChangeArrowheads="1"/>
            </p:cNvSpPr>
            <p:nvPr/>
          </p:nvSpPr>
          <p:spPr bwMode="auto">
            <a:xfrm>
              <a:off x="1872" y="2448"/>
              <a:ext cx="48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100">
                  <a:latin typeface="Candara" pitchFamily="34" charset="0"/>
                </a:rPr>
                <a:t>assigned</a:t>
              </a:r>
            </a:p>
          </p:txBody>
        </p:sp>
        <p:sp>
          <p:nvSpPr>
            <p:cNvPr id="734263" name="Text Box 55"/>
            <p:cNvSpPr txBox="1">
              <a:spLocks noChangeArrowheads="1"/>
            </p:cNvSpPr>
            <p:nvPr/>
          </p:nvSpPr>
          <p:spPr bwMode="auto">
            <a:xfrm>
              <a:off x="3408" y="2352"/>
              <a:ext cx="48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100">
                  <a:latin typeface="Candara" pitchFamily="34" charset="0"/>
                </a:rPr>
                <a:t>Belong to</a:t>
              </a:r>
            </a:p>
          </p:txBody>
        </p:sp>
        <p:sp>
          <p:nvSpPr>
            <p:cNvPr id="734264" name="Text Box 56"/>
            <p:cNvSpPr txBox="1">
              <a:spLocks noChangeArrowheads="1"/>
            </p:cNvSpPr>
            <p:nvPr/>
          </p:nvSpPr>
          <p:spPr bwMode="auto">
            <a:xfrm>
              <a:off x="3216" y="2784"/>
              <a:ext cx="28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100">
                  <a:latin typeface="Candara" pitchFamily="34" charset="0"/>
                </a:rPr>
                <a:t>has</a:t>
              </a:r>
            </a:p>
          </p:txBody>
        </p:sp>
      </p:grpSp>
      <p:sp>
        <p:nvSpPr>
          <p:cNvPr id="734265" name="Text Box 57"/>
          <p:cNvSpPr txBox="1">
            <a:spLocks noChangeArrowheads="1"/>
          </p:cNvSpPr>
          <p:nvPr/>
        </p:nvSpPr>
        <p:spPr bwMode="auto">
          <a:xfrm>
            <a:off x="3886200" y="4495800"/>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a:latin typeface="Candara" pitchFamily="34" charset="0"/>
              </a:rPr>
              <a:t>(Association)</a:t>
            </a:r>
          </a:p>
        </p:txBody>
      </p:sp>
      <p:sp>
        <p:nvSpPr>
          <p:cNvPr id="7" name="Footer Placeholder 6"/>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8042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p:cNvSpPr>
          <p:nvPr>
            <p:ph type="title"/>
          </p:nvPr>
        </p:nvSpPr>
        <p:spPr>
          <a:xfrm>
            <a:off x="155092" y="0"/>
            <a:ext cx="6858048" cy="857255"/>
          </a:xfrm>
        </p:spPr>
        <p:txBody>
          <a:bodyPr/>
          <a:lstStyle/>
          <a:p>
            <a:r>
              <a:rPr lang="en-US" sz="1200" dirty="0"/>
              <a:t>4.5:  Logical Model –an Example</a:t>
            </a:r>
            <a:br>
              <a:rPr lang="en-US" sz="1200" dirty="0"/>
            </a:br>
            <a:r>
              <a:rPr lang="en-US" dirty="0"/>
              <a:t>Logical Model: Example</a:t>
            </a:r>
          </a:p>
        </p:txBody>
      </p:sp>
      <p:pic>
        <p:nvPicPr>
          <p:cNvPr id="696326" name="Picture 6" descr="logical-model-design"/>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999" r="8000" b="5789"/>
          <a:stretch>
            <a:fillRect/>
          </a:stretch>
        </p:blipFill>
        <p:spPr bwMode="auto">
          <a:xfrm>
            <a:off x="1371600" y="1219200"/>
            <a:ext cx="5943600"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31261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p:cNvSpPr>
          <p:nvPr>
            <p:ph type="title"/>
          </p:nvPr>
        </p:nvSpPr>
        <p:spPr/>
        <p:txBody>
          <a:bodyPr/>
          <a:lstStyle/>
          <a:p>
            <a:r>
              <a:rPr lang="en-US" sz="1200" dirty="0"/>
              <a:t>4.6:  Logical Model</a:t>
            </a:r>
            <a:br>
              <a:rPr lang="en-US" sz="1200" dirty="0"/>
            </a:br>
            <a:r>
              <a:rPr lang="en-US" dirty="0"/>
              <a:t>Logical Data Design</a:t>
            </a:r>
          </a:p>
        </p:txBody>
      </p:sp>
      <p:graphicFrame>
        <p:nvGraphicFramePr>
          <p:cNvPr id="698489" name="Group 121"/>
          <p:cNvGraphicFramePr>
            <a:graphicFrameLocks noGrp="1"/>
          </p:cNvGraphicFramePr>
          <p:nvPr>
            <p:ph idx="1"/>
            <p:extLst>
              <p:ext uri="{D42A27DB-BD31-4B8C-83A1-F6EECF244321}">
                <p14:modId xmlns:p14="http://schemas.microsoft.com/office/powerpoint/2010/main" val="3401607895"/>
              </p:ext>
            </p:extLst>
          </p:nvPr>
        </p:nvGraphicFramePr>
        <p:xfrm>
          <a:off x="319088" y="1233488"/>
          <a:ext cx="7300912" cy="4016376"/>
        </p:xfrm>
        <a:graphic>
          <a:graphicData uri="http://schemas.openxmlformats.org/drawingml/2006/table">
            <a:tbl>
              <a:tblPr/>
              <a:tblGrid>
                <a:gridCol w="2347912"/>
                <a:gridCol w="1828800"/>
                <a:gridCol w="1600200"/>
                <a:gridCol w="1524000"/>
              </a:tblGrid>
              <a:tr h="434975">
                <a:tc>
                  <a:txBody>
                    <a:bodyPr/>
                    <a:lstStyle/>
                    <a:p>
                      <a:pPr marL="296863" marR="0" lvl="0" indent="-296863"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charset="0"/>
                        </a:rPr>
                        <a:t>Feature</a:t>
                      </a:r>
                      <a:endParaRPr kumimoji="0" lang="en-US" sz="1400" b="1"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charset="0"/>
                        </a:rPr>
                        <a:t>Conceptual</a:t>
                      </a:r>
                      <a:endParaRPr kumimoji="0" lang="en-US" sz="1400" b="1"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charset="0"/>
                        </a:rPr>
                        <a:t>Logical</a:t>
                      </a:r>
                      <a:endParaRPr kumimoji="0" lang="en-US" sz="1400" b="1"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charset="0"/>
                        </a:rPr>
                        <a:t>Physical</a:t>
                      </a:r>
                      <a:endParaRPr kumimoji="0" lang="en-US" sz="1400" b="1"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296863" marR="0" lvl="0" indent="-296863"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Entity Names</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  </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296863" marR="0" lvl="0" indent="-296863"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Entity Relationships</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  </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296863" marR="0" lvl="0" indent="-296863"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Attributes</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  </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  </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6563">
                <a:tc>
                  <a:txBody>
                    <a:bodyPr/>
                    <a:lstStyle/>
                    <a:p>
                      <a:pPr marL="296863" marR="0" lvl="0" indent="-296863"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Primary Keys</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  </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endParaRPr kumimoji="0" lang="en-IN" sz="1400" b="0" i="0" u="none" strike="noStrike" cap="none" normalizeH="0" baseline="0" smtClean="0">
                        <a:ln>
                          <a:noFill/>
                        </a:ln>
                        <a:solidFill>
                          <a:schemeClr val="tx1"/>
                        </a:solidFill>
                        <a:effectLst/>
                        <a:latin typeface="Candara" pitchFamily="34"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296863" marR="0" lvl="0" indent="-296863"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Foreign Keys</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  </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endParaRPr kumimoji="0" lang="en-IN" sz="1400" b="0" i="0" u="none" strike="noStrike" cap="none" normalizeH="0" baseline="0" smtClean="0">
                        <a:ln>
                          <a:noFill/>
                        </a:ln>
                        <a:solidFill>
                          <a:schemeClr val="tx1"/>
                        </a:solidFill>
                        <a:effectLst/>
                        <a:latin typeface="Candara" pitchFamily="34"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296863" marR="0" lvl="0" indent="-296863"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Table Names</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  </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  </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endParaRPr kumimoji="0" lang="en-IN" sz="1400" b="0" i="0" u="none" strike="noStrike" cap="none" normalizeH="0" baseline="0" smtClean="0">
                        <a:ln>
                          <a:noFill/>
                        </a:ln>
                        <a:solidFill>
                          <a:schemeClr val="tx1"/>
                        </a:solidFill>
                        <a:effectLst/>
                        <a:latin typeface="Candara" pitchFamily="34"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296863" marR="0" lvl="0" indent="-296863"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Column Names</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  </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  </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endParaRPr kumimoji="0" lang="en-IN" sz="1400" b="0" i="0" u="none" strike="noStrike" cap="none" normalizeH="0" baseline="0" smtClean="0">
                        <a:ln>
                          <a:noFill/>
                        </a:ln>
                        <a:solidFill>
                          <a:schemeClr val="tx1"/>
                        </a:solidFill>
                        <a:effectLst/>
                        <a:latin typeface="Candara" pitchFamily="34"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5775">
                <a:tc>
                  <a:txBody>
                    <a:bodyPr/>
                    <a:lstStyle/>
                    <a:p>
                      <a:pPr marL="296863" marR="0" lvl="0" indent="-296863"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charset="0"/>
                        </a:rPr>
                        <a:t>Column Data Types</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  </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charset="0"/>
                        </a:rPr>
                        <a:t>  </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0" fontAlgn="base" latinLnBrk="0" hangingPunct="0">
                        <a:lnSpc>
                          <a:spcPct val="100000"/>
                        </a:lnSpc>
                        <a:spcBef>
                          <a:spcPct val="2000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Candara" pitchFamily="34" charset="0"/>
                        <a:cs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53535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1" name="Rectangle 9"/>
          <p:cNvSpPr>
            <a:spLocks noGrp="1"/>
          </p:cNvSpPr>
          <p:nvPr>
            <p:ph type="title"/>
          </p:nvPr>
        </p:nvSpPr>
        <p:spPr/>
        <p:txBody>
          <a:bodyPr/>
          <a:lstStyle/>
          <a:p>
            <a:r>
              <a:rPr lang="en-US" dirty="0"/>
              <a:t>Summary</a:t>
            </a:r>
          </a:p>
        </p:txBody>
      </p:sp>
      <p:sp>
        <p:nvSpPr>
          <p:cNvPr id="346122" name="Rectangle 10"/>
          <p:cNvSpPr>
            <a:spLocks noGrp="1"/>
          </p:cNvSpPr>
          <p:nvPr>
            <p:ph type="body" idx="1"/>
          </p:nvPr>
        </p:nvSpPr>
        <p:spPr>
          <a:xfrm>
            <a:off x="319088" y="1233488"/>
            <a:ext cx="6172200" cy="4368800"/>
          </a:xfrm>
          <a:noFill/>
        </p:spPr>
        <p:txBody>
          <a:bodyPr/>
          <a:lstStyle/>
          <a:p>
            <a:pPr algn="just"/>
            <a:r>
              <a:rPr lang="en-US" dirty="0"/>
              <a:t>In this lesson, you have learnt that:</a:t>
            </a:r>
          </a:p>
          <a:p>
            <a:pPr lvl="1" algn="just"/>
            <a:r>
              <a:rPr lang="en-US" sz="1800" dirty="0">
                <a:cs typeface="Arial" charset="0"/>
              </a:rPr>
              <a:t>A logical model is produced from a set of well-defined transformations of the conceptual data model.</a:t>
            </a:r>
          </a:p>
          <a:p>
            <a:pPr lvl="1" algn="just"/>
            <a:r>
              <a:rPr lang="en-US" sz="1800" dirty="0">
                <a:cs typeface="Arial" charset="0"/>
              </a:rPr>
              <a:t>While converting a conceptual model into a logical model, some transformations, such as table and column specifications, are required to be performed.</a:t>
            </a:r>
          </a:p>
          <a:p>
            <a:pPr lvl="1" algn="just"/>
            <a:r>
              <a:rPr lang="en-US" sz="1800" dirty="0">
                <a:cs typeface="Arial" charset="0"/>
              </a:rPr>
              <a:t>Except a few, each attribute of a conceptual model gets converted into a column in logical model. </a:t>
            </a:r>
          </a:p>
          <a:p>
            <a:pPr lvl="1" algn="just"/>
            <a:r>
              <a:rPr lang="en-US" sz="1800" dirty="0">
                <a:cs typeface="Arial" charset="0"/>
              </a:rPr>
              <a:t>Additional columns are needed to support maintenance or operations-related data.</a:t>
            </a:r>
          </a:p>
        </p:txBody>
      </p:sp>
      <p:grpSp>
        <p:nvGrpSpPr>
          <p:cNvPr id="2" name="Group 11"/>
          <p:cNvGrpSpPr>
            <a:grpSpLocks/>
          </p:cNvGrpSpPr>
          <p:nvPr/>
        </p:nvGrpSpPr>
        <p:grpSpPr bwMode="auto">
          <a:xfrm>
            <a:off x="6934200" y="1576388"/>
            <a:ext cx="1716088" cy="1547812"/>
            <a:chOff x="4176" y="993"/>
            <a:chExt cx="1273" cy="1119"/>
          </a:xfrm>
        </p:grpSpPr>
        <p:sp>
          <p:nvSpPr>
            <p:cNvPr id="346124"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46125" name="Picture 13"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9780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p:cNvSpPr>
          <p:nvPr>
            <p:ph type="body" idx="1"/>
          </p:nvPr>
        </p:nvSpPr>
        <p:spPr>
          <a:xfrm>
            <a:off x="319087" y="1233488"/>
            <a:ext cx="6226855" cy="4368800"/>
          </a:xfrm>
        </p:spPr>
        <p:txBody>
          <a:bodyPr/>
          <a:lstStyle/>
          <a:p>
            <a:pPr algn="just"/>
            <a:r>
              <a:rPr lang="en-US" dirty="0"/>
              <a:t>Question 1: The  design of Logical Model is dependent on database.</a:t>
            </a:r>
          </a:p>
          <a:p>
            <a:pPr lvl="1" algn="just"/>
            <a:r>
              <a:rPr lang="en-US" sz="1800" dirty="0" smtClean="0">
                <a:cs typeface="Arial" charset="0"/>
              </a:rPr>
              <a:t>True/False</a:t>
            </a:r>
            <a:endParaRPr lang="en-US" sz="2400" dirty="0">
              <a:cs typeface="Arial" charset="0"/>
            </a:endParaRPr>
          </a:p>
          <a:p>
            <a:pPr algn="just"/>
            <a:r>
              <a:rPr lang="en-US" dirty="0"/>
              <a:t>Question 2: Surrogate Keys are introduced in the Conceptual Model.</a:t>
            </a:r>
          </a:p>
          <a:p>
            <a:pPr lvl="1" algn="just"/>
            <a:r>
              <a:rPr lang="en-US" sz="1800" dirty="0">
                <a:cs typeface="Arial" charset="0"/>
              </a:rPr>
              <a:t>True/False</a:t>
            </a:r>
          </a:p>
        </p:txBody>
      </p:sp>
      <p:grpSp>
        <p:nvGrpSpPr>
          <p:cNvPr id="2" name="Group 3"/>
          <p:cNvGrpSpPr>
            <a:grpSpLocks/>
          </p:cNvGrpSpPr>
          <p:nvPr/>
        </p:nvGrpSpPr>
        <p:grpSpPr bwMode="auto">
          <a:xfrm>
            <a:off x="6781800" y="1576388"/>
            <a:ext cx="1868488" cy="1471612"/>
            <a:chOff x="4176" y="993"/>
            <a:chExt cx="1273" cy="1119"/>
          </a:xfrm>
        </p:grpSpPr>
        <p:sp>
          <p:nvSpPr>
            <p:cNvPr id="740356" name="Rectangle 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40357" name="Picture 5"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740358" name="Rectangle 6"/>
          <p:cNvSpPr>
            <a:spLocks noGrp="1"/>
          </p:cNvSpPr>
          <p:nvPr>
            <p:ph type="title"/>
          </p:nvPr>
        </p:nvSpPr>
        <p:spPr>
          <a:noFill/>
          <a:ln/>
        </p:spPr>
        <p:txBody>
          <a:bodyPr/>
          <a:lstStyle/>
          <a:p>
            <a:r>
              <a:rPr lang="en-US" dirty="0"/>
              <a:t>Review Question</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07331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5" name="Rectangle 13"/>
          <p:cNvSpPr>
            <a:spLocks noGrp="1"/>
          </p:cNvSpPr>
          <p:nvPr>
            <p:ph type="title"/>
          </p:nvPr>
        </p:nvSpPr>
        <p:spPr>
          <a:xfrm>
            <a:off x="221743" y="0"/>
            <a:ext cx="6858048" cy="857255"/>
          </a:xfrm>
        </p:spPr>
        <p:txBody>
          <a:bodyPr/>
          <a:lstStyle/>
          <a:p>
            <a:r>
              <a:rPr lang="en-US" dirty="0"/>
              <a:t>Lesson Objectives</a:t>
            </a:r>
          </a:p>
        </p:txBody>
      </p:sp>
      <p:sp>
        <p:nvSpPr>
          <p:cNvPr id="182286" name="Rectangle 14"/>
          <p:cNvSpPr>
            <a:spLocks noGrp="1"/>
          </p:cNvSpPr>
          <p:nvPr>
            <p:ph type="body" idx="1"/>
          </p:nvPr>
        </p:nvSpPr>
        <p:spPr>
          <a:xfrm>
            <a:off x="319088" y="1233488"/>
            <a:ext cx="6248400" cy="4368800"/>
          </a:xfrm>
          <a:noFill/>
        </p:spPr>
        <p:txBody>
          <a:bodyPr/>
          <a:lstStyle/>
          <a:p>
            <a:pPr algn="just"/>
            <a:r>
              <a:rPr lang="en-US" dirty="0"/>
              <a:t>On completion of this lesson, you will be able to:</a:t>
            </a:r>
          </a:p>
          <a:p>
            <a:pPr lvl="1" algn="just"/>
            <a:r>
              <a:rPr lang="en-US" sz="1800" dirty="0">
                <a:cs typeface="Arial" charset="0"/>
              </a:rPr>
              <a:t>Define logical model</a:t>
            </a:r>
          </a:p>
          <a:p>
            <a:pPr lvl="1" algn="just"/>
            <a:r>
              <a:rPr lang="en-US" sz="1800" dirty="0">
                <a:cs typeface="Arial" charset="0"/>
              </a:rPr>
              <a:t>List features of a logical model</a:t>
            </a:r>
          </a:p>
          <a:p>
            <a:pPr lvl="1" algn="just"/>
            <a:r>
              <a:rPr lang="en-US" sz="1800" dirty="0">
                <a:cs typeface="Arial" charset="0"/>
              </a:rPr>
              <a:t>Name the transformations required to be done while converting a conceptual model into a logical model</a:t>
            </a:r>
          </a:p>
          <a:p>
            <a:pPr lvl="1" algn="just"/>
            <a:r>
              <a:rPr lang="en-US" sz="1800" dirty="0">
                <a:cs typeface="Arial" charset="0"/>
              </a:rPr>
              <a:t>Identify activities involved in those transformations</a:t>
            </a:r>
          </a:p>
          <a:p>
            <a:pPr lvl="1" algn="just"/>
            <a:r>
              <a:rPr lang="en-US" sz="1800" dirty="0">
                <a:cs typeface="Arial" charset="0"/>
              </a:rPr>
              <a:t>Name the types of attributes which do not get converted into a single column in the logical model</a:t>
            </a:r>
          </a:p>
        </p:txBody>
      </p:sp>
      <p:grpSp>
        <p:nvGrpSpPr>
          <p:cNvPr id="2" name="Group 15"/>
          <p:cNvGrpSpPr>
            <a:grpSpLocks/>
          </p:cNvGrpSpPr>
          <p:nvPr/>
        </p:nvGrpSpPr>
        <p:grpSpPr bwMode="auto">
          <a:xfrm>
            <a:off x="6934200" y="1576388"/>
            <a:ext cx="1716088" cy="1471612"/>
            <a:chOff x="4176" y="993"/>
            <a:chExt cx="1273" cy="1119"/>
          </a:xfrm>
        </p:grpSpPr>
        <p:sp>
          <p:nvSpPr>
            <p:cNvPr id="182288" name="Rectangle 1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2289" name="Picture 17"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7411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p:cNvSpPr>
          <p:nvPr>
            <p:ph type="title"/>
          </p:nvPr>
        </p:nvSpPr>
        <p:spPr>
          <a:xfrm>
            <a:off x="242177" y="107551"/>
            <a:ext cx="6858048" cy="857255"/>
          </a:xfrm>
        </p:spPr>
        <p:txBody>
          <a:bodyPr/>
          <a:lstStyle/>
          <a:p>
            <a:r>
              <a:rPr lang="en-US" sz="1200" dirty="0"/>
              <a:t>4.1: Introduction</a:t>
            </a:r>
            <a:br>
              <a:rPr lang="en-US" sz="1200" dirty="0"/>
            </a:br>
            <a:r>
              <a:rPr lang="en-US" dirty="0"/>
              <a:t>Introduction to Logical Model</a:t>
            </a:r>
          </a:p>
        </p:txBody>
      </p:sp>
      <p:sp>
        <p:nvSpPr>
          <p:cNvPr id="727043" name="Rectangle 3"/>
          <p:cNvSpPr>
            <a:spLocks noGrp="1"/>
          </p:cNvSpPr>
          <p:nvPr>
            <p:ph type="body" idx="1"/>
          </p:nvPr>
        </p:nvSpPr>
        <p:spPr>
          <a:xfrm>
            <a:off x="319088" y="1233488"/>
            <a:ext cx="8215312" cy="4368800"/>
          </a:xfrm>
        </p:spPr>
        <p:txBody>
          <a:bodyPr>
            <a:normAutofit/>
          </a:bodyPr>
          <a:lstStyle/>
          <a:p>
            <a:pPr algn="just"/>
            <a:r>
              <a:rPr lang="en-US" dirty="0"/>
              <a:t>A logical model is produced from a set of well-defined transformations of the conceptual data model.</a:t>
            </a:r>
          </a:p>
          <a:p>
            <a:pPr algn="just"/>
            <a:r>
              <a:rPr lang="en-US" dirty="0" smtClean="0"/>
              <a:t>The </a:t>
            </a:r>
            <a:r>
              <a:rPr lang="en-US" dirty="0"/>
              <a:t>logical data model reflects business information requirements without considering performance.</a:t>
            </a:r>
          </a:p>
          <a:p>
            <a:pPr algn="just"/>
            <a:r>
              <a:rPr lang="en-US" dirty="0" smtClean="0"/>
              <a:t>If </a:t>
            </a:r>
            <a:r>
              <a:rPr lang="en-US" dirty="0"/>
              <a:t>the database is ported to another DBMS supporting a similar structure, the logical data model can still be used as a baseline for the new physical data model.</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09841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4"/>
          <p:cNvSpPr>
            <a:spLocks noGrp="1"/>
          </p:cNvSpPr>
          <p:nvPr>
            <p:ph type="title"/>
          </p:nvPr>
        </p:nvSpPr>
        <p:spPr/>
        <p:txBody>
          <a:bodyPr/>
          <a:lstStyle/>
          <a:p>
            <a:r>
              <a:rPr lang="en-US" sz="1200" dirty="0"/>
              <a:t>4.2: Features of a Logical Model</a:t>
            </a:r>
            <a:br>
              <a:rPr lang="en-US" sz="1200" dirty="0"/>
            </a:br>
            <a:r>
              <a:rPr lang="en-US" dirty="0"/>
              <a:t>Characteristics of a Logical Model</a:t>
            </a:r>
          </a:p>
        </p:txBody>
      </p:sp>
      <p:sp>
        <p:nvSpPr>
          <p:cNvPr id="245765" name="Rectangle 5"/>
          <p:cNvSpPr>
            <a:spLocks noGrp="1"/>
          </p:cNvSpPr>
          <p:nvPr>
            <p:ph type="body" idx="1"/>
          </p:nvPr>
        </p:nvSpPr>
        <p:spPr>
          <a:xfrm>
            <a:off x="319088" y="1233488"/>
            <a:ext cx="8215312" cy="4368800"/>
          </a:xfrm>
        </p:spPr>
        <p:txBody>
          <a:bodyPr>
            <a:normAutofit/>
          </a:bodyPr>
          <a:lstStyle/>
          <a:p>
            <a:r>
              <a:rPr lang="en-US" dirty="0"/>
              <a:t>Logical model works in an iterative manner.</a:t>
            </a:r>
          </a:p>
          <a:p>
            <a:r>
              <a:rPr lang="en-US" dirty="0"/>
              <a:t>Its design is independent of database. </a:t>
            </a:r>
          </a:p>
          <a:p>
            <a:r>
              <a:rPr lang="en-US" dirty="0"/>
              <a:t>It includes all entities and relationships among them.</a:t>
            </a:r>
          </a:p>
          <a:p>
            <a:r>
              <a:rPr lang="en-US" dirty="0"/>
              <a:t>All attributes for each entity are specified.</a:t>
            </a:r>
          </a:p>
          <a:p>
            <a:r>
              <a:rPr lang="en-US" dirty="0"/>
              <a:t>The primary key for each entity is specified.</a:t>
            </a:r>
          </a:p>
          <a:p>
            <a:r>
              <a:rPr lang="en-US" dirty="0"/>
              <a:t>Foreign keys (keys identifying the relationship between different entities) are specified.</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24282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4" name="Rectangle 8"/>
          <p:cNvSpPr>
            <a:spLocks noGrp="1"/>
          </p:cNvSpPr>
          <p:nvPr>
            <p:ph type="title"/>
          </p:nvPr>
        </p:nvSpPr>
        <p:spPr/>
        <p:txBody>
          <a:bodyPr/>
          <a:lstStyle/>
          <a:p>
            <a:r>
              <a:rPr lang="en-US" sz="1200" dirty="0"/>
              <a:t>4.3: Requisite Transformations</a:t>
            </a:r>
            <a:r>
              <a:rPr lang="en-US" sz="1000" b="0" dirty="0"/>
              <a:t> </a:t>
            </a:r>
            <a:br>
              <a:rPr lang="en-US" sz="1000" b="0" dirty="0"/>
            </a:br>
            <a:r>
              <a:rPr lang="en-US" dirty="0"/>
              <a:t>Transformation Required</a:t>
            </a:r>
          </a:p>
        </p:txBody>
      </p:sp>
      <p:sp>
        <p:nvSpPr>
          <p:cNvPr id="249865" name="Rectangle 9"/>
          <p:cNvSpPr>
            <a:spLocks noGrp="1"/>
          </p:cNvSpPr>
          <p:nvPr>
            <p:ph type="body" sz="half" idx="1"/>
          </p:nvPr>
        </p:nvSpPr>
        <p:spPr>
          <a:xfrm>
            <a:off x="319088" y="1233488"/>
            <a:ext cx="8443912" cy="4368800"/>
          </a:xfrm>
          <a:noFill/>
        </p:spPr>
        <p:txBody>
          <a:bodyPr/>
          <a:lstStyle/>
          <a:p>
            <a:pPr marL="347663" indent="-347663"/>
            <a:r>
              <a:rPr lang="en-US" dirty="0"/>
              <a:t>While converting a conceptual model into a logical model, following transformations are required to be performed:</a:t>
            </a:r>
          </a:p>
          <a:p>
            <a:endParaRPr lang="en-US" sz="2400" b="1" dirty="0">
              <a:solidFill>
                <a:srgbClr val="990000"/>
              </a:solidFill>
              <a:cs typeface="Arial" charset="0"/>
            </a:endParaRPr>
          </a:p>
        </p:txBody>
      </p:sp>
      <p:grpSp>
        <p:nvGrpSpPr>
          <p:cNvPr id="2" name="Content Placeholder 249868"/>
          <p:cNvGrpSpPr>
            <a:grpSpLocks/>
          </p:cNvGrpSpPr>
          <p:nvPr/>
        </p:nvGrpSpPr>
        <p:grpSpPr bwMode="auto">
          <a:xfrm>
            <a:off x="838200" y="2743200"/>
            <a:ext cx="7329488" cy="2859088"/>
            <a:chOff x="1152" y="1296"/>
            <a:chExt cx="3888" cy="720"/>
          </a:xfrm>
        </p:grpSpPr>
        <p:cxnSp>
          <p:nvCxnSpPr>
            <p:cNvPr id="4100" name="_s4100"/>
            <p:cNvCxnSpPr>
              <a:cxnSpLocks noChangeShapeType="1"/>
              <a:stCxn id="7" idx="0"/>
              <a:endCxn id="3" idx="2"/>
            </p:cNvCxnSpPr>
            <p:nvPr/>
          </p:nvCxnSpPr>
          <p:spPr bwMode="auto">
            <a:xfrm rot="5400000" flipH="1">
              <a:off x="3781" y="899"/>
              <a:ext cx="144" cy="1513"/>
            </a:xfrm>
            <a:prstGeom prst="bentConnector3">
              <a:avLst>
                <a:gd name="adj1" fmla="val 12287"/>
              </a:avLst>
            </a:prstGeom>
            <a:noFill/>
            <a:ln w="28575">
              <a:solidFill>
                <a:schemeClr val="tx2"/>
              </a:solidFill>
              <a:miter lim="800000"/>
              <a:headEnd/>
              <a:tailEnd/>
            </a:ln>
            <a:extLst>
              <a:ext uri="{909E8E84-426E-40DD-AFC4-6F175D3DCCD1}">
                <a14:hiddenFill xmlns:a14="http://schemas.microsoft.com/office/drawing/2010/main">
                  <a:noFill/>
                </a14:hiddenFill>
              </a:ext>
            </a:extLst>
          </p:spPr>
        </p:cxnSp>
        <p:cxnSp>
          <p:nvCxnSpPr>
            <p:cNvPr id="4101" name="_s4101"/>
            <p:cNvCxnSpPr>
              <a:cxnSpLocks noChangeShapeType="1"/>
              <a:stCxn id="6" idx="0"/>
              <a:endCxn id="3" idx="2"/>
            </p:cNvCxnSpPr>
            <p:nvPr/>
          </p:nvCxnSpPr>
          <p:spPr bwMode="auto">
            <a:xfrm rot="5400000" flipH="1">
              <a:off x="3276" y="1404"/>
              <a:ext cx="144" cy="504"/>
            </a:xfrm>
            <a:prstGeom prst="bentConnector3">
              <a:avLst>
                <a:gd name="adj1" fmla="val 1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2" name="_s4102"/>
            <p:cNvCxnSpPr>
              <a:cxnSpLocks noChangeShapeType="1"/>
              <a:stCxn id="5" idx="0"/>
              <a:endCxn id="3" idx="2"/>
            </p:cNvCxnSpPr>
            <p:nvPr/>
          </p:nvCxnSpPr>
          <p:spPr bwMode="auto">
            <a:xfrm rot="16200000">
              <a:off x="2773" y="1404"/>
              <a:ext cx="144" cy="503"/>
            </a:xfrm>
            <a:prstGeom prst="bentConnector3">
              <a:avLst>
                <a:gd name="adj1" fmla="val 1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3" name="_s4103"/>
            <p:cNvCxnSpPr>
              <a:cxnSpLocks noChangeShapeType="1"/>
              <a:stCxn id="4" idx="0"/>
              <a:endCxn id="3" idx="2"/>
            </p:cNvCxnSpPr>
            <p:nvPr/>
          </p:nvCxnSpPr>
          <p:spPr bwMode="auto">
            <a:xfrm rot="16200000">
              <a:off x="2269" y="900"/>
              <a:ext cx="144" cy="1511"/>
            </a:xfrm>
            <a:prstGeom prst="bentConnector3">
              <a:avLst>
                <a:gd name="adj1" fmla="val 12287"/>
              </a:avLst>
            </a:prstGeom>
            <a:noFill/>
            <a:ln w="28575">
              <a:solidFill>
                <a:srgbClr val="800080"/>
              </a:solidFill>
              <a:miter lim="800000"/>
              <a:headEnd/>
              <a:tailEnd/>
            </a:ln>
            <a:extLst>
              <a:ext uri="{909E8E84-426E-40DD-AFC4-6F175D3DCCD1}">
                <a14:hiddenFill xmlns:a14="http://schemas.microsoft.com/office/drawing/2010/main">
                  <a:noFill/>
                </a14:hiddenFill>
              </a:ext>
            </a:extLst>
          </p:spPr>
        </p:cxnSp>
        <p:sp>
          <p:nvSpPr>
            <p:cNvPr id="3" name="_s4104"/>
            <p:cNvSpPr>
              <a:spLocks noChangeArrowheads="1"/>
            </p:cNvSpPr>
            <p:nvPr/>
          </p:nvSpPr>
          <p:spPr bwMode="auto">
            <a:xfrm>
              <a:off x="2664" y="1296"/>
              <a:ext cx="864" cy="288"/>
            </a:xfrm>
            <a:prstGeom prst="roundRect">
              <a:avLst>
                <a:gd name="adj" fmla="val 16667"/>
              </a:avLst>
            </a:prstGeom>
            <a:gradFill rotWithShape="1">
              <a:gsLst>
                <a:gs pos="0">
                  <a:srgbClr val="FF81C0"/>
                </a:gs>
                <a:gs pos="50000">
                  <a:srgbClr val="FFEBFA"/>
                </a:gs>
                <a:gs pos="100000">
                  <a:srgbClr val="FF81C0"/>
                </a:gs>
              </a:gsLst>
              <a:lin ang="5400000" scaled="1"/>
            </a:gradFill>
            <a:ln w="9525">
              <a:solidFill>
                <a:schemeClr val="tx2"/>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Candara" pitchFamily="34" charset="0"/>
                </a:rPr>
                <a:t>Transformations</a:t>
              </a:r>
            </a:p>
          </p:txBody>
        </p:sp>
        <p:sp>
          <p:nvSpPr>
            <p:cNvPr id="4" name="_s4105"/>
            <p:cNvSpPr>
              <a:spLocks noChangeArrowheads="1"/>
            </p:cNvSpPr>
            <p:nvPr/>
          </p:nvSpPr>
          <p:spPr bwMode="auto">
            <a:xfrm>
              <a:off x="1152" y="1728"/>
              <a:ext cx="864" cy="288"/>
            </a:xfrm>
            <a:prstGeom prst="roundRect">
              <a:avLst>
                <a:gd name="adj" fmla="val 16667"/>
              </a:avLst>
            </a:prstGeom>
            <a:gradFill rotWithShape="1">
              <a:gsLst>
                <a:gs pos="0">
                  <a:srgbClr val="F8B049">
                    <a:alpha val="50999"/>
                  </a:srgbClr>
                </a:gs>
                <a:gs pos="8999">
                  <a:srgbClr val="B43E85">
                    <a:alpha val="59819"/>
                  </a:srgbClr>
                </a:gs>
                <a:gs pos="15500">
                  <a:srgbClr val="C50849">
                    <a:alpha val="66190"/>
                  </a:srgbClr>
                </a:gs>
                <a:gs pos="16500">
                  <a:srgbClr val="F952A0">
                    <a:alpha val="67170"/>
                  </a:srgbClr>
                </a:gs>
                <a:gs pos="18500">
                  <a:srgbClr val="FEE7F2">
                    <a:alpha val="69130"/>
                  </a:srgbClr>
                </a:gs>
                <a:gs pos="39500">
                  <a:srgbClr val="F8B049">
                    <a:alpha val="89709"/>
                  </a:srgbClr>
                </a:gs>
                <a:gs pos="43500">
                  <a:srgbClr val="F8B049">
                    <a:alpha val="93630"/>
                  </a:srgbClr>
                </a:gs>
                <a:gs pos="50000">
                  <a:srgbClr val="FC9FCB"/>
                </a:gs>
                <a:gs pos="56500">
                  <a:srgbClr val="F8B049">
                    <a:alpha val="93630"/>
                  </a:srgbClr>
                </a:gs>
                <a:gs pos="60501">
                  <a:srgbClr val="F8B049">
                    <a:alpha val="89709"/>
                  </a:srgbClr>
                </a:gs>
                <a:gs pos="81500">
                  <a:srgbClr val="FEE7F2">
                    <a:alpha val="69130"/>
                  </a:srgbClr>
                </a:gs>
                <a:gs pos="83500">
                  <a:srgbClr val="F952A0">
                    <a:alpha val="67170"/>
                  </a:srgbClr>
                </a:gs>
                <a:gs pos="84500">
                  <a:srgbClr val="C50849">
                    <a:alpha val="66190"/>
                  </a:srgbClr>
                </a:gs>
                <a:gs pos="91001">
                  <a:srgbClr val="B43E85">
                    <a:alpha val="59819"/>
                  </a:srgbClr>
                </a:gs>
                <a:gs pos="100000">
                  <a:srgbClr val="F8B049">
                    <a:alpha val="50999"/>
                  </a:srgbClr>
                </a:gs>
              </a:gsLst>
              <a:lin ang="5400000" scaled="1"/>
            </a:gradFill>
            <a:ln w="9525">
              <a:solidFill>
                <a:schemeClr val="tx2"/>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Candara" pitchFamily="34" charset="0"/>
                </a:rPr>
                <a:t>Table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Candara" pitchFamily="34" charset="0"/>
                </a:rPr>
                <a:t>Specification</a:t>
              </a:r>
            </a:p>
          </p:txBody>
        </p:sp>
        <p:sp>
          <p:nvSpPr>
            <p:cNvPr id="5" name="_s4106"/>
            <p:cNvSpPr>
              <a:spLocks noChangeArrowheads="1"/>
            </p:cNvSpPr>
            <p:nvPr/>
          </p:nvSpPr>
          <p:spPr bwMode="auto">
            <a:xfrm>
              <a:off x="2160" y="1728"/>
              <a:ext cx="864" cy="288"/>
            </a:xfrm>
            <a:prstGeom prst="roundRect">
              <a:avLst>
                <a:gd name="adj" fmla="val 16667"/>
              </a:avLst>
            </a:prstGeom>
            <a:gradFill rotWithShape="1">
              <a:gsLst>
                <a:gs pos="0">
                  <a:srgbClr val="F8B049">
                    <a:alpha val="50999"/>
                  </a:srgbClr>
                </a:gs>
                <a:gs pos="8999">
                  <a:srgbClr val="B43E85">
                    <a:alpha val="59819"/>
                  </a:srgbClr>
                </a:gs>
                <a:gs pos="15500">
                  <a:srgbClr val="C50849">
                    <a:alpha val="66190"/>
                  </a:srgbClr>
                </a:gs>
                <a:gs pos="16500">
                  <a:srgbClr val="F952A0">
                    <a:alpha val="67170"/>
                  </a:srgbClr>
                </a:gs>
                <a:gs pos="18500">
                  <a:srgbClr val="FEE7F2">
                    <a:alpha val="69130"/>
                  </a:srgbClr>
                </a:gs>
                <a:gs pos="39500">
                  <a:srgbClr val="F8B049">
                    <a:alpha val="89709"/>
                  </a:srgbClr>
                </a:gs>
                <a:gs pos="43500">
                  <a:srgbClr val="F8B049">
                    <a:alpha val="93630"/>
                  </a:srgbClr>
                </a:gs>
                <a:gs pos="50000">
                  <a:srgbClr val="FC9FCB"/>
                </a:gs>
                <a:gs pos="56500">
                  <a:srgbClr val="F8B049">
                    <a:alpha val="93630"/>
                  </a:srgbClr>
                </a:gs>
                <a:gs pos="60501">
                  <a:srgbClr val="F8B049">
                    <a:alpha val="89709"/>
                  </a:srgbClr>
                </a:gs>
                <a:gs pos="81500">
                  <a:srgbClr val="FEE7F2">
                    <a:alpha val="69130"/>
                  </a:srgbClr>
                </a:gs>
                <a:gs pos="83500">
                  <a:srgbClr val="F952A0">
                    <a:alpha val="67170"/>
                  </a:srgbClr>
                </a:gs>
                <a:gs pos="84500">
                  <a:srgbClr val="C50849">
                    <a:alpha val="66190"/>
                  </a:srgbClr>
                </a:gs>
                <a:gs pos="91001">
                  <a:srgbClr val="B43E85">
                    <a:alpha val="59819"/>
                  </a:srgbClr>
                </a:gs>
                <a:gs pos="100000">
                  <a:srgbClr val="F8B049">
                    <a:alpha val="50999"/>
                  </a:srgbClr>
                </a:gs>
              </a:gsLst>
              <a:lin ang="5400000" scaled="1"/>
            </a:gradFill>
            <a:ln w="9525">
              <a:solidFill>
                <a:schemeClr val="tx2"/>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Candara" pitchFamily="34" charset="0"/>
                </a:rPr>
                <a:t>Column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Candara" pitchFamily="34" charset="0"/>
                </a:rPr>
                <a:t> Specification</a:t>
              </a:r>
            </a:p>
          </p:txBody>
        </p:sp>
        <p:sp>
          <p:nvSpPr>
            <p:cNvPr id="6" name="_s4107"/>
            <p:cNvSpPr>
              <a:spLocks noChangeArrowheads="1"/>
            </p:cNvSpPr>
            <p:nvPr/>
          </p:nvSpPr>
          <p:spPr bwMode="auto">
            <a:xfrm>
              <a:off x="3168" y="1728"/>
              <a:ext cx="864" cy="288"/>
            </a:xfrm>
            <a:prstGeom prst="roundRect">
              <a:avLst>
                <a:gd name="adj" fmla="val 16667"/>
              </a:avLst>
            </a:prstGeom>
            <a:gradFill rotWithShape="1">
              <a:gsLst>
                <a:gs pos="0">
                  <a:srgbClr val="F8B049">
                    <a:alpha val="48000"/>
                  </a:srgbClr>
                </a:gs>
                <a:gs pos="8999">
                  <a:srgbClr val="B43E85">
                    <a:alpha val="57359"/>
                  </a:srgbClr>
                </a:gs>
                <a:gs pos="15500">
                  <a:srgbClr val="C50849">
                    <a:alpha val="64120"/>
                  </a:srgbClr>
                </a:gs>
                <a:gs pos="16500">
                  <a:srgbClr val="F952A0">
                    <a:alpha val="65160"/>
                  </a:srgbClr>
                </a:gs>
                <a:gs pos="18500">
                  <a:srgbClr val="FEE7F2">
                    <a:alpha val="67240"/>
                  </a:srgbClr>
                </a:gs>
                <a:gs pos="39500">
                  <a:srgbClr val="F8B049">
                    <a:alpha val="89079"/>
                  </a:srgbClr>
                </a:gs>
                <a:gs pos="43500">
                  <a:srgbClr val="F8B049">
                    <a:alpha val="93240"/>
                  </a:srgbClr>
                </a:gs>
                <a:gs pos="50000">
                  <a:srgbClr val="FC9FCB"/>
                </a:gs>
                <a:gs pos="56500">
                  <a:srgbClr val="F8B049">
                    <a:alpha val="93240"/>
                  </a:srgbClr>
                </a:gs>
                <a:gs pos="60501">
                  <a:srgbClr val="F8B049">
                    <a:alpha val="89079"/>
                  </a:srgbClr>
                </a:gs>
                <a:gs pos="81500">
                  <a:srgbClr val="FEE7F2">
                    <a:alpha val="67240"/>
                  </a:srgbClr>
                </a:gs>
                <a:gs pos="83500">
                  <a:srgbClr val="F952A0">
                    <a:alpha val="65160"/>
                  </a:srgbClr>
                </a:gs>
                <a:gs pos="84500">
                  <a:srgbClr val="C50849">
                    <a:alpha val="64120"/>
                  </a:srgbClr>
                </a:gs>
                <a:gs pos="91001">
                  <a:srgbClr val="B43E85">
                    <a:alpha val="57359"/>
                  </a:srgbClr>
                </a:gs>
                <a:gs pos="100000">
                  <a:srgbClr val="F8B049">
                    <a:alpha val="48000"/>
                  </a:srgbClr>
                </a:gs>
              </a:gsLst>
              <a:lin ang="5400000" scaled="1"/>
            </a:gradFill>
            <a:ln w="9525">
              <a:solidFill>
                <a:schemeClr val="tx2"/>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Candara" pitchFamily="34" charset="0"/>
                </a:rPr>
                <a:t>Primary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Candara" pitchFamily="34" charset="0"/>
                </a:rPr>
                <a:t> Key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Candara" pitchFamily="34" charset="0"/>
                </a:rPr>
                <a:t>Specification</a:t>
              </a:r>
            </a:p>
          </p:txBody>
        </p:sp>
        <p:sp>
          <p:nvSpPr>
            <p:cNvPr id="7" name="_s4108"/>
            <p:cNvSpPr>
              <a:spLocks noChangeArrowheads="1"/>
            </p:cNvSpPr>
            <p:nvPr/>
          </p:nvSpPr>
          <p:spPr bwMode="auto">
            <a:xfrm>
              <a:off x="4176" y="1728"/>
              <a:ext cx="864" cy="288"/>
            </a:xfrm>
            <a:prstGeom prst="roundRect">
              <a:avLst>
                <a:gd name="adj" fmla="val 16667"/>
              </a:avLst>
            </a:prstGeom>
            <a:gradFill rotWithShape="1">
              <a:gsLst>
                <a:gs pos="0">
                  <a:srgbClr val="F8B049">
                    <a:alpha val="50000"/>
                  </a:srgbClr>
                </a:gs>
                <a:gs pos="8999">
                  <a:srgbClr val="B43E85">
                    <a:alpha val="59000"/>
                  </a:srgbClr>
                </a:gs>
                <a:gs pos="15500">
                  <a:srgbClr val="C50849">
                    <a:alpha val="65500"/>
                  </a:srgbClr>
                </a:gs>
                <a:gs pos="16500">
                  <a:srgbClr val="F952A0">
                    <a:alpha val="66500"/>
                  </a:srgbClr>
                </a:gs>
                <a:gs pos="18500">
                  <a:srgbClr val="FEE7F2">
                    <a:alpha val="68500"/>
                  </a:srgbClr>
                </a:gs>
                <a:gs pos="39500">
                  <a:srgbClr val="F8B049">
                    <a:alpha val="89499"/>
                  </a:srgbClr>
                </a:gs>
                <a:gs pos="43500">
                  <a:srgbClr val="F8B049">
                    <a:alpha val="93500"/>
                  </a:srgbClr>
                </a:gs>
                <a:gs pos="50000">
                  <a:srgbClr val="FC9FCB"/>
                </a:gs>
                <a:gs pos="56500">
                  <a:srgbClr val="F8B049">
                    <a:alpha val="93500"/>
                  </a:srgbClr>
                </a:gs>
                <a:gs pos="60501">
                  <a:srgbClr val="F8B049">
                    <a:alpha val="89499"/>
                  </a:srgbClr>
                </a:gs>
                <a:gs pos="81500">
                  <a:srgbClr val="FEE7F2">
                    <a:alpha val="68500"/>
                  </a:srgbClr>
                </a:gs>
                <a:gs pos="83500">
                  <a:srgbClr val="F952A0">
                    <a:alpha val="66500"/>
                  </a:srgbClr>
                </a:gs>
                <a:gs pos="84500">
                  <a:srgbClr val="C50849">
                    <a:alpha val="65500"/>
                  </a:srgbClr>
                </a:gs>
                <a:gs pos="91001">
                  <a:srgbClr val="B43E85">
                    <a:alpha val="59000"/>
                  </a:srgbClr>
                </a:gs>
                <a:gs pos="100000">
                  <a:srgbClr val="F8B049">
                    <a:alpha val="50000"/>
                  </a:srgbClr>
                </a:gs>
              </a:gsLst>
              <a:lin ang="5400000" scaled="1"/>
            </a:gradFill>
            <a:ln w="9525">
              <a:solidFill>
                <a:schemeClr val="tx2"/>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Candara" pitchFamily="34" charset="0"/>
                </a:rPr>
                <a:t>Foreign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Candara" pitchFamily="34" charset="0"/>
                </a:rPr>
                <a:t>Key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Candara" pitchFamily="34" charset="0"/>
                </a:rPr>
                <a:t>Specification</a:t>
              </a:r>
            </a:p>
          </p:txBody>
        </p:sp>
      </p:grpSp>
    </p:spTree>
    <p:extLst>
      <p:ext uri="{BB962C8B-B14F-4D97-AF65-F5344CB8AC3E}">
        <p14:creationId xmlns:p14="http://schemas.microsoft.com/office/powerpoint/2010/main" val="2020048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a:xfrm>
            <a:off x="184120" y="107551"/>
            <a:ext cx="6858048" cy="857255"/>
          </a:xfrm>
        </p:spPr>
        <p:txBody>
          <a:bodyPr/>
          <a:lstStyle/>
          <a:p>
            <a:r>
              <a:rPr lang="en-US" sz="1200" dirty="0"/>
              <a:t>4.3:  Table Specification  </a:t>
            </a:r>
            <a:br>
              <a:rPr lang="en-US" sz="1200" dirty="0"/>
            </a:br>
            <a:r>
              <a:rPr lang="en-US" dirty="0"/>
              <a:t>Activities in Table Specification</a:t>
            </a:r>
          </a:p>
        </p:txBody>
      </p:sp>
      <p:sp>
        <p:nvSpPr>
          <p:cNvPr id="251907" name="Rectangle 3"/>
          <p:cNvSpPr>
            <a:spLocks noGrp="1"/>
          </p:cNvSpPr>
          <p:nvPr>
            <p:ph type="body" idx="1"/>
          </p:nvPr>
        </p:nvSpPr>
        <p:spPr>
          <a:xfrm>
            <a:off x="319088" y="1233488"/>
            <a:ext cx="8077200" cy="1553255"/>
          </a:xfrm>
        </p:spPr>
        <p:txBody>
          <a:bodyPr>
            <a:noAutofit/>
          </a:bodyPr>
          <a:lstStyle/>
          <a:p>
            <a:pPr algn="just"/>
            <a:r>
              <a:rPr lang="en-US" dirty="0"/>
              <a:t>In general, each entity class in the conceptual data model becomes a table in the logical data model and is given a name that corresponds to that of the source entity class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594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3954" name="Rectangle 2"/>
          <p:cNvSpPr>
            <a:spLocks noGrp="1"/>
          </p:cNvSpPr>
          <p:nvPr>
            <p:ph type="title"/>
          </p:nvPr>
        </p:nvSpPr>
        <p:spPr/>
        <p:txBody>
          <a:bodyPr/>
          <a:lstStyle/>
          <a:p>
            <a:r>
              <a:rPr lang="en-US" sz="1200" dirty="0"/>
              <a:t>4.3:  Column Specification  </a:t>
            </a:r>
            <a:br>
              <a:rPr lang="en-US" sz="1200" dirty="0"/>
            </a:br>
            <a:r>
              <a:rPr lang="en-US" dirty="0"/>
              <a:t>Activities in Column Specification</a:t>
            </a:r>
          </a:p>
        </p:txBody>
      </p:sp>
      <p:sp>
        <p:nvSpPr>
          <p:cNvPr id="253955" name="Rectangle 3"/>
          <p:cNvSpPr>
            <a:spLocks noGrp="1"/>
          </p:cNvSpPr>
          <p:nvPr>
            <p:ph type="body" idx="1"/>
          </p:nvPr>
        </p:nvSpPr>
        <p:spPr>
          <a:xfrm>
            <a:off x="319088" y="1233488"/>
            <a:ext cx="8291512" cy="3948112"/>
          </a:xfrm>
          <a:noFill/>
        </p:spPr>
        <p:txBody>
          <a:bodyPr>
            <a:normAutofit/>
          </a:bodyPr>
          <a:lstStyle/>
          <a:p>
            <a:pPr algn="just"/>
            <a:r>
              <a:rPr lang="en-US" dirty="0"/>
              <a:t>In general, each attribute in the conceptual data model becomes a column in the logical data model and should be given a name that corresponds to that of the corresponding attribute.</a:t>
            </a:r>
          </a:p>
          <a:p>
            <a:pPr algn="just"/>
            <a:endParaRPr lang="en-US" dirty="0"/>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412243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4274" name="Rectangle 2"/>
          <p:cNvSpPr>
            <a:spLocks noGrp="1"/>
          </p:cNvSpPr>
          <p:nvPr>
            <p:ph type="title"/>
          </p:nvPr>
        </p:nvSpPr>
        <p:spPr/>
        <p:txBody>
          <a:bodyPr/>
          <a:lstStyle/>
          <a:p>
            <a:r>
              <a:rPr lang="en-US" sz="1200" dirty="0"/>
              <a:t>4.3:  Primary Key Specification  </a:t>
            </a:r>
            <a:br>
              <a:rPr lang="en-US" sz="1200" dirty="0"/>
            </a:br>
            <a:r>
              <a:rPr lang="en-US" dirty="0"/>
              <a:t>Activities in Primary Key Specification</a:t>
            </a:r>
          </a:p>
        </p:txBody>
      </p:sp>
      <p:sp>
        <p:nvSpPr>
          <p:cNvPr id="694275" name="Rectangle 3"/>
          <p:cNvSpPr>
            <a:spLocks noGrp="1"/>
          </p:cNvSpPr>
          <p:nvPr>
            <p:ph type="body" idx="1"/>
          </p:nvPr>
        </p:nvSpPr>
        <p:spPr>
          <a:xfrm>
            <a:off x="319088" y="1233488"/>
            <a:ext cx="8291512" cy="3948112"/>
          </a:xfrm>
          <a:noFill/>
        </p:spPr>
        <p:txBody>
          <a:bodyPr/>
          <a:lstStyle/>
          <a:p>
            <a:pPr algn="just"/>
            <a:r>
              <a:rPr lang="en-US" dirty="0"/>
              <a:t>Primary Key Specification</a:t>
            </a:r>
          </a:p>
          <a:p>
            <a:pPr marL="0" indent="0" algn="just">
              <a:buNone/>
            </a:pPr>
            <a:r>
              <a:rPr lang="en-US" dirty="0"/>
              <a:t> </a:t>
            </a:r>
            <a:r>
              <a:rPr lang="en-US" dirty="0" smtClean="0"/>
              <a:t>    Perform </a:t>
            </a:r>
            <a:r>
              <a:rPr lang="en-US" dirty="0"/>
              <a:t>the following activities::</a:t>
            </a:r>
          </a:p>
          <a:p>
            <a:pPr lvl="1" algn="just"/>
            <a:r>
              <a:rPr lang="en-US" sz="1800" dirty="0">
                <a:cs typeface="Arial" charset="0"/>
              </a:rPr>
              <a:t>Identify the primary key and unique key.</a:t>
            </a:r>
          </a:p>
          <a:p>
            <a:pPr lvl="1" algn="just"/>
            <a:r>
              <a:rPr lang="en-US" sz="1800" dirty="0">
                <a:cs typeface="Arial" charset="0"/>
              </a:rPr>
              <a:t>Remove derivable objects.</a:t>
            </a:r>
          </a:p>
          <a:p>
            <a:pPr lvl="1" algn="just"/>
            <a:r>
              <a:rPr lang="en-US" sz="1800" dirty="0">
                <a:cs typeface="Arial" charset="0"/>
              </a:rPr>
              <a:t>Create primary keys.</a:t>
            </a:r>
          </a:p>
          <a:p>
            <a:pPr lvl="1" algn="just"/>
            <a:r>
              <a:rPr lang="en-US" sz="1800" dirty="0">
                <a:cs typeface="Arial" charset="0"/>
              </a:rPr>
              <a:t>Test them as foreign keys for related tables.</a:t>
            </a:r>
          </a:p>
          <a:p>
            <a:pPr lvl="1" algn="just"/>
            <a:r>
              <a:rPr lang="en-US" sz="1800" dirty="0">
                <a:cs typeface="Arial" charset="0"/>
              </a:rPr>
              <a:t>Introduce a surrogate key, if needed.</a:t>
            </a:r>
          </a:p>
          <a:p>
            <a:pPr lvl="1" algn="just"/>
            <a:r>
              <a:rPr lang="en-US" sz="1800" dirty="0">
                <a:cs typeface="Arial" charset="0"/>
              </a:rPr>
              <a:t>Establish the relationship as one-one or one-to-many.</a:t>
            </a:r>
          </a:p>
          <a:p>
            <a:pPr algn="just">
              <a:buFont typeface="Arial" charset="0"/>
              <a:buChar char="–"/>
            </a:pPr>
            <a:endParaRPr lang="en-US" sz="1800" dirty="0">
              <a:cs typeface="Arial"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539622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2226" name="Rectangle 2"/>
          <p:cNvSpPr>
            <a:spLocks noGrp="1"/>
          </p:cNvSpPr>
          <p:nvPr>
            <p:ph type="title"/>
          </p:nvPr>
        </p:nvSpPr>
        <p:spPr/>
        <p:txBody>
          <a:bodyPr/>
          <a:lstStyle/>
          <a:p>
            <a:r>
              <a:rPr lang="en-US" sz="1200" dirty="0"/>
              <a:t>4.3:  Foreign Key Specification  </a:t>
            </a:r>
            <a:br>
              <a:rPr lang="en-US" sz="1200" dirty="0"/>
            </a:br>
            <a:r>
              <a:rPr lang="en-US" dirty="0"/>
              <a:t>Foreign Key Specification</a:t>
            </a:r>
          </a:p>
        </p:txBody>
      </p:sp>
      <p:sp>
        <p:nvSpPr>
          <p:cNvPr id="692227" name="Rectangle 3"/>
          <p:cNvSpPr>
            <a:spLocks noGrp="1"/>
          </p:cNvSpPr>
          <p:nvPr>
            <p:ph type="body" idx="1"/>
          </p:nvPr>
        </p:nvSpPr>
        <p:spPr>
          <a:xfrm>
            <a:off x="319088" y="1233488"/>
            <a:ext cx="8291512" cy="3948112"/>
          </a:xfrm>
          <a:noFill/>
        </p:spPr>
        <p:txBody>
          <a:bodyPr/>
          <a:lstStyle/>
          <a:p>
            <a:r>
              <a:rPr lang="en-US" dirty="0"/>
              <a:t>Foreign Key Specification:</a:t>
            </a:r>
          </a:p>
          <a:p>
            <a:pPr marL="0" indent="0">
              <a:buNone/>
            </a:pPr>
            <a:r>
              <a:rPr lang="en-US" dirty="0"/>
              <a:t> </a:t>
            </a:r>
            <a:r>
              <a:rPr lang="en-US" dirty="0" smtClean="0"/>
              <a:t>    Perform </a:t>
            </a:r>
            <a:r>
              <a:rPr lang="en-US" dirty="0"/>
              <a:t>the following activities:</a:t>
            </a:r>
          </a:p>
          <a:p>
            <a:pPr lvl="1"/>
            <a:r>
              <a:rPr lang="en-US" sz="1800" dirty="0">
                <a:cs typeface="Arial" charset="0"/>
              </a:rPr>
              <a:t>Identify the foreign key and establish relationships.</a:t>
            </a:r>
          </a:p>
          <a:p>
            <a:pPr lvl="1"/>
            <a:r>
              <a:rPr lang="en-US" sz="1800" dirty="0">
                <a:cs typeface="Arial" charset="0"/>
              </a:rPr>
              <a:t>Specify the types of relationships</a:t>
            </a:r>
            <a:r>
              <a:rPr lang="en-US" sz="2000" b="1" dirty="0">
                <a:solidFill>
                  <a:srgbClr val="990000"/>
                </a:solidFill>
                <a:cs typeface="Arial" charset="0"/>
              </a:rPr>
              <a:t> </a:t>
            </a:r>
          </a:p>
          <a:p>
            <a:pPr lvl="2"/>
            <a:r>
              <a:rPr lang="en-US" sz="1600" dirty="0">
                <a:cs typeface="Arial" charset="0"/>
              </a:rPr>
              <a:t>One to Many</a:t>
            </a:r>
          </a:p>
          <a:p>
            <a:pPr lvl="2"/>
            <a:r>
              <a:rPr lang="en-US" sz="1600" dirty="0">
                <a:cs typeface="Arial" charset="0"/>
              </a:rPr>
              <a:t>One to One</a:t>
            </a:r>
          </a:p>
          <a:p>
            <a:pPr lvl="2"/>
            <a:r>
              <a:rPr lang="en-US" sz="1600" dirty="0">
                <a:cs typeface="Arial" charset="0"/>
              </a:rPr>
              <a:t>Many to Many</a:t>
            </a:r>
          </a:p>
          <a:p>
            <a:pPr lvl="1"/>
            <a:endParaRPr lang="en-US" sz="1800" dirty="0">
              <a:cs typeface="Arial" charset="0"/>
            </a:endParaRPr>
          </a:p>
          <a:p>
            <a:pPr>
              <a:buFont typeface="Arial" charset="0"/>
              <a:buChar char="–"/>
            </a:pPr>
            <a:endParaRPr lang="en-US" sz="1800" dirty="0">
              <a:cs typeface="Arial"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48126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e1c37cee-1908-4add-8d3c-92a3bcbefca2"/>
    <ds:schemaRef ds:uri="952a6df7-b138-4f89-9bc4-e7a874ea3254"/>
  </ds:schemaRefs>
</ds:datastoreItem>
</file>

<file path=customXml/itemProps3.xml><?xml version="1.0" encoding="utf-8"?>
<ds:datastoreItem xmlns:ds="http://schemas.openxmlformats.org/officeDocument/2006/customXml" ds:itemID="{A799C239-8473-45D3-9BFD-A8580ED2AD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7cee-1908-4add-8d3c-92a3bcbefca2"/>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2739</TotalTime>
  <Words>1706</Words>
  <Application>Microsoft Office PowerPoint</Application>
  <PresentationFormat>On-screen Show (4:3)</PresentationFormat>
  <Paragraphs>179</Paragraphs>
  <Slides>17</Slides>
  <Notes>17</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Wingdings</vt:lpstr>
      <vt:lpstr>Candara</vt:lpstr>
      <vt:lpstr>ＭＳ Ｐゴシック</vt:lpstr>
      <vt:lpstr>Calibri</vt:lpstr>
      <vt:lpstr>1_Office Theme</vt:lpstr>
      <vt:lpstr>Dimension Modeling for Data Warehouse</vt:lpstr>
      <vt:lpstr>Lesson Objectives</vt:lpstr>
      <vt:lpstr>4.1: Introduction Introduction to Logical Model</vt:lpstr>
      <vt:lpstr>4.2: Features of a Logical Model Characteristics of a Logical Model</vt:lpstr>
      <vt:lpstr>4.3: Requisite Transformations  Transformation Required</vt:lpstr>
      <vt:lpstr>4.3:  Table Specification   Activities in Table Specification</vt:lpstr>
      <vt:lpstr>4.3:  Column Specification   Activities in Column Specification</vt:lpstr>
      <vt:lpstr>4.3:  Primary Key Specification   Activities in Primary Key Specification</vt:lpstr>
      <vt:lpstr>4.3:  Foreign Key Specification   Foreign Key Specification</vt:lpstr>
      <vt:lpstr>4.4:  Types of Relationships One-to-many and Many-to-one Relationships</vt:lpstr>
      <vt:lpstr>4.4:  Types of Relationships One-to-One Relationship Implementation</vt:lpstr>
      <vt:lpstr>4.4:  Types of Relationships Many-to-Many Relationship</vt:lpstr>
      <vt:lpstr>4.4:  Types of Relationships Resolving Many-to-Many Relationship</vt:lpstr>
      <vt:lpstr>4.5:  Logical Model –an Example Logical Model: Example</vt:lpstr>
      <vt:lpstr>4.6:  Logical Model Logical Data Design</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Anjana K Pathare</cp:lastModifiedBy>
  <cp:revision>137</cp:revision>
  <dcterms:created xsi:type="dcterms:W3CDTF">2012-05-18T02:59:15Z</dcterms:created>
  <dcterms:modified xsi:type="dcterms:W3CDTF">2016-05-19T04:07:50Z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