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  <p:sldMasterId id="2147483677" r:id="rId5"/>
    <p:sldMasterId id="2147483683" r:id="rId6"/>
    <p:sldMasterId id="2147483690" r:id="rId7"/>
    <p:sldMasterId id="2147483697" r:id="rId8"/>
  </p:sldMasterIdLst>
  <p:notesMasterIdLst>
    <p:notesMasterId r:id="rId25"/>
  </p:notesMasterIdLst>
  <p:handoutMasterIdLst>
    <p:handoutMasterId r:id="rId26"/>
  </p:handoutMasterIdLst>
  <p:sldIdLst>
    <p:sldId id="284" r:id="rId9"/>
    <p:sldId id="257" r:id="rId10"/>
    <p:sldId id="258" r:id="rId11"/>
    <p:sldId id="259" r:id="rId12"/>
    <p:sldId id="274" r:id="rId13"/>
    <p:sldId id="261" r:id="rId14"/>
    <p:sldId id="26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5029200" cy="77724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Candara" panose="020E050203030302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48">
          <p15:clr>
            <a:srgbClr val="A4A3A4"/>
          </p15:clr>
        </p15:guide>
        <p15:guide id="2" pos="15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0" d="100"/>
          <a:sy n="60" d="100"/>
        </p:scale>
        <p:origin x="-3084" y="-228"/>
      </p:cViewPr>
      <p:guideLst>
        <p:guide orient="horz" pos="2448"/>
        <p:guide pos="15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r">
              <a:defRPr sz="1000"/>
            </a:lvl1pPr>
          </a:lstStyle>
          <a:p>
            <a:fld id="{8F45B8CD-F359-4D94-8AD1-923710D8C70B}" type="datetimeFigureOut">
              <a:rPr lang="en-US" smtClean="0"/>
              <a:pPr/>
              <a:t>7/12/2018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r">
              <a:defRPr sz="10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370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363538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57238" y="3389016"/>
            <a:ext cx="3657626" cy="3497580"/>
          </a:xfrm>
          <a:prstGeom prst="rect">
            <a:avLst/>
          </a:prstGeom>
        </p:spPr>
        <p:txBody>
          <a:bodyPr vert="horz" lIns="73145" tIns="36573" rIns="73145" bIns="3657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57147" y="60696"/>
            <a:ext cx="4767263" cy="26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/>
          <a:lstStyle/>
          <a:p>
            <a:pPr marL="0" marR="0" indent="0" algn="l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for Developers   (DBMS/SQL) 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906049" y="7302400"/>
            <a:ext cx="20258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/>
          <a:lstStyle/>
          <a:p>
            <a:pPr marL="0" marR="0" indent="0" algn="l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  Page 0-</a:t>
            </a:r>
            <a:fld id="{BD9FB300-F9DC-4669-88F4-967ABA23CC04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73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57212" y="303584"/>
            <a:ext cx="0" cy="680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3145" tIns="36573" rIns="73145" bIns="365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64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7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4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43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53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89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9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9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5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9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0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8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1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0100" y="363538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8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.emf"/><Relationship Id="rId2" Type="http://schemas.openxmlformats.org/officeDocument/2006/relationships/tags" Target="../tags/tag4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48.xml"/><Relationship Id="rId7" Type="http://schemas.openxmlformats.org/officeDocument/2006/relationships/image" Target="../media/image3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5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59.xml"/><Relationship Id="rId7" Type="http://schemas.openxmlformats.org/officeDocument/2006/relationships/image" Target="../media/image3.jpe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1.emf"/><Relationship Id="rId2" Type="http://schemas.openxmlformats.org/officeDocument/2006/relationships/tags" Target="../tags/tag6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6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2129483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832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0965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52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37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7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45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240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0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7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7984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9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2780929"/>
            <a:ext cx="3725949" cy="100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05809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21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8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05991" y="1484784"/>
            <a:ext cx="8532019" cy="4643751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28580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5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7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1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077821532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2625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4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07003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466689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6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7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1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114565058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84949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51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13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021074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0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2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90374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955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4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4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42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147709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91" y="2779785"/>
            <a:ext cx="4554041" cy="1152775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Oracle Overview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27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4: Aggregate (Group) functions</a:t>
            </a:r>
          </a:p>
          <a:p>
            <a:pPr lvl="1"/>
            <a:r>
              <a:rPr lang="en-US" dirty="0"/>
              <a:t>4.1: The Group function</a:t>
            </a:r>
          </a:p>
          <a:p>
            <a:pPr lvl="1"/>
            <a:r>
              <a:rPr lang="en-US" dirty="0"/>
              <a:t>4.2: GROUP BY &amp; HAVING clause</a:t>
            </a:r>
          </a:p>
          <a:p>
            <a:pPr lvl="1"/>
            <a:r>
              <a:rPr lang="en-US" dirty="0"/>
              <a:t>4.3: Examples of GROUP BY and HAVING clauses</a:t>
            </a:r>
          </a:p>
          <a:p>
            <a:pPr lvl="1"/>
            <a:r>
              <a:rPr lang="en-US" dirty="0"/>
              <a:t>4.4: Tips and Tricks</a:t>
            </a:r>
          </a:p>
          <a:p>
            <a:r>
              <a:rPr lang="en-US" dirty="0"/>
              <a:t>Lesson 5: SQL (Single-row) functions</a:t>
            </a:r>
          </a:p>
          <a:p>
            <a:pPr lvl="1"/>
            <a:r>
              <a:rPr lang="en-US" dirty="0"/>
              <a:t>5.1: SQL functions</a:t>
            </a:r>
          </a:p>
          <a:p>
            <a:pPr lvl="1"/>
            <a:r>
              <a:rPr lang="en-US" dirty="0"/>
              <a:t>5.2: Number functions</a:t>
            </a:r>
          </a:p>
          <a:p>
            <a:pPr lvl="1"/>
            <a:r>
              <a:rPr lang="en-US" dirty="0"/>
              <a:t>5.3: Character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1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5: SQL (Single-row) functions (contd.)</a:t>
            </a:r>
          </a:p>
          <a:p>
            <a:pPr lvl="1"/>
            <a:r>
              <a:rPr lang="en-US" dirty="0"/>
              <a:t>5.4: Date functions</a:t>
            </a:r>
          </a:p>
          <a:p>
            <a:pPr lvl="1"/>
            <a:r>
              <a:rPr lang="en-US" dirty="0"/>
              <a:t>5.5: Conversion functions</a:t>
            </a:r>
          </a:p>
          <a:p>
            <a:pPr lvl="1"/>
            <a:r>
              <a:rPr lang="en-US" dirty="0"/>
              <a:t>5.6: Miscellaneous functions</a:t>
            </a:r>
          </a:p>
          <a:p>
            <a:pPr lvl="1"/>
            <a:r>
              <a:rPr lang="en-US" dirty="0"/>
              <a:t>5.7: Tips and Tricks</a:t>
            </a:r>
          </a:p>
          <a:p>
            <a:r>
              <a:rPr lang="en-US" dirty="0"/>
              <a:t>Lesson 6: Joins and Sub-queries</a:t>
            </a:r>
          </a:p>
          <a:p>
            <a:pPr lvl="1"/>
            <a:r>
              <a:rPr lang="en-US" dirty="0"/>
              <a:t>6.1: Joins</a:t>
            </a:r>
          </a:p>
          <a:p>
            <a:pPr lvl="1"/>
            <a:r>
              <a:rPr lang="en-US" dirty="0"/>
              <a:t>6.1.1: Oracle Proprietary Joins</a:t>
            </a:r>
          </a:p>
          <a:p>
            <a:pPr lvl="1"/>
            <a:r>
              <a:rPr lang="en-US" dirty="0"/>
              <a:t>6.1.2: SQL: 1999 Compliant 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8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6: Joins and Sub-queries (contd.)</a:t>
            </a:r>
          </a:p>
          <a:p>
            <a:pPr lvl="1"/>
            <a:r>
              <a:rPr lang="en-US" dirty="0"/>
              <a:t>6.6: Sub-queries</a:t>
            </a:r>
          </a:p>
          <a:p>
            <a:pPr lvl="1"/>
            <a:r>
              <a:rPr lang="en-US" dirty="0"/>
              <a:t>6.7: Co-related sub-query</a:t>
            </a:r>
          </a:p>
          <a:p>
            <a:pPr lvl="1"/>
            <a:r>
              <a:rPr lang="en-US" dirty="0"/>
              <a:t>6.8: Exists / Not Exists Operator</a:t>
            </a:r>
          </a:p>
          <a:p>
            <a:pPr lvl="1"/>
            <a:r>
              <a:rPr lang="en-US" dirty="0"/>
              <a:t>6.9: Tips and Tricks</a:t>
            </a:r>
          </a:p>
          <a:p>
            <a:pPr marL="174625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7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7: Database Objects</a:t>
            </a:r>
          </a:p>
          <a:p>
            <a:pPr lvl="1"/>
            <a:r>
              <a:rPr lang="en-US" dirty="0"/>
              <a:t>8.1: Basic Data Types</a:t>
            </a:r>
          </a:p>
          <a:p>
            <a:pPr lvl="1"/>
            <a:r>
              <a:rPr lang="en-US" dirty="0"/>
              <a:t>8.2: Data Integrity</a:t>
            </a:r>
          </a:p>
          <a:p>
            <a:pPr lvl="1"/>
            <a:r>
              <a:rPr lang="en-US" dirty="0"/>
              <a:t>8.3: Examples of CREATE TABLE</a:t>
            </a:r>
          </a:p>
          <a:p>
            <a:pPr lvl="1"/>
            <a:r>
              <a:rPr lang="en-US" dirty="0"/>
              <a:t>8.4: Examples of ALTER TABLE</a:t>
            </a:r>
          </a:p>
          <a:p>
            <a:pPr lvl="1"/>
            <a:r>
              <a:rPr lang="en-US" dirty="0"/>
              <a:t>8.5: Database Objects</a:t>
            </a:r>
          </a:p>
          <a:p>
            <a:pPr lvl="1"/>
            <a:r>
              <a:rPr lang="en-US" dirty="0"/>
              <a:t>8.6: Index</a:t>
            </a:r>
          </a:p>
          <a:p>
            <a:pPr lvl="1"/>
            <a:r>
              <a:rPr lang="en-US" dirty="0"/>
              <a:t>8.7: Synonym</a:t>
            </a:r>
          </a:p>
          <a:p>
            <a:pPr lvl="1"/>
            <a:r>
              <a:rPr lang="en-US" dirty="0"/>
              <a:t>8.8: Sequence</a:t>
            </a:r>
          </a:p>
          <a:p>
            <a:pPr lvl="1"/>
            <a:r>
              <a:rPr lang="en-US" dirty="0"/>
              <a:t>8.9: View</a:t>
            </a:r>
          </a:p>
          <a:p>
            <a:pPr lvl="1"/>
            <a:r>
              <a:rPr lang="en-US" dirty="0"/>
              <a:t>8.10: Deleting Database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5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8: Data Manipulation Language</a:t>
            </a:r>
          </a:p>
          <a:p>
            <a:pPr lvl="1"/>
            <a:r>
              <a:rPr lang="en-US" dirty="0"/>
              <a:t>10.1: Adding Data</a:t>
            </a:r>
          </a:p>
          <a:p>
            <a:pPr lvl="1"/>
            <a:r>
              <a:rPr lang="en-US" dirty="0"/>
              <a:t>10.2: Removing Data</a:t>
            </a:r>
          </a:p>
          <a:p>
            <a:pPr lvl="1"/>
            <a:r>
              <a:rPr lang="en-US" dirty="0"/>
              <a:t>10.3: Modifying Data </a:t>
            </a:r>
          </a:p>
          <a:p>
            <a:r>
              <a:rPr lang="en-US"/>
              <a:t>Lesson 9: </a:t>
            </a:r>
            <a:r>
              <a:rPr lang="en-US" dirty="0"/>
              <a:t>Transaction Control Language</a:t>
            </a:r>
          </a:p>
          <a:p>
            <a:pPr lvl="1"/>
            <a:r>
              <a:rPr lang="en-US" dirty="0"/>
              <a:t>11.1: Introduction to Transactions</a:t>
            </a:r>
          </a:p>
          <a:p>
            <a:pPr lvl="1"/>
            <a:r>
              <a:rPr lang="en-US" dirty="0"/>
              <a:t>11.2: Statement Execution and Transaction Control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RDBMS Concepts - A Primer </a:t>
            </a:r>
          </a:p>
          <a:p>
            <a:pPr lvl="2"/>
            <a:r>
              <a:rPr lang="en-US" sz="1800" dirty="0"/>
              <a:t>http://safari.oreilly.com </a:t>
            </a:r>
          </a:p>
          <a:p>
            <a:r>
              <a:rPr lang="en-US" sz="2000" dirty="0"/>
              <a:t>Introduction to Database Systems; by </a:t>
            </a:r>
            <a:r>
              <a:rPr lang="en-US" sz="2000" dirty="0" err="1"/>
              <a:t>C.J.Date</a:t>
            </a:r>
            <a:endParaRPr lang="en-US" sz="2000" dirty="0"/>
          </a:p>
          <a:p>
            <a:r>
              <a:rPr lang="en-US" sz="2000" dirty="0"/>
              <a:t>Relational Database Theory; by </a:t>
            </a:r>
            <a:r>
              <a:rPr lang="en-US" sz="2000" dirty="0" err="1"/>
              <a:t>Atzeni</a:t>
            </a:r>
            <a:r>
              <a:rPr lang="en-US" sz="2000" dirty="0"/>
              <a:t>, De </a:t>
            </a:r>
            <a:r>
              <a:rPr lang="en-US" sz="2000" dirty="0" err="1"/>
              <a:t>Ant</a:t>
            </a:r>
            <a:r>
              <a:rPr lang="en-US" dirty="0" err="1"/>
              <a:t>onellis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Next Step Courses (if applicable)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Oracle PL/SQL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Document History</a:t>
            </a:r>
            <a:endParaRPr lang="en-US" sz="2800" dirty="0"/>
          </a:p>
        </p:txBody>
      </p:sp>
      <p:graphicFrame>
        <p:nvGraphicFramePr>
          <p:cNvPr id="7" name="Group 2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905131"/>
              </p:ext>
            </p:extLst>
          </p:nvPr>
        </p:nvGraphicFramePr>
        <p:xfrm>
          <a:off x="438804" y="1589308"/>
          <a:ext cx="7869624" cy="4686598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4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1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Course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Version No.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Software Version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No.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Developer / SME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Change Record Remarks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13-Nov-2008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Rajita Dhumal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Content Creation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14-Nov-2008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CLS team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14-Jan-2010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Anu Mitra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14-Jan-2010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Rajita Dhumal, CLS Team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Incorporating Review comments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25-Apr-2011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Anu Mitra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Integration refinements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18-Feb-2014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Sathiabama Ranganathan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Course Refinements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Course Goals and Non Goals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00A1E4"/>
              </a:buClr>
            </a:pPr>
            <a:r>
              <a:rPr lang="en-US" sz="20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Course Goals</a:t>
            </a:r>
          </a:p>
          <a:p>
            <a:pPr marL="739775" lvl="1" indent="-292100">
              <a:spcBef>
                <a:spcPct val="20000"/>
              </a:spcBef>
              <a:buClr>
                <a:srgbClr val="FF0000"/>
              </a:buClr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To understand basic DBMS, and use SQL commands.</a:t>
            </a:r>
          </a:p>
          <a:p>
            <a:pPr>
              <a:spcBef>
                <a:spcPct val="20000"/>
              </a:spcBef>
              <a:buClr>
                <a:srgbClr val="00A1E4"/>
              </a:buClr>
            </a:pPr>
            <a:r>
              <a:rPr lang="en-US" sz="20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Course Non Goals</a:t>
            </a:r>
          </a:p>
          <a:p>
            <a:pPr marL="733425" lvl="1" indent="-285750">
              <a:spcBef>
                <a:spcPct val="20000"/>
              </a:spcBef>
              <a:buClr>
                <a:srgbClr val="FF0000"/>
              </a:buClr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Nothing Specific.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12"/>
          <p:cNvSpPr>
            <a:spLocks/>
          </p:cNvSpPr>
          <p:nvPr/>
        </p:nvSpPr>
        <p:spPr bwMode="auto">
          <a:xfrm>
            <a:off x="319088" y="1233488"/>
            <a:ext cx="8226425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0A1E4"/>
              </a:buClr>
            </a:pPr>
            <a:endParaRPr lang="en-US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>Pre-requisites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A proficiency level in familiarity with Windows. 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991" y="404664"/>
            <a:ext cx="8532019" cy="855026"/>
          </a:xfrm>
        </p:spPr>
        <p:txBody>
          <a:bodyPr>
            <a:normAutofit/>
          </a:bodyPr>
          <a:lstStyle/>
          <a:p>
            <a:r>
              <a:rPr lang="en-US" sz="2800" dirty="0"/>
              <a:t>Intended Audience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Programmers </a:t>
            </a:r>
          </a:p>
          <a:p>
            <a:r>
              <a:rPr lang="en-US" dirty="0"/>
              <a:t>Software Analysts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1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Day Wise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1: Introduction to Database</a:t>
            </a:r>
          </a:p>
          <a:p>
            <a:pPr lvl="1"/>
            <a:r>
              <a:rPr lang="en-US" dirty="0"/>
              <a:t>Lesson 2: Basics of SQL </a:t>
            </a:r>
          </a:p>
          <a:p>
            <a:pPr lvl="1"/>
            <a:r>
              <a:rPr lang="en-US" dirty="0"/>
              <a:t>Lesson 3: Data Query Language</a:t>
            </a:r>
          </a:p>
          <a:p>
            <a:pPr lvl="1"/>
            <a:r>
              <a:rPr lang="en-US" dirty="0"/>
              <a:t>Lesson 4: Aggregate (Group) Functions</a:t>
            </a:r>
          </a:p>
          <a:p>
            <a:pPr lvl="1"/>
            <a:r>
              <a:rPr lang="en-US" dirty="0"/>
              <a:t>Lesson 5: SQL (Single-row) functions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Day Wise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6: Joins and Sub-queries </a:t>
            </a:r>
          </a:p>
          <a:p>
            <a:pPr lvl="1"/>
            <a:r>
              <a:rPr lang="en-US" dirty="0"/>
              <a:t>Lesson 7: Database Objects (Table, Index, Sequence, Synonym to be covered here)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Lesson 7: Database Objects (Views to be covered here)</a:t>
            </a:r>
          </a:p>
          <a:p>
            <a:pPr lvl="1"/>
            <a:r>
              <a:rPr lang="en-US" dirty="0"/>
              <a:t>Lesson 8: Data Manipulation Language</a:t>
            </a:r>
          </a:p>
          <a:p>
            <a:pPr lvl="1"/>
            <a:r>
              <a:rPr lang="en-US" dirty="0"/>
              <a:t>Lesson 9: Transaction Control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Getting Started with Database</a:t>
            </a:r>
          </a:p>
          <a:p>
            <a:pPr lvl="1"/>
            <a:r>
              <a:rPr lang="en-US" dirty="0"/>
              <a:t>1.1: Introduction to Database</a:t>
            </a:r>
          </a:p>
          <a:p>
            <a:pPr lvl="1"/>
            <a:r>
              <a:rPr lang="en-US" dirty="0"/>
              <a:t>1.2: Characteristics of DBMS</a:t>
            </a:r>
          </a:p>
          <a:p>
            <a:pPr lvl="1"/>
            <a:r>
              <a:rPr lang="en-US" dirty="0"/>
              <a:t>1.3: Data models</a:t>
            </a:r>
          </a:p>
          <a:p>
            <a:pPr lvl="1"/>
            <a:r>
              <a:rPr lang="en-US" dirty="0"/>
              <a:t>1.4: Relational DBMS</a:t>
            </a:r>
          </a:p>
          <a:p>
            <a:pPr lvl="1"/>
            <a:r>
              <a:rPr lang="en-US" dirty="0"/>
              <a:t>1.5: Database Administrator</a:t>
            </a:r>
          </a:p>
          <a:p>
            <a:r>
              <a:rPr lang="en-US" dirty="0"/>
              <a:t>Lesson 2: Basics of SQL</a:t>
            </a:r>
          </a:p>
          <a:p>
            <a:pPr lvl="1"/>
            <a:r>
              <a:rPr lang="en-US" dirty="0"/>
              <a:t>2.1. The SQL Language</a:t>
            </a:r>
          </a:p>
          <a:p>
            <a:pPr lvl="1"/>
            <a:r>
              <a:rPr lang="en-US" dirty="0"/>
              <a:t>2.2. Rules for SQL Statements</a:t>
            </a:r>
          </a:p>
          <a:p>
            <a:pPr lvl="1"/>
            <a:r>
              <a:rPr lang="en-US" dirty="0"/>
              <a:t>2.3. Standard SQL Statement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1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2: Basics of SQL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2.4: Logging to Oracle Server</a:t>
            </a:r>
          </a:p>
          <a:p>
            <a:r>
              <a:rPr lang="en-US" dirty="0"/>
              <a:t>Lesson 3: Data Query Language</a:t>
            </a:r>
          </a:p>
          <a:p>
            <a:pPr lvl="1"/>
            <a:r>
              <a:rPr lang="en-US" dirty="0"/>
              <a:t>3.1: The SELECT statement</a:t>
            </a:r>
          </a:p>
          <a:p>
            <a:pPr lvl="1"/>
            <a:r>
              <a:rPr lang="en-US" dirty="0"/>
              <a:t>3.2: The WHERE clause</a:t>
            </a:r>
          </a:p>
          <a:p>
            <a:pPr lvl="1"/>
            <a:r>
              <a:rPr lang="en-US" dirty="0"/>
              <a:t>3.3: Comparison, Mathematical, and Logical operators</a:t>
            </a:r>
          </a:p>
          <a:p>
            <a:pPr lvl="1"/>
            <a:r>
              <a:rPr lang="en-US" dirty="0"/>
              <a:t>3.4: The DISTINCT clause</a:t>
            </a:r>
          </a:p>
          <a:p>
            <a:pPr lvl="1"/>
            <a:r>
              <a:rPr lang="en-US" dirty="0"/>
              <a:t>3.5: The ORDER BY clause</a:t>
            </a:r>
          </a:p>
          <a:p>
            <a:pPr lvl="1"/>
            <a:r>
              <a:rPr lang="en-US" dirty="0"/>
              <a:t>3.6: Tips and Tricks in SELECT Statements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64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4.xml><?xml version="1.0" encoding="utf-8"?>
<a:theme xmlns:a="http://schemas.openxmlformats.org/drawingml/2006/main" name="1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5.xml><?xml version="1.0" encoding="utf-8"?>
<a:theme xmlns:a="http://schemas.openxmlformats.org/drawingml/2006/main" name="2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0d8c4aea-b462-4687-8b40-bd2f5a85267d">Class book</Material_x0020_Type>
    <Category xmlns="0d8c4aea-b462-4687-8b40-bd2f5a85267d">Module Artifact</Category>
    <Level xmlns="0d8c4aea-b462-4687-8b40-bd2f5a85267d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90F0099B6204A992AAF82A2A26582" ma:contentTypeVersion="3" ma:contentTypeDescription="Create a new document." ma:contentTypeScope="" ma:versionID="647d81cd89999b02674cf54dde3c9283">
  <xsd:schema xmlns:xsd="http://www.w3.org/2001/XMLSchema" xmlns:xs="http://www.w3.org/2001/XMLSchema" xmlns:p="http://schemas.microsoft.com/office/2006/metadata/properties" xmlns:ns2="0d8c4aea-b462-4687-8b40-bd2f5a85267d" targetNamespace="http://schemas.microsoft.com/office/2006/metadata/properties" ma:root="true" ma:fieldsID="1e381b838e1515737216dd4535b8eb25" ns2:_="">
    <xsd:import namespace="0d8c4aea-b462-4687-8b40-bd2f5a8526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aea-b462-4687-8b40-bd2f5a85267d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0d8c4aea-b462-4687-8b40-bd2f5a85267d"/>
  </ds:schemaRefs>
</ds:datastoreItem>
</file>

<file path=customXml/itemProps3.xml><?xml version="1.0" encoding="utf-8"?>
<ds:datastoreItem xmlns:ds="http://schemas.openxmlformats.org/officeDocument/2006/customXml" ds:itemID="{32B67CB3-1156-49A8-AD45-52DE803EF0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aea-b462-4687-8b40-bd2f5a852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580</Words>
  <Application>Microsoft Office PowerPoint</Application>
  <PresentationFormat>On-screen Show (4:3)</PresentationFormat>
  <Paragraphs>138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Calibri</vt:lpstr>
      <vt:lpstr>Verdana</vt:lpstr>
      <vt:lpstr>Candara</vt:lpstr>
      <vt:lpstr>Arial</vt:lpstr>
      <vt:lpstr>Helvetica Light</vt:lpstr>
      <vt:lpstr>Wingdings</vt:lpstr>
      <vt:lpstr>1_Corporate Presentation Template (4x3 - Normal)</vt:lpstr>
      <vt:lpstr>3_Office Theme</vt:lpstr>
      <vt:lpstr>Capgemini 2017_Cover slides</vt:lpstr>
      <vt:lpstr>1_Capgemini 2017_Cover slides</vt:lpstr>
      <vt:lpstr>2_Capgemini 2017_Cover slides</vt:lpstr>
      <vt:lpstr>think-cell Slide</vt:lpstr>
      <vt:lpstr>Oracle Overview 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Dhumal, Rajita</cp:lastModifiedBy>
  <cp:revision>94</cp:revision>
  <cp:lastPrinted>2016-07-15T07:15:22Z</cp:lastPrinted>
  <dcterms:created xsi:type="dcterms:W3CDTF">2014-04-28T11:21:39Z</dcterms:created>
  <dcterms:modified xsi:type="dcterms:W3CDTF">2018-07-12T04:37:27Z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0x010100BC290F0099B6204A992AAF82A2A26582</vt:lpwstr>
  </property>
</Properties>
</file>