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0" r:id="rId4"/>
    <p:sldMasterId id="2147483688" r:id="rId5"/>
  </p:sldMasterIdLst>
  <p:notesMasterIdLst>
    <p:notesMasterId r:id="rId37"/>
  </p:notesMasterIdLst>
  <p:handoutMasterIdLst>
    <p:handoutMasterId r:id="rId38"/>
  </p:handoutMasterIdLst>
  <p:sldIdLst>
    <p:sldId id="291" r:id="rId6"/>
    <p:sldId id="287" r:id="rId7"/>
    <p:sldId id="288" r:id="rId8"/>
    <p:sldId id="289" r:id="rId9"/>
    <p:sldId id="260" r:id="rId10"/>
    <p:sldId id="290"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x="9144000" cy="6858000" type="screen4x3"/>
  <p:notesSz cx="5029200" cy="7772400"/>
  <p:embeddedFontLst>
    <p:embeddedFont>
      <p:font typeface="Calibri" panose="020F0502020204030204" pitchFamily="34" charset="0"/>
      <p:regular r:id="rId39"/>
      <p:bold r:id="rId40"/>
      <p:italic r:id="rId41"/>
      <p:boldItalic r:id="rId42"/>
    </p:embeddedFont>
    <p:embeddedFont>
      <p:font typeface="Verdana" panose="020B0604030504040204" pitchFamily="34" charset="0"/>
      <p:regular r:id="rId43"/>
      <p:bold r:id="rId44"/>
      <p:italic r:id="rId45"/>
      <p:boldItalic r:id="rId46"/>
    </p:embeddedFont>
    <p:embeddedFont>
      <p:font typeface="Candara" panose="020E0502030303020204" pitchFamily="34" charset="0"/>
      <p:regular r:id="rId47"/>
      <p:bold r:id="rId48"/>
      <p:italic r:id="rId49"/>
      <p:boldItalic r:id="rId5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448">
          <p15:clr>
            <a:srgbClr val="A4A3A4"/>
          </p15:clr>
        </p15:guide>
        <p15:guide id="2" pos="158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71" autoAdjust="0"/>
    <p:restoredTop sz="86501" autoAdjust="0"/>
  </p:normalViewPr>
  <p:slideViewPr>
    <p:cSldViewPr snapToGrid="0" showGuides="1">
      <p:cViewPr varScale="1">
        <p:scale>
          <a:sx n="64" d="100"/>
          <a:sy n="64" d="100"/>
        </p:scale>
        <p:origin x="1530" y="72"/>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3000" y="-96"/>
      </p:cViewPr>
      <p:guideLst>
        <p:guide orient="horz" pos="2448"/>
        <p:guide pos="158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font" Target="fonts/font1.fntdata"/><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handoutMaster" Target="handoutMasters/handoutMaster1.xml"/><Relationship Id="rId46" Type="http://schemas.openxmlformats.org/officeDocument/2006/relationships/font" Target="fonts/font8.fntdata"/><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font" Target="fonts/font3.fntdata"/><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font" Target="fonts/font11.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font" Target="fonts/font6.fntdata"/><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font" Target="fonts/font5.fntdata"/><Relationship Id="rId48" Type="http://schemas.openxmlformats.org/officeDocument/2006/relationships/font" Target="fonts/font10.fntdata"/><Relationship Id="rId8" Type="http://schemas.openxmlformats.org/officeDocument/2006/relationships/slide" Target="slides/slide3.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179320" cy="388620"/>
          </a:xfrm>
          <a:prstGeom prst="rect">
            <a:avLst/>
          </a:prstGeom>
        </p:spPr>
        <p:txBody>
          <a:bodyPr vert="horz" lIns="73145" tIns="36573" rIns="73145" bIns="36573" rtlCol="0"/>
          <a:lstStyle>
            <a:lvl1pPr algn="l">
              <a:defRPr sz="1000"/>
            </a:lvl1pPr>
          </a:lstStyle>
          <a:p>
            <a:endParaRPr lang="en-US"/>
          </a:p>
        </p:txBody>
      </p:sp>
      <p:sp>
        <p:nvSpPr>
          <p:cNvPr id="3" name="Date Placeholder 2"/>
          <p:cNvSpPr>
            <a:spLocks noGrp="1"/>
          </p:cNvSpPr>
          <p:nvPr>
            <p:ph type="dt" sz="quarter" idx="1"/>
          </p:nvPr>
        </p:nvSpPr>
        <p:spPr>
          <a:xfrm>
            <a:off x="2848716" y="0"/>
            <a:ext cx="2179320" cy="388620"/>
          </a:xfrm>
          <a:prstGeom prst="rect">
            <a:avLst/>
          </a:prstGeom>
        </p:spPr>
        <p:txBody>
          <a:bodyPr vert="horz" lIns="73145" tIns="36573" rIns="73145" bIns="36573" rtlCol="0"/>
          <a:lstStyle>
            <a:lvl1pPr algn="r">
              <a:defRPr sz="1000"/>
            </a:lvl1pPr>
          </a:lstStyle>
          <a:p>
            <a:fld id="{DB228672-4337-41E0-A109-2BF6C0A0EED5}" type="datetimeFigureOut">
              <a:rPr lang="en-US" smtClean="0"/>
              <a:pPr/>
              <a:t>5/31/2018</a:t>
            </a:fld>
            <a:endParaRPr lang="en-US"/>
          </a:p>
        </p:txBody>
      </p:sp>
      <p:sp>
        <p:nvSpPr>
          <p:cNvPr id="4" name="Footer Placeholder 3"/>
          <p:cNvSpPr>
            <a:spLocks noGrp="1"/>
          </p:cNvSpPr>
          <p:nvPr>
            <p:ph type="ftr" sz="quarter" idx="2"/>
          </p:nvPr>
        </p:nvSpPr>
        <p:spPr>
          <a:xfrm>
            <a:off x="0" y="7382431"/>
            <a:ext cx="2179320" cy="388620"/>
          </a:xfrm>
          <a:prstGeom prst="rect">
            <a:avLst/>
          </a:prstGeom>
        </p:spPr>
        <p:txBody>
          <a:bodyPr vert="horz" lIns="73145" tIns="36573" rIns="73145" bIns="36573" rtlCol="0" anchor="b"/>
          <a:lstStyle>
            <a:lvl1pPr algn="l">
              <a:defRPr sz="1000"/>
            </a:lvl1pPr>
          </a:lstStyle>
          <a:p>
            <a:r>
              <a:rPr lang="en-US" smtClean="0"/>
              <a:t>Page XX-#</a:t>
            </a:r>
            <a:endParaRPr lang="en-US"/>
          </a:p>
        </p:txBody>
      </p:sp>
      <p:sp>
        <p:nvSpPr>
          <p:cNvPr id="5" name="Slide Number Placeholder 4"/>
          <p:cNvSpPr>
            <a:spLocks noGrp="1"/>
          </p:cNvSpPr>
          <p:nvPr>
            <p:ph type="sldNum" sz="quarter" idx="3"/>
          </p:nvPr>
        </p:nvSpPr>
        <p:spPr>
          <a:xfrm>
            <a:off x="2848716" y="7382431"/>
            <a:ext cx="2179320" cy="388620"/>
          </a:xfrm>
          <a:prstGeom prst="rect">
            <a:avLst/>
          </a:prstGeom>
        </p:spPr>
        <p:txBody>
          <a:bodyPr vert="horz" lIns="73145" tIns="36573" rIns="73145" bIns="36573" rtlCol="0" anchor="b"/>
          <a:lstStyle>
            <a:lvl1pPr algn="r">
              <a:defRPr sz="10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836613" y="550863"/>
            <a:ext cx="3886200" cy="2914650"/>
          </a:xfrm>
          <a:prstGeom prst="rect">
            <a:avLst/>
          </a:prstGeom>
          <a:noFill/>
          <a:ln w="12700">
            <a:solidFill>
              <a:prstClr val="black"/>
            </a:solidFill>
          </a:ln>
        </p:spPr>
        <p:txBody>
          <a:bodyPr vert="horz" lIns="73145" tIns="36573" rIns="73145" bIns="36573" rtlCol="0" anchor="ctr"/>
          <a:lstStyle/>
          <a:p>
            <a:r>
              <a:rPr lang="en-US" dirty="0" smtClean="0"/>
              <a:t>text</a:t>
            </a:r>
            <a:endParaRPr lang="en-US" dirty="0"/>
          </a:p>
        </p:txBody>
      </p:sp>
      <p:sp>
        <p:nvSpPr>
          <p:cNvPr id="5" name="Notes Placeholder 4"/>
          <p:cNvSpPr>
            <a:spLocks noGrp="1"/>
          </p:cNvSpPr>
          <p:nvPr>
            <p:ph type="body" sz="quarter" idx="3"/>
          </p:nvPr>
        </p:nvSpPr>
        <p:spPr>
          <a:xfrm>
            <a:off x="858683" y="3600452"/>
            <a:ext cx="3754415" cy="3497580"/>
          </a:xfrm>
          <a:prstGeom prst="rect">
            <a:avLst/>
          </a:prstGeom>
        </p:spPr>
        <p:txBody>
          <a:bodyPr vert="horz" lIns="73145" tIns="36573" rIns="73145" bIns="36573"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705621" y="511346"/>
            <a:ext cx="0" cy="6800850"/>
          </a:xfrm>
          <a:prstGeom prst="line">
            <a:avLst/>
          </a:prstGeom>
          <a:noFill/>
          <a:ln w="9525">
            <a:solidFill>
              <a:schemeClr val="tx1"/>
            </a:solidFill>
            <a:round/>
            <a:headEnd/>
            <a:tailEnd/>
          </a:ln>
          <a:effectLst/>
        </p:spPr>
        <p:txBody>
          <a:bodyPr lIns="73145" tIns="36573" rIns="73145" bIns="36573"/>
          <a:lstStyle/>
          <a:p>
            <a:endParaRPr lang="en-US"/>
          </a:p>
        </p:txBody>
      </p:sp>
      <p:sp>
        <p:nvSpPr>
          <p:cNvPr id="11" name="Rectangle 14"/>
          <p:cNvSpPr>
            <a:spLocks noChangeArrowheads="1"/>
          </p:cNvSpPr>
          <p:nvPr/>
        </p:nvSpPr>
        <p:spPr bwMode="auto">
          <a:xfrm>
            <a:off x="176955" y="129540"/>
            <a:ext cx="4767263" cy="263129"/>
          </a:xfrm>
          <a:prstGeom prst="rect">
            <a:avLst/>
          </a:prstGeom>
          <a:noFill/>
          <a:ln w="9525">
            <a:noFill/>
            <a:miter lim="800000"/>
            <a:headEnd/>
            <a:tailEnd/>
          </a:ln>
          <a:effectLst/>
        </p:spPr>
        <p:txBody>
          <a:bodyPr lIns="73950" tIns="36975" rIns="73950" bIns="36975"/>
          <a:lstStyle/>
          <a:p>
            <a:pPr marL="0" marR="0" indent="0" algn="l" defTabSz="731450" rtl="0" eaLnBrk="1" fontAlgn="auto" latinLnBrk="0" hangingPunct="1">
              <a:lnSpc>
                <a:spcPct val="100000"/>
              </a:lnSpc>
              <a:spcBef>
                <a:spcPts val="0"/>
              </a:spcBef>
              <a:spcAft>
                <a:spcPts val="0"/>
              </a:spcAft>
              <a:buClrTx/>
              <a:buSzTx/>
              <a:buFontTx/>
              <a:buNone/>
              <a:tabLst/>
              <a:defRPr/>
            </a:pPr>
            <a:r>
              <a:rPr lang="en-IN" sz="900" b="1" dirty="0" smtClean="0">
                <a:latin typeface="Arial" panose="020B0604020202020204" pitchFamily="34" charset="0"/>
                <a:cs typeface="Arial" panose="020B0604020202020204" pitchFamily="34" charset="0"/>
              </a:rPr>
              <a:t>DBMS/SQL   			</a:t>
            </a:r>
            <a:r>
              <a:rPr lang="en-IN" sz="900" b="1" baseline="0" dirty="0" smtClean="0">
                <a:latin typeface="Arial" panose="020B0604020202020204" pitchFamily="34" charset="0"/>
                <a:cs typeface="Arial" panose="020B0604020202020204" pitchFamily="34" charset="0"/>
              </a:rPr>
              <a:t>                  </a:t>
            </a:r>
            <a:r>
              <a:rPr lang="en-IN" sz="900" b="1" dirty="0" smtClean="0">
                <a:latin typeface="Arial" panose="020B0604020202020204" pitchFamily="34" charset="0"/>
                <a:cs typeface="Arial" panose="020B0604020202020204" pitchFamily="34" charset="0"/>
              </a:rPr>
              <a:t>Getting Started with Database</a:t>
            </a:r>
            <a:r>
              <a:rPr lang="en-US" sz="900" b="1" dirty="0" smtClean="0">
                <a:latin typeface="Arial" panose="020B0604020202020204" pitchFamily="34" charset="0"/>
                <a:cs typeface="Arial" panose="020B0604020202020204" pitchFamily="34" charset="0"/>
              </a:rPr>
              <a:t>		</a:t>
            </a:r>
            <a:endParaRPr lang="en-US" sz="1600" b="1" dirty="0">
              <a:latin typeface="Arial" panose="020B0604020202020204" pitchFamily="34" charset="0"/>
              <a:cs typeface="Arial" panose="020B0604020202020204" pitchFamily="34" charset="0"/>
            </a:endParaRPr>
          </a:p>
        </p:txBody>
      </p:sp>
      <p:sp>
        <p:nvSpPr>
          <p:cNvPr id="12" name="Rectangle 14"/>
          <p:cNvSpPr>
            <a:spLocks noChangeArrowheads="1"/>
          </p:cNvSpPr>
          <p:nvPr/>
        </p:nvSpPr>
        <p:spPr bwMode="auto">
          <a:xfrm>
            <a:off x="2818964" y="7302400"/>
            <a:ext cx="2025855" cy="381000"/>
          </a:xfrm>
          <a:prstGeom prst="rect">
            <a:avLst/>
          </a:prstGeom>
          <a:noFill/>
          <a:ln w="9525">
            <a:noFill/>
            <a:miter lim="800000"/>
            <a:headEnd/>
            <a:tailEnd/>
          </a:ln>
          <a:effectLst/>
        </p:spPr>
        <p:txBody>
          <a:bodyPr lIns="73950" tIns="36975" rIns="73950" bIns="36975"/>
          <a:lstStyle/>
          <a:p>
            <a:pPr marL="0" marR="0" indent="0" algn="l" defTabSz="731450" rtl="0" eaLnBrk="1" fontAlgn="auto" latinLnBrk="0" hangingPunct="1">
              <a:lnSpc>
                <a:spcPct val="100000"/>
              </a:lnSpc>
              <a:spcBef>
                <a:spcPts val="0"/>
              </a:spcBef>
              <a:spcAft>
                <a:spcPts val="0"/>
              </a:spcAft>
              <a:buClrTx/>
              <a:buSzTx/>
              <a:buFontTx/>
              <a:buNone/>
              <a:tabLst/>
              <a:defRPr/>
            </a:pPr>
            <a:r>
              <a:rPr lang="en-US" sz="800" dirty="0" smtClean="0">
                <a:latin typeface="Arial" panose="020B0604020202020204" pitchFamily="34" charset="0"/>
                <a:cs typeface="Arial" panose="020B0604020202020204" pitchFamily="34" charset="0"/>
              </a:rPr>
              <a:t>	                 Page 01-</a:t>
            </a:r>
            <a:fld id="{BD9FB300-F9DC-4669-88F4-967ABA23CC04}" type="slidenum">
              <a:rPr lang="en-US" sz="800" smtClean="0">
                <a:latin typeface="Arial" panose="020B0604020202020204" pitchFamily="34" charset="0"/>
                <a:cs typeface="Arial" panose="020B0604020202020204" pitchFamily="34" charset="0"/>
              </a:rPr>
              <a:pPr marL="0" marR="0" indent="0" algn="l" defTabSz="731450" rtl="0" eaLnBrk="1" fontAlgn="auto" latinLnBrk="0" hangingPunct="1">
                <a:lnSpc>
                  <a:spcPct val="100000"/>
                </a:lnSpc>
                <a:spcBef>
                  <a:spcPts val="0"/>
                </a:spcBef>
                <a:spcAft>
                  <a:spcPts val="0"/>
                </a:spcAft>
                <a:buClrTx/>
                <a:buSzTx/>
                <a:buFontTx/>
                <a:buNone/>
                <a:tabLst/>
                <a:defRPr/>
              </a:pPr>
              <a:t>‹#›</a:t>
            </a:fld>
            <a:r>
              <a:rPr lang="en-US" sz="800" dirty="0" smtClean="0">
                <a:latin typeface="Arial" panose="020B0604020202020204" pitchFamily="34" charset="0"/>
                <a:cs typeface="Arial" panose="020B0604020202020204" pitchFamily="34" charset="0"/>
              </a:rPr>
              <a:t> </a:t>
            </a:r>
          </a:p>
          <a:p>
            <a:r>
              <a:rPr lang="en-US" sz="800" dirty="0" smtClean="0">
                <a:latin typeface="Arial" panose="020B0604020202020204" pitchFamily="34" charset="0"/>
                <a:cs typeface="Arial" panose="020B0604020202020204" pitchFamily="34" charset="0"/>
              </a:rPr>
              <a:t>  </a:t>
            </a:r>
            <a:endParaRPr lang="en-US"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900" kern="1200">
        <a:solidFill>
          <a:schemeClr val="tx1"/>
        </a:solidFill>
        <a:latin typeface="Candara" pitchFamily="34" charset="0"/>
        <a:ea typeface="+mn-ea"/>
        <a:cs typeface="Arial" pitchFamily="34" charset="0"/>
      </a:defRPr>
    </a:lvl1pPr>
    <a:lvl2pPr marL="457200" algn="l" defTabSz="914400" rtl="0" eaLnBrk="1" latinLnBrk="0" hangingPunct="1">
      <a:defRPr sz="900" kern="1200">
        <a:solidFill>
          <a:schemeClr val="tx1"/>
        </a:solidFill>
        <a:latin typeface="Candara" pitchFamily="34" charset="0"/>
        <a:ea typeface="+mn-ea"/>
        <a:cs typeface="Arial" pitchFamily="34" charset="0"/>
      </a:defRPr>
    </a:lvl2pPr>
    <a:lvl3pPr marL="914400" algn="l" defTabSz="914400" rtl="0" eaLnBrk="1" latinLnBrk="0" hangingPunct="1">
      <a:defRPr sz="900" kern="1200">
        <a:solidFill>
          <a:schemeClr val="tx1"/>
        </a:solidFill>
        <a:latin typeface="Candara" pitchFamily="34" charset="0"/>
        <a:ea typeface="+mn-ea"/>
        <a:cs typeface="Arial" pitchFamily="34" charset="0"/>
      </a:defRPr>
    </a:lvl3pPr>
    <a:lvl4pPr marL="1371600" algn="l" defTabSz="914400" rtl="0" eaLnBrk="1" latinLnBrk="0" hangingPunct="1">
      <a:defRPr sz="900" kern="1200">
        <a:solidFill>
          <a:schemeClr val="tx1"/>
        </a:solidFill>
        <a:latin typeface="Candara" pitchFamily="34" charset="0"/>
        <a:ea typeface="+mn-ea"/>
        <a:cs typeface="Arial" pitchFamily="34" charset="0"/>
      </a:defRPr>
    </a:lvl4pPr>
    <a:lvl5pPr marL="1828800" algn="l" defTabSz="914400" rtl="0" eaLnBrk="1" latinLnBrk="0" hangingPunct="1">
      <a:defRPr sz="900" kern="1200">
        <a:solidFill>
          <a:schemeClr val="tx1"/>
        </a:solidFill>
        <a:latin typeface="Candara"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838200" y="552450"/>
            <a:ext cx="3884613" cy="2914650"/>
          </a:xfrm>
        </p:spPr>
      </p:sp>
      <p:sp>
        <p:nvSpPr>
          <p:cNvPr id="6" name="Notes Placeholder 5"/>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5627702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9" name="Rectangle 3"/>
          <p:cNvSpPr>
            <a:spLocks noGrp="1" noChangeArrowheads="1"/>
          </p:cNvSpPr>
          <p:nvPr>
            <p:ph type="body" idx="1"/>
          </p:nvPr>
        </p:nvSpPr>
        <p:spPr/>
        <p:txBody>
          <a:bodyPr>
            <a:normAutofit/>
          </a:bodyPr>
          <a:lstStyle/>
          <a:p>
            <a:r>
              <a:rPr lang="en-US" dirty="0" smtClean="0">
                <a:latin typeface="Arial" panose="020B0604020202020204" pitchFamily="34" charset="0"/>
              </a:rPr>
              <a:t>What is a Data Model? </a:t>
            </a:r>
          </a:p>
          <a:p>
            <a:r>
              <a:rPr lang="en-US" dirty="0" smtClean="0">
                <a:latin typeface="Arial" panose="020B0604020202020204" pitchFamily="34" charset="0"/>
              </a:rPr>
              <a:t>A “Data model” is a conceptual representation of the data structures that are required by a database. The data structures include: </a:t>
            </a:r>
          </a:p>
          <a:p>
            <a:pPr lvl="1"/>
            <a:r>
              <a:rPr lang="en-US" dirty="0" smtClean="0">
                <a:latin typeface="Arial" panose="020B0604020202020204" pitchFamily="34" charset="0"/>
              </a:rPr>
              <a:t>the data objects </a:t>
            </a:r>
          </a:p>
          <a:p>
            <a:pPr lvl="1"/>
            <a:r>
              <a:rPr lang="en-US" dirty="0" smtClean="0">
                <a:latin typeface="Arial" panose="020B0604020202020204" pitchFamily="34" charset="0"/>
              </a:rPr>
              <a:t>the associations between data objects, and </a:t>
            </a:r>
          </a:p>
          <a:p>
            <a:pPr lvl="1"/>
            <a:r>
              <a:rPr lang="en-US" dirty="0" smtClean="0">
                <a:latin typeface="Arial" panose="020B0604020202020204" pitchFamily="34" charset="0"/>
              </a:rPr>
              <a:t>the rules which govern operations on the objects </a:t>
            </a:r>
          </a:p>
          <a:p>
            <a:r>
              <a:rPr lang="en-US" dirty="0" smtClean="0">
                <a:latin typeface="Arial" panose="020B0604020202020204" pitchFamily="34" charset="0"/>
              </a:rPr>
              <a:t>As the name implies, the “Data model” focuses on the data that is required, and how it should be organized rather than the operations that will be performed on the data. </a:t>
            </a:r>
          </a:p>
          <a:p>
            <a:r>
              <a:rPr lang="en-US" dirty="0" smtClean="0">
                <a:latin typeface="Arial" panose="020B0604020202020204" pitchFamily="34" charset="0"/>
              </a:rPr>
              <a:t>The DBMS MODELS</a:t>
            </a:r>
          </a:p>
          <a:p>
            <a:pPr lvl="1"/>
            <a:r>
              <a:rPr lang="en-US" dirty="0" smtClean="0">
                <a:latin typeface="Arial" panose="020B0604020202020204" pitchFamily="34" charset="0"/>
              </a:rPr>
              <a:t>The range of “data structures” that are supported, and the availability of data handling languages depend on the model of DBMS on which it is based. The models are:</a:t>
            </a:r>
          </a:p>
          <a:p>
            <a:pPr lvl="2"/>
            <a:r>
              <a:rPr lang="en-US" dirty="0" smtClean="0">
                <a:latin typeface="Arial" panose="020B0604020202020204" pitchFamily="34" charset="0"/>
              </a:rPr>
              <a:t>The hierarchical model</a:t>
            </a:r>
          </a:p>
          <a:p>
            <a:pPr lvl="2"/>
            <a:r>
              <a:rPr lang="en-US" dirty="0" smtClean="0">
                <a:latin typeface="Arial" panose="020B0604020202020204" pitchFamily="34" charset="0"/>
              </a:rPr>
              <a:t>The network model</a:t>
            </a:r>
          </a:p>
          <a:p>
            <a:pPr lvl="2"/>
            <a:r>
              <a:rPr lang="en-US" dirty="0" smtClean="0">
                <a:latin typeface="Arial" panose="020B0604020202020204" pitchFamily="34" charset="0"/>
              </a:rPr>
              <a:t>The relational model</a:t>
            </a:r>
          </a:p>
          <a:p>
            <a:pPr lvl="2"/>
            <a:endParaRPr lang="en-US" dirty="0" smtClean="0">
              <a:latin typeface="Arial" panose="020B0604020202020204" pitchFamily="34" charset="0"/>
            </a:endParaRPr>
          </a:p>
        </p:txBody>
      </p:sp>
      <p:sp>
        <p:nvSpPr>
          <p:cNvPr id="6" name="Slide Image Placeholder 5"/>
          <p:cNvSpPr>
            <a:spLocks noGrp="1" noRot="1" noChangeAspect="1"/>
          </p:cNvSpPr>
          <p:nvPr>
            <p:ph type="sldImg"/>
          </p:nvPr>
        </p:nvSpPr>
        <p:spPr>
          <a:xfrm>
            <a:off x="838200" y="552450"/>
            <a:ext cx="3884613" cy="2914650"/>
          </a:xfrm>
        </p:spPr>
      </p:sp>
    </p:spTree>
    <p:extLst>
      <p:ext uri="{BB962C8B-B14F-4D97-AF65-F5344CB8AC3E}">
        <p14:creationId xmlns:p14="http://schemas.microsoft.com/office/powerpoint/2010/main" val="42827299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Rectangle 3"/>
          <p:cNvSpPr>
            <a:spLocks noGrp="1" noChangeArrowheads="1"/>
          </p:cNvSpPr>
          <p:nvPr>
            <p:ph type="body" idx="1"/>
          </p:nvPr>
        </p:nvSpPr>
        <p:spPr/>
        <p:txBody>
          <a:bodyPr>
            <a:normAutofit/>
          </a:bodyPr>
          <a:lstStyle/>
          <a:p>
            <a:r>
              <a:rPr lang="en-US" dirty="0" smtClean="0">
                <a:latin typeface="Arial" panose="020B0604020202020204" pitchFamily="34" charset="0"/>
              </a:rPr>
              <a:t>Why is Data Modeling Important?</a:t>
            </a:r>
          </a:p>
          <a:p>
            <a:r>
              <a:rPr lang="en-US" dirty="0" smtClean="0">
                <a:latin typeface="Arial" panose="020B0604020202020204" pitchFamily="34" charset="0"/>
              </a:rPr>
              <a:t>The “data model” is also detailed enough to be used, by the database developers, as a “blueprint” for building the physical databases. The information contained in the “data model” will be used to define the relational tables, primary and foreign keys, stored procedures, and triggers. </a:t>
            </a:r>
          </a:p>
          <a:p>
            <a:r>
              <a:rPr lang="en-US" dirty="0" smtClean="0">
                <a:latin typeface="Arial" panose="020B0604020202020204" pitchFamily="34" charset="0"/>
              </a:rPr>
              <a:t>Poorly designed databases require more time in the long-term. Without careful planning you may create a database that: </a:t>
            </a:r>
          </a:p>
          <a:p>
            <a:pPr lvl="1"/>
            <a:r>
              <a:rPr lang="en-US" dirty="0" smtClean="0">
                <a:latin typeface="Arial" panose="020B0604020202020204" pitchFamily="34" charset="0"/>
              </a:rPr>
              <a:t>Omits data required to create critical reports. </a:t>
            </a:r>
          </a:p>
          <a:p>
            <a:pPr lvl="1"/>
            <a:r>
              <a:rPr lang="en-US" dirty="0" smtClean="0">
                <a:latin typeface="Arial" panose="020B0604020202020204" pitchFamily="34" charset="0"/>
              </a:rPr>
              <a:t>Produces results that are incorrect or inconsistent. </a:t>
            </a:r>
          </a:p>
          <a:p>
            <a:pPr lvl="1"/>
            <a:r>
              <a:rPr lang="en-US" dirty="0" smtClean="0">
                <a:latin typeface="Arial" panose="020B0604020202020204" pitchFamily="34" charset="0"/>
              </a:rPr>
              <a:t>Is unable to accommodate changes in the user requirements.</a:t>
            </a:r>
          </a:p>
        </p:txBody>
      </p:sp>
      <p:sp>
        <p:nvSpPr>
          <p:cNvPr id="6" name="Slide Image Placeholder 5"/>
          <p:cNvSpPr>
            <a:spLocks noGrp="1" noRot="1" noChangeAspect="1"/>
          </p:cNvSpPr>
          <p:nvPr>
            <p:ph type="sldImg"/>
          </p:nvPr>
        </p:nvSpPr>
        <p:spPr>
          <a:xfrm>
            <a:off x="838200" y="552450"/>
            <a:ext cx="3884613" cy="2914650"/>
          </a:xfrm>
        </p:spPr>
      </p:sp>
    </p:spTree>
    <p:extLst>
      <p:ext uri="{BB962C8B-B14F-4D97-AF65-F5344CB8AC3E}">
        <p14:creationId xmlns:p14="http://schemas.microsoft.com/office/powerpoint/2010/main" val="22503316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838200" y="552450"/>
            <a:ext cx="3884613" cy="2914650"/>
          </a:xfrm>
        </p:spPr>
      </p:sp>
      <p:sp>
        <p:nvSpPr>
          <p:cNvPr id="6" name="Notes Placeholder 5"/>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11243071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1" name="Rectangle 3"/>
          <p:cNvSpPr>
            <a:spLocks noGrp="1" noChangeArrowheads="1"/>
          </p:cNvSpPr>
          <p:nvPr>
            <p:ph type="body" idx="1"/>
          </p:nvPr>
        </p:nvSpPr>
        <p:spPr/>
        <p:txBody>
          <a:bodyPr>
            <a:normAutofit/>
          </a:bodyPr>
          <a:lstStyle/>
          <a:p>
            <a:r>
              <a:rPr lang="en-US" dirty="0" smtClean="0">
                <a:latin typeface="Arial" panose="020B0604020202020204" pitchFamily="34" charset="0"/>
              </a:rPr>
              <a:t>Example of a Hierarchical model:</a:t>
            </a:r>
          </a:p>
          <a:p>
            <a:r>
              <a:rPr lang="en-US" dirty="0" smtClean="0">
                <a:latin typeface="Arial" panose="020B0604020202020204" pitchFamily="34" charset="0"/>
              </a:rPr>
              <a:t>Consider a student course - marks database. In the Hierarchical model a student can register for many courses, and get marks for each course.</a:t>
            </a:r>
          </a:p>
          <a:p>
            <a:r>
              <a:rPr lang="en-US" dirty="0" smtClean="0">
                <a:latin typeface="Arial" panose="020B0604020202020204" pitchFamily="34" charset="0"/>
              </a:rPr>
              <a:t>The student record is called as “root”. It has got a course - marks record that is called as “child record”. </a:t>
            </a:r>
          </a:p>
          <a:p>
            <a:r>
              <a:rPr lang="en-US" dirty="0" smtClean="0">
                <a:latin typeface="Arial" panose="020B0604020202020204" pitchFamily="34" charset="0"/>
              </a:rPr>
              <a:t>In general: </a:t>
            </a:r>
          </a:p>
          <a:p>
            <a:pPr lvl="1"/>
            <a:r>
              <a:rPr lang="en-US" dirty="0" smtClean="0">
                <a:latin typeface="Arial" panose="020B0604020202020204" pitchFamily="34" charset="0"/>
              </a:rPr>
              <a:t>A parent can have many children. </a:t>
            </a:r>
          </a:p>
          <a:p>
            <a:pPr lvl="1"/>
            <a:r>
              <a:rPr lang="en-US" dirty="0" smtClean="0">
                <a:latin typeface="Arial" panose="020B0604020202020204" pitchFamily="34" charset="0"/>
              </a:rPr>
              <a:t>A child cannot have more than one parent. </a:t>
            </a:r>
          </a:p>
          <a:p>
            <a:pPr lvl="1"/>
            <a:r>
              <a:rPr lang="en-US" dirty="0" smtClean="0">
                <a:latin typeface="Arial" panose="020B0604020202020204" pitchFamily="34" charset="0"/>
              </a:rPr>
              <a:t>No child can exist without its parent. </a:t>
            </a:r>
          </a:p>
          <a:p>
            <a:endParaRPr lang="en-US" dirty="0" smtClean="0">
              <a:latin typeface="Arial" panose="020B0604020202020204" pitchFamily="34" charset="0"/>
            </a:endParaRPr>
          </a:p>
        </p:txBody>
      </p:sp>
      <p:sp>
        <p:nvSpPr>
          <p:cNvPr id="8" name="Slide Image Placeholder 7"/>
          <p:cNvSpPr>
            <a:spLocks noGrp="1" noRot="1" noChangeAspect="1"/>
          </p:cNvSpPr>
          <p:nvPr>
            <p:ph type="sldImg"/>
          </p:nvPr>
        </p:nvSpPr>
        <p:spPr>
          <a:xfrm>
            <a:off x="838200" y="552450"/>
            <a:ext cx="3884613" cy="2914650"/>
          </a:xfrm>
        </p:spPr>
      </p:sp>
    </p:spTree>
    <p:extLst>
      <p:ext uri="{BB962C8B-B14F-4D97-AF65-F5344CB8AC3E}">
        <p14:creationId xmlns:p14="http://schemas.microsoft.com/office/powerpoint/2010/main" val="34872387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5" name="Rectangle 3"/>
          <p:cNvSpPr>
            <a:spLocks noGrp="1" noChangeArrowheads="1"/>
          </p:cNvSpPr>
          <p:nvPr>
            <p:ph type="body" idx="1"/>
          </p:nvPr>
        </p:nvSpPr>
        <p:spPr/>
        <p:txBody>
          <a:bodyPr>
            <a:normAutofit/>
          </a:bodyPr>
          <a:lstStyle/>
          <a:p>
            <a:r>
              <a:rPr lang="en-US" dirty="0" smtClean="0">
                <a:latin typeface="Arial" panose="020B0604020202020204" pitchFamily="34" charset="0"/>
              </a:rPr>
              <a:t>Possibilities in a Hierarchical model:</a:t>
            </a:r>
          </a:p>
          <a:p>
            <a:r>
              <a:rPr lang="en-US" dirty="0" smtClean="0">
                <a:latin typeface="Arial" panose="020B0604020202020204" pitchFamily="34" charset="0"/>
              </a:rPr>
              <a:t>In the Hierarchical model, following possibilities exist:</a:t>
            </a:r>
          </a:p>
          <a:p>
            <a:r>
              <a:rPr lang="en-US" dirty="0" smtClean="0">
                <a:latin typeface="Arial" panose="020B0604020202020204" pitchFamily="34" charset="0"/>
              </a:rPr>
              <a:t>INSERT</a:t>
            </a:r>
          </a:p>
          <a:p>
            <a:pPr lvl="1"/>
            <a:r>
              <a:rPr lang="en-US" dirty="0" smtClean="0">
                <a:latin typeface="Arial" panose="020B0604020202020204" pitchFamily="34" charset="0"/>
              </a:rPr>
              <a:t>Since no child record can exist without it’s parent, it is not possible to insert  the new course details without introducing a dummy student record.</a:t>
            </a:r>
          </a:p>
          <a:p>
            <a:r>
              <a:rPr lang="en-US" dirty="0" smtClean="0">
                <a:latin typeface="Arial" panose="020B0604020202020204" pitchFamily="34" charset="0"/>
              </a:rPr>
              <a:t>DELETE</a:t>
            </a:r>
          </a:p>
          <a:p>
            <a:pPr lvl="1"/>
            <a:r>
              <a:rPr lang="en-US" dirty="0" smtClean="0">
                <a:latin typeface="Arial" panose="020B0604020202020204" pitchFamily="34" charset="0"/>
              </a:rPr>
              <a:t>If a course is selected by only one student, then deleting that student will automatically delete all information about the course.</a:t>
            </a:r>
          </a:p>
          <a:p>
            <a:r>
              <a:rPr lang="en-US" dirty="0" smtClean="0">
                <a:latin typeface="Arial" panose="020B0604020202020204" pitchFamily="34" charset="0"/>
              </a:rPr>
              <a:t>UPDATE</a:t>
            </a:r>
          </a:p>
          <a:p>
            <a:pPr lvl="1"/>
            <a:r>
              <a:rPr lang="en-US" dirty="0" smtClean="0">
                <a:latin typeface="Arial" panose="020B0604020202020204" pitchFamily="34" charset="0"/>
              </a:rPr>
              <a:t>To change the course name of one course, the whole database has to be searched. This may result in data inconsistency.</a:t>
            </a:r>
          </a:p>
        </p:txBody>
      </p:sp>
      <p:sp>
        <p:nvSpPr>
          <p:cNvPr id="6" name="Slide Image Placeholder 5"/>
          <p:cNvSpPr>
            <a:spLocks noGrp="1" noRot="1" noChangeAspect="1"/>
          </p:cNvSpPr>
          <p:nvPr>
            <p:ph type="sldImg"/>
          </p:nvPr>
        </p:nvSpPr>
        <p:spPr>
          <a:xfrm>
            <a:off x="838200" y="552450"/>
            <a:ext cx="3884613" cy="2914650"/>
          </a:xfrm>
        </p:spPr>
      </p:sp>
    </p:spTree>
    <p:extLst>
      <p:ext uri="{BB962C8B-B14F-4D97-AF65-F5344CB8AC3E}">
        <p14:creationId xmlns:p14="http://schemas.microsoft.com/office/powerpoint/2010/main" val="17687055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838200" y="552450"/>
            <a:ext cx="3884613" cy="2914650"/>
          </a:xfrm>
        </p:spPr>
      </p:sp>
      <p:sp>
        <p:nvSpPr>
          <p:cNvPr id="6" name="Notes Placeholder 5"/>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32656244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3" name="Rectangle 3"/>
          <p:cNvSpPr>
            <a:spLocks noGrp="1" noChangeArrowheads="1"/>
          </p:cNvSpPr>
          <p:nvPr>
            <p:ph type="body" idx="1"/>
          </p:nvPr>
        </p:nvSpPr>
        <p:spPr/>
        <p:txBody>
          <a:bodyPr>
            <a:normAutofit/>
          </a:bodyPr>
          <a:lstStyle/>
          <a:p>
            <a:r>
              <a:rPr lang="en-US" dirty="0" smtClean="0">
                <a:latin typeface="Arial" panose="020B0604020202020204" pitchFamily="34" charset="0"/>
              </a:rPr>
              <a:t>Example of Network model:</a:t>
            </a:r>
          </a:p>
          <a:p>
            <a:r>
              <a:rPr lang="en-US" dirty="0" smtClean="0">
                <a:latin typeface="Arial" panose="020B0604020202020204" pitchFamily="34" charset="0"/>
              </a:rPr>
              <a:t>In the Network model, the “student record” and “course record” is linked together through a “marks record”. </a:t>
            </a:r>
          </a:p>
          <a:p>
            <a:r>
              <a:rPr lang="en-US" dirty="0" smtClean="0">
                <a:latin typeface="Arial" panose="020B0604020202020204" pitchFamily="34" charset="0"/>
              </a:rPr>
              <a:t>There are no restrictions on number of parents. </a:t>
            </a:r>
          </a:p>
          <a:p>
            <a:r>
              <a:rPr lang="en-US" dirty="0" smtClean="0">
                <a:latin typeface="Arial" panose="020B0604020202020204" pitchFamily="34" charset="0"/>
              </a:rPr>
              <a:t>A record type can have any number of “parent” and “child” record types. </a:t>
            </a:r>
          </a:p>
          <a:p>
            <a:r>
              <a:rPr lang="en-US" dirty="0" smtClean="0">
                <a:latin typeface="Arial" panose="020B0604020202020204" pitchFamily="34" charset="0"/>
              </a:rPr>
              <a:t>The Network model is more complex than the Hierarchical model because of it’s links. </a:t>
            </a:r>
          </a:p>
          <a:p>
            <a:r>
              <a:rPr lang="en-US" dirty="0" smtClean="0">
                <a:latin typeface="Arial" panose="020B0604020202020204" pitchFamily="34" charset="0"/>
              </a:rPr>
              <a:t>The Network model can represent any structure that is designed in the Hierarchical model. Hence, it is a superset of the Hierarchical model. a</a:t>
            </a:r>
          </a:p>
        </p:txBody>
      </p:sp>
      <p:sp>
        <p:nvSpPr>
          <p:cNvPr id="7" name="Slide Image Placeholder 6"/>
          <p:cNvSpPr>
            <a:spLocks noGrp="1" noRot="1" noChangeAspect="1"/>
          </p:cNvSpPr>
          <p:nvPr>
            <p:ph type="sldImg"/>
          </p:nvPr>
        </p:nvSpPr>
        <p:spPr>
          <a:xfrm>
            <a:off x="838200" y="552450"/>
            <a:ext cx="3884613" cy="2914650"/>
          </a:xfrm>
        </p:spPr>
      </p:sp>
    </p:spTree>
    <p:extLst>
      <p:ext uri="{BB962C8B-B14F-4D97-AF65-F5344CB8AC3E}">
        <p14:creationId xmlns:p14="http://schemas.microsoft.com/office/powerpoint/2010/main" val="35571658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Rectangle 3"/>
          <p:cNvSpPr>
            <a:spLocks noGrp="1" noChangeArrowheads="1"/>
          </p:cNvSpPr>
          <p:nvPr>
            <p:ph type="body" idx="1"/>
          </p:nvPr>
        </p:nvSpPr>
        <p:spPr/>
        <p:txBody>
          <a:bodyPr>
            <a:normAutofit/>
          </a:bodyPr>
          <a:lstStyle/>
          <a:p>
            <a:r>
              <a:rPr lang="en-US" dirty="0" smtClean="0">
                <a:latin typeface="Arial" panose="020B0604020202020204" pitchFamily="34" charset="0"/>
              </a:rPr>
              <a:t>Possibilities in a Network model:</a:t>
            </a:r>
          </a:p>
          <a:p>
            <a:r>
              <a:rPr lang="en-US" dirty="0" smtClean="0">
                <a:latin typeface="Arial" panose="020B0604020202020204" pitchFamily="34" charset="0"/>
              </a:rPr>
              <a:t>In Network model,  following possibilities exist:</a:t>
            </a:r>
          </a:p>
          <a:p>
            <a:r>
              <a:rPr lang="en-US" dirty="0" smtClean="0">
                <a:latin typeface="Arial" panose="020B0604020202020204" pitchFamily="34" charset="0"/>
              </a:rPr>
              <a:t>INSERT</a:t>
            </a:r>
          </a:p>
          <a:p>
            <a:pPr lvl="1"/>
            <a:r>
              <a:rPr lang="en-US" dirty="0" smtClean="0">
                <a:latin typeface="Arial" panose="020B0604020202020204" pitchFamily="34" charset="0"/>
              </a:rPr>
              <a:t>Inserting a course record or student record poses no problems, as they can exist without any connectors till a student takes the course.</a:t>
            </a:r>
          </a:p>
          <a:p>
            <a:r>
              <a:rPr lang="en-US" dirty="0" smtClean="0">
                <a:latin typeface="Arial" panose="020B0604020202020204" pitchFamily="34" charset="0"/>
              </a:rPr>
              <a:t>DELETE</a:t>
            </a:r>
          </a:p>
          <a:p>
            <a:pPr lvl="1"/>
            <a:r>
              <a:rPr lang="en-US" dirty="0" smtClean="0">
                <a:latin typeface="Arial" panose="020B0604020202020204" pitchFamily="34" charset="0"/>
              </a:rPr>
              <a:t>Deleting any record automatically adjusts the chain.</a:t>
            </a:r>
          </a:p>
          <a:p>
            <a:r>
              <a:rPr lang="en-US" dirty="0" smtClean="0">
                <a:latin typeface="Arial" panose="020B0604020202020204" pitchFamily="34" charset="0"/>
              </a:rPr>
              <a:t>UPDATE</a:t>
            </a:r>
          </a:p>
          <a:p>
            <a:pPr lvl="1"/>
            <a:r>
              <a:rPr lang="en-US" dirty="0" smtClean="0">
                <a:latin typeface="Arial" panose="020B0604020202020204" pitchFamily="34" charset="0"/>
              </a:rPr>
              <a:t>Update can be done only to a particular child record.</a:t>
            </a:r>
          </a:p>
          <a:p>
            <a:pPr lvl="1"/>
            <a:endParaRPr lang="en-US" dirty="0" smtClean="0">
              <a:latin typeface="Arial" panose="020B0604020202020204" pitchFamily="34" charset="0"/>
            </a:endParaRPr>
          </a:p>
        </p:txBody>
      </p:sp>
      <p:sp>
        <p:nvSpPr>
          <p:cNvPr id="6" name="Slide Image Placeholder 5"/>
          <p:cNvSpPr>
            <a:spLocks noGrp="1" noRot="1" noChangeAspect="1"/>
          </p:cNvSpPr>
          <p:nvPr>
            <p:ph type="sldImg"/>
          </p:nvPr>
        </p:nvSpPr>
        <p:spPr>
          <a:xfrm>
            <a:off x="838200" y="552450"/>
            <a:ext cx="3884613" cy="2914650"/>
          </a:xfrm>
        </p:spPr>
      </p:sp>
    </p:spTree>
    <p:extLst>
      <p:ext uri="{BB962C8B-B14F-4D97-AF65-F5344CB8AC3E}">
        <p14:creationId xmlns:p14="http://schemas.microsoft.com/office/powerpoint/2010/main" val="20062419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838200" y="552450"/>
            <a:ext cx="3884613" cy="2914650"/>
          </a:xfrm>
        </p:spPr>
      </p:sp>
      <p:sp>
        <p:nvSpPr>
          <p:cNvPr id="6" name="Notes Placeholder 5"/>
          <p:cNvSpPr>
            <a:spLocks noGrp="1"/>
          </p:cNvSpPr>
          <p:nvPr>
            <p:ph type="body" idx="1"/>
          </p:nvPr>
        </p:nvSpPr>
        <p:spPr/>
        <p:txBody>
          <a:bodyPr>
            <a:normAutofit/>
          </a:bodyPr>
          <a:lstStyle/>
          <a:p>
            <a:endParaRPr lang="en-IN" dirty="0"/>
          </a:p>
        </p:txBody>
      </p:sp>
    </p:spTree>
    <p:extLst>
      <p:ext uri="{BB962C8B-B14F-4D97-AF65-F5344CB8AC3E}">
        <p14:creationId xmlns:p14="http://schemas.microsoft.com/office/powerpoint/2010/main" val="28537674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838200" y="552450"/>
            <a:ext cx="3884613" cy="2914650"/>
          </a:xfrm>
        </p:spPr>
      </p:sp>
      <p:sp>
        <p:nvSpPr>
          <p:cNvPr id="6" name="Notes Placeholder 5"/>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1335569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838200" y="552450"/>
            <a:ext cx="3884613" cy="2914650"/>
          </a:xfrm>
        </p:spPr>
      </p:sp>
      <p:sp>
        <p:nvSpPr>
          <p:cNvPr id="6" name="Notes Placeholder 5"/>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1725867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838200" y="552450"/>
            <a:ext cx="3884613" cy="2914650"/>
          </a:xfrm>
        </p:spPr>
      </p:sp>
      <p:sp>
        <p:nvSpPr>
          <p:cNvPr id="6" name="Notes Placeholder 5"/>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32995984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3" name="Rectangle 3"/>
          <p:cNvSpPr>
            <a:spLocks noGrp="1" noChangeArrowheads="1"/>
          </p:cNvSpPr>
          <p:nvPr>
            <p:ph type="body" idx="1"/>
          </p:nvPr>
        </p:nvSpPr>
        <p:spPr/>
        <p:txBody>
          <a:bodyPr>
            <a:normAutofit/>
          </a:bodyPr>
          <a:lstStyle/>
          <a:p>
            <a:r>
              <a:rPr lang="en-US" dirty="0" smtClean="0">
                <a:latin typeface="Arial" panose="020B0604020202020204" pitchFamily="34" charset="0"/>
              </a:rPr>
              <a:t>Relational DBMS (RDBMS):</a:t>
            </a:r>
          </a:p>
          <a:p>
            <a:r>
              <a:rPr lang="en-US" dirty="0" smtClean="0">
                <a:latin typeface="Arial" panose="020B0604020202020204" pitchFamily="34" charset="0"/>
              </a:rPr>
              <a:t>The Relational model presents an orderly, predictable, and intuitive approach for: </a:t>
            </a:r>
          </a:p>
          <a:p>
            <a:pPr lvl="1"/>
            <a:r>
              <a:rPr lang="en-US" dirty="0" smtClean="0">
                <a:latin typeface="Arial" panose="020B0604020202020204" pitchFamily="34" charset="0"/>
              </a:rPr>
              <a:t>Organizing data, </a:t>
            </a:r>
          </a:p>
          <a:p>
            <a:pPr lvl="1"/>
            <a:r>
              <a:rPr lang="en-US" dirty="0" smtClean="0">
                <a:latin typeface="Arial" panose="020B0604020202020204" pitchFamily="34" charset="0"/>
              </a:rPr>
              <a:t>Manipulating data, and </a:t>
            </a:r>
          </a:p>
          <a:p>
            <a:pPr lvl="1"/>
            <a:r>
              <a:rPr lang="en-US" dirty="0" smtClean="0">
                <a:latin typeface="Arial" panose="020B0604020202020204" pitchFamily="34" charset="0"/>
              </a:rPr>
              <a:t>Viewing data </a:t>
            </a:r>
          </a:p>
          <a:p>
            <a:endParaRPr lang="en-US" dirty="0" smtClean="0">
              <a:latin typeface="Arial" panose="020B0604020202020204" pitchFamily="34" charset="0"/>
            </a:endParaRPr>
          </a:p>
          <a:p>
            <a:r>
              <a:rPr lang="en-US" dirty="0" smtClean="0">
                <a:latin typeface="Arial" panose="020B0604020202020204" pitchFamily="34" charset="0"/>
              </a:rPr>
              <a:t>RDBMS Terminology</a:t>
            </a:r>
          </a:p>
          <a:p>
            <a:r>
              <a:rPr lang="en-US" dirty="0" smtClean="0">
                <a:latin typeface="Arial" panose="020B0604020202020204" pitchFamily="34" charset="0"/>
              </a:rPr>
              <a:t>Relational data consists of relations. </a:t>
            </a:r>
          </a:p>
          <a:p>
            <a:pPr lvl="1"/>
            <a:r>
              <a:rPr lang="en-US" dirty="0" smtClean="0">
                <a:latin typeface="Arial" panose="020B0604020202020204" pitchFamily="34" charset="0"/>
              </a:rPr>
              <a:t>A relation (or relational table) is a “two dimensional” table with special properties. </a:t>
            </a:r>
          </a:p>
          <a:p>
            <a:r>
              <a:rPr lang="en-US" dirty="0" smtClean="0">
                <a:latin typeface="Arial" panose="020B0604020202020204" pitchFamily="34" charset="0"/>
              </a:rPr>
              <a:t>A relational table consists of: </a:t>
            </a:r>
          </a:p>
          <a:p>
            <a:pPr lvl="1"/>
            <a:r>
              <a:rPr lang="en-US" dirty="0" smtClean="0">
                <a:latin typeface="Arial" panose="020B0604020202020204" pitchFamily="34" charset="0"/>
              </a:rPr>
              <a:t>a set of named columns, and </a:t>
            </a:r>
          </a:p>
          <a:p>
            <a:pPr lvl="1"/>
            <a:r>
              <a:rPr lang="en-US" dirty="0" smtClean="0">
                <a:latin typeface="Arial" panose="020B0604020202020204" pitchFamily="34" charset="0"/>
              </a:rPr>
              <a:t>an arbitrary number of rows </a:t>
            </a:r>
          </a:p>
          <a:p>
            <a:r>
              <a:rPr lang="en-US" dirty="0" smtClean="0">
                <a:latin typeface="Arial" panose="020B0604020202020204" pitchFamily="34" charset="0"/>
              </a:rPr>
              <a:t>The columns are called as “attributes” or “fields”. The rows are called as “tuples” or “records”. </a:t>
            </a:r>
          </a:p>
          <a:p>
            <a:r>
              <a:rPr lang="en-US" dirty="0" smtClean="0">
                <a:latin typeface="Arial" panose="020B0604020202020204" pitchFamily="34" charset="0"/>
              </a:rPr>
              <a:t>Each “attribute” is associated with a “domain”. </a:t>
            </a:r>
          </a:p>
          <a:p>
            <a:pPr lvl="1"/>
            <a:r>
              <a:rPr lang="en-US" dirty="0" smtClean="0">
                <a:latin typeface="Arial" panose="020B0604020202020204" pitchFamily="34" charset="0"/>
              </a:rPr>
              <a:t>A “domain” is a set of values that may appear in one or more columns.</a:t>
            </a:r>
          </a:p>
        </p:txBody>
      </p:sp>
      <p:sp>
        <p:nvSpPr>
          <p:cNvPr id="6" name="Slide Image Placeholder 5"/>
          <p:cNvSpPr>
            <a:spLocks noGrp="1" noRot="1" noChangeAspect="1"/>
          </p:cNvSpPr>
          <p:nvPr>
            <p:ph type="sldImg"/>
          </p:nvPr>
        </p:nvSpPr>
        <p:spPr>
          <a:xfrm>
            <a:off x="838200" y="552450"/>
            <a:ext cx="3884613" cy="2914650"/>
          </a:xfrm>
        </p:spPr>
      </p:sp>
    </p:spTree>
    <p:extLst>
      <p:ext uri="{BB962C8B-B14F-4D97-AF65-F5344CB8AC3E}">
        <p14:creationId xmlns:p14="http://schemas.microsoft.com/office/powerpoint/2010/main" val="30618341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7" name="Rectangle 3"/>
          <p:cNvSpPr>
            <a:spLocks noGrp="1" noChangeArrowheads="1"/>
          </p:cNvSpPr>
          <p:nvPr>
            <p:ph type="body" idx="1"/>
          </p:nvPr>
        </p:nvSpPr>
        <p:spPr/>
        <p:txBody>
          <a:bodyPr>
            <a:normAutofit/>
          </a:bodyPr>
          <a:lstStyle/>
          <a:p>
            <a:r>
              <a:rPr lang="en-US" dirty="0" smtClean="0">
                <a:latin typeface="Arial" panose="020B0604020202020204" pitchFamily="34" charset="0"/>
              </a:rPr>
              <a:t>Properties of Relational Data Entities:</a:t>
            </a:r>
          </a:p>
          <a:p>
            <a:r>
              <a:rPr lang="en-US" dirty="0" smtClean="0">
                <a:latin typeface="Arial" panose="020B0604020202020204" pitchFamily="34" charset="0"/>
              </a:rPr>
              <a:t>Relational tables have six properties, which must be satisfied for any table to be classified as Relational. These are :</a:t>
            </a:r>
          </a:p>
        </p:txBody>
      </p:sp>
      <p:sp>
        <p:nvSpPr>
          <p:cNvPr id="6" name="Slide Image Placeholder 5"/>
          <p:cNvSpPr>
            <a:spLocks noGrp="1" noRot="1" noChangeAspect="1"/>
          </p:cNvSpPr>
          <p:nvPr>
            <p:ph type="sldImg"/>
          </p:nvPr>
        </p:nvSpPr>
        <p:spPr>
          <a:xfrm>
            <a:off x="838200" y="552450"/>
            <a:ext cx="3884613" cy="2914650"/>
          </a:xfrm>
        </p:spPr>
      </p:sp>
    </p:spTree>
    <p:extLst>
      <p:ext uri="{BB962C8B-B14F-4D97-AF65-F5344CB8AC3E}">
        <p14:creationId xmlns:p14="http://schemas.microsoft.com/office/powerpoint/2010/main" val="2253952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1" name="Rectangle 3"/>
          <p:cNvSpPr>
            <a:spLocks noGrp="1" noChangeArrowheads="1"/>
          </p:cNvSpPr>
          <p:nvPr>
            <p:ph type="body" idx="1"/>
          </p:nvPr>
        </p:nvSpPr>
        <p:spPr/>
        <p:txBody>
          <a:bodyPr>
            <a:normAutofit/>
          </a:bodyPr>
          <a:lstStyle/>
          <a:p>
            <a:r>
              <a:rPr lang="en-US" dirty="0" smtClean="0">
                <a:latin typeface="Arial" panose="020B0604020202020204" pitchFamily="34" charset="0"/>
              </a:rPr>
              <a:t>Data Integrity:</a:t>
            </a:r>
          </a:p>
          <a:p>
            <a:r>
              <a:rPr lang="en-US" dirty="0" smtClean="0">
                <a:latin typeface="Arial" panose="020B0604020202020204" pitchFamily="34" charset="0"/>
              </a:rPr>
              <a:t>Data Integrity refers to the wholeness and soundness of the database. </a:t>
            </a:r>
          </a:p>
          <a:p>
            <a:r>
              <a:rPr lang="en-US" dirty="0" smtClean="0">
                <a:latin typeface="Arial" panose="020B0604020202020204" pitchFamily="34" charset="0"/>
              </a:rPr>
              <a:t>Some of the most important integrities are given below.</a:t>
            </a:r>
          </a:p>
          <a:p>
            <a:r>
              <a:rPr lang="en-US" dirty="0" smtClean="0">
                <a:latin typeface="Arial" panose="020B0604020202020204" pitchFamily="34" charset="0"/>
              </a:rPr>
              <a:t>Domain Constraints</a:t>
            </a:r>
          </a:p>
          <a:p>
            <a:pPr lvl="1"/>
            <a:r>
              <a:rPr lang="en-US" dirty="0" smtClean="0">
                <a:latin typeface="Arial" panose="020B0604020202020204" pitchFamily="34" charset="0"/>
              </a:rPr>
              <a:t>A “domain” is a set of values that are permitted to appear in one or more columns. Once a “domain” is specified and a “column” is associated with the “domain”, then the “column” can take only those values that are permitted by the “domain”.</a:t>
            </a:r>
          </a:p>
          <a:p>
            <a:r>
              <a:rPr lang="en-US" dirty="0" smtClean="0">
                <a:latin typeface="Arial" panose="020B0604020202020204" pitchFamily="34" charset="0"/>
              </a:rPr>
              <a:t>Primary Key and Entity Integrity</a:t>
            </a:r>
          </a:p>
          <a:p>
            <a:pPr lvl="1"/>
            <a:r>
              <a:rPr lang="en-US" dirty="0" smtClean="0">
                <a:latin typeface="Arial" panose="020B0604020202020204" pitchFamily="34" charset="0"/>
              </a:rPr>
              <a:t>“Primary key” is a “column” or “set of columns” in a table which uniquely identifies a “row” in a table. </a:t>
            </a:r>
          </a:p>
          <a:p>
            <a:pPr lvl="2"/>
            <a:r>
              <a:rPr lang="en-US" dirty="0" smtClean="0">
                <a:latin typeface="Arial" panose="020B0604020202020204" pitchFamily="34" charset="0"/>
              </a:rPr>
              <a:t>No two rows of the table can have the same values for the Primary key. </a:t>
            </a:r>
          </a:p>
          <a:p>
            <a:pPr lvl="2"/>
            <a:r>
              <a:rPr lang="en-US" dirty="0" smtClean="0">
                <a:latin typeface="Arial" panose="020B0604020202020204" pitchFamily="34" charset="0"/>
              </a:rPr>
              <a:t>Entity integrity is maintained by ensuring that none of the columns that make up the Primary key can take "NULL" (unknown) values.</a:t>
            </a:r>
          </a:p>
          <a:p>
            <a:endParaRPr lang="en-US" dirty="0" smtClean="0">
              <a:latin typeface="Arial" panose="020B0604020202020204" pitchFamily="34" charset="0"/>
            </a:endParaRPr>
          </a:p>
        </p:txBody>
      </p:sp>
      <p:sp>
        <p:nvSpPr>
          <p:cNvPr id="6" name="Slide Image Placeholder 5"/>
          <p:cNvSpPr>
            <a:spLocks noGrp="1" noRot="1" noChangeAspect="1"/>
          </p:cNvSpPr>
          <p:nvPr>
            <p:ph type="sldImg"/>
          </p:nvPr>
        </p:nvSpPr>
        <p:spPr>
          <a:xfrm>
            <a:off x="838200" y="552450"/>
            <a:ext cx="3884613" cy="2914650"/>
          </a:xfrm>
        </p:spPr>
      </p:sp>
    </p:spTree>
    <p:extLst>
      <p:ext uri="{BB962C8B-B14F-4D97-AF65-F5344CB8AC3E}">
        <p14:creationId xmlns:p14="http://schemas.microsoft.com/office/powerpoint/2010/main" val="20450471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5" name="Rectangle 3"/>
          <p:cNvSpPr>
            <a:spLocks noGrp="1" noChangeArrowheads="1"/>
          </p:cNvSpPr>
          <p:nvPr>
            <p:ph type="body" idx="1"/>
          </p:nvPr>
        </p:nvSpPr>
        <p:spPr/>
        <p:txBody>
          <a:bodyPr>
            <a:normAutofit/>
          </a:bodyPr>
          <a:lstStyle/>
          <a:p>
            <a:r>
              <a:rPr lang="en-US" dirty="0" smtClean="0">
                <a:latin typeface="Arial" panose="020B0604020202020204" pitchFamily="34" charset="0"/>
              </a:rPr>
              <a:t>Data Integrity:</a:t>
            </a:r>
          </a:p>
          <a:p>
            <a:r>
              <a:rPr lang="en-US" dirty="0" smtClean="0">
                <a:latin typeface="Arial" panose="020B0604020202020204" pitchFamily="34" charset="0"/>
              </a:rPr>
              <a:t>Data Integrity refers to the wholeness and soundness of the database. </a:t>
            </a:r>
          </a:p>
          <a:p>
            <a:r>
              <a:rPr lang="en-US" dirty="0" smtClean="0">
                <a:latin typeface="Arial" panose="020B0604020202020204" pitchFamily="34" charset="0"/>
              </a:rPr>
              <a:t>Some of the most important integrities are given below.</a:t>
            </a:r>
          </a:p>
          <a:p>
            <a:r>
              <a:rPr lang="en-US" dirty="0" smtClean="0">
                <a:latin typeface="Arial" panose="020B0604020202020204" pitchFamily="34" charset="0"/>
              </a:rPr>
              <a:t>Domain Constraints</a:t>
            </a:r>
          </a:p>
          <a:p>
            <a:pPr lvl="1"/>
            <a:r>
              <a:rPr lang="en-US" dirty="0" smtClean="0">
                <a:latin typeface="Arial" panose="020B0604020202020204" pitchFamily="34" charset="0"/>
              </a:rPr>
              <a:t>A “domain” is a set of values that are permitted to appear in one or more columns. Once a “domain” is specified and a “column” is associated with the “domain”, then the “column” can take only those values that are permitted by the “domain”.</a:t>
            </a:r>
          </a:p>
          <a:p>
            <a:r>
              <a:rPr lang="en-US" dirty="0" smtClean="0">
                <a:latin typeface="Arial" panose="020B0604020202020204" pitchFamily="34" charset="0"/>
              </a:rPr>
              <a:t>Primary Key and Entity Integrity</a:t>
            </a:r>
          </a:p>
          <a:p>
            <a:pPr lvl="1"/>
            <a:r>
              <a:rPr lang="en-US" dirty="0" smtClean="0">
                <a:latin typeface="Arial" panose="020B0604020202020204" pitchFamily="34" charset="0"/>
              </a:rPr>
              <a:t>“Primary key” is a “column” or “set of columns” in a table which uniquely identifies a “row” in a table. </a:t>
            </a:r>
          </a:p>
          <a:p>
            <a:pPr lvl="2"/>
            <a:r>
              <a:rPr lang="en-US" dirty="0" smtClean="0">
                <a:latin typeface="Arial" panose="020B0604020202020204" pitchFamily="34" charset="0"/>
              </a:rPr>
              <a:t>No two rows of the table can have the same values for the Primary key. </a:t>
            </a:r>
          </a:p>
          <a:p>
            <a:pPr lvl="2"/>
            <a:r>
              <a:rPr lang="en-US" dirty="0" smtClean="0">
                <a:latin typeface="Arial" panose="020B0604020202020204" pitchFamily="34" charset="0"/>
              </a:rPr>
              <a:t>Entity integrity is maintained by ensuring that none of the columns that make up the Primary key can take "NULL" (unknown) values.</a:t>
            </a:r>
          </a:p>
          <a:p>
            <a:endParaRPr lang="en-US" dirty="0" smtClean="0">
              <a:latin typeface="Arial" panose="020B0604020202020204" pitchFamily="34" charset="0"/>
            </a:endParaRPr>
          </a:p>
        </p:txBody>
      </p:sp>
      <p:sp>
        <p:nvSpPr>
          <p:cNvPr id="6" name="Slide Image Placeholder 5"/>
          <p:cNvSpPr>
            <a:spLocks noGrp="1" noRot="1" noChangeAspect="1"/>
          </p:cNvSpPr>
          <p:nvPr>
            <p:ph type="sldImg"/>
          </p:nvPr>
        </p:nvSpPr>
        <p:spPr>
          <a:xfrm>
            <a:off x="838200" y="552450"/>
            <a:ext cx="3884613" cy="2914650"/>
          </a:xfrm>
        </p:spPr>
      </p:sp>
    </p:spTree>
    <p:extLst>
      <p:ext uri="{BB962C8B-B14F-4D97-AF65-F5344CB8AC3E}">
        <p14:creationId xmlns:p14="http://schemas.microsoft.com/office/powerpoint/2010/main" val="21653502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3"/>
          <p:cNvSpPr>
            <a:spLocks noGrp="1" noChangeArrowheads="1"/>
          </p:cNvSpPr>
          <p:nvPr>
            <p:ph type="body" idx="1"/>
          </p:nvPr>
        </p:nvSpPr>
        <p:spPr>
          <a:xfrm>
            <a:off x="858683" y="636998"/>
            <a:ext cx="3754415" cy="6461034"/>
          </a:xfrm>
        </p:spPr>
        <p:txBody>
          <a:bodyPr>
            <a:normAutofit/>
          </a:bodyPr>
          <a:lstStyle/>
          <a:p>
            <a:r>
              <a:rPr lang="en-US" dirty="0" smtClean="0">
                <a:latin typeface="Arial" panose="020B0604020202020204" pitchFamily="34" charset="0"/>
              </a:rPr>
              <a:t>Data Integrity (contd.):</a:t>
            </a:r>
          </a:p>
          <a:p>
            <a:r>
              <a:rPr lang="en-US" dirty="0" smtClean="0">
                <a:latin typeface="Arial" panose="020B0604020202020204" pitchFamily="34" charset="0"/>
              </a:rPr>
              <a:t>Update Cascade referential Integrity</a:t>
            </a:r>
          </a:p>
          <a:p>
            <a:pPr lvl="1"/>
            <a:r>
              <a:rPr lang="en-US" dirty="0" smtClean="0">
                <a:latin typeface="Arial" panose="020B0604020202020204" pitchFamily="34" charset="0"/>
              </a:rPr>
              <a:t>This means that if a Primary key value is updated, then all Foreign key values dependent on it will be updated to the new value of Primary key. That is to say, if we change the </a:t>
            </a:r>
            <a:r>
              <a:rPr lang="en-US" dirty="0" err="1" smtClean="0">
                <a:latin typeface="Arial" panose="020B0604020202020204" pitchFamily="34" charset="0"/>
              </a:rPr>
              <a:t>deptno</a:t>
            </a:r>
            <a:r>
              <a:rPr lang="en-US" dirty="0" smtClean="0">
                <a:latin typeface="Arial" panose="020B0604020202020204" pitchFamily="34" charset="0"/>
              </a:rPr>
              <a:t> 10 to 50, then all the employees in </a:t>
            </a:r>
            <a:r>
              <a:rPr lang="en-US" dirty="0" err="1" smtClean="0">
                <a:latin typeface="Arial" panose="020B0604020202020204" pitchFamily="34" charset="0"/>
              </a:rPr>
              <a:t>deptno</a:t>
            </a:r>
            <a:r>
              <a:rPr lang="en-US" dirty="0" smtClean="0">
                <a:latin typeface="Arial" panose="020B0604020202020204" pitchFamily="34" charset="0"/>
              </a:rPr>
              <a:t> 10 will be shifted, as well, to </a:t>
            </a:r>
            <a:r>
              <a:rPr lang="en-US" dirty="0" err="1" smtClean="0">
                <a:latin typeface="Arial" panose="020B0604020202020204" pitchFamily="34" charset="0"/>
              </a:rPr>
              <a:t>deptno</a:t>
            </a:r>
            <a:r>
              <a:rPr lang="en-US" dirty="0" smtClean="0">
                <a:latin typeface="Arial" panose="020B0604020202020204" pitchFamily="34" charset="0"/>
              </a:rPr>
              <a:t> 50 (column </a:t>
            </a:r>
            <a:r>
              <a:rPr lang="en-US" dirty="0" err="1" smtClean="0">
                <a:latin typeface="Arial" panose="020B0604020202020204" pitchFamily="34" charset="0"/>
              </a:rPr>
              <a:t>deptno</a:t>
            </a:r>
            <a:r>
              <a:rPr lang="en-US" dirty="0" smtClean="0">
                <a:latin typeface="Arial" panose="020B0604020202020204" pitchFamily="34" charset="0"/>
              </a:rPr>
              <a:t> will be automatically updated).</a:t>
            </a:r>
          </a:p>
          <a:p>
            <a:r>
              <a:rPr lang="en-US" dirty="0" smtClean="0">
                <a:latin typeface="Arial" panose="020B0604020202020204" pitchFamily="34" charset="0"/>
              </a:rPr>
              <a:t>Column Constraints</a:t>
            </a:r>
          </a:p>
          <a:p>
            <a:pPr lvl="1"/>
            <a:r>
              <a:rPr lang="en-US" dirty="0" smtClean="0">
                <a:latin typeface="Arial" panose="020B0604020202020204" pitchFamily="34" charset="0"/>
              </a:rPr>
              <a:t>These are the constraints, which specify restrictions on the values that can be taken by a column. These restrictions may be defined with or without other values in the same row.</a:t>
            </a:r>
          </a:p>
        </p:txBody>
      </p:sp>
    </p:spTree>
    <p:extLst>
      <p:ext uri="{BB962C8B-B14F-4D97-AF65-F5344CB8AC3E}">
        <p14:creationId xmlns:p14="http://schemas.microsoft.com/office/powerpoint/2010/main" val="26272605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838200" y="552450"/>
            <a:ext cx="3884613" cy="2914650"/>
          </a:xfrm>
        </p:spPr>
      </p:sp>
      <p:sp>
        <p:nvSpPr>
          <p:cNvPr id="6" name="Notes Placeholder 5"/>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5477906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7" name="Rectangle 3"/>
          <p:cNvSpPr>
            <a:spLocks noGrp="1" noChangeArrowheads="1"/>
          </p:cNvSpPr>
          <p:nvPr>
            <p:ph type="body" idx="1"/>
          </p:nvPr>
        </p:nvSpPr>
        <p:spPr/>
        <p:txBody>
          <a:bodyPr>
            <a:normAutofit/>
          </a:bodyPr>
          <a:lstStyle/>
          <a:p>
            <a:r>
              <a:rPr lang="en-US" dirty="0" smtClean="0">
                <a:latin typeface="Arial" panose="020B0604020202020204" pitchFamily="34" charset="0"/>
              </a:rPr>
              <a:t>Data Integrity (contd.):</a:t>
            </a:r>
          </a:p>
          <a:p>
            <a:r>
              <a:rPr lang="en-US" dirty="0" smtClean="0">
                <a:latin typeface="Arial" panose="020B0604020202020204" pitchFamily="34" charset="0"/>
              </a:rPr>
              <a:t>Update Cascade referential Integrity</a:t>
            </a:r>
          </a:p>
          <a:p>
            <a:pPr lvl="1"/>
            <a:r>
              <a:rPr lang="en-US" dirty="0" smtClean="0">
                <a:latin typeface="Arial" panose="020B0604020202020204" pitchFamily="34" charset="0"/>
              </a:rPr>
              <a:t>This means that if a Primary key value is updated, then all Foreign key values dependent on it will be updated to the new value of Primary key. That is to say, if we change the </a:t>
            </a:r>
            <a:r>
              <a:rPr lang="en-US" dirty="0" err="1" smtClean="0">
                <a:latin typeface="Arial" panose="020B0604020202020204" pitchFamily="34" charset="0"/>
              </a:rPr>
              <a:t>deptno</a:t>
            </a:r>
            <a:r>
              <a:rPr lang="en-US" dirty="0" smtClean="0">
                <a:latin typeface="Arial" panose="020B0604020202020204" pitchFamily="34" charset="0"/>
              </a:rPr>
              <a:t> 10 to 50, then all the employees in </a:t>
            </a:r>
            <a:r>
              <a:rPr lang="en-US" dirty="0" err="1" smtClean="0">
                <a:latin typeface="Arial" panose="020B0604020202020204" pitchFamily="34" charset="0"/>
              </a:rPr>
              <a:t>deptno</a:t>
            </a:r>
            <a:r>
              <a:rPr lang="en-US" dirty="0" smtClean="0">
                <a:latin typeface="Arial" panose="020B0604020202020204" pitchFamily="34" charset="0"/>
              </a:rPr>
              <a:t> 10 will be shifted, as well, to </a:t>
            </a:r>
            <a:r>
              <a:rPr lang="en-US" dirty="0" err="1" smtClean="0">
                <a:latin typeface="Arial" panose="020B0604020202020204" pitchFamily="34" charset="0"/>
              </a:rPr>
              <a:t>deptno</a:t>
            </a:r>
            <a:r>
              <a:rPr lang="en-US" dirty="0" smtClean="0">
                <a:latin typeface="Arial" panose="020B0604020202020204" pitchFamily="34" charset="0"/>
              </a:rPr>
              <a:t> 50 (column </a:t>
            </a:r>
            <a:r>
              <a:rPr lang="en-US" dirty="0" err="1" smtClean="0">
                <a:latin typeface="Arial" panose="020B0604020202020204" pitchFamily="34" charset="0"/>
              </a:rPr>
              <a:t>deptno</a:t>
            </a:r>
            <a:r>
              <a:rPr lang="en-US" dirty="0" smtClean="0">
                <a:latin typeface="Arial" panose="020B0604020202020204" pitchFamily="34" charset="0"/>
              </a:rPr>
              <a:t> will be automatically updated).</a:t>
            </a:r>
          </a:p>
          <a:p>
            <a:r>
              <a:rPr lang="en-US" dirty="0" smtClean="0">
                <a:latin typeface="Arial" panose="020B0604020202020204" pitchFamily="34" charset="0"/>
              </a:rPr>
              <a:t>Column Constraints</a:t>
            </a:r>
          </a:p>
          <a:p>
            <a:pPr lvl="1"/>
            <a:r>
              <a:rPr lang="en-US" dirty="0" smtClean="0">
                <a:latin typeface="Arial" panose="020B0604020202020204" pitchFamily="34" charset="0"/>
              </a:rPr>
              <a:t>These are the constraints, which specify restrictions on the values that can be taken by a column. These restrictions may be defined with or without other values in the same row.</a:t>
            </a:r>
          </a:p>
        </p:txBody>
      </p:sp>
      <p:sp>
        <p:nvSpPr>
          <p:cNvPr id="6" name="Slide Image Placeholder 5"/>
          <p:cNvSpPr>
            <a:spLocks noGrp="1" noRot="1" noChangeAspect="1"/>
          </p:cNvSpPr>
          <p:nvPr>
            <p:ph type="sldImg"/>
          </p:nvPr>
        </p:nvSpPr>
        <p:spPr>
          <a:xfrm>
            <a:off x="838200" y="552450"/>
            <a:ext cx="3884613" cy="2914650"/>
          </a:xfrm>
        </p:spPr>
      </p:sp>
    </p:spTree>
    <p:extLst>
      <p:ext uri="{BB962C8B-B14F-4D97-AF65-F5344CB8AC3E}">
        <p14:creationId xmlns:p14="http://schemas.microsoft.com/office/powerpoint/2010/main" val="21431732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838200" y="552450"/>
            <a:ext cx="3884613" cy="2914650"/>
          </a:xfrm>
        </p:spPr>
      </p:sp>
      <p:sp>
        <p:nvSpPr>
          <p:cNvPr id="6" name="Notes Placeholder 5"/>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8604805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838200" y="552450"/>
            <a:ext cx="3884613" cy="2914650"/>
          </a:xfrm>
        </p:spPr>
      </p:sp>
      <p:sp>
        <p:nvSpPr>
          <p:cNvPr id="6" name="Notes Placeholder 5"/>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14930793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838200" y="552450"/>
            <a:ext cx="3884613" cy="2914650"/>
          </a:xfrm>
        </p:spPr>
      </p:sp>
      <p:sp>
        <p:nvSpPr>
          <p:cNvPr id="6" name="Notes Placeholder 5"/>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33009039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838200" y="552450"/>
            <a:ext cx="3884613" cy="2914650"/>
          </a:xfrm>
        </p:spPr>
      </p:sp>
      <p:sp>
        <p:nvSpPr>
          <p:cNvPr id="8" name="Notes Placeholder 7"/>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2782819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ctangle 3"/>
          <p:cNvSpPr>
            <a:spLocks noGrp="1" noChangeArrowheads="1"/>
          </p:cNvSpPr>
          <p:nvPr>
            <p:ph type="body" idx="1"/>
          </p:nvPr>
        </p:nvSpPr>
        <p:spPr/>
        <p:txBody>
          <a:bodyPr>
            <a:normAutofit/>
          </a:bodyPr>
          <a:lstStyle/>
          <a:p>
            <a:r>
              <a:rPr lang="en-US" dirty="0" smtClean="0">
                <a:latin typeface="Arial" panose="020B0604020202020204" pitchFamily="34" charset="0"/>
              </a:rPr>
              <a:t>Introduction to Database:</a:t>
            </a:r>
          </a:p>
          <a:p>
            <a:r>
              <a:rPr lang="en-US" dirty="0" smtClean="0">
                <a:latin typeface="Arial" panose="020B0604020202020204" pitchFamily="34" charset="0"/>
              </a:rPr>
              <a:t>A logically coherent collection of related data (“information”) with inherent meaning, built for a certain application, and representing a subset of the "real-world". For </a:t>
            </a:r>
            <a:r>
              <a:rPr lang="en-US" dirty="0" err="1" smtClean="0">
                <a:latin typeface="Arial" panose="020B0604020202020204" pitchFamily="34" charset="0"/>
              </a:rPr>
              <a:t>eg</a:t>
            </a:r>
            <a:r>
              <a:rPr lang="en-US" dirty="0" smtClean="0">
                <a:latin typeface="Arial" panose="020B0604020202020204" pitchFamily="34" charset="0"/>
              </a:rPr>
              <a:t>: Customer database in bank, Employee Details</a:t>
            </a:r>
          </a:p>
          <a:p>
            <a:r>
              <a:rPr lang="en-US" dirty="0" smtClean="0">
                <a:latin typeface="Arial" panose="020B0604020202020204" pitchFamily="34" charset="0"/>
              </a:rPr>
              <a:t>The software that manages the database is known as “Database Management System” or “DBMS”. Hence DBMS can be described as "a computer-based record keeping system which consists of software for processing a collection of interrelated data". The general purpose of a DBMS is to provide for the definition, storage, and management of data in a centralized area that can be shared by many users</a:t>
            </a:r>
          </a:p>
          <a:p>
            <a:r>
              <a:rPr lang="en-US" dirty="0" smtClean="0">
                <a:latin typeface="Arial" panose="020B0604020202020204" pitchFamily="34" charset="0"/>
              </a:rPr>
              <a:t>A set of structures and relationships that meet a specific need is called as a “schema”.</a:t>
            </a:r>
          </a:p>
        </p:txBody>
      </p:sp>
      <p:sp>
        <p:nvSpPr>
          <p:cNvPr id="6" name="Slide Image Placeholder 5"/>
          <p:cNvSpPr>
            <a:spLocks noGrp="1" noRot="1" noChangeAspect="1"/>
          </p:cNvSpPr>
          <p:nvPr>
            <p:ph type="sldImg"/>
          </p:nvPr>
        </p:nvSpPr>
        <p:spPr>
          <a:xfrm>
            <a:off x="838200" y="552450"/>
            <a:ext cx="3884613" cy="2914650"/>
          </a:xfrm>
        </p:spPr>
      </p:sp>
    </p:spTree>
    <p:extLst>
      <p:ext uri="{BB962C8B-B14F-4D97-AF65-F5344CB8AC3E}">
        <p14:creationId xmlns:p14="http://schemas.microsoft.com/office/powerpoint/2010/main" val="630553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838200" y="552450"/>
            <a:ext cx="3884613" cy="2914650"/>
          </a:xfrm>
        </p:spPr>
      </p:sp>
      <p:sp>
        <p:nvSpPr>
          <p:cNvPr id="6" name="Notes Placeholder 5"/>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65270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Rectangle 3"/>
          <p:cNvSpPr>
            <a:spLocks noGrp="1" noChangeArrowheads="1"/>
          </p:cNvSpPr>
          <p:nvPr>
            <p:ph type="body" idx="1"/>
          </p:nvPr>
        </p:nvSpPr>
        <p:spPr/>
        <p:txBody>
          <a:bodyPr>
            <a:normAutofit/>
          </a:bodyPr>
          <a:lstStyle/>
          <a:p>
            <a:r>
              <a:rPr lang="en-US" dirty="0" smtClean="0">
                <a:latin typeface="Arial" panose="020B0604020202020204" pitchFamily="34" charset="0"/>
              </a:rPr>
              <a:t>Characteristics of DBMS:</a:t>
            </a:r>
          </a:p>
          <a:p>
            <a:r>
              <a:rPr lang="en-US" dirty="0" smtClean="0">
                <a:latin typeface="Arial" panose="020B0604020202020204" pitchFamily="34" charset="0"/>
              </a:rPr>
              <a:t>Some of the characteristics of the DBMS are given below:</a:t>
            </a:r>
          </a:p>
          <a:p>
            <a:r>
              <a:rPr lang="en-US" dirty="0" smtClean="0">
                <a:latin typeface="Arial" panose="020B0604020202020204" pitchFamily="34" charset="0"/>
              </a:rPr>
              <a:t>Control of Data Redundancy</a:t>
            </a:r>
          </a:p>
          <a:p>
            <a:pPr lvl="1"/>
            <a:r>
              <a:rPr lang="en-US" dirty="0" smtClean="0">
                <a:latin typeface="Arial" panose="020B0604020202020204" pitchFamily="34" charset="0"/>
              </a:rPr>
              <a:t>When the same data is stored in a number of files, it results in data redundancy. In such cases, if the data is changed at one place, the change has to be duplicated in each of the files.</a:t>
            </a:r>
          </a:p>
          <a:p>
            <a:pPr lvl="1"/>
            <a:r>
              <a:rPr lang="en-US" dirty="0" smtClean="0">
                <a:latin typeface="Arial" panose="020B0604020202020204" pitchFamily="34" charset="0"/>
              </a:rPr>
              <a:t>The main disadvantages of data redundancy are:</a:t>
            </a:r>
          </a:p>
          <a:p>
            <a:pPr lvl="2"/>
            <a:r>
              <a:rPr lang="en-US" dirty="0" smtClean="0">
                <a:latin typeface="Arial" panose="020B0604020202020204" pitchFamily="34" charset="0"/>
              </a:rPr>
              <a:t>Storage space is wasted.</a:t>
            </a:r>
          </a:p>
          <a:p>
            <a:pPr lvl="2"/>
            <a:r>
              <a:rPr lang="en-US" dirty="0" smtClean="0">
                <a:latin typeface="Arial" panose="020B0604020202020204" pitchFamily="34" charset="0"/>
              </a:rPr>
              <a:t>Processing time may be wasted as more data needs to be handled.</a:t>
            </a:r>
          </a:p>
          <a:p>
            <a:pPr lvl="2"/>
            <a:r>
              <a:rPr lang="en-US" dirty="0" smtClean="0">
                <a:latin typeface="Arial" panose="020B0604020202020204" pitchFamily="34" charset="0"/>
              </a:rPr>
              <a:t>Inconsistencies may creep in.</a:t>
            </a:r>
          </a:p>
          <a:p>
            <a:pPr lvl="1"/>
            <a:r>
              <a:rPr lang="en-US" dirty="0" smtClean="0">
                <a:latin typeface="Arial" panose="020B0604020202020204" pitchFamily="34" charset="0"/>
              </a:rPr>
              <a:t>DBMS helps in removing redundancies by providing means of integration. </a:t>
            </a:r>
          </a:p>
          <a:p>
            <a:r>
              <a:rPr lang="en-US" dirty="0" smtClean="0">
                <a:latin typeface="Arial" panose="020B0604020202020204" pitchFamily="34" charset="0"/>
              </a:rPr>
              <a:t>Sharing of Data</a:t>
            </a:r>
          </a:p>
          <a:p>
            <a:pPr lvl="1"/>
            <a:r>
              <a:rPr lang="en-US" dirty="0" smtClean="0">
                <a:latin typeface="Arial" panose="020B0604020202020204" pitchFamily="34" charset="0"/>
              </a:rPr>
              <a:t>DBMS allows many applications to share the data. </a:t>
            </a:r>
          </a:p>
          <a:p>
            <a:r>
              <a:rPr lang="en-US" dirty="0" smtClean="0">
                <a:latin typeface="Arial" panose="020B0604020202020204" pitchFamily="34" charset="0"/>
              </a:rPr>
              <a:t>Maintenance of Integrity</a:t>
            </a:r>
          </a:p>
          <a:p>
            <a:pPr lvl="1"/>
            <a:r>
              <a:rPr lang="en-US" dirty="0" smtClean="0">
                <a:latin typeface="Arial" panose="020B0604020202020204" pitchFamily="34" charset="0"/>
              </a:rPr>
              <a:t>Integrity of data refers to the correctness, consistency and interrelationship of data with respect to the application that uses the data. Some of the aspects of data integrity are:</a:t>
            </a:r>
          </a:p>
          <a:p>
            <a:pPr lvl="2"/>
            <a:r>
              <a:rPr lang="en-US" dirty="0" smtClean="0">
                <a:latin typeface="Arial" panose="020B0604020202020204" pitchFamily="34" charset="0"/>
              </a:rPr>
              <a:t>Many data items can only take a restricted set of values.</a:t>
            </a:r>
          </a:p>
          <a:p>
            <a:pPr lvl="2"/>
            <a:endParaRPr lang="en-US" dirty="0" smtClean="0">
              <a:latin typeface="Arial" panose="020B0604020202020204" pitchFamily="34" charset="0"/>
            </a:endParaRPr>
          </a:p>
          <a:p>
            <a:pPr lvl="2"/>
            <a:r>
              <a:rPr lang="en-US" dirty="0" smtClean="0">
                <a:latin typeface="Arial" panose="020B0604020202020204" pitchFamily="34" charset="0"/>
              </a:rPr>
              <a:t>.</a:t>
            </a:r>
          </a:p>
        </p:txBody>
      </p:sp>
      <p:sp>
        <p:nvSpPr>
          <p:cNvPr id="6" name="Slide Image Placeholder 5"/>
          <p:cNvSpPr>
            <a:spLocks noGrp="1" noRot="1" noChangeAspect="1"/>
          </p:cNvSpPr>
          <p:nvPr>
            <p:ph type="sldImg"/>
          </p:nvPr>
        </p:nvSpPr>
        <p:spPr>
          <a:xfrm>
            <a:off x="838200" y="552450"/>
            <a:ext cx="3884613" cy="2914650"/>
          </a:xfrm>
        </p:spPr>
      </p:sp>
    </p:spTree>
    <p:extLst>
      <p:ext uri="{BB962C8B-B14F-4D97-AF65-F5344CB8AC3E}">
        <p14:creationId xmlns:p14="http://schemas.microsoft.com/office/powerpoint/2010/main" val="1543372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7" name="Rectangle 3"/>
          <p:cNvSpPr>
            <a:spLocks noGrp="1" noChangeArrowheads="1"/>
          </p:cNvSpPr>
          <p:nvPr>
            <p:ph type="body" idx="1"/>
          </p:nvPr>
        </p:nvSpPr>
        <p:spPr/>
        <p:txBody>
          <a:bodyPr>
            <a:normAutofit/>
          </a:bodyPr>
          <a:lstStyle/>
          <a:p>
            <a:r>
              <a:rPr lang="en-US" dirty="0" smtClean="0">
                <a:latin typeface="Arial" panose="020B0604020202020204" pitchFamily="34" charset="0"/>
              </a:rPr>
              <a:t>Characteristics of DBMS (contd.):</a:t>
            </a:r>
          </a:p>
          <a:p>
            <a:pPr lvl="2"/>
            <a:r>
              <a:rPr lang="en-US" dirty="0" smtClean="0">
                <a:latin typeface="Arial" panose="020B0604020202020204" pitchFamily="34" charset="0"/>
              </a:rPr>
              <a:t>Certain field values cannot be duplicated across records. Such restrictions, called primary key constraints, can be defined to the DBMS.</a:t>
            </a:r>
          </a:p>
          <a:p>
            <a:pPr lvl="2"/>
            <a:r>
              <a:rPr lang="en-US" dirty="0" smtClean="0">
                <a:latin typeface="Arial" panose="020B0604020202020204" pitchFamily="34" charset="0"/>
              </a:rPr>
              <a:t>Data integrity, which defines the relationships between different files, is called referential integrity rule, which can also be specified to the DBMS</a:t>
            </a:r>
          </a:p>
          <a:p>
            <a:r>
              <a:rPr lang="en-US" dirty="0" smtClean="0">
                <a:latin typeface="Arial" panose="020B0604020202020204" pitchFamily="34" charset="0"/>
              </a:rPr>
              <a:t>Support for Transaction Control and Recovery</a:t>
            </a:r>
          </a:p>
          <a:p>
            <a:pPr lvl="1"/>
            <a:r>
              <a:rPr lang="en-US" dirty="0" smtClean="0">
                <a:latin typeface="Arial" panose="020B0604020202020204" pitchFamily="34" charset="0"/>
              </a:rPr>
              <a:t>Multiple changes to the database can be clubbed together as a single “logical transaction”. </a:t>
            </a:r>
          </a:p>
          <a:p>
            <a:pPr lvl="1"/>
            <a:r>
              <a:rPr lang="en-US" dirty="0" smtClean="0">
                <a:latin typeface="Arial" panose="020B0604020202020204" pitchFamily="34" charset="0"/>
              </a:rPr>
              <a:t>The DBMS ensures that the updates take place physically, only when the logical transaction is complete. </a:t>
            </a:r>
          </a:p>
          <a:p>
            <a:r>
              <a:rPr lang="en-US" dirty="0" smtClean="0">
                <a:latin typeface="Arial" panose="020B0604020202020204" pitchFamily="34" charset="0"/>
              </a:rPr>
              <a:t>Data Independence</a:t>
            </a:r>
          </a:p>
          <a:p>
            <a:pPr lvl="1"/>
            <a:r>
              <a:rPr lang="en-US" dirty="0" smtClean="0">
                <a:latin typeface="Arial" panose="020B0604020202020204" pitchFamily="34" charset="0"/>
              </a:rPr>
              <a:t>In conventional file based applications, programs need to know the “data organization” and “access technique” to be able to access the data. </a:t>
            </a:r>
          </a:p>
          <a:p>
            <a:pPr lvl="1"/>
            <a:r>
              <a:rPr lang="en-US" dirty="0" smtClean="0">
                <a:latin typeface="Arial" panose="020B0604020202020204" pitchFamily="34" charset="0"/>
              </a:rPr>
              <a:t>This means that if you make any change in the manner the data is organized, then you have to make changes to the application programs that apply to the data. </a:t>
            </a:r>
          </a:p>
          <a:p>
            <a:pPr lvl="1"/>
            <a:r>
              <a:rPr lang="en-US" dirty="0" smtClean="0">
                <a:latin typeface="Arial" panose="020B0604020202020204" pitchFamily="34" charset="0"/>
              </a:rPr>
              <a:t>In DBMS, the application programs are transparent to the “physical organization” and “access techniques”.</a:t>
            </a:r>
          </a:p>
          <a:p>
            <a:pPr lvl="1"/>
            <a:endParaRPr lang="en-US" dirty="0" smtClean="0">
              <a:latin typeface="Arial" panose="020B0604020202020204" pitchFamily="34" charset="0"/>
            </a:endParaRPr>
          </a:p>
          <a:p>
            <a:pPr lvl="1"/>
            <a:endParaRPr lang="en-US" dirty="0" smtClean="0">
              <a:latin typeface="Arial" panose="020B0604020202020204" pitchFamily="34" charset="0"/>
            </a:endParaRPr>
          </a:p>
        </p:txBody>
      </p:sp>
      <p:sp>
        <p:nvSpPr>
          <p:cNvPr id="6" name="Slide Image Placeholder 5"/>
          <p:cNvSpPr>
            <a:spLocks noGrp="1" noRot="1" noChangeAspect="1"/>
          </p:cNvSpPr>
          <p:nvPr>
            <p:ph type="sldImg"/>
          </p:nvPr>
        </p:nvSpPr>
        <p:spPr>
          <a:xfrm>
            <a:off x="838200" y="552450"/>
            <a:ext cx="3884613" cy="2914650"/>
          </a:xfrm>
        </p:spPr>
      </p:sp>
    </p:spTree>
    <p:extLst>
      <p:ext uri="{BB962C8B-B14F-4D97-AF65-F5344CB8AC3E}">
        <p14:creationId xmlns:p14="http://schemas.microsoft.com/office/powerpoint/2010/main" val="11927823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Rectangle 3"/>
          <p:cNvSpPr>
            <a:spLocks noGrp="1" noChangeArrowheads="1"/>
          </p:cNvSpPr>
          <p:nvPr>
            <p:ph type="body" idx="1"/>
          </p:nvPr>
        </p:nvSpPr>
        <p:spPr/>
        <p:txBody>
          <a:bodyPr>
            <a:normAutofit/>
          </a:bodyPr>
          <a:lstStyle/>
          <a:p>
            <a:r>
              <a:rPr lang="en-US" dirty="0" smtClean="0">
                <a:latin typeface="Arial" panose="020B0604020202020204" pitchFamily="34" charset="0"/>
              </a:rPr>
              <a:t>Characteristics of DBMS (contd.):</a:t>
            </a:r>
          </a:p>
          <a:p>
            <a:r>
              <a:rPr lang="en-US" dirty="0" smtClean="0">
                <a:latin typeface="Arial" panose="020B0604020202020204" pitchFamily="34" charset="0"/>
              </a:rPr>
              <a:t>Availability of Productivity Tools</a:t>
            </a:r>
          </a:p>
          <a:p>
            <a:pPr lvl="1"/>
            <a:r>
              <a:rPr lang="en-US" dirty="0" smtClean="0">
                <a:latin typeface="Arial" panose="020B0604020202020204" pitchFamily="34" charset="0"/>
              </a:rPr>
              <a:t>Tools like query language, screen and report painter, and other 4GL tools are available. </a:t>
            </a:r>
          </a:p>
          <a:p>
            <a:pPr lvl="1"/>
            <a:r>
              <a:rPr lang="en-US" dirty="0" smtClean="0">
                <a:latin typeface="Arial" panose="020B0604020202020204" pitchFamily="34" charset="0"/>
              </a:rPr>
              <a:t>These tools can be utilized by the end-users to query, print reports, etc. SQL is one such language, which has emerged as standard.</a:t>
            </a:r>
          </a:p>
          <a:p>
            <a:r>
              <a:rPr lang="en-US" dirty="0" smtClean="0">
                <a:latin typeface="Arial" panose="020B0604020202020204" pitchFamily="34" charset="0"/>
              </a:rPr>
              <a:t>Security</a:t>
            </a:r>
          </a:p>
          <a:p>
            <a:pPr lvl="1"/>
            <a:r>
              <a:rPr lang="en-US" dirty="0" err="1" smtClean="0">
                <a:latin typeface="Arial" panose="020B0604020202020204" pitchFamily="34" charset="0"/>
              </a:rPr>
              <a:t>DBMSes</a:t>
            </a:r>
            <a:r>
              <a:rPr lang="en-US" dirty="0" smtClean="0">
                <a:latin typeface="Arial" panose="020B0604020202020204" pitchFamily="34" charset="0"/>
              </a:rPr>
              <a:t> provide tools, which can be used by the DBA to ensure security of the database.</a:t>
            </a:r>
          </a:p>
          <a:p>
            <a:r>
              <a:rPr lang="en-US" dirty="0" smtClean="0">
                <a:latin typeface="Arial" panose="020B0604020202020204" pitchFamily="34" charset="0"/>
              </a:rPr>
              <a:t>Hardware Independence</a:t>
            </a:r>
          </a:p>
          <a:p>
            <a:pPr lvl="1"/>
            <a:r>
              <a:rPr lang="en-US" dirty="0" smtClean="0">
                <a:latin typeface="Arial" panose="020B0604020202020204" pitchFamily="34" charset="0"/>
              </a:rPr>
              <a:t>Most </a:t>
            </a:r>
            <a:r>
              <a:rPr lang="en-US" dirty="0" err="1" smtClean="0">
                <a:latin typeface="Arial" panose="020B0604020202020204" pitchFamily="34" charset="0"/>
              </a:rPr>
              <a:t>DBMSes</a:t>
            </a:r>
            <a:r>
              <a:rPr lang="en-US" dirty="0" smtClean="0">
                <a:latin typeface="Arial" panose="020B0604020202020204" pitchFamily="34" charset="0"/>
              </a:rPr>
              <a:t> are available across hardware platforms and operating systems. </a:t>
            </a:r>
          </a:p>
          <a:p>
            <a:pPr lvl="1"/>
            <a:r>
              <a:rPr lang="en-US" dirty="0" smtClean="0">
                <a:latin typeface="Arial" panose="020B0604020202020204" pitchFamily="34" charset="0"/>
              </a:rPr>
              <a:t>Thus the application programs need not be changed or rewritten when the “hardware platform” or “operating system” is changed or upgraded.</a:t>
            </a:r>
          </a:p>
        </p:txBody>
      </p:sp>
      <p:sp>
        <p:nvSpPr>
          <p:cNvPr id="6" name="Slide Image Placeholder 5"/>
          <p:cNvSpPr>
            <a:spLocks noGrp="1" noRot="1" noChangeAspect="1"/>
          </p:cNvSpPr>
          <p:nvPr>
            <p:ph type="sldImg"/>
          </p:nvPr>
        </p:nvSpPr>
        <p:spPr>
          <a:xfrm>
            <a:off x="838200" y="552450"/>
            <a:ext cx="3884613" cy="2914650"/>
          </a:xfrm>
        </p:spPr>
      </p:sp>
    </p:spTree>
    <p:extLst>
      <p:ext uri="{BB962C8B-B14F-4D97-AF65-F5344CB8AC3E}">
        <p14:creationId xmlns:p14="http://schemas.microsoft.com/office/powerpoint/2010/main" val="1267573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838200" y="552450"/>
            <a:ext cx="3884613" cy="2914650"/>
          </a:xfrm>
        </p:spPr>
      </p:sp>
      <p:sp>
        <p:nvSpPr>
          <p:cNvPr id="6" name="Notes Placeholder 5"/>
          <p:cNvSpPr>
            <a:spLocks noGrp="1"/>
          </p:cNvSpPr>
          <p:nvPr>
            <p:ph type="body" idx="1"/>
          </p:nvPr>
        </p:nvSpPr>
        <p:spPr/>
        <p:txBody>
          <a:bodyPr>
            <a:normAutofit/>
          </a:bodyPr>
          <a:lstStyle/>
          <a:p>
            <a:endParaRPr lang="en-IN" dirty="0"/>
          </a:p>
        </p:txBody>
      </p:sp>
    </p:spTree>
    <p:extLst>
      <p:ext uri="{BB962C8B-B14F-4D97-AF65-F5344CB8AC3E}">
        <p14:creationId xmlns:p14="http://schemas.microsoft.com/office/powerpoint/2010/main" val="32458514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10.png"/><Relationship Id="rId1" Type="http://schemas.openxmlformats.org/officeDocument/2006/relationships/slideMaster" Target="../slideMasters/slideMaster2.xml"/><Relationship Id="rId5" Type="http://schemas.openxmlformats.org/officeDocument/2006/relationships/image" Target="../media/image2.svg"/><Relationship Id="rId4" Type="http://schemas.openxmlformats.org/officeDocument/2006/relationships/image" Target="../media/image9.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2.xml"/><Relationship Id="rId1" Type="http://schemas.openxmlformats.org/officeDocument/2006/relationships/tags" Target="../tags/tag38.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40.xml"/><Relationship Id="rId7" Type="http://schemas.openxmlformats.org/officeDocument/2006/relationships/image" Target="../media/image1.emf"/><Relationship Id="rId2" Type="http://schemas.openxmlformats.org/officeDocument/2006/relationships/tags" Target="../tags/tag39.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2.xml"/><Relationship Id="rId4" Type="http://schemas.openxmlformats.org/officeDocument/2006/relationships/tags" Target="../tags/tag4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4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2.xml"/><Relationship Id="rId1" Type="http://schemas.openxmlformats.org/officeDocument/2006/relationships/tags" Target="../tags/tag43.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2.xml"/><Relationship Id="rId1" Type="http://schemas.openxmlformats.org/officeDocument/2006/relationships/tags" Target="../tags/tag4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061"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4149346671"/>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109"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42055205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133"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86216941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157"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32128126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09154809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6857455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81"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76832789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5/31/2018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7665012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8205"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4475314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xmlns="" id="{46279687-00F0-4823-8159-585447C125F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ct val="100000"/>
              </a:lnSpc>
              <a:defRPr lang="en-US" sz="320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orm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en-US" sz="24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233157884"/>
      </p:ext>
    </p:extLst>
  </p:cSld>
  <p:clrMapOvr>
    <a:masterClrMapping/>
  </p:clrMapOvr>
  <p:hf sldNum="0" hdr="0" dt="0"/>
  <p:extLst mod="1">
    <p:ext uri="{DCECCB84-F9BA-43D5-87BE-67443E8EF086}">
      <p15:sldGuideLst xmlns:p15="http://schemas.microsoft.com/office/powerpoint/2012/main">
        <p15:guide id="4294967295" pos="5414">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Content Placeholder 2"/>
          <p:cNvSpPr>
            <a:spLocks noGrp="1"/>
          </p:cNvSpPr>
          <p:nvPr>
            <p:ph idx="1" hasCustomPrompt="1"/>
            <p:custDataLst>
              <p:tags r:id="rId1"/>
            </p:custDataLst>
          </p:nvPr>
        </p:nvSpPr>
        <p:spPr>
          <a:xfrm>
            <a:off x="298516" y="1494768"/>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2968624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3085"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96521069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3"/>
          <a:ext cx="135749" cy="143985"/>
        </p:xfrm>
        <a:graphic>
          <a:graphicData uri="http://schemas.openxmlformats.org/presentationml/2006/ole">
            <mc:AlternateContent xmlns:mc="http://schemas.openxmlformats.org/markup-compatibility/2006">
              <mc:Choice xmlns:v="urn:schemas-microsoft-com:vml" Requires="v">
                <p:oleObj spid="_x0000_s9219"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3"/>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8"/>
            <a:ext cx="853949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9134572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8" y="1494768"/>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52892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8"/>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57246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Content Placeholder 2"/>
          <p:cNvSpPr>
            <a:spLocks noGrp="1"/>
          </p:cNvSpPr>
          <p:nvPr>
            <p:ph idx="1" hasCustomPrompt="1"/>
            <p:custDataLst>
              <p:tags r:id="rId1"/>
            </p:custDataLst>
          </p:nvPr>
        </p:nvSpPr>
        <p:spPr>
          <a:xfrm>
            <a:off x="298517" y="1494768"/>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367554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Font typeface="Wingdings" pitchFamily="2" charset="2"/>
              <a:buChar char="Ø"/>
              <a:defRPr sz="2000"/>
            </a:lvl1pPr>
            <a:lvl2pPr>
              <a:defRPr sz="1800"/>
            </a:lvl2pPr>
            <a:lvl3pPr>
              <a:defRPr sz="1600"/>
            </a:lvl3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5/31/2018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369370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404945309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1292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29400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0991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1500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5322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199037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26"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29"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 Id="rId27"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10" Type="http://schemas.openxmlformats.org/officeDocument/2006/relationships/image" Target="../media/image2.svg"/><Relationship Id="rId4" Type="http://schemas.openxmlformats.org/officeDocument/2006/relationships/slideLayout" Target="../slideLayouts/slideLayout21.xml"/><Relationship Id="rId9"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0"/>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037" name="think-cell Slide" r:id="rId27" imgW="360" imgH="360" progId="">
                  <p:embed/>
                </p:oleObj>
              </mc:Choice>
              <mc:Fallback>
                <p:oleObj name="think-cell Slide" r:id="rId27" imgW="360" imgH="360" progId="">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1"/>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2"/>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3"/>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4"/>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5"/>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6"/>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9"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4181291598"/>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xmlns="" id="{509B218C-0963-489A-AA77-3748FFA421C5}"/>
              </a:ext>
            </a:extLst>
          </p:cNvPr>
          <p:cNvSpPr>
            <a:spLocks noGrp="1"/>
          </p:cNvSpPr>
          <p:nvPr>
            <p:ph type="title"/>
          </p:nvPr>
        </p:nvSpPr>
        <p:spPr>
          <a:xfrm>
            <a:off x="305991" y="413387"/>
            <a:ext cx="8532019" cy="855026"/>
          </a:xfrm>
          <a:prstGeom prst="rect">
            <a:avLst/>
          </a:prstGeom>
        </p:spPr>
        <p:txBody>
          <a:bodyPr vert="horz" lIns="0" tIns="0" rIns="0" bIns="0" rtlCol="0" anchor="t">
            <a:normAutofit/>
          </a:bodyPr>
          <a:lstStyle/>
          <a:p>
            <a:r>
              <a:rPr lang="fr-FR" dirty="0"/>
              <a:t>Modifiez le style du titre</a:t>
            </a:r>
            <a:endParaRPr lang="pt-PT" dirty="0"/>
          </a:p>
        </p:txBody>
      </p:sp>
      <p:sp>
        <p:nvSpPr>
          <p:cNvPr id="5" name="Text Placeholder 4">
            <a:extLst>
              <a:ext uri="{FF2B5EF4-FFF2-40B4-BE49-F238E27FC236}">
                <a16:creationId xmlns:a16="http://schemas.microsoft.com/office/drawing/2014/main" xmlns="" id="{A4D17236-A440-4453-A69C-BE3728C11608}"/>
              </a:ext>
            </a:extLst>
          </p:cNvPr>
          <p:cNvSpPr>
            <a:spLocks noGrp="1"/>
          </p:cNvSpPr>
          <p:nvPr>
            <p:ph type="body" idx="1"/>
          </p:nvPr>
        </p:nvSpPr>
        <p:spPr>
          <a:xfrm>
            <a:off x="305991" y="1412875"/>
            <a:ext cx="8532018"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pic>
        <p:nvPicPr>
          <p:cNvPr id="7" name="Graphic 6">
            <a:extLst>
              <a:ext uri="{FF2B5EF4-FFF2-40B4-BE49-F238E27FC236}">
                <a16:creationId xmlns:a16="http://schemas.microsoft.com/office/drawing/2014/main" xmlns="" id="{C117F4DF-C380-44D6-BF54-2A26A056BCB8}"/>
              </a:ext>
            </a:extLst>
          </p:cNvPr>
          <p:cNvPicPr>
            <a:picLocks noChangeAspect="1"/>
          </p:cNvPicPr>
          <p:nvPr/>
        </p:nvPicPr>
        <p:blipFill rotWithShape="1">
          <a:blip r:embed="rId9">
            <a:extLst>
              <a:ext uri="{96DAC541-7B7A-43D3-8B79-37D633B846F1}">
                <asvg:svgBlip xmlns:asvg="http://schemas.microsoft.com/office/drawing/2016/SVG/main" xmlns="" r:embed="rId10"/>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358644337"/>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6" r:id="rId7"/>
  </p:sldLayoutIdLst>
  <p:hf sldNum="0" hdr="0" dt="0"/>
  <p:txStyles>
    <p:titleStyle>
      <a:lvl1pPr algn="l" defTabSz="685800" rtl="0" eaLnBrk="1" latinLnBrk="0" hangingPunct="1">
        <a:lnSpc>
          <a:spcPct val="100000"/>
        </a:lnSpc>
        <a:spcBef>
          <a:spcPct val="0"/>
        </a:spcBef>
        <a:buNone/>
        <a:defRPr sz="28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214313" indent="-214313" algn="just" defTabSz="685800" rtl="0" eaLnBrk="1" latinLnBrk="0" hangingPunct="1">
        <a:lnSpc>
          <a:spcPct val="90000"/>
        </a:lnSpc>
        <a:spcBef>
          <a:spcPts val="750"/>
        </a:spcBef>
        <a:buClr>
          <a:schemeClr val="tx2"/>
        </a:buClr>
        <a:buFont typeface="Wingdings" panose="05000000000000000000" pitchFamily="2" charset="2"/>
        <a:buChar char="Ø"/>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557213" indent="-214313" algn="just" defTabSz="685800" rtl="0" eaLnBrk="1" latinLnBrk="0" hangingPunct="1">
        <a:lnSpc>
          <a:spcPct val="90000"/>
        </a:lnSpc>
        <a:spcBef>
          <a:spcPts val="375"/>
        </a:spcBef>
        <a:buClr>
          <a:schemeClr val="tx2"/>
        </a:buClr>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00113" indent="-214313" algn="just" defTabSz="685800" rtl="0" eaLnBrk="1" latinLnBrk="0" hangingPunct="1">
        <a:lnSpc>
          <a:spcPct val="90000"/>
        </a:lnSpc>
        <a:spcBef>
          <a:spcPts val="375"/>
        </a:spcBef>
        <a:buClr>
          <a:schemeClr val="tx2"/>
        </a:buClr>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157288" indent="-128588" algn="just" defTabSz="685800" rtl="0" eaLnBrk="1" latinLnBrk="0" hangingPunct="1">
        <a:lnSpc>
          <a:spcPct val="90000"/>
        </a:lnSpc>
        <a:spcBef>
          <a:spcPts val="375"/>
        </a:spcBef>
        <a:buClr>
          <a:schemeClr val="tx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500188" indent="-128588" algn="just" defTabSz="685800" rtl="0" eaLnBrk="1" latinLnBrk="0" hangingPunct="1">
        <a:lnSpc>
          <a:spcPct val="90000"/>
        </a:lnSpc>
        <a:spcBef>
          <a:spcPts val="375"/>
        </a:spcBef>
        <a:buClr>
          <a:schemeClr val="tx2"/>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4294967295" orient="horz" pos="4065">
          <p15:clr>
            <a:srgbClr val="F26B43"/>
          </p15:clr>
        </p15:guide>
        <p15:guide id="4294967295" pos="193">
          <p15:clr>
            <a:srgbClr val="F26B43"/>
          </p15:clr>
        </p15:guide>
        <p15:guide id="4294967295" pos="5567">
          <p15:clr>
            <a:srgbClr val="F26B43"/>
          </p15:clr>
        </p15:guide>
        <p15:guide id="4294967295" orient="horz" pos="255">
          <p15:clr>
            <a:srgbClr val="F26B43"/>
          </p15:clr>
        </p15:guide>
        <p15:guide id="4294967295" orient="horz" pos="799">
          <p15:clr>
            <a:srgbClr val="F26B43"/>
          </p15:clr>
        </p15:guide>
        <p15:guide id="4294967295" orient="horz" pos="890">
          <p15:clr>
            <a:srgbClr val="F26B43"/>
          </p15:clr>
        </p15:guide>
        <p15:guide id="4294967295" pos="2880">
          <p15:clr>
            <a:srgbClr val="F26B43"/>
          </p15:clr>
        </p15:guide>
        <p15:guide id="4294967295" pos="2812">
          <p15:clr>
            <a:srgbClr val="F26B43"/>
          </p15:clr>
        </p15:guide>
        <p15:guide id="4294967295" pos="294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21.xml"/><Relationship Id="rId1" Type="http://schemas.openxmlformats.org/officeDocument/2006/relationships/slideLayout" Target="../slideLayouts/slideLayout20.xml"/><Relationship Id="rId4" Type="http://schemas.openxmlformats.org/officeDocument/2006/relationships/image" Target="../media/image14.w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DBMS/SQL</a:t>
            </a:r>
          </a:p>
        </p:txBody>
      </p:sp>
      <p:sp>
        <p:nvSpPr>
          <p:cNvPr id="3" name="Subtitle 2"/>
          <p:cNvSpPr>
            <a:spLocks noGrp="1"/>
          </p:cNvSpPr>
          <p:nvPr>
            <p:ph type="subTitle" idx="1"/>
          </p:nvPr>
        </p:nvSpPr>
        <p:spPr/>
        <p:txBody>
          <a:bodyPr/>
          <a:lstStyle/>
          <a:p>
            <a:r>
              <a:rPr lang="en-US" dirty="0"/>
              <a:t>Lesson 01: Getting Started with Database</a:t>
            </a:r>
          </a:p>
          <a:p>
            <a:endParaRPr lang="en-US" dirty="0"/>
          </a:p>
          <a:p>
            <a:endParaRPr lang="en-US" dirty="0"/>
          </a:p>
        </p:txBody>
      </p:sp>
    </p:spTree>
    <p:extLst>
      <p:ext uri="{BB962C8B-B14F-4D97-AF65-F5344CB8AC3E}">
        <p14:creationId xmlns:p14="http://schemas.microsoft.com/office/powerpoint/2010/main" val="3813176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t>
            </a:r>
            <a:r>
              <a:rPr lang="en-US" dirty="0" smtClean="0"/>
              <a:t>evels </a:t>
            </a:r>
            <a:r>
              <a:rPr lang="en-US" dirty="0"/>
              <a:t>of </a:t>
            </a:r>
            <a:r>
              <a:rPr lang="en-US" dirty="0" smtClean="0"/>
              <a:t>Abstraction</a:t>
            </a:r>
            <a:endParaRPr lang="en-US" dirty="0"/>
          </a:p>
        </p:txBody>
      </p:sp>
      <p:sp>
        <p:nvSpPr>
          <p:cNvPr id="3" name="Content Placeholder 2"/>
          <p:cNvSpPr>
            <a:spLocks noGrp="1"/>
          </p:cNvSpPr>
          <p:nvPr>
            <p:ph idx="1"/>
          </p:nvPr>
        </p:nvSpPr>
        <p:spPr/>
        <p:txBody>
          <a:bodyPr/>
          <a:lstStyle/>
          <a:p>
            <a:r>
              <a:rPr lang="en-US" dirty="0"/>
              <a:t>There are three levels of database abstraction:</a:t>
            </a:r>
          </a:p>
          <a:p>
            <a:pPr lvl="1"/>
            <a:r>
              <a:rPr lang="en-US" dirty="0"/>
              <a:t>Conceptual Level:</a:t>
            </a:r>
          </a:p>
          <a:p>
            <a:pPr lvl="2"/>
            <a:r>
              <a:rPr lang="en-US" dirty="0"/>
              <a:t>The overall integrated structural organization of the database. </a:t>
            </a:r>
          </a:p>
          <a:p>
            <a:pPr lvl="1"/>
            <a:r>
              <a:rPr lang="en-US" dirty="0"/>
              <a:t>Physical Level: </a:t>
            </a:r>
          </a:p>
          <a:p>
            <a:pPr lvl="2"/>
            <a:r>
              <a:rPr lang="en-US" dirty="0"/>
              <a:t>The information about how the database is actually stored in the disk.</a:t>
            </a:r>
          </a:p>
          <a:p>
            <a:pPr lvl="1"/>
            <a:r>
              <a:rPr lang="en-US" dirty="0"/>
              <a:t>View / External Level:</a:t>
            </a:r>
          </a:p>
          <a:p>
            <a:pPr lvl="2"/>
            <a:r>
              <a:rPr lang="en-US" dirty="0"/>
              <a:t>The user view of the database. It is different for different users based on application requirement.</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400" dirty="0"/>
              <a:t>1.3: The Data Models</a:t>
            </a:r>
            <a:r>
              <a:rPr lang="en-US" dirty="0"/>
              <a:t/>
            </a:r>
            <a:br>
              <a:rPr lang="en-US" dirty="0"/>
            </a:br>
            <a:r>
              <a:rPr lang="en-US" dirty="0"/>
              <a:t>What is a Data Model</a:t>
            </a:r>
            <a:r>
              <a:rPr lang="en-US" dirty="0" smtClean="0"/>
              <a:t>?</a:t>
            </a:r>
            <a:endParaRPr lang="en-US" dirty="0"/>
          </a:p>
        </p:txBody>
      </p:sp>
      <p:sp>
        <p:nvSpPr>
          <p:cNvPr id="3" name="Content Placeholder 2"/>
          <p:cNvSpPr>
            <a:spLocks noGrp="1"/>
          </p:cNvSpPr>
          <p:nvPr>
            <p:ph idx="1"/>
          </p:nvPr>
        </p:nvSpPr>
        <p:spPr/>
        <p:txBody>
          <a:bodyPr/>
          <a:lstStyle/>
          <a:p>
            <a:r>
              <a:rPr lang="en-US" dirty="0"/>
              <a:t>The “Data model” defines the range of data structures supported and the availability of data handling languages. </a:t>
            </a:r>
          </a:p>
          <a:p>
            <a:pPr lvl="1"/>
            <a:r>
              <a:rPr lang="en-US" dirty="0"/>
              <a:t>It is a collection of conceptual tools to describe:</a:t>
            </a:r>
          </a:p>
          <a:p>
            <a:pPr lvl="2"/>
            <a:r>
              <a:rPr lang="en-US" dirty="0"/>
              <a:t>Data</a:t>
            </a:r>
          </a:p>
          <a:p>
            <a:pPr lvl="2"/>
            <a:r>
              <a:rPr lang="en-US" dirty="0"/>
              <a:t>Data relationships</a:t>
            </a:r>
          </a:p>
          <a:p>
            <a:pPr lvl="2"/>
            <a:r>
              <a:rPr lang="en-US" dirty="0"/>
              <a:t>Constraints</a:t>
            </a:r>
          </a:p>
          <a:p>
            <a:pPr lvl="1"/>
            <a:r>
              <a:rPr lang="en-US" dirty="0"/>
              <a:t>There are different data models:</a:t>
            </a:r>
          </a:p>
          <a:p>
            <a:pPr lvl="2"/>
            <a:r>
              <a:rPr lang="en-US" dirty="0"/>
              <a:t>Hierarchical Model</a:t>
            </a:r>
          </a:p>
          <a:p>
            <a:pPr lvl="2"/>
            <a:r>
              <a:rPr lang="en-US" dirty="0"/>
              <a:t>Network Model</a:t>
            </a:r>
          </a:p>
          <a:p>
            <a:pPr lvl="2"/>
            <a:r>
              <a:rPr lang="en-US" dirty="0"/>
              <a:t>Relational Model</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Data Modeling Important</a:t>
            </a:r>
            <a:r>
              <a:rPr lang="en-US" dirty="0" smtClean="0"/>
              <a:t>?</a:t>
            </a:r>
            <a:endParaRPr lang="en-US" dirty="0"/>
          </a:p>
        </p:txBody>
      </p:sp>
      <p:sp>
        <p:nvSpPr>
          <p:cNvPr id="3" name="Content Placeholder 2"/>
          <p:cNvSpPr>
            <a:spLocks noGrp="1"/>
          </p:cNvSpPr>
          <p:nvPr>
            <p:ph idx="1"/>
          </p:nvPr>
        </p:nvSpPr>
        <p:spPr/>
        <p:txBody>
          <a:bodyPr/>
          <a:lstStyle/>
          <a:p>
            <a:r>
              <a:rPr lang="en-US" dirty="0"/>
              <a:t>Why is Data Modeling important?</a:t>
            </a:r>
          </a:p>
          <a:p>
            <a:pPr lvl="1"/>
            <a:r>
              <a:rPr lang="en-US" dirty="0"/>
              <a:t>The goal of the “data model” is to ensure that all the data objects required by the database are completely and accurately represented. </a:t>
            </a:r>
          </a:p>
          <a:p>
            <a:pPr lvl="1"/>
            <a:r>
              <a:rPr lang="en-US" dirty="0"/>
              <a:t>The “data model” uses easily understood notations and natural language. Hence, it can be reviewed and verified as correct by the end-users.</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5181600" y="1447800"/>
            <a:ext cx="3695700" cy="2895600"/>
            <a:chOff x="2772" y="-100"/>
            <a:chExt cx="6300" cy="4140"/>
          </a:xfrm>
        </p:grpSpPr>
        <p:sp>
          <p:nvSpPr>
            <p:cNvPr id="25605" name="AutoShape 5"/>
            <p:cNvSpPr>
              <a:spLocks noChangeAspect="1" noChangeArrowheads="1"/>
            </p:cNvSpPr>
            <p:nvPr/>
          </p:nvSpPr>
          <p:spPr bwMode="auto">
            <a:xfrm>
              <a:off x="2772" y="-100"/>
              <a:ext cx="6300" cy="4140"/>
            </a:xfrm>
            <a:prstGeom prst="rect">
              <a:avLst/>
            </a:prstGeom>
            <a:noFill/>
            <a:ln w="9525">
              <a:solidFill>
                <a:schemeClr val="tx2"/>
              </a:solidFill>
              <a:miter lim="800000"/>
              <a:headEnd/>
              <a:tailEnd/>
            </a:ln>
          </p:spPr>
          <p:txBody>
            <a:bodyPr/>
            <a:lstStyle/>
            <a:p>
              <a:endParaRPr lang="en-US">
                <a:latin typeface="Candara" pitchFamily="34" charset="0"/>
              </a:endParaRPr>
            </a:p>
          </p:txBody>
        </p:sp>
        <p:grpSp>
          <p:nvGrpSpPr>
            <p:cNvPr id="3" name="Group 6"/>
            <p:cNvGrpSpPr>
              <a:grpSpLocks/>
            </p:cNvGrpSpPr>
            <p:nvPr/>
          </p:nvGrpSpPr>
          <p:grpSpPr bwMode="auto">
            <a:xfrm>
              <a:off x="2952" y="65"/>
              <a:ext cx="5940" cy="3795"/>
              <a:chOff x="2952" y="65"/>
              <a:chExt cx="5940" cy="3795"/>
            </a:xfrm>
          </p:grpSpPr>
          <p:sp>
            <p:nvSpPr>
              <p:cNvPr id="25607" name="Line 6"/>
              <p:cNvSpPr>
                <a:spLocks noChangeShapeType="1"/>
              </p:cNvSpPr>
              <p:nvPr/>
            </p:nvSpPr>
            <p:spPr bwMode="auto">
              <a:xfrm>
                <a:off x="6264" y="620"/>
                <a:ext cx="1404" cy="1584"/>
              </a:xfrm>
              <a:prstGeom prst="line">
                <a:avLst/>
              </a:prstGeom>
              <a:noFill/>
              <a:ln w="9525">
                <a:solidFill>
                  <a:schemeClr val="tx2"/>
                </a:solidFill>
                <a:round/>
                <a:headEnd/>
                <a:tailEnd/>
              </a:ln>
            </p:spPr>
            <p:txBody>
              <a:bodyPr/>
              <a:lstStyle/>
              <a:p>
                <a:endParaRPr lang="en-IN">
                  <a:latin typeface="Candara" pitchFamily="34" charset="0"/>
                </a:endParaRPr>
              </a:p>
            </p:txBody>
          </p:sp>
          <p:sp>
            <p:nvSpPr>
              <p:cNvPr id="25608" name="Text Box 4"/>
              <p:cNvSpPr txBox="1">
                <a:spLocks noChangeArrowheads="1"/>
              </p:cNvSpPr>
              <p:nvPr/>
            </p:nvSpPr>
            <p:spPr bwMode="auto">
              <a:xfrm>
                <a:off x="5292" y="65"/>
                <a:ext cx="1080" cy="620"/>
              </a:xfrm>
              <a:prstGeom prst="rect">
                <a:avLst/>
              </a:prstGeom>
              <a:solidFill>
                <a:srgbClr val="FFFFFF"/>
              </a:solidFill>
              <a:ln w="9525">
                <a:solidFill>
                  <a:schemeClr val="tx2"/>
                </a:solidFill>
                <a:miter lim="800000"/>
                <a:headEnd/>
                <a:tailEnd/>
              </a:ln>
            </p:spPr>
            <p:txBody>
              <a:bodyPr lIns="77724" tIns="38862" rIns="77724" bIns="38862"/>
              <a:lstStyle/>
              <a:p>
                <a:pPr algn="ctr"/>
                <a:r>
                  <a:rPr lang="en-US" sz="1200" b="1">
                    <a:solidFill>
                      <a:srgbClr val="000000"/>
                    </a:solidFill>
                    <a:latin typeface="Candara" pitchFamily="34" charset="0"/>
                  </a:rPr>
                  <a:t>Root</a:t>
                </a:r>
                <a:endParaRPr lang="en-US">
                  <a:latin typeface="Candara" pitchFamily="34" charset="0"/>
                </a:endParaRPr>
              </a:p>
            </p:txBody>
          </p:sp>
          <p:sp>
            <p:nvSpPr>
              <p:cNvPr id="25609" name="Line 5"/>
              <p:cNvSpPr>
                <a:spLocks noChangeShapeType="1"/>
              </p:cNvSpPr>
              <p:nvPr/>
            </p:nvSpPr>
            <p:spPr bwMode="auto">
              <a:xfrm flipH="1">
                <a:off x="4032" y="695"/>
                <a:ext cx="1440" cy="1440"/>
              </a:xfrm>
              <a:prstGeom prst="line">
                <a:avLst/>
              </a:prstGeom>
              <a:noFill/>
              <a:ln w="9525">
                <a:solidFill>
                  <a:schemeClr val="tx2"/>
                </a:solidFill>
                <a:round/>
                <a:headEnd/>
                <a:tailEnd/>
              </a:ln>
            </p:spPr>
            <p:txBody>
              <a:bodyPr/>
              <a:lstStyle/>
              <a:p>
                <a:endParaRPr lang="en-IN">
                  <a:latin typeface="Candara" pitchFamily="34" charset="0"/>
                </a:endParaRPr>
              </a:p>
            </p:txBody>
          </p:sp>
          <p:sp>
            <p:nvSpPr>
              <p:cNvPr id="25610" name="Text Box 7"/>
              <p:cNvSpPr txBox="1">
                <a:spLocks noChangeArrowheads="1"/>
              </p:cNvSpPr>
              <p:nvPr/>
            </p:nvSpPr>
            <p:spPr bwMode="auto">
              <a:xfrm>
                <a:off x="3507" y="2147"/>
                <a:ext cx="1080" cy="648"/>
              </a:xfrm>
              <a:prstGeom prst="rect">
                <a:avLst/>
              </a:prstGeom>
              <a:solidFill>
                <a:srgbClr val="FFFFFF"/>
              </a:solidFill>
              <a:ln w="9525">
                <a:solidFill>
                  <a:schemeClr val="tx2"/>
                </a:solidFill>
                <a:miter lim="800000"/>
                <a:headEnd/>
                <a:tailEnd/>
              </a:ln>
            </p:spPr>
            <p:txBody>
              <a:bodyPr lIns="77724" tIns="38862" rIns="77724" bIns="38862"/>
              <a:lstStyle/>
              <a:p>
                <a:pPr algn="ctr"/>
                <a:r>
                  <a:rPr lang="en-US" sz="1200" b="1">
                    <a:solidFill>
                      <a:srgbClr val="000000"/>
                    </a:solidFill>
                    <a:latin typeface="Candara" pitchFamily="34" charset="0"/>
                  </a:rPr>
                  <a:t>Level 1</a:t>
                </a:r>
              </a:p>
              <a:p>
                <a:pPr algn="ctr"/>
                <a:r>
                  <a:rPr lang="en-US" sz="1200" b="1">
                    <a:solidFill>
                      <a:srgbClr val="000000"/>
                    </a:solidFill>
                    <a:latin typeface="Candara" pitchFamily="34" charset="0"/>
                  </a:rPr>
                  <a:t>Child</a:t>
                </a:r>
                <a:endParaRPr lang="en-US">
                  <a:latin typeface="Candara" pitchFamily="34" charset="0"/>
                </a:endParaRPr>
              </a:p>
            </p:txBody>
          </p:sp>
          <p:sp>
            <p:nvSpPr>
              <p:cNvPr id="25611" name="Text Box 8"/>
              <p:cNvSpPr txBox="1">
                <a:spLocks noChangeArrowheads="1"/>
              </p:cNvSpPr>
              <p:nvPr/>
            </p:nvSpPr>
            <p:spPr bwMode="auto">
              <a:xfrm>
                <a:off x="7107" y="2225"/>
                <a:ext cx="1080" cy="648"/>
              </a:xfrm>
              <a:prstGeom prst="rect">
                <a:avLst/>
              </a:prstGeom>
              <a:solidFill>
                <a:srgbClr val="FFFFFF"/>
              </a:solidFill>
              <a:ln w="9525">
                <a:solidFill>
                  <a:schemeClr val="tx2"/>
                </a:solidFill>
                <a:miter lim="800000"/>
                <a:headEnd/>
                <a:tailEnd/>
              </a:ln>
            </p:spPr>
            <p:txBody>
              <a:bodyPr lIns="77724" tIns="38862" rIns="77724" bIns="38862"/>
              <a:lstStyle/>
              <a:p>
                <a:pPr algn="ctr"/>
                <a:r>
                  <a:rPr lang="en-US" sz="1200" b="1">
                    <a:solidFill>
                      <a:srgbClr val="000000"/>
                    </a:solidFill>
                    <a:latin typeface="Candara" pitchFamily="34" charset="0"/>
                  </a:rPr>
                  <a:t>Level 1</a:t>
                </a:r>
              </a:p>
              <a:p>
                <a:pPr algn="ctr"/>
                <a:r>
                  <a:rPr lang="en-US" sz="1200" b="1">
                    <a:solidFill>
                      <a:srgbClr val="000000"/>
                    </a:solidFill>
                    <a:latin typeface="Candara" pitchFamily="34" charset="0"/>
                  </a:rPr>
                  <a:t>Child</a:t>
                </a:r>
                <a:endParaRPr lang="en-US">
                  <a:latin typeface="Candara" pitchFamily="34" charset="0"/>
                </a:endParaRPr>
              </a:p>
            </p:txBody>
          </p:sp>
          <p:sp>
            <p:nvSpPr>
              <p:cNvPr id="25612" name="Line 9"/>
              <p:cNvSpPr>
                <a:spLocks noChangeShapeType="1"/>
              </p:cNvSpPr>
              <p:nvPr/>
            </p:nvSpPr>
            <p:spPr bwMode="auto">
              <a:xfrm flipH="1">
                <a:off x="3485" y="2810"/>
                <a:ext cx="288" cy="288"/>
              </a:xfrm>
              <a:prstGeom prst="line">
                <a:avLst/>
              </a:prstGeom>
              <a:noFill/>
              <a:ln w="9525">
                <a:solidFill>
                  <a:schemeClr val="tx2"/>
                </a:solidFill>
                <a:round/>
                <a:headEnd/>
                <a:tailEnd/>
              </a:ln>
            </p:spPr>
            <p:txBody>
              <a:bodyPr/>
              <a:lstStyle/>
              <a:p>
                <a:endParaRPr lang="en-IN">
                  <a:latin typeface="Candara" pitchFamily="34" charset="0"/>
                </a:endParaRPr>
              </a:p>
            </p:txBody>
          </p:sp>
          <p:sp>
            <p:nvSpPr>
              <p:cNvPr id="25613" name="Line 10"/>
              <p:cNvSpPr>
                <a:spLocks noChangeShapeType="1"/>
              </p:cNvSpPr>
              <p:nvPr/>
            </p:nvSpPr>
            <p:spPr bwMode="auto">
              <a:xfrm>
                <a:off x="4257" y="2810"/>
                <a:ext cx="288" cy="288"/>
              </a:xfrm>
              <a:prstGeom prst="line">
                <a:avLst/>
              </a:prstGeom>
              <a:noFill/>
              <a:ln w="9525">
                <a:solidFill>
                  <a:schemeClr val="tx2"/>
                </a:solidFill>
                <a:round/>
                <a:headEnd/>
                <a:tailEnd/>
              </a:ln>
            </p:spPr>
            <p:txBody>
              <a:bodyPr/>
              <a:lstStyle/>
              <a:p>
                <a:endParaRPr lang="en-IN">
                  <a:latin typeface="Candara" pitchFamily="34" charset="0"/>
                </a:endParaRPr>
              </a:p>
            </p:txBody>
          </p:sp>
          <p:sp>
            <p:nvSpPr>
              <p:cNvPr id="25614" name="Line 11"/>
              <p:cNvSpPr>
                <a:spLocks noChangeShapeType="1"/>
              </p:cNvSpPr>
              <p:nvPr/>
            </p:nvSpPr>
            <p:spPr bwMode="auto">
              <a:xfrm flipH="1">
                <a:off x="7107" y="2900"/>
                <a:ext cx="288" cy="288"/>
              </a:xfrm>
              <a:prstGeom prst="line">
                <a:avLst/>
              </a:prstGeom>
              <a:noFill/>
              <a:ln w="9525">
                <a:solidFill>
                  <a:schemeClr val="tx2"/>
                </a:solidFill>
                <a:round/>
                <a:headEnd/>
                <a:tailEnd/>
              </a:ln>
            </p:spPr>
            <p:txBody>
              <a:bodyPr/>
              <a:lstStyle/>
              <a:p>
                <a:endParaRPr lang="en-IN">
                  <a:latin typeface="Candara" pitchFamily="34" charset="0"/>
                </a:endParaRPr>
              </a:p>
            </p:txBody>
          </p:sp>
          <p:sp>
            <p:nvSpPr>
              <p:cNvPr id="25615" name="Line 12"/>
              <p:cNvSpPr>
                <a:spLocks noChangeShapeType="1"/>
              </p:cNvSpPr>
              <p:nvPr/>
            </p:nvSpPr>
            <p:spPr bwMode="auto">
              <a:xfrm>
                <a:off x="8049" y="2915"/>
                <a:ext cx="288" cy="288"/>
              </a:xfrm>
              <a:prstGeom prst="line">
                <a:avLst/>
              </a:prstGeom>
              <a:noFill/>
              <a:ln w="9525">
                <a:solidFill>
                  <a:schemeClr val="tx2"/>
                </a:solidFill>
                <a:round/>
                <a:headEnd/>
                <a:tailEnd/>
              </a:ln>
            </p:spPr>
            <p:txBody>
              <a:bodyPr/>
              <a:lstStyle/>
              <a:p>
                <a:endParaRPr lang="en-IN">
                  <a:latin typeface="Candara" pitchFamily="34" charset="0"/>
                </a:endParaRPr>
              </a:p>
            </p:txBody>
          </p:sp>
          <p:sp>
            <p:nvSpPr>
              <p:cNvPr id="25616" name="Text Box 13"/>
              <p:cNvSpPr txBox="1">
                <a:spLocks noChangeArrowheads="1"/>
              </p:cNvSpPr>
              <p:nvPr/>
            </p:nvSpPr>
            <p:spPr bwMode="auto">
              <a:xfrm>
                <a:off x="2952" y="3140"/>
                <a:ext cx="1081" cy="648"/>
              </a:xfrm>
              <a:prstGeom prst="rect">
                <a:avLst/>
              </a:prstGeom>
              <a:solidFill>
                <a:srgbClr val="FFFFFF"/>
              </a:solidFill>
              <a:ln w="9525">
                <a:solidFill>
                  <a:schemeClr val="tx2"/>
                </a:solidFill>
                <a:miter lim="800000"/>
                <a:headEnd/>
                <a:tailEnd/>
              </a:ln>
            </p:spPr>
            <p:txBody>
              <a:bodyPr lIns="77724" tIns="38862" rIns="77724" bIns="38862"/>
              <a:lstStyle/>
              <a:p>
                <a:pPr algn="ctr"/>
                <a:r>
                  <a:rPr lang="en-US" sz="1200" b="1" dirty="0">
                    <a:solidFill>
                      <a:srgbClr val="000000"/>
                    </a:solidFill>
                    <a:latin typeface="Candara" pitchFamily="34" charset="0"/>
                  </a:rPr>
                  <a:t>Level 2</a:t>
                </a:r>
              </a:p>
              <a:p>
                <a:pPr algn="ctr"/>
                <a:r>
                  <a:rPr lang="en-US" sz="1200" b="1" dirty="0">
                    <a:solidFill>
                      <a:srgbClr val="000000"/>
                    </a:solidFill>
                    <a:latin typeface="Candara" pitchFamily="34" charset="0"/>
                  </a:rPr>
                  <a:t>Child</a:t>
                </a:r>
                <a:endParaRPr lang="en-US" dirty="0">
                  <a:latin typeface="Candara" pitchFamily="34" charset="0"/>
                </a:endParaRPr>
              </a:p>
            </p:txBody>
          </p:sp>
          <p:sp>
            <p:nvSpPr>
              <p:cNvPr id="25617" name="Text Box 14"/>
              <p:cNvSpPr txBox="1">
                <a:spLocks noChangeArrowheads="1"/>
              </p:cNvSpPr>
              <p:nvPr/>
            </p:nvSpPr>
            <p:spPr bwMode="auto">
              <a:xfrm>
                <a:off x="4212" y="3140"/>
                <a:ext cx="1080" cy="648"/>
              </a:xfrm>
              <a:prstGeom prst="rect">
                <a:avLst/>
              </a:prstGeom>
              <a:solidFill>
                <a:srgbClr val="FFFFFF"/>
              </a:solidFill>
              <a:ln w="9525">
                <a:solidFill>
                  <a:schemeClr val="tx2"/>
                </a:solidFill>
                <a:miter lim="800000"/>
                <a:headEnd/>
                <a:tailEnd/>
              </a:ln>
            </p:spPr>
            <p:txBody>
              <a:bodyPr lIns="77724" tIns="38862" rIns="77724" bIns="38862"/>
              <a:lstStyle/>
              <a:p>
                <a:pPr algn="ctr"/>
                <a:r>
                  <a:rPr lang="en-US" sz="1200" b="1">
                    <a:solidFill>
                      <a:srgbClr val="000000"/>
                    </a:solidFill>
                    <a:latin typeface="Candara" pitchFamily="34" charset="0"/>
                  </a:rPr>
                  <a:t>Level 2</a:t>
                </a:r>
              </a:p>
              <a:p>
                <a:pPr algn="ctr"/>
                <a:r>
                  <a:rPr lang="en-US" sz="1200" b="1">
                    <a:solidFill>
                      <a:srgbClr val="000000"/>
                    </a:solidFill>
                    <a:latin typeface="Candara" pitchFamily="34" charset="0"/>
                  </a:rPr>
                  <a:t>Child</a:t>
                </a:r>
                <a:endParaRPr lang="en-US">
                  <a:latin typeface="Candara" pitchFamily="34" charset="0"/>
                </a:endParaRPr>
              </a:p>
            </p:txBody>
          </p:sp>
          <p:sp>
            <p:nvSpPr>
              <p:cNvPr id="25618" name="Text Box 15"/>
              <p:cNvSpPr txBox="1">
                <a:spLocks noChangeArrowheads="1"/>
              </p:cNvSpPr>
              <p:nvPr/>
            </p:nvSpPr>
            <p:spPr bwMode="auto">
              <a:xfrm>
                <a:off x="6603" y="3212"/>
                <a:ext cx="1080" cy="648"/>
              </a:xfrm>
              <a:prstGeom prst="rect">
                <a:avLst/>
              </a:prstGeom>
              <a:solidFill>
                <a:srgbClr val="FFFFFF"/>
              </a:solidFill>
              <a:ln w="9525">
                <a:solidFill>
                  <a:schemeClr val="tx2"/>
                </a:solidFill>
                <a:miter lim="800000"/>
                <a:headEnd/>
                <a:tailEnd/>
              </a:ln>
            </p:spPr>
            <p:txBody>
              <a:bodyPr lIns="77724" tIns="38862" rIns="77724" bIns="38862"/>
              <a:lstStyle/>
              <a:p>
                <a:pPr algn="ctr"/>
                <a:r>
                  <a:rPr lang="en-US" sz="1200" b="1">
                    <a:solidFill>
                      <a:srgbClr val="000000"/>
                    </a:solidFill>
                    <a:latin typeface="Candara" pitchFamily="34" charset="0"/>
                  </a:rPr>
                  <a:t>Level 2</a:t>
                </a:r>
              </a:p>
              <a:p>
                <a:pPr algn="ctr"/>
                <a:r>
                  <a:rPr lang="en-US" sz="1200" b="1">
                    <a:solidFill>
                      <a:srgbClr val="000000"/>
                    </a:solidFill>
                    <a:latin typeface="Candara" pitchFamily="34" charset="0"/>
                  </a:rPr>
                  <a:t>Child</a:t>
                </a:r>
                <a:endParaRPr lang="en-US">
                  <a:latin typeface="Candara" pitchFamily="34" charset="0"/>
                </a:endParaRPr>
              </a:p>
            </p:txBody>
          </p:sp>
          <p:sp>
            <p:nvSpPr>
              <p:cNvPr id="25619" name="Text Box 16"/>
              <p:cNvSpPr txBox="1">
                <a:spLocks noChangeArrowheads="1"/>
              </p:cNvSpPr>
              <p:nvPr/>
            </p:nvSpPr>
            <p:spPr bwMode="auto">
              <a:xfrm>
                <a:off x="7812" y="3212"/>
                <a:ext cx="1080" cy="648"/>
              </a:xfrm>
              <a:prstGeom prst="rect">
                <a:avLst/>
              </a:prstGeom>
              <a:solidFill>
                <a:srgbClr val="FFFFFF"/>
              </a:solidFill>
              <a:ln w="9525">
                <a:solidFill>
                  <a:schemeClr val="tx2"/>
                </a:solidFill>
                <a:miter lim="800000"/>
                <a:headEnd/>
                <a:tailEnd/>
              </a:ln>
            </p:spPr>
            <p:txBody>
              <a:bodyPr lIns="77724" tIns="38862" rIns="77724" bIns="38862"/>
              <a:lstStyle/>
              <a:p>
                <a:pPr algn="ctr"/>
                <a:r>
                  <a:rPr lang="en-US" sz="1200" b="1">
                    <a:solidFill>
                      <a:srgbClr val="000000"/>
                    </a:solidFill>
                    <a:latin typeface="Candara" pitchFamily="34" charset="0"/>
                  </a:rPr>
                  <a:t>Level 2</a:t>
                </a:r>
              </a:p>
              <a:p>
                <a:pPr algn="ctr"/>
                <a:r>
                  <a:rPr lang="en-US" sz="1200" b="1">
                    <a:solidFill>
                      <a:srgbClr val="000000"/>
                    </a:solidFill>
                    <a:latin typeface="Candara" pitchFamily="34" charset="0"/>
                  </a:rPr>
                  <a:t>Child</a:t>
                </a:r>
                <a:endParaRPr lang="en-US">
                  <a:latin typeface="Candara" pitchFamily="34" charset="0"/>
                </a:endParaRPr>
              </a:p>
            </p:txBody>
          </p:sp>
        </p:grpSp>
      </p:grpSp>
      <p:sp>
        <p:nvSpPr>
          <p:cNvPr id="4" name="Title 3"/>
          <p:cNvSpPr>
            <a:spLocks noGrp="1"/>
          </p:cNvSpPr>
          <p:nvPr>
            <p:ph type="title"/>
          </p:nvPr>
        </p:nvSpPr>
        <p:spPr/>
        <p:txBody>
          <a:bodyPr/>
          <a:lstStyle/>
          <a:p>
            <a:r>
              <a:rPr lang="en-US" sz="1400" dirty="0"/>
              <a:t>1.3: The Data Models</a:t>
            </a:r>
            <a:br>
              <a:rPr lang="en-US" sz="1400" dirty="0"/>
            </a:br>
            <a:r>
              <a:rPr lang="en-US" dirty="0"/>
              <a:t>Hierarchical </a:t>
            </a:r>
            <a:r>
              <a:rPr lang="en-US" dirty="0" smtClean="0"/>
              <a:t>Model</a:t>
            </a:r>
            <a:endParaRPr lang="en-US" dirty="0"/>
          </a:p>
        </p:txBody>
      </p:sp>
      <p:sp>
        <p:nvSpPr>
          <p:cNvPr id="5" name="Content Placeholder 4"/>
          <p:cNvSpPr>
            <a:spLocks noGrp="1"/>
          </p:cNvSpPr>
          <p:nvPr>
            <p:ph idx="1"/>
          </p:nvPr>
        </p:nvSpPr>
        <p:spPr>
          <a:xfrm>
            <a:off x="298516" y="1494766"/>
            <a:ext cx="4781484" cy="4643751"/>
          </a:xfrm>
        </p:spPr>
        <p:txBody>
          <a:bodyPr/>
          <a:lstStyle/>
          <a:p>
            <a:r>
              <a:rPr lang="en-US" dirty="0"/>
              <a:t>The Hierarchical model:</a:t>
            </a:r>
          </a:p>
          <a:p>
            <a:pPr lvl="1"/>
            <a:r>
              <a:rPr lang="en-US" dirty="0"/>
              <a:t>In this model, data is represented by a simple tree-structure.</a:t>
            </a:r>
          </a:p>
          <a:p>
            <a:pPr lvl="1"/>
            <a:r>
              <a:rPr lang="en-US" dirty="0"/>
              <a:t>Relationships between entities are represented as parent-child.</a:t>
            </a:r>
          </a:p>
          <a:p>
            <a:pPr lvl="1"/>
            <a:r>
              <a:rPr lang="en-US" dirty="0"/>
              <a:t>Many-to-many relationships are not allowed.</a:t>
            </a:r>
          </a:p>
          <a:p>
            <a:pPr lvl="1"/>
            <a:r>
              <a:rPr lang="en-US" dirty="0"/>
              <a:t>Parents and children are tied together by links called “pointers”.</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AutoShape 3075"/>
          <p:cNvSpPr>
            <a:spLocks noChangeArrowheads="1"/>
          </p:cNvSpPr>
          <p:nvPr/>
        </p:nvSpPr>
        <p:spPr bwMode="auto">
          <a:xfrm>
            <a:off x="4343400" y="1219200"/>
            <a:ext cx="4191000" cy="1295400"/>
          </a:xfrm>
          <a:prstGeom prst="roundRect">
            <a:avLst>
              <a:gd name="adj" fmla="val 16667"/>
            </a:avLst>
          </a:prstGeom>
          <a:solidFill>
            <a:srgbClr val="EAEAEA"/>
          </a:solidFill>
          <a:ln w="9525">
            <a:solidFill>
              <a:schemeClr val="tx2"/>
            </a:solidFill>
            <a:round/>
            <a:headEnd/>
            <a:tailEnd/>
          </a:ln>
        </p:spPr>
        <p:txBody>
          <a:bodyPr wrap="none" anchor="ctr"/>
          <a:lstStyle/>
          <a:p>
            <a:pPr marL="228600" indent="-228600">
              <a:lnSpc>
                <a:spcPct val="115000"/>
              </a:lnSpc>
              <a:buClr>
                <a:srgbClr val="00A1E4"/>
              </a:buClr>
              <a:buFontTx/>
              <a:buChar char="•"/>
            </a:pPr>
            <a:r>
              <a:rPr lang="en-GB" sz="1400" dirty="0">
                <a:latin typeface="+mj-lt"/>
                <a:cs typeface="Arial" pitchFamily="34" charset="0"/>
              </a:rPr>
              <a:t>A parent can have many children</a:t>
            </a:r>
          </a:p>
          <a:p>
            <a:pPr marL="228600" indent="-228600">
              <a:lnSpc>
                <a:spcPct val="115000"/>
              </a:lnSpc>
              <a:buClr>
                <a:srgbClr val="00A1E4"/>
              </a:buClr>
              <a:buFontTx/>
              <a:buChar char="•"/>
            </a:pPr>
            <a:r>
              <a:rPr lang="en-GB" sz="1400" dirty="0">
                <a:latin typeface="+mj-lt"/>
                <a:cs typeface="Arial" pitchFamily="34" charset="0"/>
              </a:rPr>
              <a:t>A child cannot have more than one parent </a:t>
            </a:r>
          </a:p>
          <a:p>
            <a:pPr marL="228600" indent="-228600">
              <a:lnSpc>
                <a:spcPct val="115000"/>
              </a:lnSpc>
              <a:buClr>
                <a:srgbClr val="00A1E4"/>
              </a:buClr>
              <a:buFontTx/>
              <a:buChar char="•"/>
            </a:pPr>
            <a:r>
              <a:rPr lang="en-GB" sz="1400" dirty="0">
                <a:latin typeface="+mj-lt"/>
                <a:cs typeface="Arial" pitchFamily="34" charset="0"/>
              </a:rPr>
              <a:t>No child can exist without its parent</a:t>
            </a:r>
            <a:endParaRPr lang="en-US" sz="1400" dirty="0">
              <a:latin typeface="+mj-lt"/>
              <a:cs typeface="Arial" pitchFamily="34" charset="0"/>
            </a:endParaRPr>
          </a:p>
        </p:txBody>
      </p:sp>
      <p:graphicFrame>
        <p:nvGraphicFramePr>
          <p:cNvPr id="16459" name="Group 75"/>
          <p:cNvGraphicFramePr>
            <a:graphicFrameLocks noGrp="1"/>
          </p:cNvGraphicFramePr>
          <p:nvPr>
            <p:extLst>
              <p:ext uri="{D42A27DB-BD31-4B8C-83A1-F6EECF244321}">
                <p14:modId xmlns:p14="http://schemas.microsoft.com/office/powerpoint/2010/main" val="2808196943"/>
              </p:ext>
            </p:extLst>
          </p:nvPr>
        </p:nvGraphicFramePr>
        <p:xfrm>
          <a:off x="3933378" y="3657600"/>
          <a:ext cx="2641595" cy="1770698"/>
        </p:xfrm>
        <a:graphic>
          <a:graphicData uri="http://schemas.openxmlformats.org/drawingml/2006/table">
            <a:tbl>
              <a:tblPr/>
              <a:tblGrid>
                <a:gridCol w="754737"/>
                <a:gridCol w="1045029"/>
                <a:gridCol w="841829"/>
              </a:tblGrid>
              <a:tr h="304800">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kern="1200" cap="none" normalizeH="0" baseline="0" dirty="0" err="1" smtClean="0">
                          <a:ln>
                            <a:noFill/>
                          </a:ln>
                          <a:solidFill>
                            <a:schemeClr val="tx1"/>
                          </a:solidFill>
                          <a:effectLst/>
                          <a:latin typeface="+mj-lt"/>
                          <a:ea typeface="+mn-ea"/>
                          <a:cs typeface="Arial" pitchFamily="34" charset="0"/>
                        </a:rPr>
                        <a:t>Ccode</a:t>
                      </a:r>
                      <a:endParaRPr kumimoji="0" lang="en-US" sz="1400" b="0" i="0" u="none" strike="noStrike" kern="1200" cap="none" normalizeH="0" baseline="0" dirty="0" smtClean="0">
                        <a:ln>
                          <a:noFill/>
                        </a:ln>
                        <a:solidFill>
                          <a:schemeClr val="tx1"/>
                        </a:solidFill>
                        <a:effectLst/>
                        <a:latin typeface="+mj-lt"/>
                        <a:ea typeface="+mn-ea"/>
                        <a:cs typeface="Arial" pitchFamily="34" charset="0"/>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kern="1200" cap="none" normalizeH="0" baseline="0" dirty="0" err="1" smtClean="0">
                          <a:ln>
                            <a:noFill/>
                          </a:ln>
                          <a:solidFill>
                            <a:schemeClr val="tx1"/>
                          </a:solidFill>
                          <a:effectLst/>
                          <a:latin typeface="+mj-lt"/>
                          <a:ea typeface="+mn-ea"/>
                          <a:cs typeface="Arial" pitchFamily="34" charset="0"/>
                        </a:rPr>
                        <a:t>Cname</a:t>
                      </a:r>
                      <a:endParaRPr kumimoji="0" lang="en-US" sz="1400" b="0" i="0" u="none" strike="noStrike" kern="1200" cap="none" normalizeH="0" baseline="0" dirty="0" smtClean="0">
                        <a:ln>
                          <a:noFill/>
                        </a:ln>
                        <a:solidFill>
                          <a:schemeClr val="tx1"/>
                        </a:solidFill>
                        <a:effectLst/>
                        <a:latin typeface="+mj-lt"/>
                        <a:ea typeface="+mn-ea"/>
                        <a:cs typeface="Arial" pitchFamily="34" charset="0"/>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kern="1200" cap="none" normalizeH="0" baseline="0" smtClean="0">
                          <a:ln>
                            <a:noFill/>
                          </a:ln>
                          <a:solidFill>
                            <a:schemeClr val="tx1"/>
                          </a:solidFill>
                          <a:effectLst/>
                          <a:latin typeface="+mj-lt"/>
                          <a:ea typeface="+mn-ea"/>
                          <a:cs typeface="Arial" pitchFamily="34" charset="0"/>
                        </a:rPr>
                        <a:t>Marks</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239713">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kern="1200" cap="none" normalizeH="0" baseline="0" dirty="0" smtClean="0">
                          <a:ln>
                            <a:noFill/>
                          </a:ln>
                          <a:solidFill>
                            <a:schemeClr val="tx1"/>
                          </a:solidFill>
                          <a:effectLst/>
                          <a:latin typeface="+mj-lt"/>
                          <a:ea typeface="+mn-ea"/>
                          <a:cs typeface="Arial" pitchFamily="34" charset="0"/>
                        </a:rPr>
                        <a:t>C1</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kern="1200" cap="none" normalizeH="0" baseline="0" dirty="0" smtClean="0">
                          <a:ln>
                            <a:noFill/>
                          </a:ln>
                          <a:solidFill>
                            <a:schemeClr val="tx1"/>
                          </a:solidFill>
                          <a:effectLst/>
                          <a:latin typeface="+mj-lt"/>
                          <a:ea typeface="+mn-ea"/>
                          <a:cs typeface="Arial" pitchFamily="34" charset="0"/>
                        </a:rPr>
                        <a:t>Physics</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kern="1200" cap="none" normalizeH="0" baseline="0" smtClean="0">
                          <a:ln>
                            <a:noFill/>
                          </a:ln>
                          <a:solidFill>
                            <a:schemeClr val="tx1"/>
                          </a:solidFill>
                          <a:effectLst/>
                          <a:latin typeface="+mj-lt"/>
                          <a:ea typeface="+mn-ea"/>
                          <a:cs typeface="Arial" pitchFamily="34" charset="0"/>
                        </a:rPr>
                        <a:t>65</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kern="1200" cap="none" normalizeH="0" baseline="0" smtClean="0">
                          <a:ln>
                            <a:noFill/>
                          </a:ln>
                          <a:solidFill>
                            <a:schemeClr val="tx1"/>
                          </a:solidFill>
                          <a:effectLst/>
                          <a:latin typeface="+mj-lt"/>
                          <a:ea typeface="+mn-ea"/>
                          <a:cs typeface="Arial" pitchFamily="34" charset="0"/>
                        </a:rPr>
                        <a:t>C2</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kern="1200" cap="none" normalizeH="0" baseline="0" dirty="0" smtClean="0">
                          <a:ln>
                            <a:noFill/>
                          </a:ln>
                          <a:solidFill>
                            <a:schemeClr val="tx1"/>
                          </a:solidFill>
                          <a:effectLst/>
                          <a:latin typeface="+mj-lt"/>
                          <a:ea typeface="+mn-ea"/>
                          <a:cs typeface="Arial" pitchFamily="34" charset="0"/>
                        </a:rPr>
                        <a:t>Chemistry</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kern="1200" cap="none" normalizeH="0" baseline="0" dirty="0" smtClean="0">
                          <a:ln>
                            <a:noFill/>
                          </a:ln>
                          <a:solidFill>
                            <a:schemeClr val="tx1"/>
                          </a:solidFill>
                          <a:effectLst/>
                          <a:latin typeface="+mj-lt"/>
                          <a:ea typeface="+mn-ea"/>
                          <a:cs typeface="Arial" pitchFamily="34" charset="0"/>
                        </a:rPr>
                        <a:t>78</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3381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kern="1200" cap="none" normalizeH="0" baseline="0" dirty="0" smtClean="0">
                          <a:ln>
                            <a:noFill/>
                          </a:ln>
                          <a:solidFill>
                            <a:schemeClr val="tx1"/>
                          </a:solidFill>
                          <a:effectLst/>
                          <a:latin typeface="+mj-lt"/>
                          <a:ea typeface="+mn-ea"/>
                          <a:cs typeface="Arial" pitchFamily="34" charset="0"/>
                        </a:rPr>
                        <a:t>C3</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kern="1200" cap="none" normalizeH="0" baseline="0" dirty="0" err="1" smtClean="0">
                          <a:ln>
                            <a:noFill/>
                          </a:ln>
                          <a:solidFill>
                            <a:schemeClr val="tx1"/>
                          </a:solidFill>
                          <a:effectLst/>
                          <a:latin typeface="+mj-lt"/>
                          <a:ea typeface="+mn-ea"/>
                          <a:cs typeface="Arial" pitchFamily="34" charset="0"/>
                        </a:rPr>
                        <a:t>Maths</a:t>
                      </a:r>
                      <a:endParaRPr kumimoji="0" lang="en-US" sz="1400" b="0" i="0" u="none" strike="noStrike" kern="1200" cap="none" normalizeH="0" baseline="0" dirty="0" smtClean="0">
                        <a:ln>
                          <a:noFill/>
                        </a:ln>
                        <a:solidFill>
                          <a:schemeClr val="tx1"/>
                        </a:solidFill>
                        <a:effectLst/>
                        <a:latin typeface="+mj-lt"/>
                        <a:ea typeface="+mn-ea"/>
                        <a:cs typeface="Arial" pitchFamily="34" charset="0"/>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kern="1200" cap="none" normalizeH="0" baseline="0" dirty="0" smtClean="0">
                          <a:ln>
                            <a:noFill/>
                          </a:ln>
                          <a:solidFill>
                            <a:schemeClr val="tx1"/>
                          </a:solidFill>
                          <a:effectLst/>
                          <a:latin typeface="+mj-lt"/>
                          <a:ea typeface="+mn-ea"/>
                          <a:cs typeface="Arial" pitchFamily="34" charset="0"/>
                        </a:rPr>
                        <a:t>83</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kern="1200" cap="none" normalizeH="0" baseline="0" smtClean="0">
                          <a:ln>
                            <a:noFill/>
                          </a:ln>
                          <a:solidFill>
                            <a:schemeClr val="tx1"/>
                          </a:solidFill>
                          <a:effectLst/>
                          <a:latin typeface="+mj-lt"/>
                          <a:ea typeface="+mn-ea"/>
                          <a:cs typeface="Arial" pitchFamily="34" charset="0"/>
                        </a:rPr>
                        <a:t>C4</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kern="1200" cap="none" normalizeH="0" baseline="0" dirty="0" smtClean="0">
                          <a:ln>
                            <a:noFill/>
                          </a:ln>
                          <a:solidFill>
                            <a:schemeClr val="tx1"/>
                          </a:solidFill>
                          <a:effectLst/>
                          <a:latin typeface="+mj-lt"/>
                          <a:ea typeface="+mn-ea"/>
                          <a:cs typeface="Arial" pitchFamily="34" charset="0"/>
                        </a:rPr>
                        <a:t>Biology</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kern="1200" cap="none" normalizeH="0" baseline="0" dirty="0" smtClean="0">
                          <a:ln>
                            <a:noFill/>
                          </a:ln>
                          <a:solidFill>
                            <a:schemeClr val="tx1"/>
                          </a:solidFill>
                          <a:effectLst/>
                          <a:latin typeface="+mj-lt"/>
                          <a:ea typeface="+mn-ea"/>
                          <a:cs typeface="Arial" pitchFamily="34" charset="0"/>
                        </a:rPr>
                        <a:t>85</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graphicFrame>
        <p:nvGraphicFramePr>
          <p:cNvPr id="265477" name="Group 261"/>
          <p:cNvGraphicFramePr>
            <a:graphicFrameLocks noGrp="1"/>
          </p:cNvGraphicFramePr>
          <p:nvPr>
            <p:extLst>
              <p:ext uri="{D42A27DB-BD31-4B8C-83A1-F6EECF244321}">
                <p14:modId xmlns:p14="http://schemas.microsoft.com/office/powerpoint/2010/main" val="1041835186"/>
              </p:ext>
            </p:extLst>
          </p:nvPr>
        </p:nvGraphicFramePr>
        <p:xfrm>
          <a:off x="6672942" y="3657600"/>
          <a:ext cx="2267858" cy="1374458"/>
        </p:xfrm>
        <a:graphic>
          <a:graphicData uri="http://schemas.openxmlformats.org/drawingml/2006/table">
            <a:tbl>
              <a:tblPr/>
              <a:tblGrid>
                <a:gridCol w="696010"/>
                <a:gridCol w="785924"/>
                <a:gridCol w="785924"/>
              </a:tblGrid>
              <a:tr h="51752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kern="1200" cap="none" normalizeH="0" baseline="0" dirty="0" err="1" smtClean="0">
                          <a:ln>
                            <a:noFill/>
                          </a:ln>
                          <a:solidFill>
                            <a:schemeClr val="tx1"/>
                          </a:solidFill>
                          <a:effectLst/>
                          <a:latin typeface="+mj-lt"/>
                          <a:ea typeface="+mn-ea"/>
                          <a:cs typeface="Arial" pitchFamily="34" charset="0"/>
                        </a:rPr>
                        <a:t>Ccode</a:t>
                      </a:r>
                      <a:endParaRPr kumimoji="0" lang="en-US" sz="1400" b="0" i="0" u="none" strike="noStrike" kern="1200" cap="none" normalizeH="0" baseline="0" dirty="0" smtClean="0">
                        <a:ln>
                          <a:noFill/>
                        </a:ln>
                        <a:solidFill>
                          <a:schemeClr val="tx1"/>
                        </a:solidFill>
                        <a:effectLst/>
                        <a:latin typeface="+mj-lt"/>
                        <a:ea typeface="+mn-ea"/>
                        <a:cs typeface="Arial" pitchFamily="34" charset="0"/>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kern="1200" cap="none" normalizeH="0" baseline="0" dirty="0" err="1" smtClean="0">
                          <a:ln>
                            <a:noFill/>
                          </a:ln>
                          <a:solidFill>
                            <a:schemeClr val="tx1"/>
                          </a:solidFill>
                          <a:effectLst/>
                          <a:latin typeface="+mj-lt"/>
                          <a:ea typeface="+mn-ea"/>
                          <a:cs typeface="Arial" pitchFamily="34" charset="0"/>
                        </a:rPr>
                        <a:t>Cname</a:t>
                      </a:r>
                      <a:endParaRPr kumimoji="0" lang="en-US" sz="1400" b="0" i="0" u="none" strike="noStrike" kern="1200" cap="none" normalizeH="0" baseline="0" dirty="0" smtClean="0">
                        <a:ln>
                          <a:noFill/>
                        </a:ln>
                        <a:solidFill>
                          <a:schemeClr val="tx1"/>
                        </a:solidFill>
                        <a:effectLst/>
                        <a:latin typeface="+mj-lt"/>
                        <a:ea typeface="+mn-ea"/>
                        <a:cs typeface="Arial" pitchFamily="34" charset="0"/>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kern="1200" cap="none" normalizeH="0" baseline="0" dirty="0" smtClean="0">
                          <a:ln>
                            <a:noFill/>
                          </a:ln>
                          <a:solidFill>
                            <a:schemeClr val="tx1"/>
                          </a:solidFill>
                          <a:effectLst/>
                          <a:latin typeface="+mj-lt"/>
                          <a:ea typeface="+mn-ea"/>
                          <a:cs typeface="Arial" pitchFamily="34" charset="0"/>
                        </a:rPr>
                        <a:t>Marks</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3381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kern="1200" cap="none" normalizeH="0" baseline="0" smtClean="0">
                          <a:ln>
                            <a:noFill/>
                          </a:ln>
                          <a:solidFill>
                            <a:schemeClr val="tx1"/>
                          </a:solidFill>
                          <a:effectLst/>
                          <a:latin typeface="+mj-lt"/>
                          <a:ea typeface="+mn-ea"/>
                          <a:cs typeface="Arial" pitchFamily="34" charset="0"/>
                        </a:rPr>
                        <a:t>C3</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kern="1200" cap="none" normalizeH="0" baseline="0" dirty="0" err="1" smtClean="0">
                          <a:ln>
                            <a:noFill/>
                          </a:ln>
                          <a:solidFill>
                            <a:schemeClr val="tx1"/>
                          </a:solidFill>
                          <a:effectLst/>
                          <a:latin typeface="+mj-lt"/>
                          <a:ea typeface="+mn-ea"/>
                          <a:cs typeface="Arial" pitchFamily="34" charset="0"/>
                        </a:rPr>
                        <a:t>Maths</a:t>
                      </a:r>
                      <a:endParaRPr kumimoji="0" lang="en-US" sz="1400" b="0" i="0" u="none" strike="noStrike" kern="1200" cap="none" normalizeH="0" baseline="0" dirty="0" smtClean="0">
                        <a:ln>
                          <a:noFill/>
                        </a:ln>
                        <a:solidFill>
                          <a:schemeClr val="tx1"/>
                        </a:solidFill>
                        <a:effectLst/>
                        <a:latin typeface="+mj-lt"/>
                        <a:ea typeface="+mn-ea"/>
                        <a:cs typeface="Arial" pitchFamily="34" charset="0"/>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kern="1200" cap="none" normalizeH="0" baseline="0" dirty="0" smtClean="0">
                          <a:ln>
                            <a:noFill/>
                          </a:ln>
                          <a:solidFill>
                            <a:schemeClr val="tx1"/>
                          </a:solidFill>
                          <a:effectLst/>
                          <a:latin typeface="+mj-lt"/>
                          <a:ea typeface="+mn-ea"/>
                          <a:cs typeface="Arial" pitchFamily="34" charset="0"/>
                        </a:rPr>
                        <a:t>83</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304800">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kern="1200" cap="none" normalizeH="0" baseline="0" smtClean="0">
                          <a:ln>
                            <a:noFill/>
                          </a:ln>
                          <a:solidFill>
                            <a:schemeClr val="tx1"/>
                          </a:solidFill>
                          <a:effectLst/>
                          <a:latin typeface="+mj-lt"/>
                          <a:ea typeface="+mn-ea"/>
                          <a:cs typeface="Arial" pitchFamily="34" charset="0"/>
                        </a:rPr>
                        <a:t>C4</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kern="1200" cap="none" normalizeH="0" baseline="0" dirty="0" smtClean="0">
                          <a:ln>
                            <a:noFill/>
                          </a:ln>
                          <a:solidFill>
                            <a:schemeClr val="tx1"/>
                          </a:solidFill>
                          <a:effectLst/>
                          <a:latin typeface="+mj-lt"/>
                          <a:ea typeface="+mn-ea"/>
                          <a:cs typeface="Arial" pitchFamily="34" charset="0"/>
                        </a:rPr>
                        <a:t>Biology</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kern="1200" cap="none" normalizeH="0" baseline="0" dirty="0" smtClean="0">
                          <a:ln>
                            <a:noFill/>
                          </a:ln>
                          <a:solidFill>
                            <a:schemeClr val="tx1"/>
                          </a:solidFill>
                          <a:effectLst/>
                          <a:latin typeface="+mj-lt"/>
                          <a:ea typeface="+mn-ea"/>
                          <a:cs typeface="Arial" pitchFamily="34" charset="0"/>
                        </a:rPr>
                        <a:t>85</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graphicFrame>
        <p:nvGraphicFramePr>
          <p:cNvPr id="16460" name="Group 76"/>
          <p:cNvGraphicFramePr>
            <a:graphicFrameLocks noGrp="1"/>
          </p:cNvGraphicFramePr>
          <p:nvPr>
            <p:extLst>
              <p:ext uri="{D42A27DB-BD31-4B8C-83A1-F6EECF244321}">
                <p14:modId xmlns:p14="http://schemas.microsoft.com/office/powerpoint/2010/main" val="140679397"/>
              </p:ext>
            </p:extLst>
          </p:nvPr>
        </p:nvGraphicFramePr>
        <p:xfrm>
          <a:off x="4343400" y="2667000"/>
          <a:ext cx="1676400" cy="838200"/>
        </p:xfrm>
        <a:graphic>
          <a:graphicData uri="http://schemas.openxmlformats.org/drawingml/2006/table">
            <a:tbl>
              <a:tblPr/>
              <a:tblGrid>
                <a:gridCol w="794657"/>
                <a:gridCol w="881743"/>
              </a:tblGrid>
              <a:tr h="51752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err="1" smtClean="0">
                          <a:ln>
                            <a:noFill/>
                          </a:ln>
                          <a:solidFill>
                            <a:schemeClr val="tx1"/>
                          </a:solidFill>
                          <a:effectLst/>
                          <a:latin typeface="+mj-lt"/>
                          <a:cs typeface="Arial" pitchFamily="34" charset="0"/>
                        </a:rPr>
                        <a:t>Scode</a:t>
                      </a:r>
                      <a:endParaRPr kumimoji="0" lang="en-US" sz="1400" b="0" i="0" u="none" strike="noStrike" cap="none" normalizeH="0" baseline="0" dirty="0" smtClean="0">
                        <a:ln>
                          <a:noFill/>
                        </a:ln>
                        <a:solidFill>
                          <a:schemeClr val="tx1"/>
                        </a:solidFill>
                        <a:effectLst/>
                        <a:latin typeface="+mj-lt"/>
                        <a:cs typeface="Arial" pitchFamily="34" charset="0"/>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err="1" smtClean="0">
                          <a:ln>
                            <a:noFill/>
                          </a:ln>
                          <a:solidFill>
                            <a:schemeClr val="tx1"/>
                          </a:solidFill>
                          <a:effectLst/>
                          <a:latin typeface="+mj-lt"/>
                          <a:cs typeface="Arial" pitchFamily="34" charset="0"/>
                        </a:rPr>
                        <a:t>Sname</a:t>
                      </a:r>
                      <a:endParaRPr kumimoji="0" lang="en-US" sz="1400" b="0" i="0" u="none" strike="noStrike" cap="none" normalizeH="0" baseline="0" dirty="0" smtClean="0">
                        <a:ln>
                          <a:noFill/>
                        </a:ln>
                        <a:solidFill>
                          <a:schemeClr val="tx1"/>
                        </a:solidFill>
                        <a:effectLst/>
                        <a:latin typeface="+mj-lt"/>
                        <a:cs typeface="Arial" pitchFamily="34" charset="0"/>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mj-lt"/>
                          <a:cs typeface="Arial" pitchFamily="34" charset="0"/>
                        </a:rPr>
                        <a:t>S1</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mj-lt"/>
                          <a:cs typeface="Arial" pitchFamily="34" charset="0"/>
                        </a:rPr>
                        <a:t>A</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graphicFrame>
        <p:nvGraphicFramePr>
          <p:cNvPr id="265506" name="Group 290"/>
          <p:cNvGraphicFramePr>
            <a:graphicFrameLocks noGrp="1"/>
          </p:cNvGraphicFramePr>
          <p:nvPr>
            <p:extLst>
              <p:ext uri="{D42A27DB-BD31-4B8C-83A1-F6EECF244321}">
                <p14:modId xmlns:p14="http://schemas.microsoft.com/office/powerpoint/2010/main" val="2616121782"/>
              </p:ext>
            </p:extLst>
          </p:nvPr>
        </p:nvGraphicFramePr>
        <p:xfrm>
          <a:off x="6711950" y="2649538"/>
          <a:ext cx="1670050" cy="856298"/>
        </p:xfrm>
        <a:graphic>
          <a:graphicData uri="http://schemas.openxmlformats.org/drawingml/2006/table">
            <a:tbl>
              <a:tblPr/>
              <a:tblGrid>
                <a:gridCol w="687388"/>
                <a:gridCol w="982662"/>
              </a:tblGrid>
              <a:tr h="51752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kern="1200" cap="none" normalizeH="0" baseline="0" dirty="0" err="1" smtClean="0">
                          <a:ln>
                            <a:noFill/>
                          </a:ln>
                          <a:solidFill>
                            <a:schemeClr val="tx1"/>
                          </a:solidFill>
                          <a:effectLst/>
                          <a:latin typeface="+mj-lt"/>
                          <a:ea typeface="+mn-ea"/>
                          <a:cs typeface="Arial" pitchFamily="34" charset="0"/>
                        </a:rPr>
                        <a:t>Scode</a:t>
                      </a:r>
                      <a:endParaRPr kumimoji="0" lang="en-US" sz="1400" b="0" i="0" u="none" strike="noStrike" kern="1200" cap="none" normalizeH="0" baseline="0" dirty="0" smtClean="0">
                        <a:ln>
                          <a:noFill/>
                        </a:ln>
                        <a:solidFill>
                          <a:schemeClr val="tx1"/>
                        </a:solidFill>
                        <a:effectLst/>
                        <a:latin typeface="+mj-lt"/>
                        <a:ea typeface="+mn-ea"/>
                        <a:cs typeface="Arial" pitchFamily="34" charset="0"/>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kern="1200" cap="none" normalizeH="0" baseline="0" dirty="0" err="1" smtClean="0">
                          <a:ln>
                            <a:noFill/>
                          </a:ln>
                          <a:solidFill>
                            <a:schemeClr val="tx1"/>
                          </a:solidFill>
                          <a:effectLst/>
                          <a:latin typeface="+mj-lt"/>
                          <a:ea typeface="+mn-ea"/>
                          <a:cs typeface="Arial" pitchFamily="34" charset="0"/>
                        </a:rPr>
                        <a:t>Sname</a:t>
                      </a:r>
                      <a:endParaRPr kumimoji="0" lang="en-US" sz="1400" b="0" i="0" u="none" strike="noStrike" kern="1200" cap="none" normalizeH="0" baseline="0" dirty="0" smtClean="0">
                        <a:ln>
                          <a:noFill/>
                        </a:ln>
                        <a:solidFill>
                          <a:schemeClr val="tx1"/>
                        </a:solidFill>
                        <a:effectLst/>
                        <a:latin typeface="+mj-lt"/>
                        <a:ea typeface="+mn-ea"/>
                        <a:cs typeface="Arial" pitchFamily="34" charset="0"/>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3381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kern="1200" cap="none" normalizeH="0" baseline="0" dirty="0" smtClean="0">
                          <a:ln>
                            <a:noFill/>
                          </a:ln>
                          <a:solidFill>
                            <a:schemeClr val="tx1"/>
                          </a:solidFill>
                          <a:effectLst/>
                          <a:latin typeface="+mj-lt"/>
                          <a:ea typeface="+mn-ea"/>
                          <a:cs typeface="Arial" pitchFamily="34" charset="0"/>
                        </a:rPr>
                        <a:t>S2</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kern="1200" cap="none" normalizeH="0" baseline="0" dirty="0" smtClean="0">
                          <a:ln>
                            <a:noFill/>
                          </a:ln>
                          <a:solidFill>
                            <a:schemeClr val="tx1"/>
                          </a:solidFill>
                          <a:effectLst/>
                          <a:latin typeface="+mj-lt"/>
                          <a:ea typeface="+mn-ea"/>
                          <a:cs typeface="Arial" pitchFamily="34" charset="0"/>
                        </a:rPr>
                        <a:t>B</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sp>
        <p:nvSpPr>
          <p:cNvPr id="26695" name="Rectangle 301"/>
          <p:cNvSpPr>
            <a:spLocks noChangeArrowheads="1"/>
          </p:cNvSpPr>
          <p:nvPr/>
        </p:nvSpPr>
        <p:spPr bwMode="auto">
          <a:xfrm>
            <a:off x="3831771" y="1153884"/>
            <a:ext cx="5159829" cy="4800600"/>
          </a:xfrm>
          <a:prstGeom prst="rect">
            <a:avLst/>
          </a:prstGeom>
          <a:noFill/>
          <a:ln w="9525">
            <a:solidFill>
              <a:schemeClr val="tx2"/>
            </a:solidFill>
            <a:miter lim="800000"/>
            <a:headEnd/>
            <a:tailEnd/>
          </a:ln>
        </p:spPr>
        <p:txBody>
          <a:bodyPr wrap="none" anchor="ctr"/>
          <a:lstStyle/>
          <a:p>
            <a:endParaRPr lang="en-US" dirty="0">
              <a:latin typeface="Candara"/>
            </a:endParaRPr>
          </a:p>
        </p:txBody>
      </p:sp>
      <p:sp>
        <p:nvSpPr>
          <p:cNvPr id="2" name="Title 1"/>
          <p:cNvSpPr>
            <a:spLocks noGrp="1"/>
          </p:cNvSpPr>
          <p:nvPr>
            <p:ph type="title"/>
          </p:nvPr>
        </p:nvSpPr>
        <p:spPr/>
        <p:txBody>
          <a:bodyPr/>
          <a:lstStyle/>
          <a:p>
            <a:r>
              <a:rPr lang="en-US" dirty="0"/>
              <a:t>Hierarchical Model- </a:t>
            </a:r>
            <a:r>
              <a:rPr lang="en-US" dirty="0" smtClean="0"/>
              <a:t>Example</a:t>
            </a:r>
            <a:endParaRPr lang="en-US" dirty="0"/>
          </a:p>
        </p:txBody>
      </p:sp>
      <p:sp>
        <p:nvSpPr>
          <p:cNvPr id="3" name="Content Placeholder 2"/>
          <p:cNvSpPr>
            <a:spLocks noGrp="1"/>
          </p:cNvSpPr>
          <p:nvPr>
            <p:ph idx="1"/>
          </p:nvPr>
        </p:nvSpPr>
        <p:spPr>
          <a:xfrm>
            <a:off x="298516" y="1494766"/>
            <a:ext cx="3533255" cy="4643751"/>
          </a:xfrm>
        </p:spPr>
        <p:txBody>
          <a:bodyPr/>
          <a:lstStyle/>
          <a:p>
            <a:r>
              <a:rPr lang="en-US" dirty="0"/>
              <a:t>Example:</a:t>
            </a:r>
          </a:p>
          <a:p>
            <a:pPr lvl="1"/>
            <a:r>
              <a:rPr lang="en-US" dirty="0"/>
              <a:t>Consider a  student  course - marks database.</a:t>
            </a:r>
          </a:p>
          <a:p>
            <a:pPr lvl="1"/>
            <a:r>
              <a:rPr lang="en-US" dirty="0"/>
              <a:t>In the Hierarchical  model  a student can  register for many courses and gets marks for each course.</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Hierarchical Model - </a:t>
            </a:r>
            <a:r>
              <a:rPr lang="en-US" dirty="0" smtClean="0"/>
              <a:t>Possibilities</a:t>
            </a:r>
            <a:endParaRPr lang="en-US" dirty="0"/>
          </a:p>
        </p:txBody>
      </p:sp>
      <p:sp>
        <p:nvSpPr>
          <p:cNvPr id="3" name="Content Placeholder 2"/>
          <p:cNvSpPr>
            <a:spLocks noGrp="1"/>
          </p:cNvSpPr>
          <p:nvPr>
            <p:ph idx="1"/>
          </p:nvPr>
        </p:nvSpPr>
        <p:spPr/>
        <p:txBody>
          <a:bodyPr/>
          <a:lstStyle/>
          <a:p>
            <a:r>
              <a:rPr lang="en-US" dirty="0"/>
              <a:t>Possibilities in a Hierarchical model:</a:t>
            </a:r>
          </a:p>
          <a:p>
            <a:pPr lvl="1"/>
            <a:r>
              <a:rPr lang="en-US" dirty="0"/>
              <a:t>INSERT</a:t>
            </a:r>
          </a:p>
          <a:p>
            <a:pPr lvl="2"/>
            <a:r>
              <a:rPr lang="en-US" dirty="0"/>
              <a:t>Insertion of Dummy student is required to introduce a new course.          </a:t>
            </a:r>
          </a:p>
          <a:p>
            <a:pPr lvl="1"/>
            <a:r>
              <a:rPr lang="en-US" dirty="0"/>
              <a:t>DELETE</a:t>
            </a:r>
          </a:p>
          <a:p>
            <a:pPr lvl="2"/>
            <a:r>
              <a:rPr lang="en-US" dirty="0"/>
              <a:t>Deleting a student - the only one to take the course deletes course information.         </a:t>
            </a:r>
          </a:p>
          <a:p>
            <a:pPr lvl="1"/>
            <a:r>
              <a:rPr lang="en-US" dirty="0"/>
              <a:t>UPDATE</a:t>
            </a:r>
          </a:p>
          <a:p>
            <a:pPr lvl="2"/>
            <a:r>
              <a:rPr lang="en-US" dirty="0"/>
              <a:t>To change the course name of one  course, the whole database has to be searched. This may result in data inconsistency.</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400" dirty="0"/>
              <a:t>1.3: The Data Models</a:t>
            </a:r>
            <a:r>
              <a:rPr lang="en-US" dirty="0"/>
              <a:t/>
            </a:r>
            <a:br>
              <a:rPr lang="en-US" dirty="0"/>
            </a:br>
            <a:r>
              <a:rPr lang="en-US" dirty="0"/>
              <a:t>Network </a:t>
            </a:r>
            <a:r>
              <a:rPr lang="en-US" dirty="0" smtClean="0"/>
              <a:t>Model</a:t>
            </a:r>
            <a:endParaRPr lang="en-US" dirty="0"/>
          </a:p>
        </p:txBody>
      </p:sp>
      <p:sp>
        <p:nvSpPr>
          <p:cNvPr id="3" name="Content Placeholder 2"/>
          <p:cNvSpPr>
            <a:spLocks noGrp="1"/>
          </p:cNvSpPr>
          <p:nvPr>
            <p:ph idx="1"/>
          </p:nvPr>
        </p:nvSpPr>
        <p:spPr/>
        <p:txBody>
          <a:bodyPr/>
          <a:lstStyle/>
          <a:p>
            <a:r>
              <a:rPr lang="en-US" dirty="0"/>
              <a:t>The Network model:</a:t>
            </a:r>
          </a:p>
          <a:p>
            <a:pPr lvl="1"/>
            <a:r>
              <a:rPr lang="en-US" dirty="0"/>
              <a:t>The Network model solves the problem of data redundancy by representing relationships in terms of “sets” rather than “hierarchy”.</a:t>
            </a:r>
          </a:p>
          <a:p>
            <a:pPr lvl="1"/>
            <a:r>
              <a:rPr lang="en-US" dirty="0"/>
              <a:t>A record occurrence may have any number of immediate </a:t>
            </a:r>
            <a:br>
              <a:rPr lang="en-US" dirty="0"/>
            </a:br>
            <a:r>
              <a:rPr lang="en-US" dirty="0"/>
              <a:t>superiors.</a:t>
            </a:r>
          </a:p>
          <a:p>
            <a:pPr lvl="1"/>
            <a:r>
              <a:rPr lang="en-US" dirty="0"/>
              <a:t>The Network model supports many-to-many relationships.</a:t>
            </a:r>
          </a:p>
          <a:p>
            <a:pPr lvl="1"/>
            <a:r>
              <a:rPr lang="en-US" dirty="0"/>
              <a:t>There is no restriction on number of parents.</a:t>
            </a:r>
          </a:p>
          <a:p>
            <a:pPr lvl="1"/>
            <a:r>
              <a:rPr lang="en-US" dirty="0"/>
              <a:t>A record type can have a number of parent and child record types.</a:t>
            </a:r>
          </a:p>
          <a:p>
            <a:pPr lvl="1"/>
            <a:r>
              <a:rPr lang="en-US" dirty="0"/>
              <a:t>It is more complex than the Hierarchical model because of links.</a:t>
            </a:r>
          </a:p>
          <a:p>
            <a:pPr lvl="1"/>
            <a:r>
              <a:rPr lang="en-US" dirty="0"/>
              <a:t>It is a superset of the Hierarchical model.</a:t>
            </a:r>
          </a:p>
          <a:p>
            <a:pPr lvl="1"/>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700" name="Picture 427"/>
          <p:cNvPicPr>
            <a:picLocks noChangeAspect="1" noChangeArrowheads="1"/>
          </p:cNvPicPr>
          <p:nvPr/>
        </p:nvPicPr>
        <p:blipFill>
          <a:blip r:embed="rId3"/>
          <a:srcRect l="3688" t="5397" r="8049" b="10634"/>
          <a:stretch>
            <a:fillRect/>
          </a:stretch>
        </p:blipFill>
        <p:spPr bwMode="auto">
          <a:xfrm>
            <a:off x="1336675" y="2267173"/>
            <a:ext cx="6400800" cy="3529012"/>
          </a:xfrm>
          <a:prstGeom prst="rect">
            <a:avLst/>
          </a:prstGeom>
          <a:noFill/>
          <a:ln w="9525">
            <a:solidFill>
              <a:srgbClr val="000000"/>
            </a:solidFill>
            <a:miter lim="800000"/>
            <a:headEnd/>
            <a:tailEnd/>
          </a:ln>
        </p:spPr>
      </p:pic>
      <p:sp>
        <p:nvSpPr>
          <p:cNvPr id="2" name="Title 1"/>
          <p:cNvSpPr>
            <a:spLocks noGrp="1"/>
          </p:cNvSpPr>
          <p:nvPr>
            <p:ph type="title"/>
          </p:nvPr>
        </p:nvSpPr>
        <p:spPr/>
        <p:txBody>
          <a:bodyPr/>
          <a:lstStyle/>
          <a:p>
            <a:r>
              <a:rPr lang="en-US" dirty="0"/>
              <a:t>Network Model - </a:t>
            </a:r>
            <a:r>
              <a:rPr lang="en-US" dirty="0" smtClean="0"/>
              <a:t>Example</a:t>
            </a:r>
            <a:endParaRPr lang="en-US" dirty="0"/>
          </a:p>
        </p:txBody>
      </p:sp>
      <p:sp>
        <p:nvSpPr>
          <p:cNvPr id="3" name="Content Placeholder 2"/>
          <p:cNvSpPr>
            <a:spLocks noGrp="1"/>
          </p:cNvSpPr>
          <p:nvPr>
            <p:ph idx="1"/>
          </p:nvPr>
        </p:nvSpPr>
        <p:spPr>
          <a:xfrm>
            <a:off x="298516" y="1393372"/>
            <a:ext cx="8845484" cy="4745146"/>
          </a:xfrm>
        </p:spPr>
        <p:txBody>
          <a:bodyPr/>
          <a:lstStyle/>
          <a:p>
            <a:pPr lvl="1"/>
            <a:r>
              <a:rPr lang="en-US" dirty="0"/>
              <a:t>In the example of student course – marks, “student record” and “course record” is linked together through “marks record”.</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Model - </a:t>
            </a:r>
            <a:r>
              <a:rPr lang="en-US" dirty="0" smtClean="0"/>
              <a:t>Possibilities</a:t>
            </a:r>
            <a:endParaRPr lang="en-US" dirty="0"/>
          </a:p>
        </p:txBody>
      </p:sp>
      <p:sp>
        <p:nvSpPr>
          <p:cNvPr id="3" name="Content Placeholder 2"/>
          <p:cNvSpPr>
            <a:spLocks noGrp="1"/>
          </p:cNvSpPr>
          <p:nvPr>
            <p:ph idx="1"/>
          </p:nvPr>
        </p:nvSpPr>
        <p:spPr/>
        <p:txBody>
          <a:bodyPr/>
          <a:lstStyle/>
          <a:p>
            <a:r>
              <a:rPr lang="en-US" dirty="0" smtClean="0"/>
              <a:t>Possibilities in a Network model:</a:t>
            </a:r>
          </a:p>
          <a:p>
            <a:pPr lvl="1"/>
            <a:r>
              <a:rPr lang="en-US" dirty="0" smtClean="0"/>
              <a:t>INSERT</a:t>
            </a:r>
          </a:p>
          <a:p>
            <a:pPr lvl="2"/>
            <a:r>
              <a:rPr lang="en-US" dirty="0" smtClean="0"/>
              <a:t>Inserting a “course record” or “student record” poses no problems. They can exist without any connectors till a student takes the course.       </a:t>
            </a:r>
          </a:p>
          <a:p>
            <a:pPr lvl="1"/>
            <a:r>
              <a:rPr lang="en-US" dirty="0" smtClean="0"/>
              <a:t>DELETE</a:t>
            </a:r>
          </a:p>
          <a:p>
            <a:r>
              <a:rPr lang="en-US" dirty="0" smtClean="0"/>
              <a:t>Deleting any record automatically adjusts the chain.</a:t>
            </a:r>
          </a:p>
          <a:p>
            <a:pPr lvl="1"/>
            <a:r>
              <a:rPr lang="en-US" dirty="0" smtClean="0"/>
              <a:t>UPDATE</a:t>
            </a:r>
          </a:p>
          <a:p>
            <a:pPr lvl="2"/>
            <a:r>
              <a:rPr lang="en-US" dirty="0" smtClean="0"/>
              <a:t>Update can be done only to a particular child record. </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400" dirty="0"/>
              <a:t>1.3: The Data Models</a:t>
            </a:r>
            <a:br>
              <a:rPr lang="en-US" sz="1400" dirty="0"/>
            </a:br>
            <a:r>
              <a:rPr lang="en-US" dirty="0"/>
              <a:t>Relational </a:t>
            </a:r>
            <a:r>
              <a:rPr lang="en-US" dirty="0" smtClean="0"/>
              <a:t>Model</a:t>
            </a:r>
            <a:endParaRPr lang="en-US" dirty="0"/>
          </a:p>
        </p:txBody>
      </p:sp>
      <p:sp>
        <p:nvSpPr>
          <p:cNvPr id="3" name="Content Placeholder 2"/>
          <p:cNvSpPr>
            <a:spLocks noGrp="1"/>
          </p:cNvSpPr>
          <p:nvPr>
            <p:ph idx="1"/>
          </p:nvPr>
        </p:nvSpPr>
        <p:spPr/>
        <p:txBody>
          <a:bodyPr/>
          <a:lstStyle/>
          <a:p>
            <a:r>
              <a:rPr lang="en-US" dirty="0"/>
              <a:t>The Relational model:</a:t>
            </a:r>
          </a:p>
          <a:p>
            <a:pPr lvl="1"/>
            <a:r>
              <a:rPr lang="en-US" dirty="0"/>
              <a:t>The Relational model developed out of the work done by Dr. E. F. </a:t>
            </a:r>
            <a:r>
              <a:rPr lang="en-US" dirty="0" err="1"/>
              <a:t>Codd</a:t>
            </a:r>
            <a:r>
              <a:rPr lang="en-US" dirty="0"/>
              <a:t> at IBM in the late 1960s.  He was looking for ways to solve the problems with the existing models. </a:t>
            </a:r>
          </a:p>
          <a:p>
            <a:pPr lvl="1"/>
            <a:r>
              <a:rPr lang="en-US" dirty="0"/>
              <a:t>At the core of the Relational model is the concept of a “table” (also called a “relation”), which stores all data. </a:t>
            </a:r>
          </a:p>
          <a:p>
            <a:pPr lvl="1"/>
            <a:r>
              <a:rPr lang="en-US" dirty="0"/>
              <a:t>Each “table” is made up of: </a:t>
            </a:r>
          </a:p>
          <a:p>
            <a:pPr lvl="2"/>
            <a:r>
              <a:rPr lang="en-US" dirty="0"/>
              <a:t>“records” (i.e. horizontal rows that are also known as “tuples”), and </a:t>
            </a:r>
          </a:p>
          <a:p>
            <a:pPr lvl="2"/>
            <a:r>
              <a:rPr lang="en-US" dirty="0"/>
              <a:t>“fields” (i.e. vertical columns that are also known as “attributes”)</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Lesson </a:t>
            </a:r>
            <a:r>
              <a:rPr lang="en-US" dirty="0" smtClean="0"/>
              <a:t>Objectives</a:t>
            </a:r>
            <a:endParaRPr lang="en-US" dirty="0"/>
          </a:p>
        </p:txBody>
      </p:sp>
      <p:sp>
        <p:nvSpPr>
          <p:cNvPr id="4" name="Content Placeholder 3"/>
          <p:cNvSpPr>
            <a:spLocks noGrp="1"/>
          </p:cNvSpPr>
          <p:nvPr>
            <p:ph idx="1"/>
          </p:nvPr>
        </p:nvSpPr>
        <p:spPr/>
        <p:txBody>
          <a:bodyPr/>
          <a:lstStyle/>
          <a:p>
            <a:r>
              <a:rPr lang="en-US" dirty="0"/>
              <a:t>To understand the following topics:</a:t>
            </a:r>
          </a:p>
          <a:p>
            <a:pPr lvl="1"/>
            <a:r>
              <a:rPr lang="en-US" dirty="0"/>
              <a:t>Database</a:t>
            </a:r>
          </a:p>
          <a:p>
            <a:pPr lvl="1"/>
            <a:r>
              <a:rPr lang="en-US" dirty="0"/>
              <a:t>Features of DBMS</a:t>
            </a:r>
          </a:p>
          <a:p>
            <a:pPr lvl="1"/>
            <a:r>
              <a:rPr lang="en-US" dirty="0"/>
              <a:t>DBMS models</a:t>
            </a:r>
          </a:p>
          <a:p>
            <a:pPr lvl="1"/>
            <a:r>
              <a:rPr lang="en-US" dirty="0"/>
              <a:t>Relational DBMS</a:t>
            </a:r>
          </a:p>
          <a:p>
            <a:endParaRPr lang="en-US" dirty="0"/>
          </a:p>
        </p:txBody>
      </p:sp>
    </p:spTree>
    <p:extLst>
      <p:ext uri="{BB962C8B-B14F-4D97-AF65-F5344CB8AC3E}">
        <p14:creationId xmlns:p14="http://schemas.microsoft.com/office/powerpoint/2010/main" val="37980735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a:t>
            </a:r>
            <a:r>
              <a:rPr lang="en-US" dirty="0" smtClean="0"/>
              <a:t>Model</a:t>
            </a:r>
            <a:endParaRPr lang="en-US" dirty="0"/>
          </a:p>
        </p:txBody>
      </p:sp>
      <p:sp>
        <p:nvSpPr>
          <p:cNvPr id="3" name="Content Placeholder 2"/>
          <p:cNvSpPr>
            <a:spLocks noGrp="1"/>
          </p:cNvSpPr>
          <p:nvPr>
            <p:ph idx="1"/>
          </p:nvPr>
        </p:nvSpPr>
        <p:spPr/>
        <p:txBody>
          <a:bodyPr/>
          <a:lstStyle/>
          <a:p>
            <a:r>
              <a:rPr lang="en-US" dirty="0"/>
              <a:t>The Relational model:</a:t>
            </a:r>
          </a:p>
          <a:p>
            <a:pPr lvl="1"/>
            <a:r>
              <a:rPr lang="en-US" dirty="0"/>
              <a:t>Examples of RDBMS: </a:t>
            </a:r>
          </a:p>
          <a:p>
            <a:pPr lvl="2"/>
            <a:r>
              <a:rPr lang="en-US" dirty="0"/>
              <a:t>Oracle </a:t>
            </a:r>
          </a:p>
          <a:p>
            <a:pPr lvl="2"/>
            <a:r>
              <a:rPr lang="en-US" dirty="0"/>
              <a:t>Informix</a:t>
            </a:r>
          </a:p>
          <a:p>
            <a:pPr lvl="2"/>
            <a:r>
              <a:rPr lang="en-US" dirty="0"/>
              <a:t>Sybase</a:t>
            </a:r>
          </a:p>
          <a:p>
            <a:pPr lvl="1"/>
            <a:r>
              <a:rPr lang="en-US" dirty="0"/>
              <a:t>Because of lack of linkages, the Relational model is easier to understand and implement.</a:t>
            </a:r>
          </a:p>
          <a:p>
            <a:endParaRPr lang="en-US" dirty="0"/>
          </a:p>
        </p:txBody>
      </p:sp>
      <p:graphicFrame>
        <p:nvGraphicFramePr>
          <p:cNvPr id="281604" name="Group 4"/>
          <p:cNvGraphicFramePr>
            <a:graphicFrameLocks noGrp="1"/>
          </p:cNvGraphicFramePr>
          <p:nvPr>
            <p:extLst>
              <p:ext uri="{D42A27DB-BD31-4B8C-83A1-F6EECF244321}">
                <p14:modId xmlns:p14="http://schemas.microsoft.com/office/powerpoint/2010/main" val="185488565"/>
              </p:ext>
            </p:extLst>
          </p:nvPr>
        </p:nvGraphicFramePr>
        <p:xfrm>
          <a:off x="5950858" y="3657600"/>
          <a:ext cx="1959656" cy="2194560"/>
        </p:xfrm>
        <a:graphic>
          <a:graphicData uri="http://schemas.openxmlformats.org/drawingml/2006/table">
            <a:tbl>
              <a:tblPr/>
              <a:tblGrid>
                <a:gridCol w="653219"/>
                <a:gridCol w="653218"/>
                <a:gridCol w="653219"/>
              </a:tblGrid>
              <a:tr h="180975">
                <a:tc gridSpan="3">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kern="1200" cap="none" normalizeH="0" baseline="0" dirty="0" smtClean="0">
                          <a:ln>
                            <a:noFill/>
                          </a:ln>
                          <a:solidFill>
                            <a:schemeClr val="tx1"/>
                          </a:solidFill>
                          <a:effectLst/>
                          <a:latin typeface="+mj-lt"/>
                          <a:ea typeface="+mn-ea"/>
                          <a:cs typeface="Arial" pitchFamily="34" charset="0"/>
                        </a:rPr>
                        <a:t>Marks Table</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18097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kern="1200" cap="none" normalizeH="0" baseline="0" smtClean="0">
                          <a:ln>
                            <a:noFill/>
                          </a:ln>
                          <a:solidFill>
                            <a:schemeClr val="tx1"/>
                          </a:solidFill>
                          <a:effectLst/>
                          <a:latin typeface="+mj-lt"/>
                          <a:ea typeface="+mn-ea"/>
                          <a:cs typeface="Arial" pitchFamily="34" charset="0"/>
                        </a:rPr>
                        <a:t>Ccode</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kern="1200" cap="none" normalizeH="0" baseline="0" dirty="0" err="1" smtClean="0">
                          <a:ln>
                            <a:noFill/>
                          </a:ln>
                          <a:solidFill>
                            <a:schemeClr val="tx1"/>
                          </a:solidFill>
                          <a:effectLst/>
                          <a:latin typeface="+mj-lt"/>
                          <a:ea typeface="+mn-ea"/>
                          <a:cs typeface="Arial" pitchFamily="34" charset="0"/>
                        </a:rPr>
                        <a:t>Scode</a:t>
                      </a:r>
                      <a:endParaRPr kumimoji="0" lang="en-US" sz="1200" b="0" i="0" u="none" strike="noStrike" kern="1200" cap="none" normalizeH="0" baseline="0" dirty="0" smtClean="0">
                        <a:ln>
                          <a:noFill/>
                        </a:ln>
                        <a:solidFill>
                          <a:schemeClr val="tx1"/>
                        </a:solidFill>
                        <a:effectLst/>
                        <a:latin typeface="+mj-lt"/>
                        <a:ea typeface="+mn-ea"/>
                        <a:cs typeface="Arial" pitchFamily="34" charset="0"/>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kern="1200" cap="none" normalizeH="0" baseline="0" dirty="0" smtClean="0">
                          <a:ln>
                            <a:noFill/>
                          </a:ln>
                          <a:solidFill>
                            <a:schemeClr val="tx1"/>
                          </a:solidFill>
                          <a:effectLst/>
                          <a:latin typeface="+mj-lt"/>
                          <a:ea typeface="+mn-ea"/>
                          <a:cs typeface="Arial" pitchFamily="34" charset="0"/>
                        </a:rPr>
                        <a:t>Marks</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kern="1200" cap="none" normalizeH="0" baseline="0" smtClean="0">
                          <a:ln>
                            <a:noFill/>
                          </a:ln>
                          <a:solidFill>
                            <a:schemeClr val="tx1"/>
                          </a:solidFill>
                          <a:effectLst/>
                          <a:latin typeface="+mj-lt"/>
                          <a:ea typeface="+mn-ea"/>
                          <a:cs typeface="Arial" pitchFamily="34" charset="0"/>
                        </a:rPr>
                        <a:t>C1</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kern="1200" cap="none" normalizeH="0" baseline="0" dirty="0" smtClean="0">
                          <a:ln>
                            <a:noFill/>
                          </a:ln>
                          <a:solidFill>
                            <a:schemeClr val="tx1"/>
                          </a:solidFill>
                          <a:effectLst/>
                          <a:latin typeface="+mj-lt"/>
                          <a:ea typeface="+mn-ea"/>
                          <a:cs typeface="Arial" pitchFamily="34" charset="0"/>
                        </a:rPr>
                        <a:t>S1</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kern="1200" cap="none" normalizeH="0" baseline="0" dirty="0" smtClean="0">
                          <a:ln>
                            <a:noFill/>
                          </a:ln>
                          <a:solidFill>
                            <a:schemeClr val="tx1"/>
                          </a:solidFill>
                          <a:effectLst/>
                          <a:latin typeface="+mj-lt"/>
                          <a:ea typeface="+mn-ea"/>
                          <a:cs typeface="Arial" pitchFamily="34" charset="0"/>
                        </a:rPr>
                        <a:t>65</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kern="1200" cap="none" normalizeH="0" baseline="0" smtClean="0">
                          <a:ln>
                            <a:noFill/>
                          </a:ln>
                          <a:solidFill>
                            <a:schemeClr val="tx1"/>
                          </a:solidFill>
                          <a:effectLst/>
                          <a:latin typeface="+mj-lt"/>
                          <a:ea typeface="+mn-ea"/>
                          <a:cs typeface="Arial" pitchFamily="34" charset="0"/>
                        </a:rPr>
                        <a:t>C2</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kern="1200" cap="none" normalizeH="0" baseline="0" smtClean="0">
                          <a:ln>
                            <a:noFill/>
                          </a:ln>
                          <a:solidFill>
                            <a:schemeClr val="tx1"/>
                          </a:solidFill>
                          <a:effectLst/>
                          <a:latin typeface="+mj-lt"/>
                          <a:ea typeface="+mn-ea"/>
                          <a:cs typeface="Arial" pitchFamily="34" charset="0"/>
                        </a:rPr>
                        <a:t>S1</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kern="1200" cap="none" normalizeH="0" baseline="0" dirty="0" smtClean="0">
                          <a:ln>
                            <a:noFill/>
                          </a:ln>
                          <a:solidFill>
                            <a:schemeClr val="tx1"/>
                          </a:solidFill>
                          <a:effectLst/>
                          <a:latin typeface="+mj-lt"/>
                          <a:ea typeface="+mn-ea"/>
                          <a:cs typeface="Arial" pitchFamily="34" charset="0"/>
                        </a:rPr>
                        <a:t>78</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kern="1200" cap="none" normalizeH="0" baseline="0" smtClean="0">
                          <a:ln>
                            <a:noFill/>
                          </a:ln>
                          <a:solidFill>
                            <a:schemeClr val="tx1"/>
                          </a:solidFill>
                          <a:effectLst/>
                          <a:latin typeface="+mj-lt"/>
                          <a:ea typeface="+mn-ea"/>
                          <a:cs typeface="Arial" pitchFamily="34" charset="0"/>
                        </a:rPr>
                        <a:t>C3</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kern="1200" cap="none" normalizeH="0" baseline="0" smtClean="0">
                          <a:ln>
                            <a:noFill/>
                          </a:ln>
                          <a:solidFill>
                            <a:schemeClr val="tx1"/>
                          </a:solidFill>
                          <a:effectLst/>
                          <a:latin typeface="+mj-lt"/>
                          <a:ea typeface="+mn-ea"/>
                          <a:cs typeface="Arial" pitchFamily="34" charset="0"/>
                        </a:rPr>
                        <a:t>S1</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kern="1200" cap="none" normalizeH="0" baseline="0" dirty="0" smtClean="0">
                          <a:ln>
                            <a:noFill/>
                          </a:ln>
                          <a:solidFill>
                            <a:schemeClr val="tx1"/>
                          </a:solidFill>
                          <a:effectLst/>
                          <a:latin typeface="+mj-lt"/>
                          <a:ea typeface="+mn-ea"/>
                          <a:cs typeface="Arial" pitchFamily="34" charset="0"/>
                        </a:rPr>
                        <a:t>83</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kern="1200" cap="none" normalizeH="0" baseline="0" smtClean="0">
                          <a:ln>
                            <a:noFill/>
                          </a:ln>
                          <a:solidFill>
                            <a:schemeClr val="tx1"/>
                          </a:solidFill>
                          <a:effectLst/>
                          <a:latin typeface="+mj-lt"/>
                          <a:ea typeface="+mn-ea"/>
                          <a:cs typeface="Arial" pitchFamily="34" charset="0"/>
                        </a:rPr>
                        <a:t>C4</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kern="1200" cap="none" normalizeH="0" baseline="0" smtClean="0">
                          <a:ln>
                            <a:noFill/>
                          </a:ln>
                          <a:solidFill>
                            <a:schemeClr val="tx1"/>
                          </a:solidFill>
                          <a:effectLst/>
                          <a:latin typeface="+mj-lt"/>
                          <a:ea typeface="+mn-ea"/>
                          <a:cs typeface="Arial" pitchFamily="34" charset="0"/>
                        </a:rPr>
                        <a:t>S1</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kern="1200" cap="none" normalizeH="0" baseline="0" dirty="0" smtClean="0">
                          <a:ln>
                            <a:noFill/>
                          </a:ln>
                          <a:solidFill>
                            <a:schemeClr val="tx1"/>
                          </a:solidFill>
                          <a:effectLst/>
                          <a:latin typeface="+mj-lt"/>
                          <a:ea typeface="+mn-ea"/>
                          <a:cs typeface="Arial" pitchFamily="34" charset="0"/>
                        </a:rPr>
                        <a:t>85</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kern="1200" cap="none" normalizeH="0" baseline="0" smtClean="0">
                          <a:ln>
                            <a:noFill/>
                          </a:ln>
                          <a:solidFill>
                            <a:schemeClr val="tx1"/>
                          </a:solidFill>
                          <a:effectLst/>
                          <a:latin typeface="+mj-lt"/>
                          <a:ea typeface="+mn-ea"/>
                          <a:cs typeface="Arial" pitchFamily="34" charset="0"/>
                        </a:rPr>
                        <a:t>C3</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kern="1200" cap="none" normalizeH="0" baseline="0" smtClean="0">
                          <a:ln>
                            <a:noFill/>
                          </a:ln>
                          <a:solidFill>
                            <a:schemeClr val="tx1"/>
                          </a:solidFill>
                          <a:effectLst/>
                          <a:latin typeface="+mj-lt"/>
                          <a:ea typeface="+mn-ea"/>
                          <a:cs typeface="Arial" pitchFamily="34" charset="0"/>
                        </a:rPr>
                        <a:t>S2</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kern="1200" cap="none" normalizeH="0" baseline="0" dirty="0" smtClean="0">
                          <a:ln>
                            <a:noFill/>
                          </a:ln>
                          <a:solidFill>
                            <a:schemeClr val="tx1"/>
                          </a:solidFill>
                          <a:effectLst/>
                          <a:latin typeface="+mj-lt"/>
                          <a:ea typeface="+mn-ea"/>
                          <a:cs typeface="Arial" pitchFamily="34" charset="0"/>
                        </a:rPr>
                        <a:t>83</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kern="1200" cap="none" normalizeH="0" baseline="0" smtClean="0">
                          <a:ln>
                            <a:noFill/>
                          </a:ln>
                          <a:solidFill>
                            <a:schemeClr val="tx1"/>
                          </a:solidFill>
                          <a:effectLst/>
                          <a:latin typeface="+mj-lt"/>
                          <a:ea typeface="+mn-ea"/>
                          <a:cs typeface="Arial" pitchFamily="34" charset="0"/>
                        </a:rPr>
                        <a:t>C4</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kern="1200" cap="none" normalizeH="0" baseline="0" smtClean="0">
                          <a:ln>
                            <a:noFill/>
                          </a:ln>
                          <a:solidFill>
                            <a:schemeClr val="tx1"/>
                          </a:solidFill>
                          <a:effectLst/>
                          <a:latin typeface="+mj-lt"/>
                          <a:ea typeface="+mn-ea"/>
                          <a:cs typeface="Arial" pitchFamily="34" charset="0"/>
                        </a:rPr>
                        <a:t>S2</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kern="1200" cap="none" normalizeH="0" baseline="0" dirty="0" smtClean="0">
                          <a:ln>
                            <a:noFill/>
                          </a:ln>
                          <a:solidFill>
                            <a:schemeClr val="tx1"/>
                          </a:solidFill>
                          <a:effectLst/>
                          <a:latin typeface="+mj-lt"/>
                          <a:ea typeface="+mn-ea"/>
                          <a:cs typeface="Arial" pitchFamily="34" charset="0"/>
                        </a:rPr>
                        <a:t>85</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graphicFrame>
        <p:nvGraphicFramePr>
          <p:cNvPr id="281638" name="Group 38"/>
          <p:cNvGraphicFramePr>
            <a:graphicFrameLocks noGrp="1"/>
          </p:cNvGraphicFramePr>
          <p:nvPr>
            <p:extLst>
              <p:ext uri="{D42A27DB-BD31-4B8C-83A1-F6EECF244321}">
                <p14:modId xmlns:p14="http://schemas.microsoft.com/office/powerpoint/2010/main" val="319917142"/>
              </p:ext>
            </p:extLst>
          </p:nvPr>
        </p:nvGraphicFramePr>
        <p:xfrm>
          <a:off x="5065486" y="1600200"/>
          <a:ext cx="1563914" cy="1098234"/>
        </p:xfrm>
        <a:graphic>
          <a:graphicData uri="http://schemas.openxmlformats.org/drawingml/2006/table">
            <a:tbl>
              <a:tblPr/>
              <a:tblGrid>
                <a:gridCol w="781957"/>
                <a:gridCol w="781957"/>
              </a:tblGrid>
              <a:tr h="274638">
                <a:tc gridSpan="2">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1" i="0" u="none" strike="noStrike" cap="none" normalizeH="0" baseline="0" dirty="0" smtClean="0">
                          <a:ln>
                            <a:noFill/>
                          </a:ln>
                          <a:solidFill>
                            <a:schemeClr val="tx1"/>
                          </a:solidFill>
                          <a:effectLst/>
                          <a:latin typeface="+mj-lt"/>
                          <a:cs typeface="Arial" pitchFamily="34" charset="0"/>
                        </a:rPr>
                        <a:t>Student Table</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hMerge="1">
                  <a:txBody>
                    <a:bodyPr/>
                    <a:lstStyle/>
                    <a:p>
                      <a:endParaRPr lang="en-US"/>
                    </a:p>
                  </a:txBody>
                  <a:tcPr/>
                </a:tc>
              </a:tr>
              <a:tr h="2746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err="1" smtClean="0">
                          <a:ln>
                            <a:noFill/>
                          </a:ln>
                          <a:solidFill>
                            <a:schemeClr val="tx1"/>
                          </a:solidFill>
                          <a:effectLst/>
                          <a:latin typeface="+mj-lt"/>
                          <a:cs typeface="Arial" pitchFamily="34" charset="0"/>
                        </a:rPr>
                        <a:t>Scode</a:t>
                      </a:r>
                      <a:endParaRPr kumimoji="0" lang="en-US" sz="1200" b="0" i="0" u="none" strike="noStrike" cap="none" normalizeH="0" baseline="0" dirty="0" smtClean="0">
                        <a:ln>
                          <a:noFill/>
                        </a:ln>
                        <a:solidFill>
                          <a:schemeClr val="tx1"/>
                        </a:solidFill>
                        <a:effectLst/>
                        <a:latin typeface="+mj-lt"/>
                        <a:cs typeface="Arial" pitchFamily="34" charset="0"/>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err="1" smtClean="0">
                          <a:ln>
                            <a:noFill/>
                          </a:ln>
                          <a:solidFill>
                            <a:schemeClr val="tx1"/>
                          </a:solidFill>
                          <a:effectLst/>
                          <a:latin typeface="+mj-lt"/>
                          <a:cs typeface="Arial" pitchFamily="34" charset="0"/>
                        </a:rPr>
                        <a:t>Sname</a:t>
                      </a:r>
                      <a:endParaRPr kumimoji="0" lang="en-US" sz="1200" b="0" i="0" u="none" strike="noStrike" cap="none" normalizeH="0" baseline="0" dirty="0" smtClean="0">
                        <a:ln>
                          <a:noFill/>
                        </a:ln>
                        <a:solidFill>
                          <a:schemeClr val="tx1"/>
                        </a:solidFill>
                        <a:effectLst/>
                        <a:latin typeface="+mj-lt"/>
                        <a:cs typeface="Arial" pitchFamily="34" charset="0"/>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mj-lt"/>
                          <a:cs typeface="Arial" pitchFamily="34" charset="0"/>
                        </a:rPr>
                        <a:t>S1</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mj-lt"/>
                          <a:cs typeface="Arial" pitchFamily="34" charset="0"/>
                        </a:rPr>
                        <a:t>A</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2746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mj-lt"/>
                          <a:cs typeface="Arial" pitchFamily="34" charset="0"/>
                        </a:rPr>
                        <a:t>S2</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mj-lt"/>
                          <a:cs typeface="Arial" pitchFamily="34" charset="0"/>
                        </a:rPr>
                        <a:t>B</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graphicFrame>
        <p:nvGraphicFramePr>
          <p:cNvPr id="281654" name="Group 54"/>
          <p:cNvGraphicFramePr>
            <a:graphicFrameLocks noGrp="1"/>
          </p:cNvGraphicFramePr>
          <p:nvPr>
            <p:extLst>
              <p:ext uri="{D42A27DB-BD31-4B8C-83A1-F6EECF244321}">
                <p14:modId xmlns:p14="http://schemas.microsoft.com/office/powerpoint/2010/main" val="3919563942"/>
              </p:ext>
            </p:extLst>
          </p:nvPr>
        </p:nvGraphicFramePr>
        <p:xfrm>
          <a:off x="6857405" y="851650"/>
          <a:ext cx="1752600" cy="1857474"/>
        </p:xfrm>
        <a:graphic>
          <a:graphicData uri="http://schemas.openxmlformats.org/drawingml/2006/table">
            <a:tbl>
              <a:tblPr/>
              <a:tblGrid>
                <a:gridCol w="876300"/>
                <a:gridCol w="876300"/>
              </a:tblGrid>
              <a:tr h="302994">
                <a:tc gridSpan="2">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kern="1200" cap="none" normalizeH="0" baseline="0" dirty="0" smtClean="0">
                          <a:ln>
                            <a:noFill/>
                          </a:ln>
                          <a:solidFill>
                            <a:schemeClr val="tx1"/>
                          </a:solidFill>
                          <a:effectLst/>
                          <a:latin typeface="+mj-lt"/>
                          <a:ea typeface="+mn-ea"/>
                          <a:cs typeface="Arial" pitchFamily="34" charset="0"/>
                        </a:rPr>
                        <a:t>Course Table</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hMerge="1">
                  <a:txBody>
                    <a:bodyPr/>
                    <a:lstStyle/>
                    <a:p>
                      <a:endParaRPr lang="en-US"/>
                    </a:p>
                  </a:txBody>
                  <a:tcPr/>
                </a:tc>
              </a:tr>
              <a:tr h="266037">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kern="1200" cap="none" normalizeH="0" baseline="0" dirty="0" err="1" smtClean="0">
                          <a:ln>
                            <a:noFill/>
                          </a:ln>
                          <a:solidFill>
                            <a:schemeClr val="tx1"/>
                          </a:solidFill>
                          <a:effectLst/>
                          <a:latin typeface="+mj-lt"/>
                          <a:ea typeface="+mn-ea"/>
                          <a:cs typeface="Arial" pitchFamily="34" charset="0"/>
                        </a:rPr>
                        <a:t>Ccode</a:t>
                      </a:r>
                      <a:endParaRPr kumimoji="0" lang="en-US" sz="1200" b="0" i="0" u="none" strike="noStrike" kern="1200" cap="none" normalizeH="0" baseline="0" dirty="0" smtClean="0">
                        <a:ln>
                          <a:noFill/>
                        </a:ln>
                        <a:solidFill>
                          <a:schemeClr val="tx1"/>
                        </a:solidFill>
                        <a:effectLst/>
                        <a:latin typeface="+mj-lt"/>
                        <a:ea typeface="+mn-ea"/>
                        <a:cs typeface="Arial" pitchFamily="34" charset="0"/>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kern="1200" cap="none" normalizeH="0" baseline="0" dirty="0" err="1" smtClean="0">
                          <a:ln>
                            <a:noFill/>
                          </a:ln>
                          <a:solidFill>
                            <a:schemeClr val="tx1"/>
                          </a:solidFill>
                          <a:effectLst/>
                          <a:latin typeface="+mj-lt"/>
                          <a:ea typeface="+mn-ea"/>
                          <a:cs typeface="Arial" pitchFamily="34" charset="0"/>
                        </a:rPr>
                        <a:t>Cname</a:t>
                      </a:r>
                      <a:endParaRPr kumimoji="0" lang="en-US" sz="1200" b="0" i="0" u="none" strike="noStrike" kern="1200" cap="none" normalizeH="0" baseline="0" dirty="0" smtClean="0">
                        <a:ln>
                          <a:noFill/>
                        </a:ln>
                        <a:solidFill>
                          <a:schemeClr val="tx1"/>
                        </a:solidFill>
                        <a:effectLst/>
                        <a:latin typeface="+mj-lt"/>
                        <a:ea typeface="+mn-ea"/>
                        <a:cs typeface="Arial" pitchFamily="34" charset="0"/>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265729">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kern="1200" cap="none" normalizeH="0" baseline="0" smtClean="0">
                          <a:ln>
                            <a:noFill/>
                          </a:ln>
                          <a:solidFill>
                            <a:schemeClr val="tx1"/>
                          </a:solidFill>
                          <a:effectLst/>
                          <a:latin typeface="+mj-lt"/>
                          <a:ea typeface="+mn-ea"/>
                          <a:cs typeface="Arial" pitchFamily="34" charset="0"/>
                        </a:rPr>
                        <a:t>C1</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kern="1200" cap="none" normalizeH="0" baseline="0" dirty="0" smtClean="0">
                          <a:ln>
                            <a:noFill/>
                          </a:ln>
                          <a:solidFill>
                            <a:schemeClr val="tx1"/>
                          </a:solidFill>
                          <a:effectLst/>
                          <a:latin typeface="+mj-lt"/>
                          <a:ea typeface="+mn-ea"/>
                          <a:cs typeface="Arial" pitchFamily="34" charset="0"/>
                        </a:rPr>
                        <a:t>Physics</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442881">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kern="1200" cap="none" normalizeH="0" baseline="0" smtClean="0">
                          <a:ln>
                            <a:noFill/>
                          </a:ln>
                          <a:solidFill>
                            <a:schemeClr val="tx1"/>
                          </a:solidFill>
                          <a:effectLst/>
                          <a:latin typeface="+mj-lt"/>
                          <a:ea typeface="+mn-ea"/>
                          <a:cs typeface="Arial" pitchFamily="34" charset="0"/>
                        </a:rPr>
                        <a:t>C2</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kern="1200" cap="none" normalizeH="0" baseline="0" dirty="0" smtClean="0">
                          <a:ln>
                            <a:noFill/>
                          </a:ln>
                          <a:solidFill>
                            <a:schemeClr val="tx1"/>
                          </a:solidFill>
                          <a:effectLst/>
                          <a:latin typeface="+mj-lt"/>
                          <a:ea typeface="+mn-ea"/>
                          <a:cs typeface="Arial" pitchFamily="34" charset="0"/>
                        </a:rPr>
                        <a:t>Chemistry</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266037">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kern="1200" cap="none" normalizeH="0" baseline="0" smtClean="0">
                          <a:ln>
                            <a:noFill/>
                          </a:ln>
                          <a:solidFill>
                            <a:schemeClr val="tx1"/>
                          </a:solidFill>
                          <a:effectLst/>
                          <a:latin typeface="+mj-lt"/>
                          <a:ea typeface="+mn-ea"/>
                          <a:cs typeface="Arial" pitchFamily="34" charset="0"/>
                        </a:rPr>
                        <a:t>C3</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kern="1200" cap="none" normalizeH="0" baseline="0" dirty="0" err="1" smtClean="0">
                          <a:ln>
                            <a:noFill/>
                          </a:ln>
                          <a:solidFill>
                            <a:schemeClr val="tx1"/>
                          </a:solidFill>
                          <a:effectLst/>
                          <a:latin typeface="+mj-lt"/>
                          <a:ea typeface="+mn-ea"/>
                          <a:cs typeface="Arial" pitchFamily="34" charset="0"/>
                        </a:rPr>
                        <a:t>Maths</a:t>
                      </a:r>
                      <a:endParaRPr kumimoji="0" lang="en-US" sz="1200" b="0" i="0" u="none" strike="noStrike" kern="1200" cap="none" normalizeH="0" baseline="0" dirty="0" smtClean="0">
                        <a:ln>
                          <a:noFill/>
                        </a:ln>
                        <a:solidFill>
                          <a:schemeClr val="tx1"/>
                        </a:solidFill>
                        <a:effectLst/>
                        <a:latin typeface="+mj-lt"/>
                        <a:ea typeface="+mn-ea"/>
                        <a:cs typeface="Arial" pitchFamily="34" charset="0"/>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266037">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kern="1200" cap="none" normalizeH="0" baseline="0" dirty="0" smtClean="0">
                          <a:ln>
                            <a:noFill/>
                          </a:ln>
                          <a:solidFill>
                            <a:schemeClr val="tx1"/>
                          </a:solidFill>
                          <a:effectLst/>
                          <a:latin typeface="+mj-lt"/>
                          <a:ea typeface="+mn-ea"/>
                          <a:cs typeface="Arial" pitchFamily="34" charset="0"/>
                        </a:rPr>
                        <a:t>C4</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kern="1200" cap="none" normalizeH="0" baseline="0" dirty="0" smtClean="0">
                          <a:ln>
                            <a:noFill/>
                          </a:ln>
                          <a:solidFill>
                            <a:schemeClr val="tx1"/>
                          </a:solidFill>
                          <a:effectLst/>
                          <a:latin typeface="+mj-lt"/>
                          <a:ea typeface="+mn-ea"/>
                          <a:cs typeface="Arial" pitchFamily="34" charset="0"/>
                        </a:rPr>
                        <a:t>Biology</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Model - </a:t>
            </a:r>
            <a:r>
              <a:rPr lang="en-US" dirty="0" smtClean="0"/>
              <a:t>Possibilities</a:t>
            </a:r>
            <a:endParaRPr lang="en-US" dirty="0"/>
          </a:p>
        </p:txBody>
      </p:sp>
      <p:sp>
        <p:nvSpPr>
          <p:cNvPr id="3" name="Content Placeholder 2"/>
          <p:cNvSpPr>
            <a:spLocks noGrp="1"/>
          </p:cNvSpPr>
          <p:nvPr>
            <p:ph idx="1"/>
          </p:nvPr>
        </p:nvSpPr>
        <p:spPr/>
        <p:txBody>
          <a:bodyPr/>
          <a:lstStyle/>
          <a:p>
            <a:r>
              <a:rPr lang="en-US" dirty="0"/>
              <a:t>Possibilities in a Relational model:</a:t>
            </a:r>
          </a:p>
          <a:p>
            <a:pPr lvl="1"/>
            <a:r>
              <a:rPr lang="en-US" dirty="0"/>
              <a:t>INSERT</a:t>
            </a:r>
          </a:p>
          <a:p>
            <a:pPr lvl="2"/>
            <a:r>
              <a:rPr lang="en-US" dirty="0"/>
              <a:t>Inserting a “course record” or “student record” poses no problems because tables are separate.</a:t>
            </a:r>
          </a:p>
          <a:p>
            <a:pPr lvl="1"/>
            <a:r>
              <a:rPr lang="en-US" dirty="0"/>
              <a:t>DELETE</a:t>
            </a:r>
          </a:p>
          <a:p>
            <a:pPr lvl="2"/>
            <a:r>
              <a:rPr lang="en-US" dirty="0"/>
              <a:t>Deleting any record affects only a particular table.</a:t>
            </a:r>
          </a:p>
          <a:p>
            <a:pPr lvl="1"/>
            <a:r>
              <a:rPr lang="en-US" dirty="0"/>
              <a:t>UPDATE</a:t>
            </a:r>
          </a:p>
          <a:p>
            <a:pPr lvl="2"/>
            <a:r>
              <a:rPr lang="en-US" dirty="0"/>
              <a:t>Update can be done only to a particular table.</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Content Placeholder 12"/>
          <p:cNvSpPr>
            <a:spLocks/>
          </p:cNvSpPr>
          <p:nvPr/>
        </p:nvSpPr>
        <p:spPr bwMode="auto">
          <a:xfrm>
            <a:off x="362630" y="1189946"/>
            <a:ext cx="8226425" cy="464683"/>
          </a:xfrm>
          <a:prstGeom prst="rect">
            <a:avLst/>
          </a:prstGeom>
          <a:noFill/>
          <a:ln w="9525">
            <a:noFill/>
            <a:miter lim="800000"/>
            <a:headEnd/>
            <a:tailEnd/>
          </a:ln>
        </p:spPr>
        <p:txBody>
          <a:bodyPr/>
          <a:lstStyle/>
          <a:p>
            <a:pPr>
              <a:spcBef>
                <a:spcPct val="20000"/>
              </a:spcBef>
              <a:buClr>
                <a:srgbClr val="00A1E4"/>
              </a:buClr>
            </a:pPr>
            <a:r>
              <a:rPr lang="en-US" sz="1600" b="1" dirty="0" smtClean="0">
                <a:solidFill>
                  <a:srgbClr val="000000"/>
                </a:solidFill>
                <a:latin typeface="+mj-lt"/>
                <a:cs typeface="Arial" pitchFamily="34" charset="0"/>
              </a:rPr>
              <a:t>	Examples of Relational tables:</a:t>
            </a:r>
          </a:p>
          <a:p>
            <a:pPr marL="742950" lvl="1" indent="-285750" eaLnBrk="0" hangingPunct="0">
              <a:spcBef>
                <a:spcPct val="20000"/>
              </a:spcBef>
              <a:buClr>
                <a:srgbClr val="00A1E4"/>
              </a:buClr>
              <a:buFont typeface="Arial" pitchFamily="34" charset="0"/>
              <a:buChar char="–"/>
            </a:pPr>
            <a:endParaRPr lang="en-US" sz="1600" dirty="0">
              <a:solidFill>
                <a:srgbClr val="000000"/>
              </a:solidFill>
              <a:latin typeface="+mj-lt"/>
              <a:cs typeface="Arial" pitchFamily="34" charset="0"/>
            </a:endParaRPr>
          </a:p>
          <a:p>
            <a:pPr marL="342900" indent="-342900" eaLnBrk="0" hangingPunct="0">
              <a:spcBef>
                <a:spcPct val="20000"/>
              </a:spcBef>
              <a:buClr>
                <a:srgbClr val="00A1E4"/>
              </a:buClr>
              <a:buFont typeface="Arial" pitchFamily="34" charset="0"/>
              <a:buChar char="•"/>
            </a:pPr>
            <a:endParaRPr lang="en-US" b="1" dirty="0">
              <a:solidFill>
                <a:srgbClr val="000000"/>
              </a:solidFill>
              <a:latin typeface="+mj-lt"/>
              <a:cs typeface="Arial" pitchFamily="34" charset="0"/>
            </a:endParaRPr>
          </a:p>
          <a:p>
            <a:pPr marL="342900" indent="-342900" eaLnBrk="0" hangingPunct="0">
              <a:spcBef>
                <a:spcPct val="20000"/>
              </a:spcBef>
              <a:buClr>
                <a:srgbClr val="00A1E4"/>
              </a:buClr>
              <a:buFont typeface="Arial" pitchFamily="34" charset="0"/>
              <a:buChar char="•"/>
            </a:pPr>
            <a:endParaRPr lang="en-US" sz="1600" dirty="0">
              <a:solidFill>
                <a:srgbClr val="000000"/>
              </a:solidFill>
              <a:latin typeface="+mj-lt"/>
              <a:cs typeface="Arial" pitchFamily="34" charset="0"/>
            </a:endParaRPr>
          </a:p>
        </p:txBody>
      </p:sp>
      <p:graphicFrame>
        <p:nvGraphicFramePr>
          <p:cNvPr id="288024" name="Group 280"/>
          <p:cNvGraphicFramePr>
            <a:graphicFrameLocks noGrp="1"/>
          </p:cNvGraphicFramePr>
          <p:nvPr>
            <p:extLst>
              <p:ext uri="{D42A27DB-BD31-4B8C-83A1-F6EECF244321}">
                <p14:modId xmlns:p14="http://schemas.microsoft.com/office/powerpoint/2010/main" val="2750057137"/>
              </p:ext>
            </p:extLst>
          </p:nvPr>
        </p:nvGraphicFramePr>
        <p:xfrm>
          <a:off x="1055916" y="1654632"/>
          <a:ext cx="6015038" cy="2012950"/>
        </p:xfrm>
        <a:graphic>
          <a:graphicData uri="http://schemas.openxmlformats.org/drawingml/2006/table">
            <a:tbl>
              <a:tblPr/>
              <a:tblGrid>
                <a:gridCol w="1831975"/>
                <a:gridCol w="2101850"/>
                <a:gridCol w="2081213"/>
              </a:tblGrid>
              <a:tr h="268288">
                <a:tc gridSpan="3">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1" i="0" u="none" strike="noStrike" cap="none" normalizeH="0" baseline="0" dirty="0" smtClean="0">
                          <a:ln>
                            <a:noFill/>
                          </a:ln>
                          <a:solidFill>
                            <a:schemeClr val="tx1"/>
                          </a:solidFill>
                          <a:effectLst/>
                          <a:latin typeface="+mj-lt"/>
                          <a:cs typeface="Arial" pitchFamily="34" charset="0"/>
                        </a:rPr>
                        <a:t>Dept table</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26828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1" i="0" u="none" strike="noStrike" cap="none" normalizeH="0" baseline="0" dirty="0" err="1" smtClean="0">
                          <a:ln>
                            <a:noFill/>
                          </a:ln>
                          <a:solidFill>
                            <a:schemeClr val="tx1"/>
                          </a:solidFill>
                          <a:effectLst/>
                          <a:latin typeface="+mj-lt"/>
                          <a:cs typeface="Arial" pitchFamily="34" charset="0"/>
                        </a:rPr>
                        <a:t>Deptno</a:t>
                      </a:r>
                      <a:endParaRPr kumimoji="0" lang="en-US" sz="1600" b="1" i="0" u="none" strike="noStrike" cap="none" normalizeH="0" baseline="0" dirty="0" smtClean="0">
                        <a:ln>
                          <a:noFill/>
                        </a:ln>
                        <a:solidFill>
                          <a:schemeClr val="tx1"/>
                        </a:solidFill>
                        <a:effectLst/>
                        <a:latin typeface="+mj-lt"/>
                        <a:cs typeface="Arial" pitchFamily="34" charset="0"/>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mj-lt"/>
                          <a:cs typeface="Arial" pitchFamily="34" charset="0"/>
                        </a:rPr>
                        <a:t>Dname</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mj-lt"/>
                          <a:cs typeface="Arial" pitchFamily="34" charset="0"/>
                        </a:rPr>
                        <a:t>Loc</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33655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j-lt"/>
                          <a:cs typeface="Arial" pitchFamily="34" charset="0"/>
                        </a:rPr>
                        <a:t>10</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mj-lt"/>
                          <a:cs typeface="Arial" pitchFamily="34" charset="0"/>
                        </a:rPr>
                        <a:t>Accounting</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mj-lt"/>
                          <a:cs typeface="Arial" pitchFamily="34" charset="0"/>
                        </a:rPr>
                        <a:t>New York</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26828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j-lt"/>
                          <a:cs typeface="Arial" pitchFamily="34" charset="0"/>
                        </a:rPr>
                        <a:t>20</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j-lt"/>
                          <a:cs typeface="Arial" pitchFamily="34" charset="0"/>
                        </a:rPr>
                        <a:t>Research</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mj-lt"/>
                          <a:cs typeface="Arial" pitchFamily="34" charset="0"/>
                        </a:rPr>
                        <a:t>Dallas</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26828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mj-lt"/>
                          <a:cs typeface="Arial" pitchFamily="34" charset="0"/>
                        </a:rPr>
                        <a:t>30</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j-lt"/>
                          <a:cs typeface="Arial" pitchFamily="34" charset="0"/>
                        </a:rPr>
                        <a:t>Sales</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mj-lt"/>
                          <a:cs typeface="Arial" pitchFamily="34" charset="0"/>
                        </a:rPr>
                        <a:t>Chicago</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26828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j-lt"/>
                          <a:cs typeface="Arial" pitchFamily="34" charset="0"/>
                        </a:rPr>
                        <a:t>40</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j-lt"/>
                          <a:cs typeface="Arial" pitchFamily="34" charset="0"/>
                        </a:rPr>
                        <a:t>Operations</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j-lt"/>
                          <a:cs typeface="Arial" pitchFamily="34" charset="0"/>
                        </a:rPr>
                        <a:t>Boston</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graphicFrame>
        <p:nvGraphicFramePr>
          <p:cNvPr id="288025" name="Group 281"/>
          <p:cNvGraphicFramePr>
            <a:graphicFrameLocks noGrp="1"/>
          </p:cNvGraphicFramePr>
          <p:nvPr>
            <p:extLst>
              <p:ext uri="{D42A27DB-BD31-4B8C-83A1-F6EECF244321}">
                <p14:modId xmlns:p14="http://schemas.microsoft.com/office/powerpoint/2010/main" val="621011729"/>
              </p:ext>
            </p:extLst>
          </p:nvPr>
        </p:nvGraphicFramePr>
        <p:xfrm>
          <a:off x="598716" y="4029968"/>
          <a:ext cx="6553200" cy="2133600"/>
        </p:xfrm>
        <a:graphic>
          <a:graphicData uri="http://schemas.openxmlformats.org/drawingml/2006/table">
            <a:tbl>
              <a:tblPr/>
              <a:tblGrid>
                <a:gridCol w="1085850"/>
                <a:gridCol w="1492250"/>
                <a:gridCol w="1327150"/>
                <a:gridCol w="1323975"/>
                <a:gridCol w="1323975"/>
              </a:tblGrid>
              <a:tr h="180975">
                <a:tc gridSpan="5">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1" i="0" u="none" strike="noStrike" cap="none" normalizeH="0" baseline="0" dirty="0" err="1" smtClean="0">
                          <a:ln>
                            <a:noFill/>
                          </a:ln>
                          <a:solidFill>
                            <a:schemeClr val="tx1"/>
                          </a:solidFill>
                          <a:effectLst/>
                          <a:latin typeface="+mj-lt"/>
                          <a:cs typeface="Arial" pitchFamily="34" charset="0"/>
                        </a:rPr>
                        <a:t>Emp</a:t>
                      </a:r>
                      <a:r>
                        <a:rPr kumimoji="0" lang="en-US" sz="1400" b="1" i="0" u="none" strike="noStrike" cap="none" normalizeH="0" baseline="0" dirty="0" smtClean="0">
                          <a:ln>
                            <a:noFill/>
                          </a:ln>
                          <a:solidFill>
                            <a:schemeClr val="tx1"/>
                          </a:solidFill>
                          <a:effectLst/>
                          <a:latin typeface="+mj-lt"/>
                          <a:cs typeface="Arial" pitchFamily="34" charset="0"/>
                        </a:rPr>
                        <a:t> table</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1" i="0" u="none" strike="noStrike" cap="none" normalizeH="0" baseline="0" dirty="0" err="1" smtClean="0">
                          <a:ln>
                            <a:noFill/>
                          </a:ln>
                          <a:solidFill>
                            <a:schemeClr val="tx1"/>
                          </a:solidFill>
                          <a:effectLst/>
                          <a:latin typeface="+mj-lt"/>
                          <a:cs typeface="Arial" pitchFamily="34" charset="0"/>
                        </a:rPr>
                        <a:t>Empno</a:t>
                      </a:r>
                      <a:endParaRPr kumimoji="0" lang="en-US" sz="1400" b="1" i="0" u="none" strike="noStrike" cap="none" normalizeH="0" baseline="0" dirty="0" smtClean="0">
                        <a:ln>
                          <a:noFill/>
                        </a:ln>
                        <a:solidFill>
                          <a:schemeClr val="tx1"/>
                        </a:solidFill>
                        <a:effectLst/>
                        <a:latin typeface="+mj-lt"/>
                        <a:cs typeface="Arial" pitchFamily="34" charset="0"/>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1" i="0" u="none" strike="noStrike" cap="none" normalizeH="0" baseline="0" dirty="0" err="1" smtClean="0">
                          <a:ln>
                            <a:noFill/>
                          </a:ln>
                          <a:solidFill>
                            <a:schemeClr val="tx1"/>
                          </a:solidFill>
                          <a:effectLst/>
                          <a:latin typeface="+mj-lt"/>
                          <a:cs typeface="Arial" pitchFamily="34" charset="0"/>
                        </a:rPr>
                        <a:t>Empname</a:t>
                      </a:r>
                      <a:endParaRPr kumimoji="0" lang="en-US" sz="1400" b="1" i="0" u="none" strike="noStrike" cap="none" normalizeH="0" baseline="0" dirty="0" smtClean="0">
                        <a:ln>
                          <a:noFill/>
                        </a:ln>
                        <a:solidFill>
                          <a:schemeClr val="tx1"/>
                        </a:solidFill>
                        <a:effectLst/>
                        <a:latin typeface="+mj-lt"/>
                        <a:cs typeface="Arial" pitchFamily="34" charset="0"/>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1" i="0" u="none" strike="noStrike" cap="none" normalizeH="0" baseline="0" smtClean="0">
                          <a:ln>
                            <a:noFill/>
                          </a:ln>
                          <a:solidFill>
                            <a:schemeClr val="tx1"/>
                          </a:solidFill>
                          <a:effectLst/>
                          <a:latin typeface="+mj-lt"/>
                          <a:cs typeface="Arial" pitchFamily="34" charset="0"/>
                        </a:rPr>
                        <a:t>Job</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1" i="0" u="none" strike="noStrike" cap="none" normalizeH="0" baseline="0" smtClean="0">
                          <a:ln>
                            <a:noFill/>
                          </a:ln>
                          <a:solidFill>
                            <a:schemeClr val="tx1"/>
                          </a:solidFill>
                          <a:effectLst/>
                          <a:latin typeface="+mj-lt"/>
                          <a:cs typeface="Arial" pitchFamily="34" charset="0"/>
                        </a:rPr>
                        <a:t>Mgr</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1" i="0" u="none" strike="noStrike" cap="none" normalizeH="0" baseline="0" smtClean="0">
                          <a:ln>
                            <a:noFill/>
                          </a:ln>
                          <a:solidFill>
                            <a:schemeClr val="tx1"/>
                          </a:solidFill>
                          <a:effectLst/>
                          <a:latin typeface="+mj-lt"/>
                          <a:cs typeface="Arial" pitchFamily="34" charset="0"/>
                        </a:rPr>
                        <a:t>Deptno</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mj-lt"/>
                          <a:cs typeface="Arial" pitchFamily="34" charset="0"/>
                        </a:rPr>
                        <a:t>7369</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mj-lt"/>
                          <a:cs typeface="Arial" pitchFamily="34" charset="0"/>
                        </a:rPr>
                        <a:t>Smith</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mj-lt"/>
                          <a:cs typeface="Arial" pitchFamily="34" charset="0"/>
                        </a:rPr>
                        <a:t>Clerk</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mj-lt"/>
                          <a:cs typeface="Arial" pitchFamily="34" charset="0"/>
                        </a:rPr>
                        <a:t>7902</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mj-lt"/>
                          <a:cs typeface="Arial" pitchFamily="34" charset="0"/>
                        </a:rPr>
                        <a:t>20</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mj-lt"/>
                          <a:cs typeface="Arial" pitchFamily="34" charset="0"/>
                        </a:rPr>
                        <a:t>7499</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mj-lt"/>
                          <a:cs typeface="Arial" pitchFamily="34" charset="0"/>
                        </a:rPr>
                        <a:t>Allen</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mj-lt"/>
                          <a:cs typeface="Arial" pitchFamily="34" charset="0"/>
                        </a:rPr>
                        <a:t>Salesman</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mj-lt"/>
                          <a:cs typeface="Arial" pitchFamily="34" charset="0"/>
                        </a:rPr>
                        <a:t>7839</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mj-lt"/>
                          <a:cs typeface="Arial" pitchFamily="34" charset="0"/>
                        </a:rPr>
                        <a:t>30</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24288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mj-lt"/>
                          <a:cs typeface="Arial" pitchFamily="34" charset="0"/>
                        </a:rPr>
                        <a:t>7566</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mj-lt"/>
                          <a:cs typeface="Arial" pitchFamily="34" charset="0"/>
                        </a:rPr>
                        <a:t>Jones</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mj-lt"/>
                          <a:cs typeface="Arial" pitchFamily="34" charset="0"/>
                        </a:rPr>
                        <a:t>Manager</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mj-lt"/>
                          <a:cs typeface="Arial" pitchFamily="34" charset="0"/>
                        </a:rPr>
                        <a:t>7839</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mj-lt"/>
                          <a:cs typeface="Arial" pitchFamily="34" charset="0"/>
                        </a:rPr>
                        <a:t>20</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24288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mj-lt"/>
                          <a:cs typeface="Arial" pitchFamily="34" charset="0"/>
                        </a:rPr>
                        <a:t>7839</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mj-lt"/>
                          <a:cs typeface="Arial" pitchFamily="34" charset="0"/>
                        </a:rPr>
                        <a:t>King</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mj-lt"/>
                          <a:cs typeface="Arial" pitchFamily="34" charset="0"/>
                        </a:rPr>
                        <a:t>President</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400" b="0" i="0" u="none" strike="noStrike" cap="none" normalizeH="0" baseline="0" dirty="0" smtClean="0">
                        <a:ln>
                          <a:noFill/>
                        </a:ln>
                        <a:solidFill>
                          <a:schemeClr val="tx1"/>
                        </a:solidFill>
                        <a:effectLst/>
                        <a:latin typeface="+mj-lt"/>
                        <a:cs typeface="Arial" pitchFamily="34" charset="0"/>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mj-lt"/>
                          <a:cs typeface="Arial" pitchFamily="34" charset="0"/>
                        </a:rPr>
                        <a:t>10</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mj-lt"/>
                          <a:cs typeface="Arial" pitchFamily="34" charset="0"/>
                        </a:rPr>
                        <a:t>7902</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mj-lt"/>
                          <a:cs typeface="Arial" pitchFamily="34" charset="0"/>
                        </a:rPr>
                        <a:t>Ford</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mj-lt"/>
                          <a:cs typeface="Arial" pitchFamily="34" charset="0"/>
                        </a:rPr>
                        <a:t>Analyst</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mj-lt"/>
                          <a:cs typeface="Arial" pitchFamily="34" charset="0"/>
                        </a:rPr>
                        <a:t>7566</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mj-lt"/>
                          <a:cs typeface="Arial" pitchFamily="34" charset="0"/>
                        </a:rPr>
                        <a:t>20</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sp>
        <p:nvSpPr>
          <p:cNvPr id="34894" name="Text Box 273"/>
          <p:cNvSpPr txBox="1">
            <a:spLocks noChangeArrowheads="1"/>
          </p:cNvSpPr>
          <p:nvPr/>
        </p:nvSpPr>
        <p:spPr bwMode="auto">
          <a:xfrm>
            <a:off x="4904016" y="1273632"/>
            <a:ext cx="1905000" cy="274638"/>
          </a:xfrm>
          <a:prstGeom prst="rect">
            <a:avLst/>
          </a:prstGeom>
          <a:noFill/>
          <a:ln w="9525">
            <a:noFill/>
            <a:miter lim="800000"/>
            <a:headEnd/>
            <a:tailEnd/>
          </a:ln>
        </p:spPr>
        <p:txBody>
          <a:bodyPr>
            <a:spAutoFit/>
          </a:bodyPr>
          <a:lstStyle/>
          <a:p>
            <a:pPr>
              <a:spcBef>
                <a:spcPct val="50000"/>
              </a:spcBef>
            </a:pPr>
            <a:r>
              <a:rPr lang="en-US" sz="1200" b="1" dirty="0">
                <a:latin typeface="+mj-lt"/>
                <a:cs typeface="Arial" pitchFamily="34" charset="0"/>
              </a:rPr>
              <a:t>“column” or “attribute”</a:t>
            </a:r>
          </a:p>
        </p:txBody>
      </p:sp>
      <p:sp>
        <p:nvSpPr>
          <p:cNvPr id="34895" name="Text Box 274"/>
          <p:cNvSpPr txBox="1">
            <a:spLocks noChangeArrowheads="1"/>
          </p:cNvSpPr>
          <p:nvPr/>
        </p:nvSpPr>
        <p:spPr bwMode="auto">
          <a:xfrm>
            <a:off x="7456716" y="2569032"/>
            <a:ext cx="1371600" cy="274638"/>
          </a:xfrm>
          <a:prstGeom prst="rect">
            <a:avLst/>
          </a:prstGeom>
          <a:noFill/>
          <a:ln w="9525">
            <a:noFill/>
            <a:miter lim="800000"/>
            <a:headEnd/>
            <a:tailEnd/>
          </a:ln>
        </p:spPr>
        <p:txBody>
          <a:bodyPr>
            <a:spAutoFit/>
          </a:bodyPr>
          <a:lstStyle/>
          <a:p>
            <a:pPr>
              <a:spcBef>
                <a:spcPct val="50000"/>
              </a:spcBef>
            </a:pPr>
            <a:r>
              <a:rPr lang="en-US" sz="1200" b="1" dirty="0">
                <a:latin typeface="+mj-lt"/>
                <a:cs typeface="Arial" pitchFamily="34" charset="0"/>
              </a:rPr>
              <a:t>“row” or “</a:t>
            </a:r>
            <a:r>
              <a:rPr lang="en-US" sz="1200" b="1" dirty="0" err="1">
                <a:latin typeface="+mj-lt"/>
                <a:cs typeface="Arial" pitchFamily="34" charset="0"/>
              </a:rPr>
              <a:t>tuple</a:t>
            </a:r>
            <a:r>
              <a:rPr lang="en-US" sz="1200" b="1" dirty="0">
                <a:latin typeface="+mj-lt"/>
                <a:cs typeface="Arial" pitchFamily="34" charset="0"/>
              </a:rPr>
              <a:t>”</a:t>
            </a:r>
          </a:p>
        </p:txBody>
      </p:sp>
      <p:sp>
        <p:nvSpPr>
          <p:cNvPr id="34896" name="Line 275"/>
          <p:cNvSpPr>
            <a:spLocks noChangeShapeType="1"/>
          </p:cNvSpPr>
          <p:nvPr/>
        </p:nvSpPr>
        <p:spPr bwMode="auto">
          <a:xfrm flipH="1">
            <a:off x="6999516" y="2721432"/>
            <a:ext cx="457200" cy="0"/>
          </a:xfrm>
          <a:prstGeom prst="line">
            <a:avLst/>
          </a:prstGeom>
          <a:noFill/>
          <a:ln w="9525">
            <a:solidFill>
              <a:schemeClr val="tx2"/>
            </a:solidFill>
            <a:round/>
            <a:headEnd/>
            <a:tailEnd type="triangle" w="med" len="med"/>
          </a:ln>
        </p:spPr>
        <p:txBody>
          <a:bodyPr/>
          <a:lstStyle/>
          <a:p>
            <a:endParaRPr lang="en-IN">
              <a:latin typeface="Candara"/>
            </a:endParaRPr>
          </a:p>
        </p:txBody>
      </p:sp>
      <p:pic>
        <p:nvPicPr>
          <p:cNvPr id="34897" name="Picture 132" descr="BS00996_"/>
          <p:cNvPicPr>
            <a:picLocks noChangeAspect="1" noChangeArrowheads="1"/>
          </p:cNvPicPr>
          <p:nvPr/>
        </p:nvPicPr>
        <p:blipFill>
          <a:blip r:embed="rId3"/>
          <a:srcRect/>
          <a:stretch>
            <a:fillRect/>
          </a:stretch>
        </p:blipFill>
        <p:spPr bwMode="auto">
          <a:xfrm>
            <a:off x="1894116" y="2035632"/>
            <a:ext cx="457200" cy="304800"/>
          </a:xfrm>
          <a:prstGeom prst="rect">
            <a:avLst/>
          </a:prstGeom>
          <a:noFill/>
          <a:ln w="9525">
            <a:noFill/>
            <a:miter lim="800000"/>
            <a:headEnd/>
            <a:tailEnd/>
          </a:ln>
        </p:spPr>
      </p:pic>
      <p:pic>
        <p:nvPicPr>
          <p:cNvPr id="34898" name="Picture 134" descr="j0078743"/>
          <p:cNvPicPr>
            <a:picLocks noChangeAspect="1" noChangeArrowheads="1"/>
          </p:cNvPicPr>
          <p:nvPr/>
        </p:nvPicPr>
        <p:blipFill>
          <a:blip r:embed="rId4"/>
          <a:srcRect/>
          <a:stretch>
            <a:fillRect/>
          </a:stretch>
        </p:blipFill>
        <p:spPr bwMode="auto">
          <a:xfrm>
            <a:off x="7275288" y="4143832"/>
            <a:ext cx="382588" cy="522288"/>
          </a:xfrm>
          <a:prstGeom prst="rect">
            <a:avLst/>
          </a:prstGeom>
          <a:noFill/>
          <a:ln w="9525">
            <a:noFill/>
            <a:miter lim="800000"/>
            <a:headEnd/>
            <a:tailEnd/>
          </a:ln>
        </p:spPr>
      </p:pic>
      <p:sp>
        <p:nvSpPr>
          <p:cNvPr id="34899" name="Line 278"/>
          <p:cNvSpPr>
            <a:spLocks noChangeShapeType="1"/>
          </p:cNvSpPr>
          <p:nvPr/>
        </p:nvSpPr>
        <p:spPr bwMode="auto">
          <a:xfrm>
            <a:off x="5856516" y="1654628"/>
            <a:ext cx="0" cy="457203"/>
          </a:xfrm>
          <a:prstGeom prst="line">
            <a:avLst/>
          </a:prstGeom>
          <a:noFill/>
          <a:ln w="9525">
            <a:solidFill>
              <a:schemeClr val="tx2"/>
            </a:solidFill>
            <a:round/>
            <a:headEnd/>
            <a:tailEnd type="triangle" w="med" len="med"/>
          </a:ln>
        </p:spPr>
        <p:txBody>
          <a:bodyPr/>
          <a:lstStyle/>
          <a:p>
            <a:endParaRPr lang="en-IN">
              <a:latin typeface="Candara"/>
            </a:endParaRPr>
          </a:p>
        </p:txBody>
      </p:sp>
      <p:cxnSp>
        <p:nvCxnSpPr>
          <p:cNvPr id="34900" name="AutoShape 279"/>
          <p:cNvCxnSpPr>
            <a:cxnSpLocks noChangeShapeType="1"/>
          </p:cNvCxnSpPr>
          <p:nvPr/>
        </p:nvCxnSpPr>
        <p:spPr bwMode="auto">
          <a:xfrm rot="5400000" flipV="1">
            <a:off x="3593535" y="702926"/>
            <a:ext cx="1936750" cy="5180012"/>
          </a:xfrm>
          <a:prstGeom prst="bentConnector4">
            <a:avLst>
              <a:gd name="adj1" fmla="val 78685"/>
              <a:gd name="adj2" fmla="val 104412"/>
            </a:avLst>
          </a:prstGeom>
          <a:noFill/>
          <a:ln w="9525">
            <a:solidFill>
              <a:schemeClr val="tx2"/>
            </a:solidFill>
            <a:miter lim="800000"/>
            <a:headEnd type="triangle" w="med" len="med"/>
            <a:tailEnd type="triangle" w="med" len="med"/>
          </a:ln>
        </p:spPr>
      </p:cxnSp>
      <p:sp>
        <p:nvSpPr>
          <p:cNvPr id="2" name="Title 1"/>
          <p:cNvSpPr>
            <a:spLocks noGrp="1"/>
          </p:cNvSpPr>
          <p:nvPr>
            <p:ph type="title"/>
          </p:nvPr>
        </p:nvSpPr>
        <p:spPr/>
        <p:txBody>
          <a:bodyPr/>
          <a:lstStyle/>
          <a:p>
            <a:r>
              <a:rPr lang="fr-FR" sz="1400" dirty="0"/>
              <a:t>1.4: </a:t>
            </a:r>
            <a:r>
              <a:rPr lang="fr-FR" sz="1400" dirty="0" err="1"/>
              <a:t>Relational</a:t>
            </a:r>
            <a:r>
              <a:rPr lang="fr-FR" sz="1400" dirty="0"/>
              <a:t> DBMS</a:t>
            </a:r>
            <a:br>
              <a:rPr lang="fr-FR" sz="1400" dirty="0"/>
            </a:br>
            <a:r>
              <a:rPr lang="fr-FR" dirty="0" err="1"/>
              <a:t>Relational</a:t>
            </a:r>
            <a:r>
              <a:rPr lang="fr-FR" dirty="0"/>
              <a:t> </a:t>
            </a:r>
            <a:r>
              <a:rPr lang="fr-FR" dirty="0" smtClean="0"/>
              <a:t>Tables</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Tables - </a:t>
            </a:r>
            <a:r>
              <a:rPr lang="en-US" dirty="0" smtClean="0"/>
              <a:t>Properties</a:t>
            </a:r>
            <a:endParaRPr lang="en-US" dirty="0"/>
          </a:p>
        </p:txBody>
      </p:sp>
      <p:sp>
        <p:nvSpPr>
          <p:cNvPr id="3" name="Content Placeholder 2"/>
          <p:cNvSpPr>
            <a:spLocks noGrp="1"/>
          </p:cNvSpPr>
          <p:nvPr>
            <p:ph idx="1"/>
          </p:nvPr>
        </p:nvSpPr>
        <p:spPr/>
        <p:txBody>
          <a:bodyPr/>
          <a:lstStyle/>
          <a:p>
            <a:r>
              <a:rPr lang="en-US" dirty="0"/>
              <a:t>Properties of Relational Data Entities:</a:t>
            </a:r>
          </a:p>
          <a:p>
            <a:pPr lvl="1"/>
            <a:r>
              <a:rPr lang="en-US" dirty="0"/>
              <a:t>Tables must satisfy the following properties to be classified as relational: </a:t>
            </a:r>
          </a:p>
          <a:p>
            <a:pPr lvl="2"/>
            <a:r>
              <a:rPr lang="en-US" dirty="0"/>
              <a:t>Entries of attributes should be single-valued.</a:t>
            </a:r>
          </a:p>
          <a:p>
            <a:pPr lvl="2"/>
            <a:r>
              <a:rPr lang="en-US" dirty="0"/>
              <a:t>Entries of attributes should be of the same kind.</a:t>
            </a:r>
          </a:p>
          <a:p>
            <a:pPr lvl="2"/>
            <a:r>
              <a:rPr lang="en-US" dirty="0"/>
              <a:t>No two rows should be identical.</a:t>
            </a:r>
          </a:p>
          <a:p>
            <a:pPr lvl="2"/>
            <a:r>
              <a:rPr lang="en-US" dirty="0"/>
              <a:t>The order of attributes is unimportant.</a:t>
            </a:r>
          </a:p>
          <a:p>
            <a:pPr lvl="2"/>
            <a:r>
              <a:rPr lang="en-US" dirty="0"/>
              <a:t>The order of rows is unimportant.</a:t>
            </a:r>
          </a:p>
          <a:p>
            <a:pPr lvl="2"/>
            <a:r>
              <a:rPr lang="en-US" dirty="0"/>
              <a:t>Every column can be uniquely identified.</a:t>
            </a:r>
          </a:p>
          <a:p>
            <a:pPr lvl="2"/>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z="1400" dirty="0"/>
              <a:t>1.4: Relational DBMS </a:t>
            </a:r>
            <a:br>
              <a:rPr lang="pt-BR" sz="1400" dirty="0"/>
            </a:br>
            <a:r>
              <a:rPr lang="pt-BR" dirty="0"/>
              <a:t>Data Integrity </a:t>
            </a:r>
            <a:endParaRPr lang="en-US" dirty="0"/>
          </a:p>
        </p:txBody>
      </p:sp>
      <p:sp>
        <p:nvSpPr>
          <p:cNvPr id="3" name="Content Placeholder 2"/>
          <p:cNvSpPr>
            <a:spLocks noGrp="1"/>
          </p:cNvSpPr>
          <p:nvPr>
            <p:ph idx="1"/>
          </p:nvPr>
        </p:nvSpPr>
        <p:spPr/>
        <p:txBody>
          <a:bodyPr/>
          <a:lstStyle/>
          <a:p>
            <a:r>
              <a:rPr lang="en-US" dirty="0"/>
              <a:t>“Data Integrity” is the assurance that data is consistent, correct, and accessible throughout the database.</a:t>
            </a:r>
          </a:p>
          <a:p>
            <a:r>
              <a:rPr lang="en-US" dirty="0"/>
              <a:t>Some of the important types of integrities are:</a:t>
            </a:r>
          </a:p>
          <a:p>
            <a:pPr lvl="1"/>
            <a:r>
              <a:rPr lang="en-US" dirty="0"/>
              <a:t>Entity Integrity:</a:t>
            </a:r>
          </a:p>
          <a:p>
            <a:pPr lvl="2"/>
            <a:r>
              <a:rPr lang="en-US" dirty="0"/>
              <a:t>It ensures that no “records” are duplicated, and that no “attributes” that make up the primary key are NULL.</a:t>
            </a:r>
          </a:p>
          <a:p>
            <a:pPr lvl="2"/>
            <a:r>
              <a:rPr lang="en-US" dirty="0"/>
              <a:t>It is one of the properties that is necessary to ensure the consistency of the database.</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Integrity </a:t>
            </a:r>
          </a:p>
        </p:txBody>
      </p:sp>
      <p:sp>
        <p:nvSpPr>
          <p:cNvPr id="3" name="Content Placeholder 2"/>
          <p:cNvSpPr>
            <a:spLocks noGrp="1"/>
          </p:cNvSpPr>
          <p:nvPr>
            <p:ph idx="1"/>
          </p:nvPr>
        </p:nvSpPr>
        <p:spPr/>
        <p:txBody>
          <a:bodyPr/>
          <a:lstStyle/>
          <a:p>
            <a:r>
              <a:rPr lang="en-US" dirty="0"/>
              <a:t>Foreign Key and Referential Integrity</a:t>
            </a:r>
          </a:p>
          <a:p>
            <a:pPr lvl="1"/>
            <a:r>
              <a:rPr lang="en-US" dirty="0"/>
              <a:t>The Referential Integrity rule: If a Foreign key in table A refers to the Primary key in table B, then every value of the Foreign key in table A must be null or must be available in table B. </a:t>
            </a:r>
          </a:p>
          <a:p>
            <a:r>
              <a:rPr lang="en-US" dirty="0"/>
              <a:t>Unique Constraint:</a:t>
            </a:r>
          </a:p>
          <a:p>
            <a:pPr lvl="1"/>
            <a:r>
              <a:rPr lang="en-US" dirty="0"/>
              <a:t>It is a single field or combination of fields that uniquely defines a tuple or row.</a:t>
            </a:r>
          </a:p>
          <a:p>
            <a:pPr lvl="1"/>
            <a:r>
              <a:rPr lang="en-US" dirty="0"/>
              <a:t>It ensures that every value in the specified key is unique.</a:t>
            </a:r>
          </a:p>
          <a:p>
            <a:pPr lvl="1"/>
            <a:r>
              <a:rPr lang="en-US" dirty="0"/>
              <a:t>A table can have any number of unique constraints, with at most one unique constraint defined as a Primary key.</a:t>
            </a:r>
          </a:p>
          <a:p>
            <a:pPr lvl="1"/>
            <a:r>
              <a:rPr lang="en-US" dirty="0"/>
              <a:t>A unique constraint can contain NULL value.</a:t>
            </a:r>
          </a:p>
          <a:p>
            <a:pPr lvl="1"/>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5" name="Content Placeholder 12"/>
          <p:cNvSpPr>
            <a:spLocks/>
          </p:cNvSpPr>
          <p:nvPr/>
        </p:nvSpPr>
        <p:spPr bwMode="auto">
          <a:xfrm>
            <a:off x="319088" y="1233488"/>
            <a:ext cx="8226425" cy="5027612"/>
          </a:xfrm>
          <a:prstGeom prst="rect">
            <a:avLst/>
          </a:prstGeom>
          <a:noFill/>
          <a:ln w="9525">
            <a:noFill/>
            <a:miter lim="800000"/>
            <a:headEnd/>
            <a:tailEnd/>
          </a:ln>
        </p:spPr>
        <p:txBody>
          <a:bodyPr/>
          <a:lstStyle/>
          <a:p>
            <a:pPr marL="342900" indent="-342900" eaLnBrk="0" hangingPunct="0">
              <a:spcBef>
                <a:spcPct val="20000"/>
              </a:spcBef>
              <a:buClr>
                <a:srgbClr val="00A1E4"/>
              </a:buClr>
              <a:buFont typeface="Arial" pitchFamily="34" charset="0"/>
              <a:buChar char="•"/>
            </a:pPr>
            <a:endParaRPr lang="en-US" b="1">
              <a:solidFill>
                <a:srgbClr val="000000"/>
              </a:solidFill>
              <a:latin typeface="Candara"/>
              <a:cs typeface="Arial" pitchFamily="34" charset="0"/>
            </a:endParaRPr>
          </a:p>
        </p:txBody>
      </p:sp>
      <p:sp>
        <p:nvSpPr>
          <p:cNvPr id="4" name="Title 1"/>
          <p:cNvSpPr>
            <a:spLocks noGrp="1"/>
          </p:cNvSpPr>
          <p:nvPr>
            <p:ph type="title"/>
          </p:nvPr>
        </p:nvSpPr>
        <p:spPr/>
        <p:txBody>
          <a:bodyPr/>
          <a:lstStyle/>
          <a:p>
            <a:r>
              <a:rPr lang="en-US" dirty="0"/>
              <a:t>Data Integrity </a:t>
            </a:r>
          </a:p>
        </p:txBody>
      </p:sp>
      <p:sp>
        <p:nvSpPr>
          <p:cNvPr id="2" name="Footer Placeholder 1"/>
          <p:cNvSpPr>
            <a:spLocks noGrp="1"/>
          </p:cNvSpPr>
          <p:nvPr>
            <p:ph type="ftr" sz="quarter" idx="11"/>
          </p:nvPr>
        </p:nvSpPr>
        <p:spPr/>
        <p:txBody>
          <a:bodyPr/>
          <a:lstStyle/>
          <a:p>
            <a:endParaRPr lang="en-US"/>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Integrity </a:t>
            </a:r>
          </a:p>
        </p:txBody>
      </p:sp>
      <p:sp>
        <p:nvSpPr>
          <p:cNvPr id="3" name="Content Placeholder 2"/>
          <p:cNvSpPr>
            <a:spLocks noGrp="1"/>
          </p:cNvSpPr>
          <p:nvPr>
            <p:ph idx="1"/>
          </p:nvPr>
        </p:nvSpPr>
        <p:spPr/>
        <p:txBody>
          <a:bodyPr/>
          <a:lstStyle/>
          <a:p>
            <a:r>
              <a:rPr lang="en-US" dirty="0"/>
              <a:t>Column Constraint: </a:t>
            </a:r>
          </a:p>
          <a:p>
            <a:pPr lvl="1"/>
            <a:r>
              <a:rPr lang="en-US" dirty="0"/>
              <a:t>It specifies restrictions on the values that can be taken by a column.</a:t>
            </a:r>
          </a:p>
          <a:p>
            <a:endParaRPr lang="en-US" dirty="0"/>
          </a:p>
        </p:txBody>
      </p:sp>
      <p:graphicFrame>
        <p:nvGraphicFramePr>
          <p:cNvPr id="297988" name="Group 4"/>
          <p:cNvGraphicFramePr>
            <a:graphicFrameLocks noGrp="1"/>
          </p:cNvGraphicFramePr>
          <p:nvPr>
            <p:extLst>
              <p:ext uri="{D42A27DB-BD31-4B8C-83A1-F6EECF244321}">
                <p14:modId xmlns:p14="http://schemas.microsoft.com/office/powerpoint/2010/main" val="103608962"/>
              </p:ext>
            </p:extLst>
          </p:nvPr>
        </p:nvGraphicFramePr>
        <p:xfrm>
          <a:off x="1568450" y="2263775"/>
          <a:ext cx="4267200" cy="1463040"/>
        </p:xfrm>
        <a:graphic>
          <a:graphicData uri="http://schemas.openxmlformats.org/drawingml/2006/table">
            <a:tbl>
              <a:tblPr/>
              <a:tblGrid>
                <a:gridCol w="1184275"/>
                <a:gridCol w="1633538"/>
                <a:gridCol w="1449387"/>
              </a:tblGrid>
              <a:tr h="171450">
                <a:tc gridSpan="3">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j-lt"/>
                          <a:cs typeface="Arial" pitchFamily="34" charset="0"/>
                        </a:rPr>
                        <a:t>DEPT table</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Deptno</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err="1" smtClean="0">
                          <a:ln>
                            <a:noFill/>
                          </a:ln>
                          <a:solidFill>
                            <a:schemeClr val="tx1"/>
                          </a:solidFill>
                          <a:effectLst/>
                          <a:latin typeface="+mj-lt"/>
                          <a:cs typeface="Arial" pitchFamily="34" charset="0"/>
                        </a:rPr>
                        <a:t>Dname</a:t>
                      </a:r>
                      <a:endParaRPr kumimoji="0" lang="en-US" sz="1800" b="0" i="0" u="none" strike="noStrike" cap="none" normalizeH="0" baseline="0" dirty="0" smtClean="0">
                        <a:ln>
                          <a:noFill/>
                        </a:ln>
                        <a:solidFill>
                          <a:schemeClr val="tx1"/>
                        </a:solidFill>
                        <a:effectLst/>
                        <a:latin typeface="+mj-lt"/>
                        <a:cs typeface="Arial" pitchFamily="34" charset="0"/>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Loc</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10</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Accounting</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New York</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20</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Research</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Dallas</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graphicFrame>
        <p:nvGraphicFramePr>
          <p:cNvPr id="298011" name="Group 27"/>
          <p:cNvGraphicFramePr>
            <a:graphicFrameLocks noGrp="1"/>
          </p:cNvGraphicFramePr>
          <p:nvPr>
            <p:extLst>
              <p:ext uri="{D42A27DB-BD31-4B8C-83A1-F6EECF244321}">
                <p14:modId xmlns:p14="http://schemas.microsoft.com/office/powerpoint/2010/main" val="3009184518"/>
              </p:ext>
            </p:extLst>
          </p:nvPr>
        </p:nvGraphicFramePr>
        <p:xfrm>
          <a:off x="1560513" y="3930650"/>
          <a:ext cx="6019800" cy="1737360"/>
        </p:xfrm>
        <a:graphic>
          <a:graphicData uri="http://schemas.openxmlformats.org/drawingml/2006/table">
            <a:tbl>
              <a:tblPr/>
              <a:tblGrid>
                <a:gridCol w="996950"/>
                <a:gridCol w="1371600"/>
                <a:gridCol w="1219200"/>
                <a:gridCol w="1216025"/>
                <a:gridCol w="1216025"/>
              </a:tblGrid>
              <a:tr h="228600">
                <a:tc gridSpan="5">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kern="1200" cap="none" normalizeH="0" baseline="0" dirty="0" smtClean="0">
                          <a:ln>
                            <a:noFill/>
                          </a:ln>
                          <a:solidFill>
                            <a:schemeClr val="tx1"/>
                          </a:solidFill>
                          <a:effectLst/>
                          <a:latin typeface="+mj-lt"/>
                          <a:ea typeface="+mn-ea"/>
                          <a:cs typeface="Arial" pitchFamily="34" charset="0"/>
                        </a:rPr>
                        <a:t>EMP table</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kern="1200" cap="none" normalizeH="0" baseline="0" dirty="0" err="1" smtClean="0">
                          <a:ln>
                            <a:noFill/>
                          </a:ln>
                          <a:solidFill>
                            <a:schemeClr val="tx1"/>
                          </a:solidFill>
                          <a:effectLst/>
                          <a:latin typeface="+mj-lt"/>
                          <a:ea typeface="+mn-ea"/>
                          <a:cs typeface="Arial" pitchFamily="34" charset="0"/>
                        </a:rPr>
                        <a:t>Empno</a:t>
                      </a:r>
                      <a:endParaRPr kumimoji="0" lang="en-US" sz="1800" b="0" i="0" u="none" strike="noStrike" kern="1200" cap="none" normalizeH="0" baseline="0" dirty="0" smtClean="0">
                        <a:ln>
                          <a:noFill/>
                        </a:ln>
                        <a:solidFill>
                          <a:schemeClr val="tx1"/>
                        </a:solidFill>
                        <a:effectLst/>
                        <a:latin typeface="+mj-lt"/>
                        <a:ea typeface="+mn-ea"/>
                        <a:cs typeface="Arial" pitchFamily="34" charset="0"/>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kern="1200" cap="none" normalizeH="0" baseline="0" dirty="0" err="1" smtClean="0">
                          <a:ln>
                            <a:noFill/>
                          </a:ln>
                          <a:solidFill>
                            <a:schemeClr val="tx1"/>
                          </a:solidFill>
                          <a:effectLst/>
                          <a:latin typeface="+mj-lt"/>
                          <a:ea typeface="+mn-ea"/>
                          <a:cs typeface="Arial" pitchFamily="34" charset="0"/>
                        </a:rPr>
                        <a:t>Empname</a:t>
                      </a:r>
                      <a:endParaRPr kumimoji="0" lang="en-US" sz="1800" b="0" i="0" u="none" strike="noStrike" kern="1200" cap="none" normalizeH="0" baseline="0" dirty="0" smtClean="0">
                        <a:ln>
                          <a:noFill/>
                        </a:ln>
                        <a:solidFill>
                          <a:schemeClr val="tx1"/>
                        </a:solidFill>
                        <a:effectLst/>
                        <a:latin typeface="+mj-lt"/>
                        <a:ea typeface="+mn-ea"/>
                        <a:cs typeface="Arial" pitchFamily="34" charset="0"/>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kern="1200" cap="none" normalizeH="0" baseline="0" dirty="0" smtClean="0">
                          <a:ln>
                            <a:noFill/>
                          </a:ln>
                          <a:solidFill>
                            <a:schemeClr val="tx1"/>
                          </a:solidFill>
                          <a:effectLst/>
                          <a:latin typeface="+mj-lt"/>
                          <a:ea typeface="+mn-ea"/>
                          <a:cs typeface="Arial" pitchFamily="34" charset="0"/>
                        </a:rPr>
                        <a:t>Job</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kern="1200" cap="none" normalizeH="0" baseline="0" smtClean="0">
                          <a:ln>
                            <a:noFill/>
                          </a:ln>
                          <a:solidFill>
                            <a:schemeClr val="tx1"/>
                          </a:solidFill>
                          <a:effectLst/>
                          <a:latin typeface="+mj-lt"/>
                          <a:ea typeface="+mn-ea"/>
                          <a:cs typeface="Arial" pitchFamily="34" charset="0"/>
                        </a:rPr>
                        <a:t>Mgr</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kern="1200" cap="none" normalizeH="0" baseline="0" smtClean="0">
                          <a:ln>
                            <a:noFill/>
                          </a:ln>
                          <a:solidFill>
                            <a:schemeClr val="tx1"/>
                          </a:solidFill>
                          <a:effectLst/>
                          <a:latin typeface="+mj-lt"/>
                          <a:ea typeface="+mn-ea"/>
                          <a:cs typeface="Arial" pitchFamily="34" charset="0"/>
                        </a:rPr>
                        <a:t>Deptno</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kern="1200" cap="none" normalizeH="0" baseline="0" smtClean="0">
                          <a:ln>
                            <a:noFill/>
                          </a:ln>
                          <a:solidFill>
                            <a:schemeClr val="tx1"/>
                          </a:solidFill>
                          <a:effectLst/>
                          <a:latin typeface="+mj-lt"/>
                          <a:ea typeface="+mn-ea"/>
                          <a:cs typeface="Arial" pitchFamily="34" charset="0"/>
                        </a:rPr>
                        <a:t>7369</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kern="1200" cap="none" normalizeH="0" baseline="0" dirty="0" smtClean="0">
                          <a:ln>
                            <a:noFill/>
                          </a:ln>
                          <a:solidFill>
                            <a:schemeClr val="tx1"/>
                          </a:solidFill>
                          <a:effectLst/>
                          <a:latin typeface="+mj-lt"/>
                          <a:ea typeface="+mn-ea"/>
                          <a:cs typeface="Arial" pitchFamily="34" charset="0"/>
                        </a:rPr>
                        <a:t>Smith</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kern="1200" cap="none" normalizeH="0" baseline="0" dirty="0" smtClean="0">
                          <a:ln>
                            <a:noFill/>
                          </a:ln>
                          <a:solidFill>
                            <a:schemeClr val="tx1"/>
                          </a:solidFill>
                          <a:effectLst/>
                          <a:latin typeface="+mj-lt"/>
                          <a:ea typeface="+mn-ea"/>
                          <a:cs typeface="Arial" pitchFamily="34" charset="0"/>
                        </a:rPr>
                        <a:t>Clerk</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kern="1200" cap="none" normalizeH="0" baseline="0" dirty="0" smtClean="0">
                          <a:ln>
                            <a:noFill/>
                          </a:ln>
                          <a:solidFill>
                            <a:schemeClr val="tx1"/>
                          </a:solidFill>
                          <a:effectLst/>
                          <a:latin typeface="+mj-lt"/>
                          <a:ea typeface="+mn-ea"/>
                          <a:cs typeface="Arial" pitchFamily="34" charset="0"/>
                        </a:rPr>
                        <a:t>7902</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kern="1200" cap="none" normalizeH="0" baseline="0" smtClean="0">
                          <a:ln>
                            <a:noFill/>
                          </a:ln>
                          <a:solidFill>
                            <a:schemeClr val="tx1"/>
                          </a:solidFill>
                          <a:effectLst/>
                          <a:latin typeface="+mj-lt"/>
                          <a:ea typeface="+mn-ea"/>
                          <a:cs typeface="Arial" pitchFamily="34" charset="0"/>
                        </a:rPr>
                        <a:t>20</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kern="1200" cap="none" normalizeH="0" baseline="0" smtClean="0">
                          <a:ln>
                            <a:noFill/>
                          </a:ln>
                          <a:solidFill>
                            <a:schemeClr val="tx1"/>
                          </a:solidFill>
                          <a:effectLst/>
                          <a:latin typeface="+mj-lt"/>
                          <a:ea typeface="+mn-ea"/>
                          <a:cs typeface="Arial" pitchFamily="34" charset="0"/>
                        </a:rPr>
                        <a:t>7499</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kern="1200" cap="none" normalizeH="0" baseline="0" smtClean="0">
                          <a:ln>
                            <a:noFill/>
                          </a:ln>
                          <a:solidFill>
                            <a:schemeClr val="tx1"/>
                          </a:solidFill>
                          <a:effectLst/>
                          <a:latin typeface="+mj-lt"/>
                          <a:ea typeface="+mn-ea"/>
                          <a:cs typeface="Arial" pitchFamily="34" charset="0"/>
                        </a:rPr>
                        <a:t>Allen</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kern="1200" cap="none" normalizeH="0" baseline="0" dirty="0" smtClean="0">
                          <a:ln>
                            <a:noFill/>
                          </a:ln>
                          <a:solidFill>
                            <a:schemeClr val="tx1"/>
                          </a:solidFill>
                          <a:effectLst/>
                          <a:latin typeface="+mj-lt"/>
                          <a:ea typeface="+mn-ea"/>
                          <a:cs typeface="Arial" pitchFamily="34" charset="0"/>
                        </a:rPr>
                        <a:t>Salesman</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kern="1200" cap="none" normalizeH="0" baseline="0" dirty="0" smtClean="0">
                          <a:ln>
                            <a:noFill/>
                          </a:ln>
                          <a:solidFill>
                            <a:schemeClr val="tx1"/>
                          </a:solidFill>
                          <a:effectLst/>
                          <a:latin typeface="+mj-lt"/>
                          <a:ea typeface="+mn-ea"/>
                          <a:cs typeface="Arial" pitchFamily="34" charset="0"/>
                        </a:rPr>
                        <a:t>7839</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kern="1200" cap="none" normalizeH="0" baseline="0" dirty="0" smtClean="0">
                          <a:ln>
                            <a:noFill/>
                          </a:ln>
                          <a:solidFill>
                            <a:schemeClr val="tx1"/>
                          </a:solidFill>
                          <a:effectLst/>
                          <a:latin typeface="+mj-lt"/>
                          <a:ea typeface="+mn-ea"/>
                          <a:cs typeface="Arial" pitchFamily="34" charset="0"/>
                        </a:rPr>
                        <a:t>30</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a:t>
            </a:r>
            <a:r>
              <a:rPr lang="en-US" dirty="0" smtClean="0"/>
              <a:t>Administrator</a:t>
            </a:r>
            <a:endParaRPr lang="en-US" dirty="0"/>
          </a:p>
        </p:txBody>
      </p:sp>
      <p:sp>
        <p:nvSpPr>
          <p:cNvPr id="3" name="Content Placeholder 2"/>
          <p:cNvSpPr>
            <a:spLocks noGrp="1"/>
          </p:cNvSpPr>
          <p:nvPr>
            <p:ph idx="1"/>
          </p:nvPr>
        </p:nvSpPr>
        <p:spPr/>
        <p:txBody>
          <a:bodyPr/>
          <a:lstStyle/>
          <a:p>
            <a:r>
              <a:rPr lang="en-US" dirty="0"/>
              <a:t>A Database Administrator (DBA) is  the database architect. </a:t>
            </a:r>
          </a:p>
          <a:p>
            <a:pPr lvl="1"/>
            <a:r>
              <a:rPr lang="en-US" dirty="0"/>
              <a:t>DBA is responsible for the design and implementation of new databases, and:</a:t>
            </a:r>
          </a:p>
          <a:p>
            <a:pPr lvl="2"/>
            <a:r>
              <a:rPr lang="en-US" dirty="0"/>
              <a:t>centrally manages the database.</a:t>
            </a:r>
          </a:p>
          <a:p>
            <a:pPr lvl="2"/>
            <a:r>
              <a:rPr lang="en-US" dirty="0"/>
              <a:t>decides on the type of data, internal structures, and their relationships </a:t>
            </a:r>
          </a:p>
          <a:p>
            <a:pPr lvl="2"/>
            <a:r>
              <a:rPr lang="en-US" dirty="0"/>
              <a:t>ensures the security of the database</a:t>
            </a:r>
          </a:p>
          <a:p>
            <a:pPr lvl="2"/>
            <a:r>
              <a:rPr lang="en-US" dirty="0"/>
              <a:t>controls access to the data through user codes and passwords </a:t>
            </a:r>
          </a:p>
          <a:p>
            <a:pPr lvl="2"/>
            <a:r>
              <a:rPr lang="en-US" dirty="0"/>
              <a:t>can restrict the views or operations that the users can perform on the database</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Summary</a:t>
            </a:r>
            <a:endParaRPr lang="en-US" dirty="0"/>
          </a:p>
        </p:txBody>
      </p:sp>
      <p:sp>
        <p:nvSpPr>
          <p:cNvPr id="4" name="Content Placeholder 3"/>
          <p:cNvSpPr>
            <a:spLocks noGrp="1"/>
          </p:cNvSpPr>
          <p:nvPr>
            <p:ph idx="1"/>
          </p:nvPr>
        </p:nvSpPr>
        <p:spPr/>
        <p:txBody>
          <a:bodyPr/>
          <a:lstStyle/>
          <a:p>
            <a:r>
              <a:rPr lang="en-US" dirty="0"/>
              <a:t>In this lesson, you have learnt:</a:t>
            </a:r>
          </a:p>
          <a:p>
            <a:pPr lvl="1"/>
            <a:r>
              <a:rPr lang="en-US" dirty="0"/>
              <a:t>What is a Database?</a:t>
            </a:r>
          </a:p>
          <a:p>
            <a:pPr lvl="1"/>
            <a:r>
              <a:rPr lang="en-US" dirty="0"/>
              <a:t>Characteristics of DBMS</a:t>
            </a:r>
          </a:p>
          <a:p>
            <a:pPr lvl="1"/>
            <a:r>
              <a:rPr lang="en-US" dirty="0"/>
              <a:t>The Data models, including:</a:t>
            </a:r>
          </a:p>
          <a:p>
            <a:pPr lvl="2"/>
            <a:r>
              <a:rPr lang="en-US" dirty="0"/>
              <a:t>the Hierarchical model</a:t>
            </a:r>
          </a:p>
          <a:p>
            <a:pPr lvl="2"/>
            <a:r>
              <a:rPr lang="en-US" dirty="0"/>
              <a:t>the Network model</a:t>
            </a:r>
          </a:p>
          <a:p>
            <a:pPr lvl="2"/>
            <a:r>
              <a:rPr lang="en-US" dirty="0"/>
              <a:t>the Relational model</a:t>
            </a:r>
          </a:p>
          <a:p>
            <a:pPr lvl="1"/>
            <a:r>
              <a:rPr lang="en-US" dirty="0"/>
              <a:t>Relational DBMS (RDBMS)</a:t>
            </a:r>
          </a:p>
          <a:p>
            <a:pPr lvl="1"/>
            <a:r>
              <a:rPr lang="en-US" dirty="0"/>
              <a:t>What is Data Integrity?</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400" dirty="0"/>
              <a:t>1.1: Introduction to Database </a:t>
            </a:r>
            <a:br>
              <a:rPr lang="en-US" sz="1400" dirty="0"/>
            </a:br>
            <a:r>
              <a:rPr lang="en-US" dirty="0"/>
              <a:t>What is Data</a:t>
            </a:r>
            <a:r>
              <a:rPr lang="en-US" dirty="0" smtClean="0"/>
              <a:t>?</a:t>
            </a:r>
            <a:endParaRPr lang="en-US" dirty="0"/>
          </a:p>
        </p:txBody>
      </p:sp>
      <p:sp>
        <p:nvSpPr>
          <p:cNvPr id="3" name="Content Placeholder 2"/>
          <p:cNvSpPr>
            <a:spLocks noGrp="1"/>
          </p:cNvSpPr>
          <p:nvPr>
            <p:ph idx="1"/>
          </p:nvPr>
        </p:nvSpPr>
        <p:spPr/>
        <p:txBody>
          <a:bodyPr/>
          <a:lstStyle/>
          <a:p>
            <a:r>
              <a:rPr lang="en-US" dirty="0"/>
              <a:t>Data (plural of the word datum) is a factual information used as a basis for reasoning, discussion, or calculation</a:t>
            </a:r>
          </a:p>
          <a:p>
            <a:r>
              <a:rPr lang="en-US" dirty="0"/>
              <a:t>Data may be numerical data which may be integers or floating point numbers, and non-numerical data such as characters, date etc. </a:t>
            </a:r>
          </a:p>
          <a:p>
            <a:r>
              <a:rPr lang="en-US" dirty="0"/>
              <a:t>Data by itself normally doesn’t have a meaning associated with it.  </a:t>
            </a:r>
          </a:p>
          <a:p>
            <a:pPr marL="0" indent="0">
              <a:buNone/>
            </a:pPr>
            <a:r>
              <a:rPr lang="en-US" dirty="0"/>
              <a:t>	</a:t>
            </a:r>
            <a:r>
              <a:rPr lang="en-US" dirty="0" err="1"/>
              <a:t>e.g</a:t>
            </a:r>
            <a:r>
              <a:rPr lang="en-US" dirty="0"/>
              <a:t>:-        </a:t>
            </a:r>
            <a:r>
              <a:rPr lang="en-US" dirty="0" smtClean="0"/>
              <a:t>Jack </a:t>
            </a:r>
            <a:endParaRPr lang="en-US" dirty="0"/>
          </a:p>
          <a:p>
            <a:pPr marL="0" indent="0">
              <a:buNone/>
            </a:pPr>
            <a:r>
              <a:rPr lang="en-US" dirty="0"/>
              <a:t>		</a:t>
            </a:r>
            <a:r>
              <a:rPr lang="en-US" dirty="0" smtClean="0"/>
              <a:t>	01-jan-71</a:t>
            </a:r>
            <a:endParaRPr lang="en-US" dirty="0"/>
          </a:p>
          <a:p>
            <a:pPr marL="0" indent="0">
              <a:buNone/>
            </a:pPr>
            <a:r>
              <a:rPr lang="en-US" dirty="0"/>
              <a:t>			15-jun-05</a:t>
            </a:r>
          </a:p>
          <a:p>
            <a:pPr marL="0" indent="0">
              <a:buNone/>
            </a:pPr>
            <a:r>
              <a:rPr lang="en-US" dirty="0"/>
              <a:t>			50000</a:t>
            </a:r>
          </a:p>
          <a:p>
            <a:pPr marL="0" indent="0">
              <a:buNone/>
            </a:pPr>
            <a:endParaRPr lang="en-US" dirty="0"/>
          </a:p>
        </p:txBody>
      </p:sp>
    </p:spTree>
    <p:extLst>
      <p:ext uri="{BB962C8B-B14F-4D97-AF65-F5344CB8AC3E}">
        <p14:creationId xmlns:p14="http://schemas.microsoft.com/office/powerpoint/2010/main" val="2018661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Review </a:t>
            </a:r>
            <a:r>
              <a:rPr lang="en-US" dirty="0" smtClean="0"/>
              <a:t>Question</a:t>
            </a:r>
            <a:endParaRPr lang="en-US" dirty="0"/>
          </a:p>
        </p:txBody>
      </p:sp>
      <p:sp>
        <p:nvSpPr>
          <p:cNvPr id="4" name="Content Placeholder 3"/>
          <p:cNvSpPr>
            <a:spLocks noGrp="1"/>
          </p:cNvSpPr>
          <p:nvPr>
            <p:ph idx="1"/>
          </p:nvPr>
        </p:nvSpPr>
        <p:spPr/>
        <p:txBody>
          <a:bodyPr/>
          <a:lstStyle/>
          <a:p>
            <a:r>
              <a:rPr lang="en-US" dirty="0"/>
              <a:t>Question 1: A DBA ___.</a:t>
            </a:r>
          </a:p>
          <a:p>
            <a:pPr lvl="1"/>
            <a:r>
              <a:rPr lang="en-US" dirty="0"/>
              <a:t>Option 1: ensures the security of the application server.</a:t>
            </a:r>
          </a:p>
          <a:p>
            <a:pPr lvl="1"/>
            <a:r>
              <a:rPr lang="en-US" dirty="0"/>
              <a:t>Option 2: controls access to the data through the user codes and passwords. </a:t>
            </a:r>
          </a:p>
          <a:p>
            <a:pPr lvl="1"/>
            <a:r>
              <a:rPr lang="en-US" dirty="0"/>
              <a:t>Option 3: manages users.</a:t>
            </a:r>
          </a:p>
          <a:p>
            <a:endParaRPr lang="en-US" dirty="0"/>
          </a:p>
          <a:p>
            <a:r>
              <a:rPr lang="en-US" dirty="0"/>
              <a:t>Question 2: The Physical Level  is ___.</a:t>
            </a:r>
          </a:p>
          <a:p>
            <a:pPr lvl="1"/>
            <a:r>
              <a:rPr lang="en-US" dirty="0"/>
              <a:t>Option 1: the overall structural organization of the d/b.</a:t>
            </a:r>
          </a:p>
          <a:p>
            <a:pPr lvl="1"/>
            <a:r>
              <a:rPr lang="en-US" dirty="0"/>
              <a:t>Option 2: the information about how the database is actually stored in the disk.</a:t>
            </a:r>
          </a:p>
          <a:p>
            <a:pPr lvl="1"/>
            <a:r>
              <a:rPr lang="en-US" dirty="0"/>
              <a:t>Option 3: the user view of the database.</a:t>
            </a: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000000"/>
                </a:solidFill>
                <a:cs typeface="Arial" pitchFamily="34" charset="0"/>
              </a:rPr>
              <a:t>Review Question</a:t>
            </a:r>
            <a:endParaRPr lang="en-US" dirty="0"/>
          </a:p>
        </p:txBody>
      </p:sp>
      <p:sp>
        <p:nvSpPr>
          <p:cNvPr id="4" name="Content Placeholder 3"/>
          <p:cNvSpPr>
            <a:spLocks noGrp="1"/>
          </p:cNvSpPr>
          <p:nvPr>
            <p:ph idx="1"/>
          </p:nvPr>
        </p:nvSpPr>
        <p:spPr/>
        <p:txBody>
          <a:bodyPr/>
          <a:lstStyle/>
          <a:p>
            <a:r>
              <a:rPr lang="en-US" dirty="0"/>
              <a:t>Question 3:  There are different data models such as ___.</a:t>
            </a:r>
          </a:p>
          <a:p>
            <a:endParaRPr lang="en-US" dirty="0"/>
          </a:p>
          <a:p>
            <a:r>
              <a:rPr lang="en-US" dirty="0"/>
              <a:t>Question 4: In Network model, each table is made up “tuples” and “fields”.</a:t>
            </a:r>
          </a:p>
          <a:p>
            <a:pPr lvl="1"/>
            <a:r>
              <a:rPr lang="en-US" dirty="0"/>
              <a:t>True / False</a:t>
            </a:r>
          </a:p>
          <a:p>
            <a:endParaRPr lang="en-US" dirty="0"/>
          </a:p>
          <a:p>
            <a:r>
              <a:rPr lang="en-US" dirty="0"/>
              <a:t>Question 5: A table can have any number of “Unique constraints”. </a:t>
            </a:r>
          </a:p>
          <a:p>
            <a:pPr lvl="1"/>
            <a:r>
              <a:rPr lang="en-US" dirty="0"/>
              <a:t>True / False</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400" dirty="0"/>
              <a:t>1.1: Introduction to Database</a:t>
            </a:r>
            <a:br>
              <a:rPr lang="en-US" sz="1400" dirty="0"/>
            </a:br>
            <a:r>
              <a:rPr lang="en-US" dirty="0"/>
              <a:t>What is Information</a:t>
            </a:r>
            <a:r>
              <a:rPr lang="en-US" dirty="0" smtClean="0"/>
              <a:t>?</a:t>
            </a:r>
            <a:endParaRPr lang="en-US" dirty="0"/>
          </a:p>
        </p:txBody>
      </p:sp>
      <p:sp>
        <p:nvSpPr>
          <p:cNvPr id="3" name="Content Placeholder 2"/>
          <p:cNvSpPr>
            <a:spLocks noGrp="1"/>
          </p:cNvSpPr>
          <p:nvPr>
            <p:ph idx="1"/>
          </p:nvPr>
        </p:nvSpPr>
        <p:spPr/>
        <p:txBody>
          <a:bodyPr/>
          <a:lstStyle/>
          <a:p>
            <a:r>
              <a:rPr lang="en-US" dirty="0"/>
              <a:t>Related data is called as information </a:t>
            </a:r>
          </a:p>
          <a:p>
            <a:r>
              <a:rPr lang="en-US" dirty="0"/>
              <a:t>Information will always have a meaning and context attached to the data element</a:t>
            </a:r>
          </a:p>
          <a:p>
            <a:r>
              <a:rPr lang="en-US" dirty="0"/>
              <a:t>When we add meaning and context to the data it becomes information.</a:t>
            </a:r>
          </a:p>
          <a:p>
            <a:pPr lvl="1"/>
            <a:r>
              <a:rPr lang="en-US" dirty="0"/>
              <a:t>Employee name: Jack</a:t>
            </a:r>
          </a:p>
          <a:p>
            <a:pPr lvl="1"/>
            <a:r>
              <a:rPr lang="en-US" dirty="0"/>
              <a:t>Date of birth: 01-jan-71</a:t>
            </a:r>
          </a:p>
          <a:p>
            <a:pPr lvl="1"/>
            <a:r>
              <a:rPr lang="en-US" dirty="0"/>
              <a:t>Data of joining: 15-jun-05</a:t>
            </a:r>
          </a:p>
          <a:p>
            <a:pPr lvl="1"/>
            <a:r>
              <a:rPr lang="en-US" dirty="0"/>
              <a:t>Salary: 50000</a:t>
            </a:r>
          </a:p>
          <a:p>
            <a:pPr lvl="1"/>
            <a:r>
              <a:rPr lang="en-US" dirty="0"/>
              <a:t>Department number: 10</a:t>
            </a:r>
          </a:p>
          <a:p>
            <a:endParaRPr lang="en-US" dirty="0"/>
          </a:p>
        </p:txBody>
      </p:sp>
    </p:spTree>
    <p:extLst>
      <p:ext uri="{BB962C8B-B14F-4D97-AF65-F5344CB8AC3E}">
        <p14:creationId xmlns:p14="http://schemas.microsoft.com/office/powerpoint/2010/main" val="19628537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400" dirty="0"/>
              <a:t>1.1: Introduction to Database</a:t>
            </a:r>
            <a:r>
              <a:rPr lang="en-US" dirty="0"/>
              <a:t/>
            </a:r>
            <a:br>
              <a:rPr lang="en-US" dirty="0"/>
            </a:br>
            <a:r>
              <a:rPr lang="en-US" dirty="0"/>
              <a:t>Defining Database, DBMS &amp; </a:t>
            </a:r>
            <a:r>
              <a:rPr lang="en-US" dirty="0" smtClean="0"/>
              <a:t>Schema</a:t>
            </a:r>
            <a:endParaRPr lang="en-US" dirty="0"/>
          </a:p>
        </p:txBody>
      </p:sp>
      <p:sp>
        <p:nvSpPr>
          <p:cNvPr id="3" name="Content Placeholder 2"/>
          <p:cNvSpPr>
            <a:spLocks noGrp="1"/>
          </p:cNvSpPr>
          <p:nvPr>
            <p:ph idx="1"/>
          </p:nvPr>
        </p:nvSpPr>
        <p:spPr>
          <a:xfrm>
            <a:off x="298516" y="1494766"/>
            <a:ext cx="5187884" cy="4643751"/>
          </a:xfrm>
        </p:spPr>
        <p:txBody>
          <a:bodyPr/>
          <a:lstStyle/>
          <a:p>
            <a:r>
              <a:rPr lang="en-US" dirty="0"/>
              <a:t>Database: It is a set of inter-related data</a:t>
            </a:r>
          </a:p>
          <a:p>
            <a:r>
              <a:rPr lang="en-US" dirty="0"/>
              <a:t>DBMS: It is a software that manages the data</a:t>
            </a:r>
          </a:p>
          <a:p>
            <a:r>
              <a:rPr lang="en-US" dirty="0"/>
              <a:t>Schema: It is a set of structures and relationships, which meet a specific need</a:t>
            </a:r>
          </a:p>
          <a:p>
            <a:endParaRPr lang="en-US" dirty="0"/>
          </a:p>
        </p:txBody>
      </p:sp>
      <p:sp>
        <p:nvSpPr>
          <p:cNvPr id="23" name="Rectangle 4"/>
          <p:cNvSpPr>
            <a:spLocks noChangeArrowheads="1"/>
          </p:cNvSpPr>
          <p:nvPr/>
        </p:nvSpPr>
        <p:spPr bwMode="auto">
          <a:xfrm>
            <a:off x="5486400" y="2670630"/>
            <a:ext cx="3352800" cy="2667000"/>
          </a:xfrm>
          <a:prstGeom prst="rect">
            <a:avLst/>
          </a:prstGeom>
          <a:solidFill>
            <a:srgbClr val="CCECFF"/>
          </a:solidFill>
          <a:ln w="9525">
            <a:solidFill>
              <a:schemeClr val="tx2"/>
            </a:solidFill>
            <a:miter lim="800000"/>
            <a:headEnd/>
            <a:tailEnd/>
          </a:ln>
        </p:spPr>
        <p:txBody>
          <a:bodyPr wrap="none"/>
          <a:lstStyle/>
          <a:p>
            <a:pPr algn="ctr"/>
            <a:r>
              <a:rPr lang="en-US" sz="2000" dirty="0">
                <a:solidFill>
                  <a:srgbClr val="000000"/>
                </a:solidFill>
                <a:latin typeface="Candara"/>
              </a:rPr>
              <a:t>End User Tools/Applications</a:t>
            </a:r>
          </a:p>
        </p:txBody>
      </p:sp>
      <p:sp>
        <p:nvSpPr>
          <p:cNvPr id="24" name="Oval 5"/>
          <p:cNvSpPr>
            <a:spLocks noChangeArrowheads="1"/>
          </p:cNvSpPr>
          <p:nvPr/>
        </p:nvSpPr>
        <p:spPr bwMode="auto">
          <a:xfrm>
            <a:off x="5791200" y="3200400"/>
            <a:ext cx="2286000" cy="1981200"/>
          </a:xfrm>
          <a:prstGeom prst="ellipse">
            <a:avLst/>
          </a:prstGeom>
          <a:solidFill>
            <a:srgbClr val="FFFF99"/>
          </a:solidFill>
          <a:ln w="9525">
            <a:solidFill>
              <a:schemeClr val="tx1"/>
            </a:solidFill>
            <a:round/>
            <a:headEnd/>
            <a:tailEnd/>
          </a:ln>
        </p:spPr>
        <p:txBody>
          <a:bodyPr wrap="none"/>
          <a:lstStyle/>
          <a:p>
            <a:pPr algn="ctr"/>
            <a:r>
              <a:rPr lang="en-US">
                <a:latin typeface="Candara"/>
              </a:rPr>
              <a:t>DBMS</a:t>
            </a:r>
          </a:p>
        </p:txBody>
      </p:sp>
      <p:sp>
        <p:nvSpPr>
          <p:cNvPr id="25" name="Oval 6"/>
          <p:cNvSpPr>
            <a:spLocks noChangeArrowheads="1"/>
          </p:cNvSpPr>
          <p:nvPr/>
        </p:nvSpPr>
        <p:spPr bwMode="auto">
          <a:xfrm>
            <a:off x="6172200" y="3886200"/>
            <a:ext cx="1524000" cy="762000"/>
          </a:xfrm>
          <a:prstGeom prst="ellipse">
            <a:avLst/>
          </a:prstGeom>
          <a:solidFill>
            <a:srgbClr val="0000FF"/>
          </a:solidFill>
          <a:ln w="9525">
            <a:solidFill>
              <a:schemeClr val="tx1"/>
            </a:solidFill>
            <a:round/>
            <a:headEnd/>
            <a:tailEnd/>
          </a:ln>
        </p:spPr>
        <p:txBody>
          <a:bodyPr wrap="none" anchor="ctr"/>
          <a:lstStyle/>
          <a:p>
            <a:pPr algn="ctr"/>
            <a:r>
              <a:rPr lang="en-US" dirty="0">
                <a:solidFill>
                  <a:schemeClr val="bg1"/>
                </a:solidFill>
                <a:latin typeface="Candara"/>
              </a:rPr>
              <a:t>Data</a:t>
            </a:r>
          </a:p>
        </p:txBody>
      </p:sp>
      <p:sp>
        <p:nvSpPr>
          <p:cNvPr id="26" name="Line 7"/>
          <p:cNvSpPr>
            <a:spLocks noChangeShapeType="1"/>
          </p:cNvSpPr>
          <p:nvPr/>
        </p:nvSpPr>
        <p:spPr bwMode="auto">
          <a:xfrm>
            <a:off x="6324600" y="2275116"/>
            <a:ext cx="0" cy="381000"/>
          </a:xfrm>
          <a:prstGeom prst="line">
            <a:avLst/>
          </a:prstGeom>
          <a:noFill/>
          <a:ln w="9525">
            <a:solidFill>
              <a:schemeClr val="tx2"/>
            </a:solidFill>
            <a:round/>
            <a:headEnd/>
            <a:tailEnd type="triangle" w="med" len="med"/>
          </a:ln>
        </p:spPr>
        <p:txBody>
          <a:bodyPr/>
          <a:lstStyle/>
          <a:p>
            <a:endParaRPr lang="en-IN">
              <a:latin typeface="Candara"/>
            </a:endParaRPr>
          </a:p>
        </p:txBody>
      </p:sp>
      <p:sp>
        <p:nvSpPr>
          <p:cNvPr id="27" name="Line 8"/>
          <p:cNvSpPr>
            <a:spLocks noChangeShapeType="1"/>
          </p:cNvSpPr>
          <p:nvPr/>
        </p:nvSpPr>
        <p:spPr bwMode="auto">
          <a:xfrm>
            <a:off x="7543800" y="2289630"/>
            <a:ext cx="0" cy="381000"/>
          </a:xfrm>
          <a:prstGeom prst="line">
            <a:avLst/>
          </a:prstGeom>
          <a:noFill/>
          <a:ln w="9525">
            <a:solidFill>
              <a:schemeClr val="tx2"/>
            </a:solidFill>
            <a:round/>
            <a:headEnd/>
            <a:tailEnd type="triangle" w="med" len="med"/>
          </a:ln>
        </p:spPr>
        <p:txBody>
          <a:bodyPr/>
          <a:lstStyle/>
          <a:p>
            <a:endParaRPr lang="en-IN">
              <a:latin typeface="Candara"/>
            </a:endParaRPr>
          </a:p>
        </p:txBody>
      </p:sp>
      <p:sp>
        <p:nvSpPr>
          <p:cNvPr id="28" name="Text Box 9"/>
          <p:cNvSpPr txBox="1">
            <a:spLocks noChangeArrowheads="1"/>
          </p:cNvSpPr>
          <p:nvPr/>
        </p:nvSpPr>
        <p:spPr bwMode="auto">
          <a:xfrm>
            <a:off x="5783946" y="1894116"/>
            <a:ext cx="2438400" cy="400050"/>
          </a:xfrm>
          <a:prstGeom prst="rect">
            <a:avLst/>
          </a:prstGeom>
          <a:noFill/>
          <a:ln w="9525">
            <a:solidFill>
              <a:schemeClr val="tx2"/>
            </a:solidFill>
            <a:miter lim="800000"/>
            <a:headEnd/>
            <a:tailEnd/>
          </a:ln>
        </p:spPr>
        <p:txBody>
          <a:bodyPr>
            <a:spAutoFit/>
          </a:bodyPr>
          <a:lstStyle/>
          <a:p>
            <a:pPr algn="ctr">
              <a:spcBef>
                <a:spcPct val="50000"/>
              </a:spcBef>
            </a:pPr>
            <a:r>
              <a:rPr lang="en-US" sz="2000">
                <a:latin typeface="Candara"/>
              </a:rPr>
              <a:t>End Users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 of </a:t>
            </a:r>
            <a:r>
              <a:rPr lang="en-US" dirty="0" smtClean="0"/>
              <a:t>Databases</a:t>
            </a:r>
            <a:endParaRPr lang="en-US" dirty="0"/>
          </a:p>
        </p:txBody>
      </p:sp>
      <p:pic>
        <p:nvPicPr>
          <p:cNvPr id="8" name="Picture 7"/>
          <p:cNvPicPr>
            <a:picLocks noChangeAspect="1" noChangeArrowheads="1"/>
          </p:cNvPicPr>
          <p:nvPr/>
        </p:nvPicPr>
        <p:blipFill>
          <a:blip r:embed="rId3"/>
          <a:srcRect/>
          <a:stretch>
            <a:fillRect/>
          </a:stretch>
        </p:blipFill>
        <p:spPr bwMode="auto">
          <a:xfrm>
            <a:off x="232224" y="1484072"/>
            <a:ext cx="8229600" cy="4724400"/>
          </a:xfrm>
          <a:prstGeom prst="rect">
            <a:avLst/>
          </a:prstGeom>
          <a:noFill/>
          <a:ln w="9525">
            <a:noFill/>
            <a:miter lim="800000"/>
            <a:headEnd/>
            <a:tailEnd/>
          </a:ln>
        </p:spPr>
      </p:pic>
    </p:spTree>
    <p:extLst>
      <p:ext uri="{BB962C8B-B14F-4D97-AF65-F5344CB8AC3E}">
        <p14:creationId xmlns:p14="http://schemas.microsoft.com/office/powerpoint/2010/main" val="8368694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400" dirty="0"/>
              <a:t>1.2: Features of DBMS</a:t>
            </a:r>
            <a:r>
              <a:rPr lang="en-US" dirty="0"/>
              <a:t/>
            </a:r>
            <a:br>
              <a:rPr lang="en-US" dirty="0"/>
            </a:br>
            <a:r>
              <a:rPr lang="en-US" dirty="0"/>
              <a:t>Characteristics of </a:t>
            </a:r>
            <a:r>
              <a:rPr lang="en-US" dirty="0" smtClean="0"/>
              <a:t>DBMS</a:t>
            </a:r>
            <a:endParaRPr lang="en-US" dirty="0"/>
          </a:p>
        </p:txBody>
      </p:sp>
      <p:sp>
        <p:nvSpPr>
          <p:cNvPr id="3" name="Content Placeholder 2"/>
          <p:cNvSpPr>
            <a:spLocks noGrp="1"/>
          </p:cNvSpPr>
          <p:nvPr>
            <p:ph idx="1"/>
          </p:nvPr>
        </p:nvSpPr>
        <p:spPr/>
        <p:txBody>
          <a:bodyPr/>
          <a:lstStyle/>
          <a:p>
            <a:r>
              <a:rPr lang="en-US" dirty="0"/>
              <a:t>Given below are the characteristics of DBMS:</a:t>
            </a:r>
          </a:p>
          <a:p>
            <a:pPr lvl="1"/>
            <a:r>
              <a:rPr lang="en-US" dirty="0"/>
              <a:t>Control of Data Redundancy</a:t>
            </a:r>
          </a:p>
          <a:p>
            <a:pPr lvl="2"/>
            <a:r>
              <a:rPr lang="en-US" dirty="0"/>
              <a:t>Traditionally, same data is stored in a number of places</a:t>
            </a:r>
          </a:p>
          <a:p>
            <a:pPr lvl="2"/>
            <a:r>
              <a:rPr lang="en-US" dirty="0"/>
              <a:t>Gives rise to data redundancy and its disadvantages</a:t>
            </a:r>
          </a:p>
          <a:p>
            <a:pPr lvl="2"/>
            <a:r>
              <a:rPr lang="en-US" dirty="0"/>
              <a:t>DBMS helps in removing data redundancies by providing means of data- integration. </a:t>
            </a:r>
          </a:p>
          <a:p>
            <a:pPr lvl="1"/>
            <a:r>
              <a:rPr lang="en-US" dirty="0"/>
              <a:t>Sharing of Data</a:t>
            </a:r>
          </a:p>
          <a:p>
            <a:pPr lvl="2"/>
            <a:r>
              <a:rPr lang="en-US" dirty="0"/>
              <a:t>DBMS allows many applications to share the data. </a:t>
            </a:r>
          </a:p>
          <a:p>
            <a:pPr lvl="1"/>
            <a:r>
              <a:rPr lang="en-US" dirty="0"/>
              <a:t>Maintenance of Integrity</a:t>
            </a:r>
          </a:p>
          <a:p>
            <a:pPr lvl="2"/>
            <a:r>
              <a:rPr lang="en-US" dirty="0"/>
              <a:t>DBMS maintains the correctness, consistency, and interrelationship of data with respect to the application, which uses the data.</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a:t>
            </a:r>
            <a:r>
              <a:rPr lang="en-US" dirty="0" smtClean="0"/>
              <a:t>DBMS</a:t>
            </a:r>
            <a:endParaRPr lang="en-US" dirty="0"/>
          </a:p>
        </p:txBody>
      </p:sp>
      <p:sp>
        <p:nvSpPr>
          <p:cNvPr id="3" name="Content Placeholder 2"/>
          <p:cNvSpPr>
            <a:spLocks noGrp="1"/>
          </p:cNvSpPr>
          <p:nvPr>
            <p:ph idx="1"/>
          </p:nvPr>
        </p:nvSpPr>
        <p:spPr/>
        <p:txBody>
          <a:bodyPr/>
          <a:lstStyle/>
          <a:p>
            <a:pPr lvl="1"/>
            <a:r>
              <a:rPr lang="en-US" dirty="0"/>
              <a:t>Support for Transaction Control and Recovery</a:t>
            </a:r>
          </a:p>
          <a:p>
            <a:pPr lvl="2"/>
            <a:r>
              <a:rPr lang="en-US" dirty="0"/>
              <a:t>DBMS ensures that updates physically take place after a logical Transaction is complete.</a:t>
            </a:r>
          </a:p>
          <a:p>
            <a:pPr lvl="1"/>
            <a:r>
              <a:rPr lang="en-US" dirty="0"/>
              <a:t>Data Independence</a:t>
            </a:r>
          </a:p>
          <a:p>
            <a:pPr lvl="2"/>
            <a:r>
              <a:rPr lang="en-US" dirty="0"/>
              <a:t>In DBMS, the application programs are transparent to the physical organization and access techniques.</a:t>
            </a:r>
          </a:p>
          <a:p>
            <a:pPr lvl="1"/>
            <a:r>
              <a:rPr lang="en-US" dirty="0"/>
              <a:t>Availability of Productivity Tools</a:t>
            </a:r>
          </a:p>
          <a:p>
            <a:pPr lvl="2"/>
            <a:r>
              <a:rPr lang="en-US" dirty="0"/>
              <a:t>Tools like query language, screen and report painter, and other 4GL tools are available.</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a:t>
            </a:r>
            <a:r>
              <a:rPr lang="en-US" dirty="0" smtClean="0"/>
              <a:t>DBMS</a:t>
            </a:r>
            <a:endParaRPr lang="en-US" dirty="0"/>
          </a:p>
        </p:txBody>
      </p:sp>
      <p:sp>
        <p:nvSpPr>
          <p:cNvPr id="3" name="Content Placeholder 2"/>
          <p:cNvSpPr>
            <a:spLocks noGrp="1"/>
          </p:cNvSpPr>
          <p:nvPr>
            <p:ph idx="1"/>
          </p:nvPr>
        </p:nvSpPr>
        <p:spPr/>
        <p:txBody>
          <a:bodyPr/>
          <a:lstStyle/>
          <a:p>
            <a:pPr lvl="1"/>
            <a:r>
              <a:rPr lang="en-US" dirty="0"/>
              <a:t>Control over Security</a:t>
            </a:r>
          </a:p>
          <a:p>
            <a:pPr lvl="2"/>
            <a:r>
              <a:rPr lang="en-US" dirty="0"/>
              <a:t>DBMS provides tools with which the DBA can ensure security of the database.</a:t>
            </a:r>
          </a:p>
          <a:p>
            <a:pPr lvl="1"/>
            <a:r>
              <a:rPr lang="en-US" dirty="0"/>
              <a:t>Hardware Independence</a:t>
            </a:r>
          </a:p>
          <a:p>
            <a:pPr lvl="2"/>
            <a:r>
              <a:rPr lang="en-US" dirty="0" smtClean="0"/>
              <a:t>Most </a:t>
            </a:r>
            <a:r>
              <a:rPr lang="en-US" dirty="0"/>
              <a:t>DBMS are available across hardware platforms and operating systems.</a:t>
            </a:r>
          </a:p>
          <a:p>
            <a:endParaRPr lang="en-US"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apgemini 2017_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9" id="{6C81F9DB-9DB6-478C-B029-122D380A8C9B}" vid="{842A89BB-942D-4468-A868-23016060482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aterial_x0020_Type xmlns="0d8c4aea-b462-4687-8b40-bd2f5a85267d">Class book</Material_x0020_Type>
    <Category xmlns="0d8c4aea-b462-4687-8b40-bd2f5a85267d">Module Artifact</Category>
    <Level xmlns="0d8c4aea-b462-4687-8b40-bd2f5a85267d">L1</Leve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C290F0099B6204A992AAF82A2A26582" ma:contentTypeVersion="3" ma:contentTypeDescription="Create a new document." ma:contentTypeScope="" ma:versionID="647d81cd89999b02674cf54dde3c9283">
  <xsd:schema xmlns:xsd="http://www.w3.org/2001/XMLSchema" xmlns:xs="http://www.w3.org/2001/XMLSchema" xmlns:p="http://schemas.microsoft.com/office/2006/metadata/properties" xmlns:ns2="0d8c4aea-b462-4687-8b40-bd2f5a85267d" targetNamespace="http://schemas.microsoft.com/office/2006/metadata/properties" ma:root="true" ma:fieldsID="1e381b838e1515737216dd4535b8eb25" ns2:_="">
    <xsd:import namespace="0d8c4aea-b462-4687-8b40-bd2f5a85267d"/>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8c4aea-b462-4687-8b40-bd2f5a85267d"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0d8c4aea-b462-4687-8b40-bd2f5a85267d"/>
  </ds:schemaRefs>
</ds:datastoreItem>
</file>

<file path=customXml/itemProps2.xml><?xml version="1.0" encoding="utf-8"?>
<ds:datastoreItem xmlns:ds="http://schemas.openxmlformats.org/officeDocument/2006/customXml" ds:itemID="{DA1D7594-8BBB-4E1C-A4BD-9DBC1338D8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d8c4aea-b462-4687-8b40-bd2f5a85267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B673CDC-8BE6-4391-ABD9-A817C61AB8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2800</TotalTime>
  <Words>3570</Words>
  <Application>Microsoft Office PowerPoint</Application>
  <PresentationFormat>On-screen Show (4:3)</PresentationFormat>
  <Paragraphs>495</Paragraphs>
  <Slides>31</Slides>
  <Notes>30</Notes>
  <HiddenSlides>1</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31</vt:i4>
      </vt:variant>
    </vt:vector>
  </HeadingPairs>
  <TitlesOfParts>
    <vt:vector size="40" baseType="lpstr">
      <vt:lpstr>Arial</vt:lpstr>
      <vt:lpstr>Wingdings</vt:lpstr>
      <vt:lpstr>Helvetica Light</vt:lpstr>
      <vt:lpstr>Calibri</vt:lpstr>
      <vt:lpstr>Verdana</vt:lpstr>
      <vt:lpstr>Candara</vt:lpstr>
      <vt:lpstr>2_Corporate Presentation Template (4x3 - Normal)</vt:lpstr>
      <vt:lpstr>Capgemini 2017_Cover slides</vt:lpstr>
      <vt:lpstr>think-cell Slide</vt:lpstr>
      <vt:lpstr>DBMS/SQL</vt:lpstr>
      <vt:lpstr>Lesson Objectives</vt:lpstr>
      <vt:lpstr>1.1: Introduction to Database  What is Data?</vt:lpstr>
      <vt:lpstr>1.1: Introduction to Database What is Information?</vt:lpstr>
      <vt:lpstr>1.1: Introduction to Database Defining Database, DBMS &amp; Schema</vt:lpstr>
      <vt:lpstr>Evolution of Databases</vt:lpstr>
      <vt:lpstr>1.2: Features of DBMS Characteristics of DBMS</vt:lpstr>
      <vt:lpstr>Characteristics of DBMS</vt:lpstr>
      <vt:lpstr>Characteristics of DBMS</vt:lpstr>
      <vt:lpstr>Levels of Abstraction</vt:lpstr>
      <vt:lpstr>1.3: The Data Models What is a Data Model?</vt:lpstr>
      <vt:lpstr>Why is Data Modeling Important?</vt:lpstr>
      <vt:lpstr>1.3: The Data Models Hierarchical Model</vt:lpstr>
      <vt:lpstr>Hierarchical Model- Example</vt:lpstr>
      <vt:lpstr>Hierarchical Model - Possibilities</vt:lpstr>
      <vt:lpstr>1.3: The Data Models Network Model</vt:lpstr>
      <vt:lpstr>Network Model - Example</vt:lpstr>
      <vt:lpstr>Network Model - Possibilities</vt:lpstr>
      <vt:lpstr>1.3: The Data Models Relational Model</vt:lpstr>
      <vt:lpstr>Relational Model</vt:lpstr>
      <vt:lpstr>Relational Model - Possibilities</vt:lpstr>
      <vt:lpstr>1.4: Relational DBMS Relational Tables</vt:lpstr>
      <vt:lpstr>Relational Tables - Properties</vt:lpstr>
      <vt:lpstr>1.4: Relational DBMS  Data Integrity </vt:lpstr>
      <vt:lpstr>Data Integrity </vt:lpstr>
      <vt:lpstr>Data Integrity </vt:lpstr>
      <vt:lpstr>Data Integrity </vt:lpstr>
      <vt:lpstr>Database Administrator</vt:lpstr>
      <vt:lpstr>Summary</vt:lpstr>
      <vt:lpstr>Review Question</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Gupta, Sameer</cp:lastModifiedBy>
  <cp:revision>155</cp:revision>
  <cp:lastPrinted>2016-07-15T07:19:03Z</cp:lastPrinted>
  <dcterms:created xsi:type="dcterms:W3CDTF">2012-05-18T02:59:15Z</dcterms:created>
  <dcterms:modified xsi:type="dcterms:W3CDTF">2018-05-31T10:51:14Z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0x010100BC290F0099B6204A992AAF82A2A26582</vt:lpwstr>
  </property>
  <property fmtid="{D5CDD505-2E9C-101B-9397-08002B2CF9AE}" pid="4" name="_SourceUrl">
    <vt:lpwstr/>
  </property>
</Properties>
</file>