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9"/>
  </p:notesMasterIdLst>
  <p:handoutMasterIdLst>
    <p:handoutMasterId r:id="rId20"/>
  </p:handoutMasterIdLst>
  <p:sldIdLst>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andara" panose="020E0502030303020204" pitchFamily="34" charset="0"/>
      <p:regular r:id="rId25"/>
      <p:bold r:id="rId26"/>
      <p:italic r:id="rId27"/>
      <p:boldItalic r:id="rId28"/>
    </p:embeddedFont>
    <p:embeddedFont>
      <p:font typeface="ＭＳ Ｐゴシック" panose="020B0600070205080204" pitchFamily="34" charset="-128"/>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81" d="100"/>
          <a:sy n="81" d="100"/>
        </p:scale>
        <p:origin x="-1056" y="-96"/>
      </p:cViewPr>
      <p:guideLst>
        <p:guide orient="horz" pos="2160"/>
        <p:guide pos="2880"/>
      </p:guideLst>
    </p:cSldViewPr>
  </p:slideViewPr>
  <p:notesTextViewPr>
    <p:cViewPr>
      <p:scale>
        <a:sx n="1" d="1"/>
        <a:sy n="1" d="1"/>
      </p:scale>
      <p:origin x="0" y="0"/>
    </p:cViewPr>
  </p:notesTextViewPr>
  <p:notesViewPr>
    <p:cSldViewPr>
      <p:cViewPr varScale="1">
        <p:scale>
          <a:sx n="65" d="100"/>
          <a:sy n="65" d="100"/>
        </p:scale>
        <p:origin x="-2658" y="-108"/>
      </p:cViewPr>
      <p:guideLst>
        <p:guide orient="horz" pos="2880"/>
        <p:guide pos="125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4/29/2016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4094787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89138" y="428596"/>
            <a:ext cx="4654572" cy="3786214"/>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89138" y="4572000"/>
            <a:ext cx="4654572" cy="400052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7"/>
            <a:ext cx="6500813" cy="214314"/>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Data Warehousing Concepts </a:t>
            </a:r>
            <a:r>
              <a:rPr lang="en-US" sz="1200" dirty="0" smtClean="0">
                <a:solidFill>
                  <a:schemeClr val="tx1"/>
                </a:solidFill>
                <a:latin typeface="Candara" pitchFamily="34" charset="0"/>
                <a:cs typeface="Arial" pitchFamily="34" charset="0"/>
              </a:rPr>
              <a:t>		</a:t>
            </a:r>
            <a:endParaRPr lang="en-US" sz="1200"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195785"/>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
        <p:nvSpPr>
          <p:cNvPr id="10" name="Line 8"/>
          <p:cNvSpPr>
            <a:spLocks noChangeShapeType="1"/>
          </p:cNvSpPr>
          <p:nvPr/>
        </p:nvSpPr>
        <p:spPr bwMode="auto">
          <a:xfrm>
            <a:off x="1500174" y="357158"/>
            <a:ext cx="0" cy="80010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Candara" pitchFamily="34" charset="0"/>
        <a:ea typeface="+mn-ea"/>
        <a:cs typeface="+mn-cs"/>
      </a:defRPr>
    </a:lvl1pPr>
    <a:lvl2pPr marL="457200" algn="l" defTabSz="914400" rtl="0" eaLnBrk="1" latinLnBrk="0" hangingPunct="1">
      <a:defRPr sz="1100" kern="1200">
        <a:solidFill>
          <a:schemeClr val="tx1"/>
        </a:solidFill>
        <a:latin typeface="Candara" pitchFamily="34" charset="0"/>
        <a:ea typeface="+mn-ea"/>
        <a:cs typeface="+mn-cs"/>
      </a:defRPr>
    </a:lvl2pPr>
    <a:lvl3pPr marL="914400" algn="l" defTabSz="914400" rtl="0" eaLnBrk="1" latinLnBrk="0" hangingPunct="1">
      <a:defRPr sz="1100" kern="1200">
        <a:solidFill>
          <a:schemeClr val="tx1"/>
        </a:solidFill>
        <a:latin typeface="Candara" pitchFamily="34" charset="0"/>
        <a:ea typeface="+mn-ea"/>
        <a:cs typeface="+mn-cs"/>
      </a:defRPr>
    </a:lvl3pPr>
    <a:lvl4pPr marL="1371600" algn="l" defTabSz="914400" rtl="0" eaLnBrk="1" latinLnBrk="0" hangingPunct="1">
      <a:defRPr sz="1100" kern="1200">
        <a:solidFill>
          <a:schemeClr val="tx1"/>
        </a:solidFill>
        <a:latin typeface="Candara" pitchFamily="34" charset="0"/>
        <a:ea typeface="+mn-ea"/>
        <a:cs typeface="+mn-cs"/>
      </a:defRPr>
    </a:lvl4pPr>
    <a:lvl5pPr marL="1828800" algn="l" defTabSz="914400" rtl="0" eaLnBrk="1" latinLnBrk="0" hangingPunct="1">
      <a:defRPr sz="11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4538" y="685800"/>
            <a:ext cx="4572000" cy="3429000"/>
          </a:xfrm>
        </p:spPr>
      </p:sp>
      <p:sp>
        <p:nvSpPr>
          <p:cNvPr id="3" name="Notes Placeholder 2"/>
          <p:cNvSpPr>
            <a:spLocks noGrp="1"/>
          </p:cNvSpPr>
          <p:nvPr>
            <p:ph type="body" idx="1"/>
          </p:nvPr>
        </p:nvSpPr>
        <p:spPr/>
        <p:txBody>
          <a:bodyPr>
            <a:normAutofit lnSpcReduction="10000"/>
          </a:bodyPr>
          <a:lstStyle/>
          <a:p>
            <a:endParaRPr lang="en-US" dirty="0" smtClean="0">
              <a:cs typeface="Arial" charset="0"/>
            </a:endParaRPr>
          </a:p>
          <a:p>
            <a:endParaRPr lang="en-US"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IN" dirty="0" smtClean="0">
              <a:cs typeface="Arial" charset="0"/>
            </a:endParaRPr>
          </a:p>
          <a:p>
            <a:r>
              <a:rPr lang="en-IN" dirty="0" smtClean="0">
                <a:cs typeface="Arial" charset="0"/>
              </a:rPr>
              <a:t>Copyright © 2011 IGATE Corporation. All rights reserved. No part of this publication shall be reproduced in any way, including but not limited to photocopy, photographic, magnetic, or other record, without the prior written permission of  IGATE Corporation.</a:t>
            </a:r>
          </a:p>
          <a:p>
            <a:r>
              <a:rPr lang="en-IN" dirty="0" smtClean="0">
                <a:cs typeface="Arial" charset="0"/>
              </a:rPr>
              <a:t>IGATE Corporation considers information included in this document to be Confidential and Proprietary.</a:t>
            </a:r>
            <a:endParaRPr lang="en-US" dirty="0" smtClean="0"/>
          </a:p>
          <a:p>
            <a:endParaRPr lang="en-US" dirty="0"/>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970088" y="839788"/>
            <a:ext cx="4670425" cy="3503612"/>
          </a:xfrm>
          <a:ln/>
        </p:spPr>
      </p:sp>
      <p:sp>
        <p:nvSpPr>
          <p:cNvPr id="231427" name="Rectangle 3"/>
          <p:cNvSpPr>
            <a:spLocks noGrp="1" noChangeArrowheads="1"/>
          </p:cNvSpPr>
          <p:nvPr>
            <p:ph type="body" idx="1"/>
          </p:nvPr>
        </p:nvSpPr>
        <p:spPr>
          <a:xfrm>
            <a:off x="1989138" y="4555066"/>
            <a:ext cx="4637293" cy="3795559"/>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970088" y="839788"/>
            <a:ext cx="4670425" cy="3503612"/>
          </a:xfrm>
          <a:ln/>
        </p:spPr>
      </p:sp>
      <p:sp>
        <p:nvSpPr>
          <p:cNvPr id="234499" name="Rectangle 3"/>
          <p:cNvSpPr>
            <a:spLocks noGrp="1" noChangeArrowheads="1"/>
          </p:cNvSpPr>
          <p:nvPr>
            <p:ph type="body" idx="1"/>
          </p:nvPr>
        </p:nvSpPr>
        <p:spPr>
          <a:xfrm>
            <a:off x="1989138" y="4572000"/>
            <a:ext cx="4637293" cy="3778625"/>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970088" y="839788"/>
            <a:ext cx="4670425" cy="3503612"/>
          </a:xfrm>
          <a:ln/>
        </p:spPr>
      </p:sp>
      <p:sp>
        <p:nvSpPr>
          <p:cNvPr id="199683" name="Rectangle 3"/>
          <p:cNvSpPr>
            <a:spLocks noGrp="1" noChangeArrowheads="1"/>
          </p:cNvSpPr>
          <p:nvPr>
            <p:ph type="body" idx="1"/>
          </p:nvPr>
        </p:nvSpPr>
        <p:spPr>
          <a:xfrm>
            <a:off x="1989138" y="4572000"/>
            <a:ext cx="4637293" cy="3778626"/>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970088" y="839788"/>
            <a:ext cx="4670425" cy="3503612"/>
          </a:xfrm>
          <a:ln/>
        </p:spPr>
      </p:sp>
      <p:sp>
        <p:nvSpPr>
          <p:cNvPr id="200707" name="Rectangle 3"/>
          <p:cNvSpPr>
            <a:spLocks noGrp="1" noChangeArrowheads="1"/>
          </p:cNvSpPr>
          <p:nvPr>
            <p:ph type="body" idx="1"/>
          </p:nvPr>
        </p:nvSpPr>
        <p:spPr>
          <a:xfrm>
            <a:off x="1989138" y="4572000"/>
            <a:ext cx="4637293" cy="3778626"/>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970088" y="839788"/>
            <a:ext cx="4670425" cy="3503612"/>
          </a:xfrm>
          <a:ln/>
        </p:spPr>
      </p:sp>
      <p:sp>
        <p:nvSpPr>
          <p:cNvPr id="223235" name="Rectangle 3"/>
          <p:cNvSpPr>
            <a:spLocks noGrp="1" noChangeArrowheads="1"/>
          </p:cNvSpPr>
          <p:nvPr>
            <p:ph type="body" idx="1"/>
          </p:nvPr>
        </p:nvSpPr>
        <p:spPr>
          <a:xfrm>
            <a:off x="1989138" y="4572000"/>
            <a:ext cx="4637293" cy="3778625"/>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78038" y="839788"/>
            <a:ext cx="4276725" cy="3206750"/>
          </a:xfrm>
          <a:ln/>
        </p:spPr>
      </p:sp>
      <p:sp>
        <p:nvSpPr>
          <p:cNvPr id="181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970088" y="839788"/>
            <a:ext cx="4670425" cy="3503612"/>
          </a:xfrm>
          <a:ln/>
        </p:spPr>
      </p:sp>
      <p:sp>
        <p:nvSpPr>
          <p:cNvPr id="194563" name="Rectangle 3"/>
          <p:cNvSpPr>
            <a:spLocks noGrp="1" noChangeArrowheads="1"/>
          </p:cNvSpPr>
          <p:nvPr>
            <p:ph type="body" idx="1"/>
          </p:nvPr>
        </p:nvSpPr>
        <p:spPr>
          <a:xfrm>
            <a:off x="1989138" y="4572000"/>
            <a:ext cx="4586881" cy="3824346"/>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970088" y="839788"/>
            <a:ext cx="4670425" cy="3503612"/>
          </a:xfrm>
          <a:ln/>
        </p:spPr>
      </p:sp>
      <p:sp>
        <p:nvSpPr>
          <p:cNvPr id="195587" name="Rectangle 3"/>
          <p:cNvSpPr>
            <a:spLocks noGrp="1" noChangeArrowheads="1"/>
          </p:cNvSpPr>
          <p:nvPr>
            <p:ph type="body" idx="1"/>
          </p:nvPr>
        </p:nvSpPr>
        <p:spPr>
          <a:xfrm>
            <a:off x="1989138" y="4572000"/>
            <a:ext cx="4586881" cy="3812916"/>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970088" y="839788"/>
            <a:ext cx="4670425" cy="3503612"/>
          </a:xfrm>
          <a:ln/>
        </p:spPr>
      </p:sp>
      <p:sp>
        <p:nvSpPr>
          <p:cNvPr id="196611" name="Rectangle 3"/>
          <p:cNvSpPr>
            <a:spLocks noGrp="1" noChangeArrowheads="1"/>
          </p:cNvSpPr>
          <p:nvPr>
            <p:ph type="body" idx="1"/>
          </p:nvPr>
        </p:nvSpPr>
        <p:spPr>
          <a:xfrm>
            <a:off x="1989138" y="4572000"/>
            <a:ext cx="4586881" cy="3846359"/>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970088" y="839788"/>
            <a:ext cx="4670425" cy="3503612"/>
          </a:xfrm>
          <a:ln/>
        </p:spPr>
      </p:sp>
      <p:sp>
        <p:nvSpPr>
          <p:cNvPr id="197635" name="Rectangle 3"/>
          <p:cNvSpPr>
            <a:spLocks noGrp="1" noChangeArrowheads="1"/>
          </p:cNvSpPr>
          <p:nvPr>
            <p:ph type="body" idx="1"/>
          </p:nvPr>
        </p:nvSpPr>
        <p:spPr>
          <a:xfrm>
            <a:off x="1989138" y="4572000"/>
            <a:ext cx="4586881" cy="3846359"/>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970088" y="839788"/>
            <a:ext cx="4670425" cy="3503612"/>
          </a:xfrm>
          <a:ln/>
        </p:spPr>
      </p:sp>
      <p:sp>
        <p:nvSpPr>
          <p:cNvPr id="226307" name="Rectangle 3"/>
          <p:cNvSpPr>
            <a:spLocks noGrp="1" noChangeArrowheads="1"/>
          </p:cNvSpPr>
          <p:nvPr>
            <p:ph type="body" idx="1"/>
          </p:nvPr>
        </p:nvSpPr>
        <p:spPr>
          <a:xfrm>
            <a:off x="1989138" y="4572000"/>
            <a:ext cx="4637293" cy="3778625"/>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970088" y="839788"/>
            <a:ext cx="4670425" cy="3503612"/>
          </a:xfrm>
          <a:ln/>
        </p:spPr>
      </p:sp>
      <p:sp>
        <p:nvSpPr>
          <p:cNvPr id="228355" name="Rectangle 3"/>
          <p:cNvSpPr>
            <a:spLocks noGrp="1" noChangeArrowheads="1"/>
          </p:cNvSpPr>
          <p:nvPr>
            <p:ph type="body" idx="1"/>
          </p:nvPr>
        </p:nvSpPr>
        <p:spPr>
          <a:xfrm>
            <a:off x="1989138" y="4572000"/>
            <a:ext cx="4637293" cy="3778625"/>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970088" y="839788"/>
            <a:ext cx="4670425" cy="3503612"/>
          </a:xfrm>
          <a:ln/>
        </p:spPr>
      </p:sp>
      <p:sp>
        <p:nvSpPr>
          <p:cNvPr id="235523" name="Rectangle 3"/>
          <p:cNvSpPr>
            <a:spLocks noGrp="1" noChangeArrowheads="1"/>
          </p:cNvSpPr>
          <p:nvPr>
            <p:ph type="body" idx="1"/>
          </p:nvPr>
        </p:nvSpPr>
        <p:spPr>
          <a:xfrm>
            <a:off x="1989138" y="4555066"/>
            <a:ext cx="4637293" cy="3795559"/>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607599" y="652887"/>
            <a:ext cx="5696816" cy="646331"/>
          </a:xfrm>
          <a:prstGeom prst="rect">
            <a:avLst/>
          </a:prstGeom>
        </p:spPr>
        <p:txBody>
          <a:bodyPr wrap="none">
            <a:spAutoFit/>
          </a:bodyPr>
          <a:lstStyle/>
          <a:p>
            <a:r>
              <a:rPr lang="en-US" sz="3600" dirty="0" smtClean="0">
                <a:solidFill>
                  <a:srgbClr val="000000"/>
                </a:solidFill>
                <a:latin typeface="Candara"/>
                <a:ea typeface="ＭＳ Ｐゴシック" pitchFamily="34" charset="-128"/>
              </a:rPr>
              <a:t>Data Warehousing Concepts</a:t>
            </a:r>
            <a:endParaRPr lang="en-US" sz="3600" b="1" dirty="0">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5.4: OLAP Tools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5.5: OLTP and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5.6: Operational versus Informational System</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6: </a:t>
            </a:r>
            <a:r>
              <a:rPr lang="en-US" sz="2000" b="1" dirty="0" smtClean="0">
                <a:solidFill>
                  <a:srgbClr val="000000"/>
                </a:solidFill>
                <a:latin typeface="Candara"/>
                <a:cs typeface="Arial" pitchFamily="34" charset="0"/>
              </a:rPr>
              <a:t>Data </a:t>
            </a:r>
            <a:r>
              <a:rPr lang="en-US" sz="2000" b="1" dirty="0">
                <a:solidFill>
                  <a:srgbClr val="000000"/>
                </a:solidFill>
                <a:latin typeface="Candara"/>
                <a:cs typeface="Arial" pitchFamily="34" charset="0"/>
              </a:rPr>
              <a:t>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6.1: 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6.2: The Knowledge Discovery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6.3: Need of 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6.4: Use of Data mining</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6.5: </a:t>
            </a:r>
            <a:r>
              <a:rPr lang="en-US" dirty="0">
                <a:solidFill>
                  <a:srgbClr val="000000"/>
                </a:solidFill>
                <a:latin typeface="Candara"/>
                <a:cs typeface="Arial" pitchFamily="34" charset="0"/>
              </a:rPr>
              <a:t>Data mining and Business Intelligence </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693599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6.6: </a:t>
            </a:r>
            <a:r>
              <a:rPr lang="en-US" dirty="0">
                <a:solidFill>
                  <a:srgbClr val="000000"/>
                </a:solidFill>
                <a:latin typeface="Candara"/>
                <a:cs typeface="Arial" pitchFamily="34" charset="0"/>
              </a:rPr>
              <a:t>Types of data used in Data mining</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6.7: </a:t>
            </a:r>
            <a:r>
              <a:rPr lang="en-US" dirty="0">
                <a:solidFill>
                  <a:srgbClr val="000000"/>
                </a:solidFill>
                <a:latin typeface="Candara"/>
                <a:cs typeface="Arial" pitchFamily="34" charset="0"/>
              </a:rPr>
              <a:t>Data Mining applications</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6.8: </a:t>
            </a:r>
            <a:r>
              <a:rPr lang="en-US" dirty="0">
                <a:solidFill>
                  <a:srgbClr val="000000"/>
                </a:solidFill>
                <a:latin typeface="Candara"/>
                <a:cs typeface="Arial" pitchFamily="34" charset="0"/>
              </a:rPr>
              <a:t>Data Mining products	</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6.9: </a:t>
            </a:r>
            <a:r>
              <a:rPr lang="en-US" dirty="0">
                <a:solidFill>
                  <a:srgbClr val="000000"/>
                </a:solidFill>
                <a:latin typeface="Candara"/>
                <a:cs typeface="Arial" pitchFamily="34" charset="0"/>
              </a:rPr>
              <a:t>Data Mining market</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85100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References</a:t>
            </a:r>
          </a:p>
        </p:txBody>
      </p:sp>
      <p:pic>
        <p:nvPicPr>
          <p:cNvPr id="1884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905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p:cNvSpPr>
          <p:nvPr/>
        </p:nvSpPr>
        <p:spPr bwMode="auto">
          <a:xfrm>
            <a:off x="319088" y="1233488"/>
            <a:ext cx="68437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Student material: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Class Book (presentation slides with notes)</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Book:</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The Data Warehousing Toolkit – Ralph Kimball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Introduction to Database Systems – C.J. Date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Advanced Data Warehouse – IBM</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Web-site: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http://www.datawarehouse.org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http://etl-tools.info/</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663754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Next Step Courses (if applicable)</a:t>
            </a:r>
          </a:p>
        </p:txBody>
      </p:sp>
      <p:sp>
        <p:nvSpPr>
          <p:cNvPr id="13" name="Content Placeholder 12"/>
          <p:cNvSpPr>
            <a:spLocks/>
          </p:cNvSpPr>
          <p:nvPr/>
        </p:nvSpPr>
        <p:spPr bwMode="auto">
          <a:xfrm>
            <a:off x="319088" y="1233488"/>
            <a:ext cx="68437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BI related tool training</a:t>
            </a:r>
          </a:p>
        </p:txBody>
      </p:sp>
      <p:pic>
        <p:nvPicPr>
          <p:cNvPr id="1894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066800"/>
            <a:ext cx="19145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587714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Other Parallel Technology Areas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NA</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28627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9309" name="Group 109"/>
          <p:cNvGraphicFramePr>
            <a:graphicFrameLocks noGrp="1"/>
          </p:cNvGraphicFramePr>
          <p:nvPr>
            <p:ph sz="half" idx="2"/>
            <p:extLst>
              <p:ext uri="{D42A27DB-BD31-4B8C-83A1-F6EECF244321}">
                <p14:modId xmlns:p14="http://schemas.microsoft.com/office/powerpoint/2010/main" val="210163521"/>
              </p:ext>
            </p:extLst>
          </p:nvPr>
        </p:nvGraphicFramePr>
        <p:xfrm>
          <a:off x="381000" y="1600200"/>
          <a:ext cx="7645400" cy="1931036"/>
        </p:xfrm>
        <a:graphic>
          <a:graphicData uri="http://schemas.openxmlformats.org/drawingml/2006/table">
            <a:tbl>
              <a:tblPr/>
              <a:tblGrid>
                <a:gridCol w="1201057"/>
                <a:gridCol w="1337356"/>
                <a:gridCol w="1768475"/>
                <a:gridCol w="1364569"/>
                <a:gridCol w="1973943"/>
              </a:tblGrid>
              <a:tr h="376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Change Record 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smtClean="0">
                        <a:ln>
                          <a:noFill/>
                        </a:ln>
                        <a:solidFill>
                          <a:schemeClr val="tx2"/>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0.1D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Content Creation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Jan-2009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BI CDI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16-Apr-2009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Priya </a:t>
                      </a:r>
                      <a:r>
                        <a:rPr kumimoji="0" lang="en-US" sz="1200" b="0" i="0" u="none" strike="noStrike" cap="none" normalizeH="0" baseline="0" dirty="0" err="1" smtClean="0">
                          <a:ln>
                            <a:noFill/>
                          </a:ln>
                          <a:solidFill>
                            <a:schemeClr val="tx2"/>
                          </a:solidFill>
                          <a:effectLst/>
                          <a:latin typeface="Arial" pitchFamily="34" charset="0"/>
                          <a:cs typeface="Arial" pitchFamily="34" charset="0"/>
                        </a:rPr>
                        <a:t>Rane</a:t>
                      </a: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Material Revamp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04-Feb-2010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smtClean="0">
                        <a:ln>
                          <a:noFill/>
                        </a:ln>
                        <a:solidFill>
                          <a:schemeClr val="tx2"/>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Arial" pitchFamily="34" charset="0"/>
                          <a:cs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CLS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31-July-2012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dirty="0" smtClean="0">
                        <a:ln>
                          <a:noFill/>
                        </a:ln>
                        <a:solidFill>
                          <a:schemeClr val="tx2"/>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Coordinators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Arial" pitchFamily="34" charset="0"/>
                          <a:cs typeface="Arial" pitchFamily="34" charset="0"/>
                        </a:rPr>
                        <a:t>Change to </a:t>
                      </a:r>
                      <a:r>
                        <a:rPr kumimoji="0" lang="en-US" sz="1200" b="0" i="0" u="none" strike="noStrike" cap="none" normalizeH="0" baseline="0" dirty="0" err="1" smtClean="0">
                          <a:ln>
                            <a:noFill/>
                          </a:ln>
                          <a:solidFill>
                            <a:schemeClr val="tx2"/>
                          </a:solidFill>
                          <a:effectLst/>
                          <a:latin typeface="Arial" pitchFamily="34" charset="0"/>
                          <a:cs typeface="Arial" pitchFamily="34" charset="0"/>
                        </a:rPr>
                        <a:t>Igate</a:t>
                      </a:r>
                      <a:r>
                        <a:rPr kumimoji="0" lang="en-US" sz="1200" b="0" i="0" u="none" strike="noStrike" cap="none" normalizeH="0" baseline="0" dirty="0" smtClean="0">
                          <a:ln>
                            <a:noFill/>
                          </a:ln>
                          <a:solidFill>
                            <a:schemeClr val="tx2"/>
                          </a:solidFill>
                          <a:effectLst/>
                          <a:latin typeface="Arial" pitchFamily="34" charset="0"/>
                          <a:cs typeface="Arial" pitchFamily="34" charset="0"/>
                        </a:rPr>
                        <a:t>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31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Document History</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38016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Course Goals and Non Goals</a:t>
            </a:r>
          </a:p>
        </p:txBody>
      </p:sp>
      <p:pic>
        <p:nvPicPr>
          <p:cNvPr id="1822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143000"/>
            <a:ext cx="158115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p:cNvSpPr>
          <p:nvPr/>
        </p:nvSpPr>
        <p:spPr bwMode="auto">
          <a:xfrm>
            <a:off x="319088" y="1219200"/>
            <a:ext cx="65389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Course Goals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At the end of this program, participants gain an understanding of basic concepts in Data warehousing.</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Course Non Goals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Implementation of dimensional modeling is not the part of this course.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01163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Pre-requisites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Fair knowledge of Database </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246495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Intended Audience</a:t>
            </a:r>
          </a:p>
        </p:txBody>
      </p:sp>
      <p:pic>
        <p:nvPicPr>
          <p:cNvPr id="18433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219200"/>
            <a:ext cx="1000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p:cNvSpPr>
          <p:nvPr/>
        </p:nvSpPr>
        <p:spPr bwMode="auto">
          <a:xfrm>
            <a:off x="319088" y="1233488"/>
            <a:ext cx="63103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Software Engineers and Senior Software Engineers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941546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Day Wise Schedule</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Day 1</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1: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2: General concept of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3: Dimensional modeling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4: ETL and Metadata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5: Online Analytical Processing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6: Data Mining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Lesson 7: Case Studies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833840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1: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1.1: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1.2: Need for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1.3: Terms used in BI</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1.4: Components of BI</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2: General concept of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2.1: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2.2: Characteristics of Data Warehouse </a:t>
            </a:r>
            <a:endParaRPr lang="en-US" dirty="0" smtClean="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680343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2.3: Need for Data Warehouse</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2.4</a:t>
            </a:r>
            <a:r>
              <a:rPr lang="en-US" dirty="0">
                <a:solidFill>
                  <a:srgbClr val="000000"/>
                </a:solidFill>
                <a:latin typeface="Candara"/>
                <a:cs typeface="Arial" pitchFamily="34" charset="0"/>
              </a:rPr>
              <a:t>: Data Warehouse Architecture</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2.5: Features </a:t>
            </a:r>
            <a:r>
              <a:rPr lang="en-US" dirty="0">
                <a:solidFill>
                  <a:srgbClr val="000000"/>
                </a:solidFill>
                <a:latin typeface="Candara"/>
                <a:cs typeface="Arial" pitchFamily="34" charset="0"/>
              </a:rPr>
              <a:t>of Data warehouse</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2.6: </a:t>
            </a:r>
            <a:r>
              <a:rPr lang="en-US" dirty="0">
                <a:solidFill>
                  <a:srgbClr val="000000"/>
                </a:solidFill>
                <a:latin typeface="Candara"/>
                <a:cs typeface="Arial" pitchFamily="34" charset="0"/>
              </a:rPr>
              <a:t>Data Mart</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2.7: </a:t>
            </a:r>
            <a:r>
              <a:rPr lang="en-US" dirty="0">
                <a:solidFill>
                  <a:srgbClr val="000000"/>
                </a:solidFill>
                <a:latin typeface="Candara"/>
                <a:cs typeface="Arial" pitchFamily="34" charset="0"/>
              </a:rPr>
              <a:t>Application Areas</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3: Dimension modeling basic concepts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3.1: Dimension modeling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3.2: Fact and Dimension tables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3.3: Database schema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3.4: Schema Design for Modeling</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37411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4: ETL and Metadata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4.1: ETL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4.2: Metadata used in ETL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4.3: Metadata in Data Warehousing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4.4: Simple Data warehouse model</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5: Online Analytical Processing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5.1: Online Analytical Processing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5.2: Nature of OLAP analysis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5.3: Types of OLAP</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382969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s xmlns="e1c37cee-1908-4add-8d3c-92a3bcbefca2">L1</Levels>
    <Material_x0020_Type xmlns="e1c37cee-1908-4add-8d3c-92a3bcbefca2">Demos</Material_x0020_Type>
    <FolderName xmlns="952a6df7-b138-4f89-9bc4-e7a874ea3254" xsi:nil="true"/>
    <Category xmlns="e1c37cee-1908-4add-8d3c-92a3bcbefca2">Module Artifact</Category>
  </documentManagement>
</p:properties>
</file>

<file path=customXml/itemProps1.xml><?xml version="1.0" encoding="utf-8"?>
<ds:datastoreItem xmlns:ds="http://schemas.openxmlformats.org/officeDocument/2006/customXml" ds:itemID="{6ED9DACF-0478-43A4-828C-B1DCBB8269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3.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otalTime>1425</TotalTime>
  <Words>498</Words>
  <Application>Microsoft Office PowerPoint</Application>
  <PresentationFormat>On-screen Show (4:3)</PresentationFormat>
  <Paragraphs>147</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Wingdings</vt:lpstr>
      <vt:lpstr>Candara</vt:lpstr>
      <vt:lpstr>ＭＳ Ｐゴシック</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Anjana K Pathare</cp:lastModifiedBy>
  <cp:revision>76</cp:revision>
  <dcterms:created xsi:type="dcterms:W3CDTF">2014-04-28T11:21:39Z</dcterms:created>
  <dcterms:modified xsi:type="dcterms:W3CDTF">2016-04-29T06:33:52Z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0x01010040A3A8DDA5FACA4FA94B1ED671713B59</vt:lpwstr>
  </property>
</Properties>
</file>