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17"/>
  </p:notesMasterIdLst>
  <p:handoutMasterIdLst>
    <p:handoutMasterId r:id="rId1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6858000" type="screen4x3"/>
  <p:notesSz cx="6858000" cy="9144000"/>
  <p:embeddedFontLst>
    <p:embeddedFont>
      <p:font typeface="Calibri" panose="020F0502020204030204" pitchFamily="34" charset="0"/>
      <p:regular r:id="rId19"/>
      <p:bold r:id="rId20"/>
      <p:italic r:id="rId21"/>
      <p:boldItalic r:id="rId22"/>
    </p:embeddedFont>
    <p:embeddedFont>
      <p:font typeface="宋体" panose="02010600030101010101" pitchFamily="2" charset="-122"/>
      <p:regular r:id="rId23"/>
    </p:embeddedFont>
    <p:embeddedFont>
      <p:font typeface="Candara" panose="020E0502030303020204" pitchFamily="34" charset="0"/>
      <p:regular r:id="rId24"/>
      <p:bold r:id="rId25"/>
      <p:italic r:id="rId26"/>
      <p:boldItalic r:id="rId27"/>
    </p:embeddedFont>
    <p:embeddedFont>
      <p:font typeface="ＭＳ Ｐゴシック" panose="020B0600070205080204" pitchFamily="34" charset="-128"/>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1470" y="-27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5" d="100"/>
          <a:sy n="65" d="100"/>
        </p:scale>
        <p:origin x="-2658" y="-108"/>
      </p:cViewPr>
      <p:guideLst>
        <p:guide orient="horz" pos="2880"/>
        <p:guide pos="127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571999"/>
            <a:ext cx="4586881" cy="399010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560625"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1300" y="152401"/>
            <a:ext cx="6500813" cy="239486"/>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Candara" pitchFamily="34" charset="0"/>
                <a:ea typeface="ＭＳ Ｐゴシック" pitchFamily="34" charset="-128"/>
                <a:cs typeface="Arial" pitchFamily="34" charset="0"/>
              </a:rPr>
              <a:t>Data Warehousing Concepts</a:t>
            </a:r>
            <a:r>
              <a:rPr lang="en-US" sz="1200" b="1" dirty="0" smtClean="0">
                <a:latin typeface="Candara" pitchFamily="34" charset="0"/>
                <a:cs typeface="Arial" pitchFamily="34" charset="0"/>
              </a:rPr>
              <a:t>		</a:t>
            </a:r>
            <a:r>
              <a:rPr lang="en-US" sz="1200" b="1" baseline="0" dirty="0" smtClean="0">
                <a:latin typeface="Candara" pitchFamily="34" charset="0"/>
                <a:cs typeface="Arial" pitchFamily="34" charset="0"/>
              </a:rPr>
              <a:t>                   </a:t>
            </a:r>
            <a:r>
              <a:rPr lang="en-US" sz="1200" b="1" baseline="0" dirty="0" smtClean="0">
                <a:latin typeface="Candara" pitchFamily="34" charset="0"/>
                <a:ea typeface="ＭＳ Ｐゴシック" pitchFamily="34" charset="-128"/>
                <a:cs typeface="Arial" pitchFamily="34" charset="0"/>
              </a:rPr>
              <a:t>                   </a:t>
            </a:r>
            <a:r>
              <a:rPr lang="en-US" sz="1200" b="1" dirty="0" smtClean="0">
                <a:latin typeface="Candara" pitchFamily="34" charset="0"/>
                <a:ea typeface="ＭＳ Ｐゴシック" pitchFamily="34" charset="-128"/>
                <a:cs typeface="Arial" pitchFamily="34" charset="0"/>
              </a:rPr>
              <a:t>Business Intelligence</a:t>
            </a:r>
          </a:p>
        </p:txBody>
      </p:sp>
      <p:sp>
        <p:nvSpPr>
          <p:cNvPr id="12" name="Rectangle 14"/>
          <p:cNvSpPr>
            <a:spLocks noChangeArrowheads="1"/>
          </p:cNvSpPr>
          <p:nvPr/>
        </p:nvSpPr>
        <p:spPr bwMode="auto">
          <a:xfrm>
            <a:off x="3962793" y="8562111"/>
            <a:ext cx="2762530" cy="190004"/>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01-</a:t>
            </a:r>
            <a:fld id="{BD9FB300-F9DC-4669-88F4-967ABA23CC04}" type="slidenum">
              <a:rPr lang="en-US" sz="11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100" kern="1200">
        <a:solidFill>
          <a:schemeClr val="tx1"/>
        </a:solidFill>
        <a:latin typeface="Candara" pitchFamily="34" charset="0"/>
        <a:ea typeface="+mn-ea"/>
        <a:cs typeface="Arial" pitchFamily="34" charset="0"/>
      </a:defRPr>
    </a:lvl1pPr>
    <a:lvl2pPr marL="457200" algn="l" defTabSz="914400" rtl="0" eaLnBrk="1" latinLnBrk="0" hangingPunct="1">
      <a:defRPr sz="1100" kern="1200">
        <a:solidFill>
          <a:schemeClr val="tx1"/>
        </a:solidFill>
        <a:latin typeface="Candara" pitchFamily="34" charset="0"/>
        <a:ea typeface="+mn-ea"/>
        <a:cs typeface="Arial" pitchFamily="34" charset="0"/>
      </a:defRPr>
    </a:lvl2pPr>
    <a:lvl3pPr marL="914400" algn="l" defTabSz="914400" rtl="0" eaLnBrk="1" latinLnBrk="0" hangingPunct="1">
      <a:defRPr sz="1100" kern="1200">
        <a:solidFill>
          <a:schemeClr val="tx1"/>
        </a:solidFill>
        <a:latin typeface="Candara" pitchFamily="34" charset="0"/>
        <a:ea typeface="+mn-ea"/>
        <a:cs typeface="Arial" pitchFamily="34" charset="0"/>
      </a:defRPr>
    </a:lvl3pPr>
    <a:lvl4pPr marL="1371600" algn="l" defTabSz="914400" rtl="0" eaLnBrk="1" latinLnBrk="0" hangingPunct="1">
      <a:defRPr sz="1100" kern="1200">
        <a:solidFill>
          <a:schemeClr val="tx1"/>
        </a:solidFill>
        <a:latin typeface="Candara" pitchFamily="34" charset="0"/>
        <a:ea typeface="+mn-ea"/>
        <a:cs typeface="Arial" pitchFamily="34" charset="0"/>
      </a:defRPr>
    </a:lvl4pPr>
    <a:lvl5pPr marL="1828800" algn="l" defTabSz="914400" rtl="0" eaLnBrk="1" latinLnBrk="0" hangingPunct="1">
      <a:defRPr sz="11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7" name="Rectangle 5"/>
          <p:cNvSpPr>
            <a:spLocks noGrp="1" noRot="1" noChangeAspect="1" noChangeArrowheads="1" noTextEdit="1"/>
          </p:cNvSpPr>
          <p:nvPr>
            <p:ph type="sldImg"/>
          </p:nvPr>
        </p:nvSpPr>
        <p:spPr>
          <a:xfrm>
            <a:off x="2022475" y="685800"/>
            <a:ext cx="4572000" cy="3429000"/>
          </a:xfrm>
          <a:ln/>
        </p:spPr>
      </p:sp>
      <p:sp>
        <p:nvSpPr>
          <p:cNvPr id="218118" name="Rectangle 6"/>
          <p:cNvSpPr>
            <a:spLocks noGrp="1" noChangeArrowheads="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7" name="Rectangle 7"/>
          <p:cNvSpPr>
            <a:spLocks noGrp="1" noRot="1" noChangeAspect="1" noChangeArrowheads="1" noTextEdit="1"/>
          </p:cNvSpPr>
          <p:nvPr>
            <p:ph type="sldImg"/>
          </p:nvPr>
        </p:nvSpPr>
        <p:spPr>
          <a:xfrm>
            <a:off x="2022475" y="685800"/>
            <a:ext cx="4572000" cy="3429000"/>
          </a:xfrm>
          <a:ln/>
        </p:spPr>
      </p:sp>
      <p:sp>
        <p:nvSpPr>
          <p:cNvPr id="220168" name="Rectangle 8"/>
          <p:cNvSpPr>
            <a:spLocks noGrp="1" noChangeArrowheads="1"/>
          </p:cNvSpPr>
          <p:nvPr>
            <p:ph type="body" idx="1"/>
          </p:nvPr>
        </p:nvSpPr>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5" name="Rectangle 5"/>
          <p:cNvSpPr>
            <a:spLocks noGrp="1" noRot="1" noChangeAspect="1" noChangeArrowheads="1" noTextEdit="1"/>
          </p:cNvSpPr>
          <p:nvPr>
            <p:ph type="sldImg"/>
          </p:nvPr>
        </p:nvSpPr>
        <p:spPr>
          <a:xfrm>
            <a:off x="2022475" y="685800"/>
            <a:ext cx="4572000" cy="3429000"/>
          </a:xfrm>
          <a:ln/>
        </p:spPr>
      </p:sp>
      <p:sp>
        <p:nvSpPr>
          <p:cNvPr id="225286" name="Rectangle 6"/>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90" name="Rectangle 6"/>
          <p:cNvSpPr>
            <a:spLocks noGrp="1" noRot="1" noChangeAspect="1" noChangeArrowheads="1" noTextEdit="1"/>
          </p:cNvSpPr>
          <p:nvPr>
            <p:ph type="sldImg"/>
          </p:nvPr>
        </p:nvSpPr>
        <p:spPr>
          <a:xfrm>
            <a:off x="2022475" y="685800"/>
            <a:ext cx="4572000" cy="3429000"/>
          </a:xfrm>
          <a:ln/>
        </p:spPr>
      </p:sp>
      <p:sp>
        <p:nvSpPr>
          <p:cNvPr id="195591" name="Rectangle 7"/>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90" name="Rectangle 18"/>
          <p:cNvSpPr>
            <a:spLocks noGrp="1" noRot="1" noChangeAspect="1" noChangeArrowheads="1" noTextEdit="1"/>
          </p:cNvSpPr>
          <p:nvPr>
            <p:ph type="sldImg"/>
          </p:nvPr>
        </p:nvSpPr>
        <p:spPr>
          <a:xfrm>
            <a:off x="2022475" y="685800"/>
            <a:ext cx="4572000" cy="3429000"/>
          </a:xfrm>
          <a:ln/>
        </p:spPr>
      </p:sp>
      <p:sp>
        <p:nvSpPr>
          <p:cNvPr id="259091" name="Rectangle 19"/>
          <p:cNvSpPr>
            <a:spLocks noGrp="1" noChangeArrowheads="1"/>
          </p:cNvSpPr>
          <p:nvPr>
            <p:ph type="body" idx="1"/>
          </p:nvPr>
        </p:nvSpPr>
        <p:spPr/>
        <p:txBody>
          <a:bodyPr>
            <a:normAutofit/>
          </a:bodyPr>
          <a:lstStyle/>
          <a:p>
            <a:pPr marL="216233" indent="-216233"/>
            <a:r>
              <a:rPr lang="en-US" b="1" u="sng" dirty="0"/>
              <a:t>Business Intelligence</a:t>
            </a:r>
            <a:r>
              <a:rPr lang="en-US" b="1" dirty="0"/>
              <a:t>:</a:t>
            </a:r>
          </a:p>
          <a:p>
            <a:pPr marL="216233" indent="-216233" algn="just">
              <a:buFont typeface="Wingdings" pitchFamily="2" charset="2"/>
              <a:buChar char="Ø"/>
            </a:pPr>
            <a:r>
              <a:rPr lang="en-US" b="1" dirty="0"/>
              <a:t>Business Intelligence (BI) </a:t>
            </a:r>
            <a:r>
              <a:rPr lang="en-US" dirty="0"/>
              <a:t>is the process of getting useful information from data.</a:t>
            </a:r>
          </a:p>
          <a:p>
            <a:pPr marL="216233" indent="-216233" algn="just">
              <a:buFontTx/>
              <a:buChar char="•"/>
            </a:pPr>
            <a:endParaRPr lang="en-US" dirty="0"/>
          </a:p>
          <a:p>
            <a:pPr marL="216233" indent="-216233" algn="just"/>
            <a:endParaRPr lang="en-US" dirty="0"/>
          </a:p>
          <a:p>
            <a:pPr marL="216233" indent="-216233" algn="just">
              <a:buFontTx/>
              <a:buChar char="•"/>
            </a:pPr>
            <a:endParaRPr lang="en-US" dirty="0"/>
          </a:p>
          <a:p>
            <a:pPr marL="216233" indent="-216233" algn="just">
              <a:buFont typeface="Wingdings" pitchFamily="2" charset="2"/>
              <a:buChar char="Ø"/>
            </a:pPr>
            <a:r>
              <a:rPr lang="en-US" dirty="0"/>
              <a:t>As the business environment has become increasingly competitive, the need to use corporate data as a strategic resource has intensified. However, most of the organizations in technology based businesses are </a:t>
            </a:r>
            <a:r>
              <a:rPr lang="en-US" b="1" dirty="0"/>
              <a:t>data rich</a:t>
            </a:r>
            <a:r>
              <a:rPr lang="en-US" dirty="0"/>
              <a:t> and are </a:t>
            </a:r>
            <a:r>
              <a:rPr lang="en-US" b="1" dirty="0"/>
              <a:t>information poor</a:t>
            </a:r>
            <a:r>
              <a:rPr lang="en-US" dirty="0"/>
              <a:t>. Much of the essential information that is needed to anticipate changing market conditions and customer preferences is locked in various transactional systems, spread sheets, and log files. So without the ability to deliver the right information to the right people at the right time, companies cannot stay competitive in this fast changing economy. So the </a:t>
            </a:r>
            <a:br>
              <a:rPr lang="en-US" dirty="0"/>
            </a:br>
            <a:r>
              <a:rPr lang="en-US" b="1" dirty="0"/>
              <a:t>BI value proposition</a:t>
            </a:r>
            <a:r>
              <a:rPr lang="en-US" dirty="0"/>
              <a:t> is a term for the ability to navigate complex sales channels by maximizing knowledge about the customer base and developing strategies that leverage that knowledge from decision to action.</a:t>
            </a:r>
          </a:p>
          <a:p>
            <a:pPr marL="216233" indent="-216233" algn="just">
              <a:buFont typeface="Wingdings" pitchFamily="2" charset="2"/>
              <a:buChar char="Ø"/>
            </a:pPr>
            <a:endParaRPr lang="en-US" dirty="0"/>
          </a:p>
          <a:p>
            <a:pPr marL="216233" indent="-216233" algn="just">
              <a:buFont typeface="Wingdings" pitchFamily="2" charset="2"/>
              <a:buChar char="Ø"/>
            </a:pPr>
            <a:r>
              <a:rPr lang="en-US" b="1" dirty="0"/>
              <a:t>BI applications </a:t>
            </a:r>
            <a:r>
              <a:rPr lang="en-US" dirty="0"/>
              <a:t>are decision support tools that enable real-time, interactive access, analysis, and manipulation of mission-critical corporate information.</a:t>
            </a:r>
          </a:p>
        </p:txBody>
      </p:sp>
      <p:sp>
        <p:nvSpPr>
          <p:cNvPr id="259087" name="Rectangle 15"/>
          <p:cNvSpPr>
            <a:spLocks noChangeArrowheads="1"/>
          </p:cNvSpPr>
          <p:nvPr/>
        </p:nvSpPr>
        <p:spPr bwMode="auto">
          <a:xfrm>
            <a:off x="2214563" y="5218395"/>
            <a:ext cx="4509492" cy="230824"/>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lIns="91433" tIns="45716" rIns="91433" bIns="45716" anchor="ctr">
            <a:spAutoFit/>
          </a:bodyPr>
          <a:lstStyle/>
          <a:p>
            <a:pPr defTabSz="914485"/>
            <a:r>
              <a:rPr lang="en-US" sz="900" dirty="0">
                <a:latin typeface="Candara" pitchFamily="34" charset="0"/>
                <a:cs typeface="Arial" pitchFamily="34" charset="0"/>
              </a:rPr>
              <a:t>BI is an important component in today’s business information systems environment.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6" name="Rectangle 6"/>
          <p:cNvSpPr>
            <a:spLocks noGrp="1" noRot="1" noChangeAspect="1" noChangeArrowheads="1" noTextEdit="1"/>
          </p:cNvSpPr>
          <p:nvPr>
            <p:ph type="sldImg"/>
          </p:nvPr>
        </p:nvSpPr>
        <p:spPr>
          <a:xfrm>
            <a:off x="2022475" y="685800"/>
            <a:ext cx="4572000" cy="3429000"/>
          </a:xfrm>
          <a:ln/>
        </p:spPr>
      </p:sp>
      <p:sp>
        <p:nvSpPr>
          <p:cNvPr id="261127" name="Rectangle 7"/>
          <p:cNvSpPr>
            <a:spLocks noGrp="1" noChangeArrowheads="1"/>
          </p:cNvSpPr>
          <p:nvPr>
            <p:ph type="body" idx="1"/>
          </p:nvPr>
        </p:nvSpPr>
        <p:spPr/>
        <p:txBody>
          <a:bodyPr/>
          <a:lstStyle/>
          <a:p>
            <a:pPr marL="216233" indent="-216233" algn="just"/>
            <a:r>
              <a:rPr lang="en-US" b="1" u="sng" dirty="0"/>
              <a:t>Business Intelligence</a:t>
            </a:r>
            <a:r>
              <a:rPr lang="en-US" b="1" dirty="0"/>
              <a:t>:</a:t>
            </a:r>
          </a:p>
          <a:p>
            <a:pPr marL="216233" indent="-216233" algn="just">
              <a:buFont typeface="Wingdings" pitchFamily="2" charset="2"/>
              <a:buChar char="Ø"/>
            </a:pPr>
            <a:r>
              <a:rPr lang="en-US" dirty="0"/>
              <a:t>Business Intelligence gives answers to the questions such as given below:</a:t>
            </a:r>
          </a:p>
          <a:p>
            <a:pPr marL="648698" lvl="1" indent="-216233" algn="just">
              <a:buFont typeface="Arial" pitchFamily="34" charset="0"/>
              <a:buChar char="-"/>
            </a:pPr>
            <a:r>
              <a:rPr lang="en-US" dirty="0"/>
              <a:t>Who are my top ten customers?</a:t>
            </a:r>
          </a:p>
          <a:p>
            <a:pPr marL="648698" lvl="1" indent="-216233" algn="just">
              <a:buFont typeface="Arial" pitchFamily="34" charset="0"/>
              <a:buChar char="-"/>
            </a:pPr>
            <a:r>
              <a:rPr lang="en-US" dirty="0"/>
              <a:t>How effective was my last sales campaign?</a:t>
            </a:r>
          </a:p>
          <a:p>
            <a:pPr marL="648698" lvl="1" indent="-216233" algn="just">
              <a:buFont typeface="Arial" pitchFamily="34" charset="0"/>
              <a:buChar char="-"/>
            </a:pPr>
            <a:r>
              <a:rPr lang="en-US" dirty="0"/>
              <a:t>Who is my best sales person by volume, and by dollar revenue, per region, during the last week of each month?  How does that compare with last year?</a:t>
            </a:r>
          </a:p>
          <a:p>
            <a:pPr marL="648698" lvl="1" indent="-216233" algn="just">
              <a:buFont typeface="Arial" pitchFamily="34" charset="0"/>
              <a:buChar char="-"/>
            </a:pPr>
            <a:r>
              <a:rPr lang="en-US" dirty="0"/>
              <a:t>How much more intelligent can you make your business processes?</a:t>
            </a:r>
          </a:p>
          <a:p>
            <a:pPr marL="648698" lvl="1" indent="-216233" algn="just">
              <a:buFont typeface="Arial" pitchFamily="34" charset="0"/>
              <a:buChar char="-"/>
            </a:pPr>
            <a:r>
              <a:rPr lang="en-US" dirty="0"/>
              <a:t>How much more insight can you gain into your business?</a:t>
            </a:r>
          </a:p>
          <a:p>
            <a:pPr marL="648698" lvl="1" indent="-216233" algn="just">
              <a:buFont typeface="Arial" pitchFamily="34" charset="0"/>
              <a:buChar char="-"/>
            </a:pPr>
            <a:r>
              <a:rPr lang="en-US" dirty="0"/>
              <a:t>How much more integrated can your business processes be?</a:t>
            </a:r>
          </a:p>
          <a:p>
            <a:pPr marL="648698" lvl="1" indent="-216233" algn="just">
              <a:buFont typeface="Arial" pitchFamily="34" charset="0"/>
              <a:buChar char="-"/>
            </a:pPr>
            <a:r>
              <a:rPr lang="en-US" dirty="0"/>
              <a:t>How much more interactive can your business be with customers, partners, employees and managers?</a:t>
            </a:r>
          </a:p>
          <a:p>
            <a:pPr marL="648698" lvl="1" indent="-216233" algn="just">
              <a:buFont typeface="Arial" pitchFamily="34" charset="0"/>
              <a:buChar char="-"/>
            </a:pPr>
            <a:r>
              <a:rPr lang="en-US" dirty="0"/>
              <a:t>BI solutions answer all these questions.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3" name="Rectangle 5"/>
          <p:cNvSpPr>
            <a:spLocks noGrp="1" noRot="1" noChangeAspect="1" noChangeArrowheads="1" noTextEdit="1"/>
          </p:cNvSpPr>
          <p:nvPr>
            <p:ph type="sldImg"/>
          </p:nvPr>
        </p:nvSpPr>
        <p:spPr>
          <a:xfrm>
            <a:off x="2022475" y="685800"/>
            <a:ext cx="4572000" cy="3429000"/>
          </a:xfrm>
          <a:ln/>
        </p:spPr>
      </p:sp>
      <p:sp>
        <p:nvSpPr>
          <p:cNvPr id="263174" name="Rectangle 6"/>
          <p:cNvSpPr>
            <a:spLocks noGrp="1" noChangeArrowheads="1"/>
          </p:cNvSpPr>
          <p:nvPr>
            <p:ph type="body" idx="1"/>
          </p:nvPr>
        </p:nvSpPr>
        <p:spPr/>
        <p:txBody>
          <a:bodyPr/>
          <a:lstStyle/>
          <a:p>
            <a:pPr marL="216233" indent="-216233" algn="just"/>
            <a:r>
              <a:rPr lang="en-US" b="1" u="sng" dirty="0"/>
              <a:t>Need for Business Intelligence</a:t>
            </a:r>
            <a:r>
              <a:rPr lang="en-US" b="1" dirty="0"/>
              <a:t>:</a:t>
            </a:r>
          </a:p>
          <a:p>
            <a:pPr marL="216233" indent="-216233" algn="just">
              <a:buFont typeface="Wingdings" pitchFamily="2" charset="2"/>
              <a:buChar char="Ø"/>
            </a:pPr>
            <a:r>
              <a:rPr lang="en-US" b="1" dirty="0"/>
              <a:t>BI exhibits the following utility features:</a:t>
            </a:r>
          </a:p>
          <a:p>
            <a:pPr marL="648698" lvl="1" indent="-216233" algn="just">
              <a:buFont typeface="Arial" pitchFamily="34" charset="0"/>
              <a:buChar char="-"/>
            </a:pPr>
            <a:r>
              <a:rPr lang="en-US" dirty="0"/>
              <a:t>BI is a general term for applications, platforms, tools and technologies that support the process of exploring data, relationships existing within data, and trends.</a:t>
            </a:r>
          </a:p>
          <a:p>
            <a:pPr marL="648698" lvl="1" indent="-216233" algn="just">
              <a:buFont typeface="Arial" pitchFamily="34" charset="0"/>
              <a:buChar char="-"/>
            </a:pPr>
            <a:r>
              <a:rPr lang="en-US" dirty="0"/>
              <a:t>BI is important in helping organizations to stay ahead of the competition by providing the means for quicker, more accurate, and more informed decision making. </a:t>
            </a:r>
          </a:p>
          <a:p>
            <a:pPr marL="648698" lvl="1" indent="-216233" algn="just">
              <a:buFont typeface="Arial" pitchFamily="34" charset="0"/>
              <a:buChar char="-"/>
            </a:pPr>
            <a:r>
              <a:rPr lang="en-US" dirty="0"/>
              <a:t>BI provides timely and accurate information to better understand the organization and to make more informed, real-time decisions.</a:t>
            </a:r>
          </a:p>
          <a:p>
            <a:pPr marL="216233" indent="-216233" algn="just">
              <a:buFontTx/>
              <a:buChar char="•"/>
            </a:pPr>
            <a:endParaRPr lang="en-US" dirty="0"/>
          </a:p>
          <a:p>
            <a:pPr marL="216233" indent="-216233" algn="just">
              <a:buFont typeface="Wingdings" pitchFamily="2" charset="2"/>
              <a:buChar char="Ø"/>
            </a:pPr>
            <a:r>
              <a:rPr lang="en-US" b="1" dirty="0"/>
              <a:t>But why do you need Business Intelligence?</a:t>
            </a:r>
          </a:p>
          <a:p>
            <a:pPr marL="648698" lvl="1" indent="-216233" algn="just">
              <a:buFont typeface="Arial" pitchFamily="34" charset="0"/>
              <a:buChar char="-"/>
            </a:pPr>
            <a:r>
              <a:rPr lang="en-US" dirty="0"/>
              <a:t>For many years, database vendors have focused on getting data into a database. The emphasis has led to great achievements in </a:t>
            </a:r>
            <a:r>
              <a:rPr lang="en-US" b="1" dirty="0"/>
              <a:t>online transaction processing </a:t>
            </a:r>
            <a:r>
              <a:rPr lang="en-US" dirty="0"/>
              <a:t>and capacity. Many companies have accumulated data that can be measured in gigabytes, terabytes, and even petabytes. </a:t>
            </a:r>
          </a:p>
          <a:p>
            <a:pPr marL="648698" lvl="1" indent="-216233" algn="just">
              <a:buFont typeface="Arial" pitchFamily="34" charset="0"/>
              <a:buChar char="-"/>
            </a:pPr>
            <a:r>
              <a:rPr lang="en-US" b="1" dirty="0"/>
              <a:t>Transactional data,</a:t>
            </a:r>
            <a:r>
              <a:rPr lang="en-US" dirty="0"/>
              <a:t> which is the data that is used to run the business, is good for keeping track of what is happening in an organization. However, it is not well suited to finding out why things are happening or predicting future performance.</a:t>
            </a:r>
          </a:p>
          <a:p>
            <a:pPr marL="648698" lvl="1" indent="-216233" algn="just">
              <a:buFont typeface="Arial" pitchFamily="34" charset="0"/>
              <a:buChar char="-"/>
            </a:pPr>
            <a:r>
              <a:rPr lang="en-US" dirty="0"/>
              <a:t>Hence there arises a strong need for BI applications.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7" name="Rectangle 11"/>
          <p:cNvSpPr>
            <a:spLocks noGrp="1" noRot="1" noChangeAspect="1" noChangeArrowheads="1" noTextEdit="1"/>
          </p:cNvSpPr>
          <p:nvPr>
            <p:ph type="sldImg"/>
          </p:nvPr>
        </p:nvSpPr>
        <p:spPr>
          <a:xfrm>
            <a:off x="2022475" y="685800"/>
            <a:ext cx="4572000" cy="3429000"/>
          </a:xfrm>
          <a:ln/>
        </p:spPr>
      </p:sp>
      <p:sp>
        <p:nvSpPr>
          <p:cNvPr id="265228" name="Rectangle 12"/>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23" name="Rectangle 11"/>
          <p:cNvSpPr>
            <a:spLocks noGrp="1" noRot="1" noChangeAspect="1" noChangeArrowheads="1" noTextEdit="1"/>
          </p:cNvSpPr>
          <p:nvPr>
            <p:ph type="sldImg"/>
          </p:nvPr>
        </p:nvSpPr>
        <p:spPr>
          <a:xfrm>
            <a:off x="2022475" y="685800"/>
            <a:ext cx="4572000" cy="3429000"/>
          </a:xfrm>
          <a:ln/>
        </p:spPr>
      </p:sp>
      <p:sp>
        <p:nvSpPr>
          <p:cNvPr id="269324" name="Rectangle 12"/>
          <p:cNvSpPr>
            <a:spLocks noGrp="1" noChangeArrowheads="1"/>
          </p:cNvSpPr>
          <p:nvPr>
            <p:ph type="body" idx="1"/>
          </p:nvPr>
        </p:nvSpPr>
        <p:spPr>
          <a:xfrm>
            <a:off x="2028825" y="4565952"/>
            <a:ext cx="4661000" cy="3894667"/>
          </a:xfrm>
        </p:spPr>
        <p:txBody>
          <a:bodyPr/>
          <a:lstStyle/>
          <a:p>
            <a:pPr marL="216233" indent="-216233"/>
            <a:r>
              <a:rPr lang="en-US" b="1" u="sng" dirty="0"/>
              <a:t>Terms used in BI</a:t>
            </a:r>
            <a:r>
              <a:rPr lang="en-US" b="1" dirty="0"/>
              <a:t>:</a:t>
            </a:r>
          </a:p>
          <a:p>
            <a:pPr marL="216233" indent="-216233" algn="just">
              <a:buFont typeface="Wingdings" pitchFamily="2" charset="2"/>
              <a:buChar char="Ø"/>
            </a:pPr>
            <a:r>
              <a:rPr lang="en-US" b="1" dirty="0"/>
              <a:t>Relational Database (RDB): </a:t>
            </a:r>
          </a:p>
          <a:p>
            <a:pPr marL="648698" lvl="1" indent="-216233" algn="just">
              <a:buFont typeface="Arial" pitchFamily="34" charset="0"/>
              <a:buChar char="-"/>
            </a:pPr>
            <a:r>
              <a:rPr lang="en-US" dirty="0"/>
              <a:t>It is a database that conforms to the relational model.</a:t>
            </a:r>
          </a:p>
          <a:p>
            <a:pPr marL="216233" indent="-216233" algn="just">
              <a:buFont typeface="Wingdings" pitchFamily="2" charset="2"/>
              <a:buChar char="Ø"/>
            </a:pPr>
            <a:r>
              <a:rPr lang="en-US" b="1" dirty="0"/>
              <a:t>Relational Database Management System (RDBMS): </a:t>
            </a:r>
          </a:p>
          <a:p>
            <a:pPr marL="648698" lvl="1" indent="-216233" algn="just">
              <a:buFont typeface="Arial" pitchFamily="34" charset="0"/>
              <a:buChar char="-"/>
            </a:pPr>
            <a:r>
              <a:rPr lang="en-US" dirty="0"/>
              <a:t>It refers to the software used to create a RDB.</a:t>
            </a:r>
          </a:p>
          <a:p>
            <a:pPr marL="648698" lvl="1" indent="-216233" algn="just">
              <a:buFont typeface="Arial" pitchFamily="34" charset="0"/>
              <a:buChar char="-"/>
            </a:pPr>
            <a:r>
              <a:rPr lang="en-US" dirty="0"/>
              <a:t>Example: Informix, Microsoft SQL Server, Oracle</a:t>
            </a:r>
          </a:p>
          <a:p>
            <a:pPr marL="216233" indent="-216233" algn="just">
              <a:buFont typeface="Wingdings" pitchFamily="2" charset="2"/>
              <a:buChar char="Ø"/>
            </a:pPr>
            <a:r>
              <a:rPr lang="en-US" b="1" dirty="0"/>
              <a:t>Online Transaction Processing (OLTP): </a:t>
            </a:r>
          </a:p>
          <a:p>
            <a:pPr marL="648698" lvl="1" indent="-216233" algn="just">
              <a:buFont typeface="Arial" pitchFamily="34" charset="0"/>
              <a:buChar char="-"/>
            </a:pPr>
            <a:r>
              <a:rPr lang="en-US" dirty="0"/>
              <a:t>OLTP is a process which is used for day to day transaction processing. </a:t>
            </a:r>
          </a:p>
          <a:p>
            <a:pPr marL="648698" lvl="1" indent="-216233" algn="just">
              <a:buFont typeface="Arial" pitchFamily="34" charset="0"/>
              <a:buChar char="-"/>
            </a:pPr>
            <a:r>
              <a:rPr lang="en-US" b="1" dirty="0"/>
              <a:t>Example:</a:t>
            </a:r>
            <a:r>
              <a:rPr lang="en-US" dirty="0"/>
              <a:t> Operational systems, High volume data collection</a:t>
            </a:r>
          </a:p>
          <a:p>
            <a:pPr marL="216233" indent="-216233" algn="just">
              <a:buFont typeface="Wingdings" pitchFamily="2" charset="2"/>
              <a:buChar char="Ø"/>
            </a:pPr>
            <a:r>
              <a:rPr lang="en-US" b="1" dirty="0"/>
              <a:t>Online Analytical Processing (OLAP): </a:t>
            </a:r>
          </a:p>
          <a:p>
            <a:pPr marL="648698" lvl="1" indent="-216233" algn="just">
              <a:buFont typeface="Arial" pitchFamily="34" charset="0"/>
              <a:buChar char="-"/>
            </a:pPr>
            <a:r>
              <a:rPr lang="en-US" dirty="0"/>
              <a:t>This processing method provides fast access to shared multidimensional data. </a:t>
            </a:r>
          </a:p>
          <a:p>
            <a:pPr marL="648698" lvl="1" indent="-216233" algn="just">
              <a:buFont typeface="Arial" pitchFamily="34" charset="0"/>
              <a:buChar char="-"/>
            </a:pPr>
            <a:r>
              <a:rPr lang="en-US" dirty="0"/>
              <a:t>It is used to generically refer to software and applications that provide users with the ability to store and access data multi-dimensionally.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3" name="Rectangle 5"/>
          <p:cNvSpPr>
            <a:spLocks noGrp="1" noRot="1" noChangeAspect="1" noChangeArrowheads="1" noTextEdit="1"/>
          </p:cNvSpPr>
          <p:nvPr>
            <p:ph type="sldImg"/>
          </p:nvPr>
        </p:nvSpPr>
        <p:spPr>
          <a:xfrm>
            <a:off x="2022475" y="685800"/>
            <a:ext cx="4572000" cy="3429000"/>
          </a:xfrm>
          <a:ln/>
        </p:spPr>
      </p:sp>
      <p:sp>
        <p:nvSpPr>
          <p:cNvPr id="273414" name="Rectangle 6"/>
          <p:cNvSpPr>
            <a:spLocks noGrp="1" noChangeArrowheads="1"/>
          </p:cNvSpPr>
          <p:nvPr>
            <p:ph type="body" idx="1"/>
          </p:nvPr>
        </p:nvSpPr>
        <p:spPr>
          <a:xfrm>
            <a:off x="2028825" y="4565952"/>
            <a:ext cx="4723508" cy="3894667"/>
          </a:xfrm>
        </p:spPr>
        <p:txBody>
          <a:bodyPr>
            <a:normAutofit lnSpcReduction="10000"/>
          </a:bodyPr>
          <a:lstStyle/>
          <a:p>
            <a:pPr marL="216233" indent="-216233" algn="just"/>
            <a:r>
              <a:rPr lang="en-US" b="1" u="sng" dirty="0"/>
              <a:t>Components of BI</a:t>
            </a:r>
            <a:r>
              <a:rPr lang="en-US" b="1" dirty="0"/>
              <a:t>:</a:t>
            </a:r>
          </a:p>
          <a:p>
            <a:pPr marL="216233" indent="-216233" algn="just"/>
            <a:r>
              <a:rPr lang="en-US" dirty="0"/>
              <a:t>Following are the various components of BI: </a:t>
            </a:r>
          </a:p>
          <a:p>
            <a:pPr marL="216233" indent="-216233" algn="just">
              <a:buFontTx/>
              <a:buAutoNum type="arabicPeriod"/>
            </a:pPr>
            <a:r>
              <a:rPr lang="en-US" b="1" dirty="0"/>
              <a:t>Operational Data:</a:t>
            </a:r>
            <a:r>
              <a:rPr lang="en-US" dirty="0"/>
              <a:t> Typically data is sourced from transaction processing systems. It is also called as Data Source. Typically data is sourced from transaction processing systems (Manufacturing, ERP, Sales). Example: Customer, </a:t>
            </a:r>
            <a:r>
              <a:rPr lang="en-US" altLang="zh-CN" dirty="0"/>
              <a:t>Inventory, </a:t>
            </a:r>
            <a:r>
              <a:rPr lang="en-US" dirty="0"/>
              <a:t>Credit, Sales, Operation and External are the data source.</a:t>
            </a:r>
          </a:p>
          <a:p>
            <a:pPr marL="216233" indent="-216233" algn="just">
              <a:buFontTx/>
              <a:buAutoNum type="arabicPeriod"/>
            </a:pPr>
            <a:r>
              <a:rPr lang="en-US" b="1" dirty="0"/>
              <a:t>ETL Tools: </a:t>
            </a:r>
          </a:p>
          <a:p>
            <a:pPr marL="648698" lvl="1" indent="-216233" algn="just">
              <a:buFont typeface="Wingdings" pitchFamily="2" charset="2"/>
              <a:buChar char="Ø"/>
            </a:pPr>
            <a:r>
              <a:rPr lang="en-US" b="1" dirty="0"/>
              <a:t>Extract:</a:t>
            </a:r>
            <a:r>
              <a:rPr lang="en-US" dirty="0"/>
              <a:t> It is the process of pulling the data from external and operational data sources in order to source data for the data warehouse. </a:t>
            </a:r>
          </a:p>
          <a:p>
            <a:pPr marL="648698" lvl="1" indent="-216233" algn="just">
              <a:buFont typeface="Wingdings" pitchFamily="2" charset="2"/>
              <a:buChar char="Ø"/>
            </a:pPr>
            <a:r>
              <a:rPr lang="en-US" dirty="0"/>
              <a:t>Transform: It is the process that converts data to the format required by data warehouse. It cleanses data to ensure accuracy. It validates primary keys against defined owner. It converts to different numbering schema.</a:t>
            </a:r>
          </a:p>
          <a:p>
            <a:pPr marL="648698" lvl="1" indent="-216233" algn="just">
              <a:buFont typeface="Wingdings" pitchFamily="2" charset="2"/>
              <a:buChar char="Ø"/>
            </a:pPr>
            <a:r>
              <a:rPr lang="en-US" dirty="0"/>
              <a:t>Load: It is the process that loads data to data warehouse. It follows guidelines as outlined by the data warehouse.</a:t>
            </a:r>
          </a:p>
          <a:p>
            <a:pPr marL="216233" indent="-216233" algn="just">
              <a:buFontTx/>
              <a:buAutoNum type="arabicPeriod"/>
            </a:pPr>
            <a:r>
              <a:rPr lang="en-US" b="1" dirty="0"/>
              <a:t>DWH: </a:t>
            </a:r>
            <a:r>
              <a:rPr lang="en-US" dirty="0"/>
              <a:t>Data Warehouse integrates and aggregates data from various operational and external database maintained by different Business Units. </a:t>
            </a:r>
          </a:p>
          <a:p>
            <a:pPr marL="216233" indent="-216233" algn="just">
              <a:buFontTx/>
              <a:buAutoNum type="arabicPeriod"/>
            </a:pPr>
            <a:r>
              <a:rPr lang="en-US" b="1" dirty="0"/>
              <a:t>Data Mart: </a:t>
            </a:r>
            <a:r>
              <a:rPr lang="en-US" dirty="0"/>
              <a:t>D</a:t>
            </a:r>
            <a:r>
              <a:rPr lang="en-US" altLang="zh-CN" dirty="0"/>
              <a:t>ata mart is a repository of data collection from operational data source and other sources that are designed to serve a particular community of knowledge workers. </a:t>
            </a:r>
          </a:p>
          <a:p>
            <a:pPr marL="216233" indent="-216233" algn="just">
              <a:buFontTx/>
              <a:buAutoNum type="arabicPeriod"/>
            </a:pPr>
            <a:r>
              <a:rPr lang="en-US" b="1" dirty="0"/>
              <a:t>Reports: </a:t>
            </a:r>
            <a:r>
              <a:rPr lang="en-US" dirty="0"/>
              <a:t>A report presents the data in a format understandable by the end user.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p:cNvSpPr>
            <a:spLocks noGrp="1" noChangeArrowheads="1"/>
          </p:cNvSpPr>
          <p:nvPr>
            <p:ph type="body" idx="1"/>
          </p:nvPr>
        </p:nvSpPr>
        <p:spPr>
          <a:xfrm>
            <a:off x="2028825" y="839108"/>
            <a:ext cx="4723508" cy="7621511"/>
          </a:xfrm>
        </p:spPr>
        <p:txBody>
          <a:bodyPr/>
          <a:lstStyle/>
          <a:p>
            <a:pPr marL="216233" indent="-216233" algn="just"/>
            <a:r>
              <a:rPr lang="en-US" b="1" u="sng" dirty="0"/>
              <a:t>Components of BI</a:t>
            </a:r>
            <a:r>
              <a:rPr lang="en-US" b="1" dirty="0"/>
              <a:t>:</a:t>
            </a:r>
          </a:p>
          <a:p>
            <a:pPr marL="216233" indent="-216233" algn="just"/>
            <a:r>
              <a:rPr lang="en-US" dirty="0"/>
              <a:t>Following are the various components of BI (contd.): </a:t>
            </a:r>
          </a:p>
          <a:p>
            <a:pPr marL="216233" indent="-216233" algn="just">
              <a:buFontTx/>
              <a:buAutoNum type="arabicPeriod" startAt="6"/>
            </a:pPr>
            <a:r>
              <a:rPr lang="en-US" b="1" dirty="0"/>
              <a:t>OLAP: </a:t>
            </a:r>
            <a:r>
              <a:rPr lang="en-US" dirty="0"/>
              <a:t>OLAP is a category of software technology that enables the users to gain insight into data through fast, consistent, interactive access to a wide variety of possible views of information. </a:t>
            </a:r>
          </a:p>
          <a:p>
            <a:pPr marL="216233" indent="-216233" algn="just">
              <a:buFontTx/>
              <a:buAutoNum type="arabicPeriod" startAt="6"/>
            </a:pPr>
            <a:r>
              <a:rPr lang="en-US" b="1" dirty="0"/>
              <a:t>Pivot Table: </a:t>
            </a:r>
            <a:r>
              <a:rPr lang="en-US" dirty="0"/>
              <a:t>A pivot table is the simplest tool to aggregate data by creating a dimension for each field and grouping the same values in a field. A pivot table is a data summarization tool found in data visualization programs such as spreadsheets. It allows you to reorganize and summarize selected columns and rows of data in a spreadsheet or database.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April 29,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1759156" y="3334664"/>
            <a:ext cx="5652089" cy="1143008"/>
          </a:xfrm>
        </p:spPr>
        <p:txBody>
          <a:bodyPr/>
          <a:lstStyle/>
          <a:p>
            <a:r>
              <a:rPr lang="en-US" dirty="0">
                <a:ea typeface="ＭＳ Ｐゴシック" pitchFamily="34" charset="-128"/>
              </a:rPr>
              <a:t>Lesson 1: Business Intelligence</a:t>
            </a:r>
          </a:p>
        </p:txBody>
      </p:sp>
      <p:sp>
        <p:nvSpPr>
          <p:cNvPr id="11" name="Title 10"/>
          <p:cNvSpPr>
            <a:spLocks noGrp="1"/>
          </p:cNvSpPr>
          <p:nvPr>
            <p:ph type="ctrTitle"/>
          </p:nvPr>
        </p:nvSpPr>
        <p:spPr>
          <a:xfrm>
            <a:off x="1759156" y="2020884"/>
            <a:ext cx="6238216" cy="1285884"/>
          </a:xfrm>
        </p:spPr>
        <p:txBody>
          <a:bodyPr>
            <a:normAutofit/>
          </a:bodyPr>
          <a:lstStyle/>
          <a:p>
            <a:r>
              <a:rPr lang="en-US" dirty="0">
                <a:solidFill>
                  <a:srgbClr val="000000"/>
                </a:solidFill>
                <a:latin typeface="Candara"/>
                <a:ea typeface="ＭＳ Ｐゴシック" pitchFamily="34" charset="-128"/>
              </a:rPr>
              <a:t>Data Warehousing Concepts</a:t>
            </a:r>
          </a:p>
        </p:txBody>
      </p:sp>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9"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Summary</a:t>
            </a:r>
          </a:p>
        </p:txBody>
      </p:sp>
      <p:grpSp>
        <p:nvGrpSpPr>
          <p:cNvPr id="2" name="Group 13"/>
          <p:cNvGrpSpPr>
            <a:grpSpLocks/>
          </p:cNvGrpSpPr>
          <p:nvPr/>
        </p:nvGrpSpPr>
        <p:grpSpPr bwMode="auto">
          <a:xfrm>
            <a:off x="6934200" y="1576388"/>
            <a:ext cx="1716088" cy="1547812"/>
            <a:chOff x="4176" y="993"/>
            <a:chExt cx="1273" cy="1119"/>
          </a:xfrm>
        </p:grpSpPr>
        <p:sp>
          <p:nvSpPr>
            <p:cNvPr id="217102"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217103" name="Picture 15" descr="sum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1080"/>
              <a:ext cx="1085" cy="94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12"/>
          <p:cNvSpPr>
            <a:spLocks/>
          </p:cNvSpPr>
          <p:nvPr/>
        </p:nvSpPr>
        <p:spPr bwMode="auto">
          <a:xfrm>
            <a:off x="319088" y="1219200"/>
            <a:ext cx="6538912"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In this lesson, you have learnt:</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BI helps to extract information from data.</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BI helps organizations in making real time decisions.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Components of BI are given below:</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Data Warehouse</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OLTP</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OLAP</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ETL tools</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Data marts</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Reports</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Pivot table</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08608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7"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Review Questions</a:t>
            </a:r>
          </a:p>
        </p:txBody>
      </p:sp>
      <p:grpSp>
        <p:nvGrpSpPr>
          <p:cNvPr id="2" name="Group 13"/>
          <p:cNvGrpSpPr>
            <a:grpSpLocks/>
          </p:cNvGrpSpPr>
          <p:nvPr/>
        </p:nvGrpSpPr>
        <p:grpSpPr bwMode="auto">
          <a:xfrm>
            <a:off x="6781800" y="1576388"/>
            <a:ext cx="1868488" cy="1471612"/>
            <a:chOff x="4176" y="993"/>
            <a:chExt cx="1273" cy="1119"/>
          </a:xfrm>
        </p:grpSpPr>
        <p:sp>
          <p:nvSpPr>
            <p:cNvPr id="219150"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219151" name="Picture 15"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12"/>
          <p:cNvSpPr>
            <a:spLocks/>
          </p:cNvSpPr>
          <p:nvPr/>
        </p:nvSpPr>
        <p:spPr bwMode="auto">
          <a:xfrm>
            <a:off x="319088" y="1219200"/>
            <a:ext cx="6310312"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Question 1: This a huge and crucial part of Business Intelligence.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Option 1: Data collection</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Option 2: Data analysis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Option 3: Data availability</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Question </a:t>
            </a:r>
            <a:r>
              <a:rPr lang="en-US" sz="2000" b="1" dirty="0">
                <a:solidFill>
                  <a:srgbClr val="000000"/>
                </a:solidFill>
                <a:latin typeface="Candara"/>
                <a:cs typeface="Arial" pitchFamily="34" charset="0"/>
              </a:rPr>
              <a:t>2: OLAP Analysis is not the part of BI presentation.</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True / False</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Question </a:t>
            </a:r>
            <a:r>
              <a:rPr lang="en-US" sz="2000" b="1" dirty="0">
                <a:solidFill>
                  <a:srgbClr val="000000"/>
                </a:solidFill>
                <a:latin typeface="Candara"/>
                <a:cs typeface="Arial" pitchFamily="34" charset="0"/>
              </a:rPr>
              <a:t>3: ___ operation converts data to format required by data warehouse.</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45719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4371" name="Group 115"/>
          <p:cNvGraphicFramePr>
            <a:graphicFrameLocks noGrp="1"/>
          </p:cNvGraphicFramePr>
          <p:nvPr>
            <p:ph sz="half" idx="1"/>
            <p:extLst>
              <p:ext uri="{D42A27DB-BD31-4B8C-83A1-F6EECF244321}">
                <p14:modId xmlns:p14="http://schemas.microsoft.com/office/powerpoint/2010/main" val="4085625338"/>
              </p:ext>
            </p:extLst>
          </p:nvPr>
        </p:nvGraphicFramePr>
        <p:xfrm>
          <a:off x="457200" y="1600200"/>
          <a:ext cx="2819400" cy="3787775"/>
        </p:xfrm>
        <a:graphic>
          <a:graphicData uri="http://schemas.openxmlformats.org/drawingml/2006/table">
            <a:tbl>
              <a:tblPr/>
              <a:tblGrid>
                <a:gridCol w="2819400"/>
              </a:tblGrid>
              <a:tr h="1524000">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Candara" pitchFamily="34" charset="0"/>
                        </a:rPr>
                        <a:t>1. pulling the data from external  and operational data sources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ndara" pitchFamily="34" charset="0"/>
                        </a:rPr>
                        <a:t>2. part of BI presentation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Candara" pitchFamily="34" charset="0"/>
                        </a:rPr>
                        <a:t>3. Software for relational database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2000" b="0" i="0" u="none" strike="noStrike" cap="none" normalizeH="0" baseline="0" dirty="0" smtClean="0">
                        <a:ln>
                          <a:noFill/>
                        </a:ln>
                        <a:solidFill>
                          <a:schemeClr val="tx1"/>
                        </a:solidFill>
                        <a:effectLst/>
                        <a:latin typeface="Candar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4319"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Review Question: Match the Following</a:t>
            </a:r>
          </a:p>
        </p:txBody>
      </p:sp>
      <p:grpSp>
        <p:nvGrpSpPr>
          <p:cNvPr id="2" name="Group 64"/>
          <p:cNvGrpSpPr>
            <a:grpSpLocks/>
          </p:cNvGrpSpPr>
          <p:nvPr/>
        </p:nvGrpSpPr>
        <p:grpSpPr bwMode="auto">
          <a:xfrm>
            <a:off x="6781800" y="1576388"/>
            <a:ext cx="1868488" cy="1471612"/>
            <a:chOff x="4176" y="993"/>
            <a:chExt cx="1273" cy="1119"/>
          </a:xfrm>
        </p:grpSpPr>
        <p:sp>
          <p:nvSpPr>
            <p:cNvPr id="224321" name="Rectangle 65"/>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224322" name="Picture 66"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24366" name="Group 110"/>
          <p:cNvGraphicFramePr>
            <a:graphicFrameLocks noGrp="1"/>
          </p:cNvGraphicFramePr>
          <p:nvPr>
            <p:ph sz="half" idx="2"/>
            <p:extLst>
              <p:ext uri="{D42A27DB-BD31-4B8C-83A1-F6EECF244321}">
                <p14:modId xmlns:p14="http://schemas.microsoft.com/office/powerpoint/2010/main" val="1038083431"/>
              </p:ext>
            </p:extLst>
          </p:nvPr>
        </p:nvGraphicFramePr>
        <p:xfrm>
          <a:off x="3581400" y="1600200"/>
          <a:ext cx="2514600" cy="3770313"/>
        </p:xfrm>
        <a:graphic>
          <a:graphicData uri="http://schemas.openxmlformats.org/drawingml/2006/table">
            <a:tbl>
              <a:tblPr/>
              <a:tblGrid>
                <a:gridCol w="2514600"/>
              </a:tblGrid>
              <a:tr h="7556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Candara" pitchFamily="34" charset="0"/>
                        </a:rPr>
                        <a:t>A. OLAP Analysis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Candara" pitchFamily="34" charset="0"/>
                        </a:rPr>
                        <a:t>B. RDB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ndara" pitchFamily="34" charset="0"/>
                        </a:rPr>
                        <a:t>C. Extract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Candara" pitchFamily="34" charset="0"/>
                        </a:rPr>
                        <a:t>D. OLTP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Candara" pitchFamily="34" charset="0"/>
                        </a:rPr>
                        <a:t>E. RDBMS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77019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6934200" y="1576388"/>
            <a:ext cx="1716088" cy="1471612"/>
            <a:chOff x="4176" y="993"/>
            <a:chExt cx="1273" cy="1119"/>
          </a:xfrm>
        </p:grpSpPr>
        <p:sp>
          <p:nvSpPr>
            <p:cNvPr id="182294" name="Rectangle 22"/>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182295" name="Picture 23" descr="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 y="1080"/>
              <a:ext cx="1056"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182297" name="Title 1"/>
          <p:cNvSpPr>
            <a:spLocks/>
          </p:cNvSpPr>
          <p:nvPr/>
        </p:nvSpPr>
        <p:spPr bwMode="auto">
          <a:xfrm>
            <a:off x="410936" y="138000"/>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Lesson Objectives</a:t>
            </a:r>
          </a:p>
        </p:txBody>
      </p:sp>
      <p:sp>
        <p:nvSpPr>
          <p:cNvPr id="13" name="Content Placeholder 12"/>
          <p:cNvSpPr>
            <a:spLocks/>
          </p:cNvSpPr>
          <p:nvPr/>
        </p:nvSpPr>
        <p:spPr bwMode="auto">
          <a:xfrm>
            <a:off x="319088" y="1233488"/>
            <a:ext cx="61579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In this lesson, you will learn:</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What is Business Intelligence?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Need of Business Intelligence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Terms used in Business Intelligence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Components of Business Intelligence</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74182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6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dirty="0">
                <a:solidFill>
                  <a:srgbClr val="000000"/>
                </a:solidFill>
                <a:latin typeface="Candara"/>
                <a:ea typeface="ヒラギノ角ゴ Pro W3"/>
                <a:cs typeface="Arial" pitchFamily="34" charset="0"/>
              </a:rPr>
              <a:t>1.1: Business Intelligence </a:t>
            </a:r>
            <a:r>
              <a:rPr lang="en-US" sz="1200" b="1" dirty="0">
                <a:solidFill>
                  <a:srgbClr val="000000"/>
                </a:solidFill>
                <a:latin typeface="Candara"/>
                <a:ea typeface="ヒラギノ角ゴ Pro W3"/>
                <a:cs typeface="Arial" pitchFamily="34" charset="0"/>
              </a:rPr>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What is Business Intelligence (BI)?</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The term BI was coined by Gartner group in 1993.</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It </a:t>
            </a:r>
            <a:r>
              <a:rPr lang="en-US" sz="2000" b="1" dirty="0">
                <a:solidFill>
                  <a:srgbClr val="000000"/>
                </a:solidFill>
                <a:latin typeface="Candara"/>
                <a:cs typeface="Arial" pitchFamily="34" charset="0"/>
              </a:rPr>
              <a:t>is an important component in today’s business information systems environment.</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It </a:t>
            </a:r>
            <a:r>
              <a:rPr lang="en-US" sz="2000" b="1" dirty="0">
                <a:solidFill>
                  <a:srgbClr val="000000"/>
                </a:solidFill>
                <a:latin typeface="Candara"/>
                <a:cs typeface="Arial" pitchFamily="34" charset="0"/>
              </a:rPr>
              <a:t>is the process of turning data into knowledge and knowledge into business gains.</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It </a:t>
            </a:r>
            <a:r>
              <a:rPr lang="en-US" sz="2000" b="1" dirty="0">
                <a:solidFill>
                  <a:srgbClr val="000000"/>
                </a:solidFill>
                <a:latin typeface="Candara"/>
                <a:cs typeface="Arial" pitchFamily="34" charset="0"/>
              </a:rPr>
              <a:t>collects and stores data into meaningful information in order to achieve better and timelier business decisions.</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It </a:t>
            </a:r>
            <a:r>
              <a:rPr lang="en-US" sz="2000" b="1" dirty="0">
                <a:solidFill>
                  <a:srgbClr val="000000"/>
                </a:solidFill>
                <a:latin typeface="Candara"/>
                <a:cs typeface="Arial" pitchFamily="34" charset="0"/>
              </a:rPr>
              <a:t>is an end user’s activity supported by various analytical and collaborative tools.</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09971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111"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What is Business Intelligence (BI)?</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BI is used for enhancement and optimization of organizational performance and operation</a:t>
            </a:r>
            <a:r>
              <a:rPr lang="en-US" sz="2000" b="1" dirty="0" smtClean="0">
                <a:solidFill>
                  <a:srgbClr val="000000"/>
                </a:solidFill>
                <a:latin typeface="Candara"/>
                <a:cs typeface="Arial" pitchFamily="34" charset="0"/>
              </a:rPr>
              <a:t>.</a:t>
            </a:r>
          </a:p>
          <a:p>
            <a:pPr marL="347663" indent="-347663">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It </a:t>
            </a:r>
            <a:r>
              <a:rPr lang="en-US" sz="2000" b="1" dirty="0">
                <a:solidFill>
                  <a:srgbClr val="000000"/>
                </a:solidFill>
                <a:latin typeface="Candara"/>
                <a:cs typeface="Arial" pitchFamily="34" charset="0"/>
              </a:rPr>
              <a:t>delivers critical business information to end-users</a:t>
            </a:r>
            <a:r>
              <a:rPr lang="en-US" sz="2000" b="1" dirty="0" smtClean="0">
                <a:solidFill>
                  <a:srgbClr val="000000"/>
                </a:solidFill>
                <a:latin typeface="Candara"/>
                <a:cs typeface="Arial" pitchFamily="34" charset="0"/>
              </a:rPr>
              <a:t>.</a:t>
            </a:r>
          </a:p>
          <a:p>
            <a:pPr marL="347663" indent="-347663">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It </a:t>
            </a:r>
            <a:r>
              <a:rPr lang="en-US" sz="2000" b="1" dirty="0">
                <a:solidFill>
                  <a:srgbClr val="000000"/>
                </a:solidFill>
                <a:latin typeface="Candara"/>
                <a:cs typeface="Arial" pitchFamily="34" charset="0"/>
              </a:rPr>
              <a:t>supports internal enterprise users in the assessment</a:t>
            </a:r>
            <a:r>
              <a:rPr lang="en-US" sz="2000" b="1" dirty="0" smtClean="0">
                <a:solidFill>
                  <a:srgbClr val="000000"/>
                </a:solidFill>
                <a:latin typeface="Candara"/>
                <a:cs typeface="Arial" pitchFamily="34" charset="0"/>
              </a:rPr>
              <a:t>.</a:t>
            </a:r>
          </a:p>
          <a:p>
            <a:pPr marL="347663" indent="-347663">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It </a:t>
            </a:r>
            <a:r>
              <a:rPr lang="en-US" sz="2000" b="1" dirty="0">
                <a:solidFill>
                  <a:srgbClr val="000000"/>
                </a:solidFill>
                <a:latin typeface="Candara"/>
                <a:cs typeface="Arial" pitchFamily="34" charset="0"/>
              </a:rPr>
              <a:t>is applied across disciplines, namely Finance, CRM, and </a:t>
            </a:r>
            <a:r>
              <a:rPr lang="en-US" sz="2000" b="1" dirty="0" smtClean="0">
                <a:solidFill>
                  <a:srgbClr val="000000"/>
                </a:solidFill>
                <a:latin typeface="Candara"/>
                <a:cs typeface="Arial" pitchFamily="34" charset="0"/>
              </a:rPr>
              <a:t>SCM</a:t>
            </a:r>
          </a:p>
          <a:p>
            <a:pPr marL="347663" indent="-347663">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It </a:t>
            </a:r>
            <a:r>
              <a:rPr lang="en-US" sz="2000" b="1" dirty="0">
                <a:solidFill>
                  <a:srgbClr val="000000"/>
                </a:solidFill>
                <a:latin typeface="Candara"/>
                <a:cs typeface="Arial" pitchFamily="34" charset="0"/>
              </a:rPr>
              <a:t>encompasses all types of data such as RDBMS, text, hierarchical, audio, and video.</a:t>
            </a:r>
          </a:p>
          <a:p>
            <a:pPr marL="347663" indent="-347663">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99463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6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dirty="0">
                <a:solidFill>
                  <a:srgbClr val="000000"/>
                </a:solidFill>
                <a:latin typeface="Candara"/>
                <a:ea typeface="ヒラギノ角ゴ Pro W3"/>
                <a:cs typeface="Arial" pitchFamily="34" charset="0"/>
              </a:rPr>
              <a:t>1.2: Need for Business Intelligence </a:t>
            </a:r>
            <a:r>
              <a:rPr lang="en-US" sz="1200" b="1" dirty="0">
                <a:solidFill>
                  <a:srgbClr val="000000"/>
                </a:solidFill>
                <a:latin typeface="Candara"/>
                <a:ea typeface="ヒラギノ角ゴ Pro W3"/>
                <a:cs typeface="Arial" pitchFamily="34" charset="0"/>
              </a:rPr>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Why Business Intelligence? </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BI is required to meet the following business needs: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To support the process of exploring data, relationships existing within data, and trends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To make more accurate and more informed decision making </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To provide timely and accurate information to better understand your organization and to make more informed, real-time decisions</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07580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203"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Why Business Intelligence? </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Data Analysis is a huge and crucial part of Business Intelligence</a:t>
            </a:r>
            <a:r>
              <a:rPr lang="en-US" sz="2000" b="1" dirty="0" smtClean="0">
                <a:solidFill>
                  <a:srgbClr val="000000"/>
                </a:solidFill>
                <a:latin typeface="Candara"/>
                <a:cs typeface="Arial" pitchFamily="34" charset="0"/>
              </a:rPr>
              <a:t>.</a:t>
            </a:r>
          </a:p>
          <a:p>
            <a:pPr marL="347663" indent="-347663">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Many </a:t>
            </a:r>
            <a:r>
              <a:rPr lang="en-US" sz="2000" b="1" dirty="0">
                <a:solidFill>
                  <a:srgbClr val="000000"/>
                </a:solidFill>
                <a:latin typeface="Candara"/>
                <a:cs typeface="Arial" pitchFamily="34" charset="0"/>
              </a:rPr>
              <a:t>organizations need to know the overall performance and the way its business is functioning</a:t>
            </a:r>
            <a:r>
              <a:rPr lang="en-US" sz="2000" b="1" dirty="0" smtClean="0">
                <a:solidFill>
                  <a:srgbClr val="000000"/>
                </a:solidFill>
                <a:latin typeface="Candara"/>
                <a:cs typeface="Arial" pitchFamily="34" charset="0"/>
              </a:rPr>
              <a:t>.</a:t>
            </a:r>
          </a:p>
          <a:p>
            <a:pPr marL="347663" indent="-347663">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BI </a:t>
            </a:r>
            <a:r>
              <a:rPr lang="en-US" sz="2000" b="1" dirty="0">
                <a:solidFill>
                  <a:srgbClr val="000000"/>
                </a:solidFill>
                <a:latin typeface="Candara"/>
                <a:cs typeface="Arial" pitchFamily="34" charset="0"/>
              </a:rPr>
              <a:t>is used to gather past as well as present data</a:t>
            </a:r>
            <a:r>
              <a:rPr lang="en-US" sz="2000" b="1" dirty="0" smtClean="0">
                <a:solidFill>
                  <a:srgbClr val="000000"/>
                </a:solidFill>
                <a:latin typeface="Candara"/>
                <a:cs typeface="Arial" pitchFamily="34" charset="0"/>
              </a:rPr>
              <a:t>.</a:t>
            </a:r>
          </a:p>
          <a:p>
            <a:pPr marL="347663" indent="-347663">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Modern </a:t>
            </a:r>
            <a:r>
              <a:rPr lang="en-US" sz="2000" b="1" dirty="0">
                <a:solidFill>
                  <a:srgbClr val="000000"/>
                </a:solidFill>
                <a:latin typeface="Candara"/>
                <a:cs typeface="Arial" pitchFamily="34" charset="0"/>
              </a:rPr>
              <a:t>BI systems are capable of managing large amount of unstructured data.</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69474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dirty="0">
                <a:solidFill>
                  <a:srgbClr val="000000"/>
                </a:solidFill>
                <a:latin typeface="Candara"/>
                <a:ea typeface="ヒラギノ角ゴ Pro W3"/>
                <a:cs typeface="Arial" pitchFamily="34" charset="0"/>
              </a:rPr>
              <a:t>1.3: Terms used in BI</a:t>
            </a:r>
            <a:r>
              <a:rPr lang="en-US" sz="1200" b="1" dirty="0">
                <a:solidFill>
                  <a:srgbClr val="000000"/>
                </a:solidFill>
                <a:latin typeface="Candara"/>
                <a:ea typeface="ヒラギノ角ゴ Pro W3"/>
                <a:cs typeface="Arial" pitchFamily="34" charset="0"/>
              </a:rPr>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Frequently used BI Terms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Let us discuss some of the frequently used BI terms: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Relational Database (RDB)</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Relational Database Management System (RDBMS)</a:t>
            </a:r>
          </a:p>
          <a:p>
            <a:pPr marL="1089025" lvl="2" indent="-279400">
              <a:spcBef>
                <a:spcPct val="20000"/>
              </a:spcBef>
              <a:buClr>
                <a:srgbClr val="00A1E4"/>
              </a:buClr>
              <a:buFont typeface="Arial" pitchFamily="34" charset="0"/>
              <a:buChar char="•"/>
            </a:pPr>
            <a:r>
              <a:rPr lang="en-US" sz="1600" dirty="0">
                <a:solidFill>
                  <a:srgbClr val="000000"/>
                </a:solidFill>
                <a:latin typeface="Candara"/>
                <a:cs typeface="Arial" pitchFamily="34" charset="0"/>
              </a:rPr>
              <a:t>Example: Informix, Microsoft SQL Server, Oracle.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Online Transaction Processing (OLTP)</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Online Analytical Processing (OLAP)</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90685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9" name="AutoShape 5"/>
          <p:cNvSpPr>
            <a:spLocks noChangeArrowheads="1"/>
          </p:cNvSpPr>
          <p:nvPr/>
        </p:nvSpPr>
        <p:spPr bwMode="auto">
          <a:xfrm>
            <a:off x="3885482" y="1830526"/>
            <a:ext cx="1605123" cy="1308008"/>
          </a:xfrm>
          <a:prstGeom prst="flowChartMagneticDisk">
            <a:avLst/>
          </a:prstGeom>
          <a:gradFill rotWithShape="0">
            <a:gsLst>
              <a:gs pos="0">
                <a:srgbClr val="FF99CC"/>
              </a:gs>
              <a:gs pos="100000">
                <a:schemeClr val="hlink"/>
              </a:gs>
            </a:gsLst>
            <a:lin ang="5400000" scaled="1"/>
          </a:gra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tx2"/>
                </a:solidFill>
                <a:latin typeface="Candara"/>
                <a:cs typeface="Arial" pitchFamily="34" charset="0"/>
              </a:rPr>
              <a:t>Data </a:t>
            </a:r>
          </a:p>
          <a:p>
            <a:pPr algn="ctr"/>
            <a:r>
              <a:rPr lang="en-US" sz="2000">
                <a:solidFill>
                  <a:schemeClr val="tx2"/>
                </a:solidFill>
                <a:latin typeface="Candara"/>
                <a:cs typeface="Arial" pitchFamily="34" charset="0"/>
              </a:rPr>
              <a:t>Warehouse</a:t>
            </a:r>
          </a:p>
        </p:txBody>
      </p:sp>
      <p:sp>
        <p:nvSpPr>
          <p:cNvPr id="272390" name="Line 6"/>
          <p:cNvSpPr>
            <a:spLocks noChangeShapeType="1"/>
          </p:cNvSpPr>
          <p:nvPr/>
        </p:nvSpPr>
        <p:spPr bwMode="auto">
          <a:xfrm flipV="1">
            <a:off x="5475294" y="2418568"/>
            <a:ext cx="1143235" cy="392964"/>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272391" name="Line 7"/>
          <p:cNvSpPr>
            <a:spLocks noChangeShapeType="1"/>
          </p:cNvSpPr>
          <p:nvPr/>
        </p:nvSpPr>
        <p:spPr bwMode="auto">
          <a:xfrm flipH="1" flipV="1">
            <a:off x="2932361" y="2418568"/>
            <a:ext cx="962053" cy="392964"/>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272392" name="Text Box 8"/>
          <p:cNvSpPr txBox="1">
            <a:spLocks noChangeArrowheads="1"/>
          </p:cNvSpPr>
          <p:nvPr/>
        </p:nvSpPr>
        <p:spPr bwMode="auto">
          <a:xfrm>
            <a:off x="3863791" y="4120943"/>
            <a:ext cx="1921554" cy="406998"/>
          </a:xfrm>
          <a:prstGeom prst="rect">
            <a:avLst/>
          </a:prstGeom>
          <a:gradFill rotWithShape="0">
            <a:gsLst>
              <a:gs pos="0">
                <a:srgbClr val="FF9999"/>
              </a:gs>
              <a:gs pos="100000">
                <a:schemeClr val="bg1"/>
              </a:gs>
            </a:gsLst>
            <a:lin ang="27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tx2"/>
                </a:solidFill>
                <a:latin typeface="Candara"/>
                <a:cs typeface="Arial" pitchFamily="34" charset="0"/>
              </a:rPr>
              <a:t>TRANSFORM</a:t>
            </a:r>
          </a:p>
        </p:txBody>
      </p:sp>
      <p:sp>
        <p:nvSpPr>
          <p:cNvPr id="272393" name="Text Box 9"/>
          <p:cNvSpPr txBox="1">
            <a:spLocks noChangeArrowheads="1"/>
          </p:cNvSpPr>
          <p:nvPr/>
        </p:nvSpPr>
        <p:spPr bwMode="auto">
          <a:xfrm>
            <a:off x="3863791" y="3531497"/>
            <a:ext cx="1921554" cy="406998"/>
          </a:xfrm>
          <a:prstGeom prst="rect">
            <a:avLst/>
          </a:prstGeom>
          <a:gradFill rotWithShape="0">
            <a:gsLst>
              <a:gs pos="0">
                <a:srgbClr val="FF9999"/>
              </a:gs>
              <a:gs pos="100000">
                <a:srgbClr val="FEE7F2"/>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000" b="1">
                <a:solidFill>
                  <a:schemeClr val="tx2"/>
                </a:solidFill>
                <a:latin typeface="Candara"/>
                <a:cs typeface="Arial" pitchFamily="34" charset="0"/>
              </a:rPr>
              <a:t>LOAD</a:t>
            </a:r>
          </a:p>
        </p:txBody>
      </p:sp>
      <p:sp>
        <p:nvSpPr>
          <p:cNvPr id="272394" name="Text Box 10"/>
          <p:cNvSpPr txBox="1">
            <a:spLocks noChangeArrowheads="1"/>
          </p:cNvSpPr>
          <p:nvPr/>
        </p:nvSpPr>
        <p:spPr bwMode="auto">
          <a:xfrm>
            <a:off x="3863791" y="4710389"/>
            <a:ext cx="1921554" cy="465943"/>
          </a:xfrm>
          <a:prstGeom prst="rect">
            <a:avLst/>
          </a:prstGeom>
          <a:gradFill rotWithShape="0">
            <a:gsLst>
              <a:gs pos="0">
                <a:srgbClr val="FF9999"/>
              </a:gs>
              <a:gs pos="100000">
                <a:schemeClr val="bg1"/>
              </a:gs>
            </a:gsLst>
            <a:lin ang="27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a:solidFill>
                  <a:schemeClr val="tx2"/>
                </a:solidFill>
                <a:latin typeface="Candara"/>
                <a:cs typeface="Arial" pitchFamily="34" charset="0"/>
              </a:rPr>
              <a:t>EXTRACT</a:t>
            </a:r>
          </a:p>
        </p:txBody>
      </p:sp>
      <p:grpSp>
        <p:nvGrpSpPr>
          <p:cNvPr id="2" name="Group 11"/>
          <p:cNvGrpSpPr>
            <a:grpSpLocks/>
          </p:cNvGrpSpPr>
          <p:nvPr/>
        </p:nvGrpSpPr>
        <p:grpSpPr bwMode="auto">
          <a:xfrm>
            <a:off x="3428698" y="5103352"/>
            <a:ext cx="902084" cy="785928"/>
            <a:chOff x="2208" y="3600"/>
            <a:chExt cx="720" cy="576"/>
          </a:xfrm>
        </p:grpSpPr>
        <p:sp>
          <p:nvSpPr>
            <p:cNvPr id="272396" name="AutoShape 12"/>
            <p:cNvSpPr>
              <a:spLocks noChangeArrowheads="1"/>
            </p:cNvSpPr>
            <p:nvPr/>
          </p:nvSpPr>
          <p:spPr bwMode="auto">
            <a:xfrm>
              <a:off x="2208" y="3696"/>
              <a:ext cx="432" cy="480"/>
            </a:xfrm>
            <a:prstGeom prst="flowChartMagneticDisk">
              <a:avLst/>
            </a:prstGeom>
            <a:gradFill rotWithShape="0">
              <a:gsLst>
                <a:gs pos="0">
                  <a:srgbClr val="F9DB9F"/>
                </a:gs>
                <a:gs pos="100000">
                  <a:schemeClr val="accent1"/>
                </a:gs>
              </a:gsLst>
              <a:lin ang="5400000" scaled="1"/>
            </a:gra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72397" name="Line 13"/>
            <p:cNvSpPr>
              <a:spLocks noChangeShapeType="1"/>
            </p:cNvSpPr>
            <p:nvPr/>
          </p:nvSpPr>
          <p:spPr bwMode="auto">
            <a:xfrm flipV="1">
              <a:off x="2640" y="3600"/>
              <a:ext cx="288" cy="24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Arial" pitchFamily="34" charset="0"/>
                <a:cs typeface="Arial" pitchFamily="34" charset="0"/>
              </a:endParaRPr>
            </a:p>
          </p:txBody>
        </p:sp>
      </p:grpSp>
      <p:grpSp>
        <p:nvGrpSpPr>
          <p:cNvPr id="3" name="Group 14"/>
          <p:cNvGrpSpPr>
            <a:grpSpLocks/>
          </p:cNvGrpSpPr>
          <p:nvPr/>
        </p:nvGrpSpPr>
        <p:grpSpPr bwMode="auto">
          <a:xfrm>
            <a:off x="4483894" y="5103352"/>
            <a:ext cx="540995" cy="916448"/>
            <a:chOff x="3024" y="3600"/>
            <a:chExt cx="432" cy="672"/>
          </a:xfrm>
        </p:grpSpPr>
        <p:sp>
          <p:nvSpPr>
            <p:cNvPr id="272399" name="AutoShape 15"/>
            <p:cNvSpPr>
              <a:spLocks noChangeArrowheads="1"/>
            </p:cNvSpPr>
            <p:nvPr/>
          </p:nvSpPr>
          <p:spPr bwMode="auto">
            <a:xfrm>
              <a:off x="3024" y="3792"/>
              <a:ext cx="432" cy="480"/>
            </a:xfrm>
            <a:prstGeom prst="flowChartMagneticDisk">
              <a:avLst/>
            </a:prstGeom>
            <a:gradFill rotWithShape="0">
              <a:gsLst>
                <a:gs pos="0">
                  <a:schemeClr val="accent1"/>
                </a:gs>
                <a:gs pos="100000">
                  <a:srgbClr val="F9DB9F"/>
                </a:gs>
              </a:gsLst>
              <a:lin ang="5400000" scaled="1"/>
            </a:gra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72400" name="Line 16"/>
            <p:cNvSpPr>
              <a:spLocks noChangeShapeType="1"/>
            </p:cNvSpPr>
            <p:nvPr/>
          </p:nvSpPr>
          <p:spPr bwMode="auto">
            <a:xfrm flipV="1">
              <a:off x="3216" y="3600"/>
              <a:ext cx="0" cy="19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Arial" pitchFamily="34" charset="0"/>
                <a:cs typeface="Arial" pitchFamily="34" charset="0"/>
              </a:endParaRPr>
            </a:p>
          </p:txBody>
        </p:sp>
      </p:grpSp>
      <p:grpSp>
        <p:nvGrpSpPr>
          <p:cNvPr id="4" name="Group 17"/>
          <p:cNvGrpSpPr>
            <a:grpSpLocks/>
          </p:cNvGrpSpPr>
          <p:nvPr/>
        </p:nvGrpSpPr>
        <p:grpSpPr bwMode="auto">
          <a:xfrm>
            <a:off x="5351528" y="5103352"/>
            <a:ext cx="720902" cy="850486"/>
            <a:chOff x="3696" y="3600"/>
            <a:chExt cx="576" cy="624"/>
          </a:xfrm>
        </p:grpSpPr>
        <p:sp>
          <p:nvSpPr>
            <p:cNvPr id="272402" name="AutoShape 18"/>
            <p:cNvSpPr>
              <a:spLocks noChangeArrowheads="1"/>
            </p:cNvSpPr>
            <p:nvPr/>
          </p:nvSpPr>
          <p:spPr bwMode="auto">
            <a:xfrm>
              <a:off x="3840" y="3744"/>
              <a:ext cx="432" cy="480"/>
            </a:xfrm>
            <a:prstGeom prst="flowChartMagneticDisk">
              <a:avLst/>
            </a:prstGeom>
            <a:gradFill rotWithShape="0">
              <a:gsLst>
                <a:gs pos="0">
                  <a:schemeClr val="accent1"/>
                </a:gs>
                <a:gs pos="100000">
                  <a:srgbClr val="F9DB9F"/>
                </a:gs>
              </a:gsLst>
              <a:lin ang="5400000" scaled="1"/>
            </a:gra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72403" name="Line 19"/>
            <p:cNvSpPr>
              <a:spLocks noChangeShapeType="1"/>
            </p:cNvSpPr>
            <p:nvPr/>
          </p:nvSpPr>
          <p:spPr bwMode="auto">
            <a:xfrm flipH="1" flipV="1">
              <a:off x="3696" y="3600"/>
              <a:ext cx="240" cy="144"/>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Arial" pitchFamily="34" charset="0"/>
                <a:cs typeface="Arial" pitchFamily="34" charset="0"/>
              </a:endParaRPr>
            </a:p>
          </p:txBody>
        </p:sp>
      </p:grpSp>
      <p:sp>
        <p:nvSpPr>
          <p:cNvPr id="272404" name="computr1"/>
          <p:cNvSpPr>
            <a:spLocks noEditPoints="1" noChangeArrowheads="1"/>
          </p:cNvSpPr>
          <p:nvPr/>
        </p:nvSpPr>
        <p:spPr bwMode="auto">
          <a:xfrm>
            <a:off x="6034152" y="1371600"/>
            <a:ext cx="1261897" cy="1046968"/>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0">
            <a:gsLst>
              <a:gs pos="0">
                <a:srgbClr val="FBEAC7"/>
              </a:gs>
              <a:gs pos="17999">
                <a:srgbClr val="FEE7F2"/>
              </a:gs>
              <a:gs pos="36000">
                <a:srgbClr val="FAC77D"/>
              </a:gs>
              <a:gs pos="61000">
                <a:srgbClr val="FBA97D"/>
              </a:gs>
              <a:gs pos="82001">
                <a:srgbClr val="FBD49C"/>
              </a:gs>
              <a:gs pos="100000">
                <a:srgbClr val="FEE7F2"/>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en-US">
              <a:solidFill>
                <a:schemeClr val="tx2"/>
              </a:solidFill>
              <a:latin typeface="Candara"/>
              <a:cs typeface="Arial" pitchFamily="34" charset="0"/>
            </a:endParaRPr>
          </a:p>
        </p:txBody>
      </p:sp>
      <p:sp>
        <p:nvSpPr>
          <p:cNvPr id="272405" name="Text Box 21"/>
          <p:cNvSpPr txBox="1">
            <a:spLocks noChangeArrowheads="1"/>
          </p:cNvSpPr>
          <p:nvPr/>
        </p:nvSpPr>
        <p:spPr bwMode="auto">
          <a:xfrm>
            <a:off x="7336879" y="1634044"/>
            <a:ext cx="1141959" cy="399981"/>
          </a:xfrm>
          <a:prstGeom prst="rect">
            <a:avLst/>
          </a:prstGeom>
          <a:gradFill rotWithShape="0">
            <a:gsLst>
              <a:gs pos="0">
                <a:srgbClr val="5E9EFF"/>
              </a:gs>
              <a:gs pos="39999">
                <a:srgbClr val="85C2FF"/>
              </a:gs>
              <a:gs pos="70000">
                <a:srgbClr val="C4D6EB"/>
              </a:gs>
              <a:gs pos="100000">
                <a:srgbClr val="FFEBFA"/>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chemeClr val="tx2"/>
                </a:solidFill>
                <a:latin typeface="Candara"/>
                <a:cs typeface="Arial" pitchFamily="34" charset="0"/>
              </a:rPr>
              <a:t>  OLAP</a:t>
            </a:r>
          </a:p>
        </p:txBody>
      </p:sp>
      <p:sp>
        <p:nvSpPr>
          <p:cNvPr id="272406" name="computr1"/>
          <p:cNvSpPr>
            <a:spLocks noEditPoints="1" noChangeArrowheads="1"/>
          </p:cNvSpPr>
          <p:nvPr/>
        </p:nvSpPr>
        <p:spPr bwMode="auto">
          <a:xfrm>
            <a:off x="2312258" y="1371600"/>
            <a:ext cx="1263173" cy="1046968"/>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0">
            <a:gsLst>
              <a:gs pos="0">
                <a:srgbClr val="FBEAC7"/>
              </a:gs>
              <a:gs pos="17999">
                <a:srgbClr val="FEE7F2"/>
              </a:gs>
              <a:gs pos="36000">
                <a:srgbClr val="FAC77D"/>
              </a:gs>
              <a:gs pos="61000">
                <a:srgbClr val="FBA97D"/>
              </a:gs>
              <a:gs pos="82001">
                <a:srgbClr val="FBD49C"/>
              </a:gs>
              <a:gs pos="100000">
                <a:srgbClr val="FEE7F2"/>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en-US">
              <a:solidFill>
                <a:schemeClr val="tx2"/>
              </a:solidFill>
              <a:latin typeface="Candara"/>
              <a:cs typeface="Arial" pitchFamily="34" charset="0"/>
            </a:endParaRPr>
          </a:p>
        </p:txBody>
      </p:sp>
      <p:sp>
        <p:nvSpPr>
          <p:cNvPr id="272407" name="Text Box 23"/>
          <p:cNvSpPr txBox="1">
            <a:spLocks noChangeArrowheads="1"/>
          </p:cNvSpPr>
          <p:nvPr/>
        </p:nvSpPr>
        <p:spPr bwMode="auto">
          <a:xfrm>
            <a:off x="824521" y="1438965"/>
            <a:ext cx="1321866" cy="707335"/>
          </a:xfrm>
          <a:prstGeom prst="rect">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tx2"/>
                </a:solidFill>
                <a:latin typeface="Candara"/>
                <a:cs typeface="Arial" pitchFamily="34" charset="0"/>
              </a:rPr>
              <a:t>  DATA MINING</a:t>
            </a:r>
          </a:p>
        </p:txBody>
      </p:sp>
      <p:sp>
        <p:nvSpPr>
          <p:cNvPr id="272408" name="Text Box 24"/>
          <p:cNvSpPr txBox="1">
            <a:spLocks noChangeArrowheads="1"/>
          </p:cNvSpPr>
          <p:nvPr/>
        </p:nvSpPr>
        <p:spPr bwMode="auto">
          <a:xfrm>
            <a:off x="762000" y="5365796"/>
            <a:ext cx="2342612" cy="397174"/>
          </a:xfrm>
          <a:prstGeom prst="rect">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tx2"/>
                </a:solidFill>
                <a:latin typeface="Candara"/>
                <a:cs typeface="Arial" pitchFamily="34" charset="0"/>
              </a:rPr>
              <a:t>Operational Data</a:t>
            </a:r>
          </a:p>
        </p:txBody>
      </p:sp>
      <p:sp>
        <p:nvSpPr>
          <p:cNvPr id="272409" name="AutoShape 25"/>
          <p:cNvSpPr>
            <a:spLocks noChangeArrowheads="1"/>
          </p:cNvSpPr>
          <p:nvPr/>
        </p:nvSpPr>
        <p:spPr bwMode="auto">
          <a:xfrm>
            <a:off x="4545139" y="4513907"/>
            <a:ext cx="361089" cy="196482"/>
          </a:xfrm>
          <a:prstGeom prst="upArrow">
            <a:avLst>
              <a:gd name="adj1" fmla="val 50000"/>
              <a:gd name="adj2" fmla="val 25000"/>
            </a:avLst>
          </a:prstGeom>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50000"/>
              </a:spcBef>
            </a:pPr>
            <a:endParaRPr lang="en-US" sz="2400" b="1">
              <a:solidFill>
                <a:schemeClr val="tx2"/>
              </a:solidFill>
              <a:latin typeface="Candara"/>
              <a:cs typeface="Arial" pitchFamily="34" charset="0"/>
            </a:endParaRPr>
          </a:p>
        </p:txBody>
      </p:sp>
      <p:sp>
        <p:nvSpPr>
          <p:cNvPr id="272410" name="AutoShape 26"/>
          <p:cNvSpPr>
            <a:spLocks noChangeArrowheads="1"/>
          </p:cNvSpPr>
          <p:nvPr/>
        </p:nvSpPr>
        <p:spPr bwMode="auto">
          <a:xfrm>
            <a:off x="4545139" y="3924461"/>
            <a:ext cx="361089" cy="196482"/>
          </a:xfrm>
          <a:prstGeom prst="upArrow">
            <a:avLst>
              <a:gd name="adj1" fmla="val 50000"/>
              <a:gd name="adj2" fmla="val 25000"/>
            </a:avLst>
          </a:prstGeom>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50000"/>
              </a:spcBef>
            </a:pPr>
            <a:endParaRPr lang="en-US" sz="2400" b="1">
              <a:solidFill>
                <a:schemeClr val="tx2"/>
              </a:solidFill>
              <a:latin typeface="Candara"/>
              <a:cs typeface="Arial" pitchFamily="34" charset="0"/>
            </a:endParaRPr>
          </a:p>
        </p:txBody>
      </p:sp>
      <p:sp>
        <p:nvSpPr>
          <p:cNvPr id="272411" name="AutoShape 27"/>
          <p:cNvSpPr>
            <a:spLocks noChangeArrowheads="1"/>
          </p:cNvSpPr>
          <p:nvPr/>
        </p:nvSpPr>
        <p:spPr bwMode="auto">
          <a:xfrm>
            <a:off x="4545139" y="3138534"/>
            <a:ext cx="361089" cy="392964"/>
          </a:xfrm>
          <a:prstGeom prst="upArrow">
            <a:avLst>
              <a:gd name="adj1" fmla="val 50000"/>
              <a:gd name="adj2" fmla="val 25000"/>
            </a:avLst>
          </a:prstGeom>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50000"/>
              </a:spcBef>
            </a:pPr>
            <a:endParaRPr lang="en-US" sz="2400" b="1">
              <a:solidFill>
                <a:schemeClr val="tx2"/>
              </a:solidFill>
              <a:latin typeface="Candara"/>
              <a:cs typeface="Arial" pitchFamily="34" charset="0"/>
            </a:endParaRPr>
          </a:p>
        </p:txBody>
      </p:sp>
      <p:grpSp>
        <p:nvGrpSpPr>
          <p:cNvPr id="5" name="Group 28"/>
          <p:cNvGrpSpPr>
            <a:grpSpLocks/>
          </p:cNvGrpSpPr>
          <p:nvPr/>
        </p:nvGrpSpPr>
        <p:grpSpPr bwMode="auto">
          <a:xfrm>
            <a:off x="824521" y="2681011"/>
            <a:ext cx="1982799" cy="1309411"/>
            <a:chOff x="2544" y="1008"/>
            <a:chExt cx="1584" cy="960"/>
          </a:xfrm>
        </p:grpSpPr>
        <p:sp>
          <p:nvSpPr>
            <p:cNvPr id="272413" name="AutoShape 29"/>
            <p:cNvSpPr>
              <a:spLocks noChangeArrowheads="1"/>
            </p:cNvSpPr>
            <p:nvPr/>
          </p:nvSpPr>
          <p:spPr bwMode="auto">
            <a:xfrm>
              <a:off x="3360" y="1536"/>
              <a:ext cx="528" cy="432"/>
            </a:xfrm>
            <a:prstGeom prst="flowChartMagneticDisk">
              <a:avLst/>
            </a:prstGeom>
            <a:gradFill rotWithShape="0">
              <a:gsLst>
                <a:gs pos="0">
                  <a:srgbClr val="FFCC00"/>
                </a:gs>
                <a:gs pos="100000">
                  <a:schemeClr val="accent1"/>
                </a:gs>
              </a:gsLst>
              <a:lin ang="5400000" scaled="1"/>
            </a:gra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72414" name="AutoShape 30"/>
            <p:cNvSpPr>
              <a:spLocks noChangeArrowheads="1"/>
            </p:cNvSpPr>
            <p:nvPr/>
          </p:nvSpPr>
          <p:spPr bwMode="auto">
            <a:xfrm>
              <a:off x="2544" y="1536"/>
              <a:ext cx="528" cy="432"/>
            </a:xfrm>
            <a:prstGeom prst="flowChartMagneticDisk">
              <a:avLst/>
            </a:prstGeom>
            <a:gradFill rotWithShape="0">
              <a:gsLst>
                <a:gs pos="0">
                  <a:srgbClr val="FFCC00"/>
                </a:gs>
                <a:gs pos="100000">
                  <a:schemeClr val="accent1"/>
                </a:gs>
              </a:gsLst>
              <a:lin ang="5400000" scaled="1"/>
            </a:gra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72415" name="Text Box 31"/>
            <p:cNvSpPr txBox="1">
              <a:spLocks noChangeArrowheads="1"/>
            </p:cNvSpPr>
            <p:nvPr/>
          </p:nvSpPr>
          <p:spPr bwMode="auto">
            <a:xfrm>
              <a:off x="2592" y="1008"/>
              <a:ext cx="1536" cy="291"/>
            </a:xfrm>
            <a:prstGeom prst="rect">
              <a:avLst/>
            </a:prstGeom>
            <a:gradFill rotWithShape="0">
              <a:gsLst>
                <a:gs pos="0">
                  <a:srgbClr val="FFCC00"/>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tx2"/>
                  </a:solidFill>
                  <a:latin typeface="Arial" pitchFamily="34" charset="0"/>
                  <a:cs typeface="Arial" pitchFamily="34" charset="0"/>
                </a:rPr>
                <a:t>      Data Marts</a:t>
              </a:r>
            </a:p>
          </p:txBody>
        </p:sp>
      </p:grpSp>
      <p:sp>
        <p:nvSpPr>
          <p:cNvPr id="272416" name="Line 32"/>
          <p:cNvSpPr>
            <a:spLocks noChangeShapeType="1"/>
          </p:cNvSpPr>
          <p:nvPr/>
        </p:nvSpPr>
        <p:spPr bwMode="auto">
          <a:xfrm flipH="1">
            <a:off x="1630910" y="2943455"/>
            <a:ext cx="2102736" cy="39156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272417" name="Line 33"/>
          <p:cNvSpPr>
            <a:spLocks noChangeShapeType="1"/>
          </p:cNvSpPr>
          <p:nvPr/>
        </p:nvSpPr>
        <p:spPr bwMode="auto">
          <a:xfrm flipH="1">
            <a:off x="2684830" y="3008013"/>
            <a:ext cx="1141959" cy="589446"/>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272418" name="Text Box 34"/>
          <p:cNvSpPr txBox="1">
            <a:spLocks noChangeArrowheads="1"/>
          </p:cNvSpPr>
          <p:nvPr/>
        </p:nvSpPr>
        <p:spPr bwMode="auto">
          <a:xfrm>
            <a:off x="6335584" y="3190461"/>
            <a:ext cx="1653408" cy="397174"/>
          </a:xfrm>
          <a:prstGeom prst="rect">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tx2"/>
                </a:solidFill>
                <a:latin typeface="Candara"/>
                <a:cs typeface="Arial" pitchFamily="34" charset="0"/>
              </a:rPr>
              <a:t>Pivot Table</a:t>
            </a:r>
          </a:p>
        </p:txBody>
      </p:sp>
      <p:sp>
        <p:nvSpPr>
          <p:cNvPr id="272419" name="Line 35"/>
          <p:cNvSpPr>
            <a:spLocks noChangeShapeType="1"/>
          </p:cNvSpPr>
          <p:nvPr/>
        </p:nvSpPr>
        <p:spPr bwMode="auto">
          <a:xfrm>
            <a:off x="5539759" y="2921000"/>
            <a:ext cx="917936" cy="2020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27242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1200" dirty="0">
                <a:solidFill>
                  <a:srgbClr val="000000"/>
                </a:solidFill>
                <a:latin typeface="Candara"/>
                <a:ea typeface="ヒラギノ角ゴ Pro W3"/>
                <a:cs typeface="Arial" pitchFamily="34" charset="0"/>
              </a:rPr>
              <a:t>1.4: Components of BI </a:t>
            </a:r>
            <a:r>
              <a:rPr lang="en-US" sz="1200" b="1" dirty="0">
                <a:solidFill>
                  <a:srgbClr val="000000"/>
                </a:solidFill>
                <a:latin typeface="Candara"/>
                <a:ea typeface="ヒラギノ角ゴ Pro W3"/>
                <a:cs typeface="Arial" pitchFamily="34" charset="0"/>
              </a:rPr>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mj-ea"/>
                <a:cs typeface="Arial" pitchFamily="34" charset="0"/>
              </a:rPr>
              <a:t>Diagrammatic Representation</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10692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7651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pPr>
            <a:r>
              <a:rPr lang="en-US" sz="2400" b="1" dirty="0">
                <a:solidFill>
                  <a:srgbClr val="000000"/>
                </a:solidFill>
                <a:latin typeface="Candara"/>
                <a:ea typeface="+mj-ea"/>
                <a:cs typeface="Arial" pitchFamily="34" charset="0"/>
              </a:rPr>
              <a:t>Diagrammatic Representation</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8041748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e1c37cee-1908-4add-8d3c-92a3bcbefca2">Template</Material_x0020_Type>
    <Levels xmlns="e1c37cee-1908-4add-8d3c-92a3bcbefca2">L1</Levels>
    <FolderName xmlns="952a6df7-b138-4f89-9bc4-e7a874ea3254" xsi:nil="true"/>
    <Category xmlns="e1c37cee-1908-4add-8d3c-92a3bcbefca2">Module Artifact</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0A3A8DDA5FACA4FA94B1ED671713B59" ma:contentTypeVersion="3" ma:contentTypeDescription="Create a new document." ma:contentTypeScope="" ma:versionID="18dfa89d36869203757d41cc670a11ca">
  <xsd:schema xmlns:xsd="http://www.w3.org/2001/XMLSchema" xmlns:xs="http://www.w3.org/2001/XMLSchema" xmlns:p="http://schemas.microsoft.com/office/2006/metadata/properties" xmlns:ns2="e1c37cee-1908-4add-8d3c-92a3bcbefca2" xmlns:ns3="952a6df7-b138-4f89-9bc4-e7a874ea3254" targetNamespace="http://schemas.microsoft.com/office/2006/metadata/properties" ma:root="true" ma:fieldsID="938a7c9ac31ec9118c4b20c870384807" ns2:_="" ns3:_="">
    <xsd:import namespace="e1c37cee-1908-4add-8d3c-92a3bcbefca2"/>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37cee-1908-4add-8d3c-92a3bcbefca2"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e1c37cee-1908-4add-8d3c-92a3bcbefca2"/>
    <ds:schemaRef ds:uri="952a6df7-b138-4f89-9bc4-e7a874ea3254"/>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28962894-04A4-4E43-A2DE-C66597AFC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c37cee-1908-4add-8d3c-92a3bcbefca2"/>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2777</TotalTime>
  <Words>1231</Words>
  <Application>Microsoft Office PowerPoint</Application>
  <PresentationFormat>On-screen Show (4:3)</PresentationFormat>
  <Paragraphs>141</Paragraphs>
  <Slides>12</Slides>
  <Notes>12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宋体</vt:lpstr>
      <vt:lpstr>ヒラギノ角ゴ Pro W3</vt:lpstr>
      <vt:lpstr>Wingdings</vt:lpstr>
      <vt:lpstr>Candara</vt:lpstr>
      <vt:lpstr>ＭＳ Ｐゴシック</vt:lpstr>
      <vt:lpstr>1_Office Theme</vt:lpstr>
      <vt:lpstr>Data Warehousing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Anjana K Pathare</cp:lastModifiedBy>
  <cp:revision>137</cp:revision>
  <dcterms:created xsi:type="dcterms:W3CDTF">2012-05-18T02:59:15Z</dcterms:created>
  <dcterms:modified xsi:type="dcterms:W3CDTF">2016-04-29T05:59:06Z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0x01010040A3A8DDA5FACA4FA94B1ED671713B59</vt:lpwstr>
  </property>
  <property fmtid="{D5CDD505-2E9C-101B-9397-08002B2CF9AE}" pid="4" name="_SourceUrl">
    <vt:lpwstr/>
  </property>
</Properties>
</file>