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宋体" panose="02010600030101010101" pitchFamily="2" charset="-122"/>
      <p:regular r:id="rId38"/>
    </p:embeddedFont>
    <p:embeddedFont>
      <p:font typeface="Candara" panose="020E0502030303020204" pitchFamily="34" charset="0"/>
      <p:regular r:id="rId39"/>
      <p:bold r:id="rId40"/>
      <p:italic r:id="rId41"/>
      <p:boldItalic r:id="rId42"/>
    </p:embeddedFont>
    <p:embeddedFont>
      <p:font typeface="ＭＳ Ｐゴシック" panose="020B0600070205080204" pitchFamily="34" charset="-128"/>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546"/>
        <p:guide pos="1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68500" y="685800"/>
            <a:ext cx="4625250" cy="3671888"/>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68500" y="4572000"/>
            <a:ext cx="4657931" cy="39663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4187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275112"/>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Data Warehousing Concepts</a:t>
            </a:r>
            <a:r>
              <a:rPr lang="en-US" sz="1200" b="1" dirty="0" smtClean="0">
                <a:solidFill>
                  <a:schemeClr val="tx2"/>
                </a:solidFill>
                <a:latin typeface="Candara" pitchFamily="34" charset="0"/>
                <a:ea typeface="+mn-ea"/>
                <a:cs typeface="Arial" pitchFamily="34" charset="0"/>
              </a:rPr>
              <a:t>	</a:t>
            </a:r>
            <a:r>
              <a:rPr lang="en-US" sz="1200" b="1" baseline="0" dirty="0" smtClean="0">
                <a:solidFill>
                  <a:schemeClr val="tx2"/>
                </a:solidFill>
                <a:latin typeface="Candara" pitchFamily="34" charset="0"/>
                <a:ea typeface="+mn-ea"/>
                <a:cs typeface="Arial" pitchFamily="34" charset="0"/>
              </a:rPr>
              <a:t>                 </a:t>
            </a:r>
            <a:r>
              <a:rPr lang="en-US" sz="1200" b="1" kern="1200" baseline="0" dirty="0" smtClean="0">
                <a:solidFill>
                  <a:schemeClr val="tx1"/>
                </a:solidFill>
                <a:latin typeface="Candara" pitchFamily="34" charset="0"/>
                <a:ea typeface="ＭＳ Ｐゴシック" pitchFamily="34" charset="-128"/>
                <a:cs typeface="Arial" pitchFamily="34" charset="0"/>
              </a:rPr>
              <a:t>                   </a:t>
            </a:r>
            <a:r>
              <a:rPr lang="en-US" sz="1200" b="1" kern="1200" dirty="0" smtClean="0">
                <a:solidFill>
                  <a:schemeClr val="tx1"/>
                </a:solidFill>
                <a:latin typeface="Candara" pitchFamily="34" charset="0"/>
                <a:ea typeface="ＭＳ Ｐゴシック" pitchFamily="34" charset="-128"/>
                <a:cs typeface="Arial" pitchFamily="34" charset="0"/>
              </a:rPr>
              <a:t>General Concept of Data warehouse</a:t>
            </a:r>
          </a:p>
        </p:txBody>
      </p:sp>
      <p:sp>
        <p:nvSpPr>
          <p:cNvPr id="12" name="Rectangle 14"/>
          <p:cNvSpPr>
            <a:spLocks noChangeArrowheads="1"/>
          </p:cNvSpPr>
          <p:nvPr/>
        </p:nvSpPr>
        <p:spPr bwMode="auto">
          <a:xfrm>
            <a:off x="3962793" y="8526483"/>
            <a:ext cx="2762530" cy="225631"/>
          </a:xfrm>
          <a:prstGeom prst="rect">
            <a:avLst/>
          </a:prstGeom>
          <a:noFill/>
          <a:ln w="9525">
            <a:noFill/>
            <a:miter lim="800000"/>
            <a:headEnd/>
            <a:tailEnd/>
          </a:ln>
          <a:effectLst/>
        </p:spPr>
        <p:txBody>
          <a:bodyPr lIns="92446" tIns="46223" rIns="92446" bIns="46223"/>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02-</a:t>
            </a:r>
            <a:fld id="{BD9FB300-F9DC-4669-88F4-967ABA23CC04}" type="slidenum">
              <a:rPr lang="en-US" sz="1100" smtClean="0">
                <a:latin typeface="Candara"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7688" y="685800"/>
            <a:ext cx="4927600" cy="36957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Rectangle 5"/>
          <p:cNvSpPr>
            <a:spLocks noGrp="1" noRot="1" noChangeAspect="1" noChangeArrowheads="1" noTextEdit="1"/>
          </p:cNvSpPr>
          <p:nvPr>
            <p:ph type="sldImg"/>
          </p:nvPr>
        </p:nvSpPr>
        <p:spPr>
          <a:xfrm>
            <a:off x="1970088" y="839788"/>
            <a:ext cx="4670425" cy="3503612"/>
          </a:xfrm>
          <a:ln/>
        </p:spPr>
      </p:sp>
      <p:sp>
        <p:nvSpPr>
          <p:cNvPr id="285702" name="Rectangle 6"/>
          <p:cNvSpPr>
            <a:spLocks noGrp="1" noChangeArrowheads="1"/>
          </p:cNvSpPr>
          <p:nvPr>
            <p:ph type="body" idx="1"/>
          </p:nvPr>
        </p:nvSpPr>
        <p:spPr>
          <a:xfrm>
            <a:off x="1968500" y="4572000"/>
            <a:ext cx="4657931" cy="3778626"/>
          </a:xfrm>
        </p:spPr>
        <p:txBody>
          <a:bodyPr/>
          <a:lstStyle/>
          <a:p>
            <a:pPr marL="228600" indent="-228600" algn="just"/>
            <a:r>
              <a:rPr lang="en-US" b="1" u="sng" dirty="0"/>
              <a:t>Need for Data Warehouse</a:t>
            </a:r>
            <a:r>
              <a:rPr lang="en-US" b="1" dirty="0"/>
              <a:t>:</a:t>
            </a:r>
            <a:r>
              <a:rPr lang="en-US" dirty="0"/>
              <a:t> </a:t>
            </a:r>
          </a:p>
          <a:p>
            <a:pPr marL="171450" indent="-171450" algn="just">
              <a:buFont typeface="Wingdings" pitchFamily="2" charset="2"/>
              <a:buChar char="Ø"/>
            </a:pPr>
            <a:r>
              <a:rPr lang="en-US" dirty="0"/>
              <a:t>The </a:t>
            </a:r>
            <a:r>
              <a:rPr lang="en-US" b="1" dirty="0"/>
              <a:t>Informational Systems </a:t>
            </a:r>
            <a:r>
              <a:rPr lang="en-US" dirty="0"/>
              <a:t>department must separate </a:t>
            </a:r>
            <a:r>
              <a:rPr lang="en-US" b="1" dirty="0"/>
              <a:t>informal systems </a:t>
            </a:r>
            <a:r>
              <a:rPr lang="en-US" dirty="0"/>
              <a:t>from </a:t>
            </a:r>
            <a:r>
              <a:rPr lang="en-US" b="1" dirty="0"/>
              <a:t>operational systems </a:t>
            </a:r>
            <a:r>
              <a:rPr lang="en-US" dirty="0"/>
              <a:t>in order to dramatically improve performance in managing company data. </a:t>
            </a:r>
            <a:r>
              <a:rPr lang="en-US" b="1" dirty="0"/>
              <a:t>Operational Data systems </a:t>
            </a:r>
            <a:r>
              <a:rPr lang="en-US" dirty="0"/>
              <a:t>are typically fragmented and are inconsistent. They are distributed over a variety of incompatible </a:t>
            </a:r>
            <a:r>
              <a:rPr lang="en-US" b="1" dirty="0"/>
              <a:t>hardware </a:t>
            </a:r>
            <a:r>
              <a:rPr lang="en-US" dirty="0"/>
              <a:t>and </a:t>
            </a:r>
            <a:r>
              <a:rPr lang="en-US" b="1" dirty="0"/>
              <a:t>software platforms</a:t>
            </a:r>
            <a:r>
              <a:rPr lang="en-US" dirty="0"/>
              <a:t>. </a:t>
            </a:r>
          </a:p>
          <a:p>
            <a:pPr marL="171450" indent="-171450" algn="just">
              <a:buFont typeface="Wingdings" pitchFamily="2" charset="2"/>
              <a:buChar char="Ø"/>
            </a:pPr>
            <a:r>
              <a:rPr lang="en-US" dirty="0"/>
              <a:t>IT professionals, in turn, must ensure that the enterprise’s IT infrastructure properly supports a myriad set of requirements from different business users, each of whom has different and constantly changing needs. </a:t>
            </a:r>
          </a:p>
          <a:p>
            <a:pPr algn="just"/>
            <a:r>
              <a:rPr lang="en-US" b="1" dirty="0" smtClean="0"/>
              <a:t>     Example: </a:t>
            </a:r>
            <a:r>
              <a:rPr lang="en-US" dirty="0" smtClean="0"/>
              <a:t>One file containing customer data may be located on a UNIX</a:t>
            </a:r>
          </a:p>
          <a:p>
            <a:pPr algn="just"/>
            <a:r>
              <a:rPr lang="en-US" dirty="0"/>
              <a:t> </a:t>
            </a:r>
            <a:r>
              <a:rPr lang="en-US" dirty="0" smtClean="0"/>
              <a:t>    based server running an Oracle DBMS, while another is located on IBM </a:t>
            </a:r>
          </a:p>
          <a:p>
            <a:pPr algn="just"/>
            <a:r>
              <a:rPr lang="en-US" dirty="0"/>
              <a:t> </a:t>
            </a:r>
            <a:r>
              <a:rPr lang="en-US" dirty="0" smtClean="0"/>
              <a:t>    main frame running the DB2 DBMS. </a:t>
            </a:r>
            <a:endParaRPr lang="en-US" dirty="0"/>
          </a:p>
          <a:p>
            <a:pPr marL="171450" indent="-171450" algn="just">
              <a:buFont typeface="Wingdings" pitchFamily="2" charset="2"/>
              <a:buChar char="Ø"/>
            </a:pPr>
            <a:r>
              <a:rPr lang="en-US" dirty="0"/>
              <a:t>Organizations want to analyze the activities in a balanced way.</a:t>
            </a:r>
          </a:p>
          <a:p>
            <a:pPr marL="171450" indent="-171450" algn="just">
              <a:buFont typeface="Wingdings" pitchFamily="2" charset="2"/>
              <a:buChar char="Ø"/>
            </a:pPr>
            <a:r>
              <a:rPr lang="en-US" dirty="0"/>
              <a:t>Customer Relationship Management is a building block of organizations. Organizations, in all sectors, are realizing that there is value in having a total picture of their interactions with customers across all touch points like for a bank, these touch points include ATM, electronic funds transfers, investment portfolio management, and loans.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3" name="Rectangle 5"/>
          <p:cNvSpPr>
            <a:spLocks noGrp="1" noRot="1" noChangeAspect="1" noChangeArrowheads="1" noTextEdit="1"/>
          </p:cNvSpPr>
          <p:nvPr>
            <p:ph type="sldImg"/>
          </p:nvPr>
        </p:nvSpPr>
        <p:spPr>
          <a:xfrm>
            <a:off x="1970088" y="839788"/>
            <a:ext cx="4670425" cy="3503612"/>
          </a:xfrm>
          <a:ln/>
        </p:spPr>
      </p:sp>
      <p:sp>
        <p:nvSpPr>
          <p:cNvPr id="324614" name="Rectangle 6"/>
          <p:cNvSpPr>
            <a:spLocks noGrp="1" noChangeArrowheads="1"/>
          </p:cNvSpPr>
          <p:nvPr>
            <p:ph type="body" idx="1"/>
          </p:nvPr>
        </p:nvSpPr>
        <p:spPr>
          <a:xfrm>
            <a:off x="1968500" y="4572000"/>
            <a:ext cx="4657931" cy="3778626"/>
          </a:xfrm>
        </p:spPr>
        <p:txBody>
          <a:bodyPr/>
          <a:lstStyle/>
          <a:p>
            <a:pPr marL="228600" indent="-228600" algn="just"/>
            <a:r>
              <a:rPr lang="en-US" b="1" u="sng" dirty="0"/>
              <a:t>Why a separate Data Warehouse</a:t>
            </a:r>
            <a:r>
              <a:rPr lang="en-US" b="1" dirty="0"/>
              <a:t>?</a:t>
            </a:r>
          </a:p>
          <a:p>
            <a:pPr marL="228600" indent="-228600" algn="just"/>
            <a:r>
              <a:rPr lang="en-US" b="1" dirty="0"/>
              <a:t>Functions of a Data Warehouse:</a:t>
            </a:r>
          </a:p>
          <a:p>
            <a:pPr marL="228600" indent="-228600" algn="just">
              <a:buFont typeface="Wingdings" pitchFamily="2" charset="2"/>
              <a:buChar char="Ø"/>
            </a:pPr>
            <a:r>
              <a:rPr lang="en-US" b="1" dirty="0"/>
              <a:t>A Data Warehouse is typically used for data consolidation and enforcing uniform data quality.</a:t>
            </a:r>
          </a:p>
          <a:p>
            <a:pPr marL="685800" lvl="1" indent="-228600" algn="just">
              <a:buFont typeface="Arial" pitchFamily="34" charset="0"/>
              <a:buChar char="-"/>
            </a:pPr>
            <a:r>
              <a:rPr lang="en-US" b="1" dirty="0"/>
              <a:t>Data consolidation: </a:t>
            </a:r>
            <a:r>
              <a:rPr lang="en-US" dirty="0"/>
              <a:t>Decision support requires consolidation (aggregation, summarization) of data from many heterogeneous sources, namely  operational databases, external sources. </a:t>
            </a:r>
          </a:p>
          <a:p>
            <a:pPr marL="685800" lvl="1" indent="-228600" algn="just">
              <a:buFont typeface="Arial" pitchFamily="34" charset="0"/>
              <a:buChar char="-"/>
            </a:pPr>
            <a:r>
              <a:rPr lang="en-US" b="1" dirty="0"/>
              <a:t>Data quality: </a:t>
            </a:r>
            <a:r>
              <a:rPr lang="en-US" dirty="0"/>
              <a:t>Different sources typically use inconsistent data representations, codes, and formats that have to be reconciled.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7" name="Rectangle 7"/>
          <p:cNvSpPr>
            <a:spLocks noGrp="1" noRot="1" noChangeAspect="1" noChangeArrowheads="1" noTextEdit="1"/>
          </p:cNvSpPr>
          <p:nvPr>
            <p:ph type="sldImg"/>
          </p:nvPr>
        </p:nvSpPr>
        <p:spPr>
          <a:xfrm>
            <a:off x="1970088" y="839788"/>
            <a:ext cx="4670425" cy="3503612"/>
          </a:xfrm>
          <a:ln/>
        </p:spPr>
      </p:sp>
      <p:sp>
        <p:nvSpPr>
          <p:cNvPr id="291848" name="Rectangle 8"/>
          <p:cNvSpPr>
            <a:spLocks noGrp="1" noChangeArrowheads="1"/>
          </p:cNvSpPr>
          <p:nvPr>
            <p:ph type="body" idx="1"/>
          </p:nvPr>
        </p:nvSpPr>
        <p:spPr>
          <a:xfrm>
            <a:off x="1968500" y="4572000"/>
            <a:ext cx="4657931" cy="3778626"/>
          </a:xfrm>
        </p:spPr>
        <p:txBody>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3" name="Rectangle 5"/>
          <p:cNvSpPr>
            <a:spLocks noGrp="1" noRot="1" noChangeAspect="1" noChangeArrowheads="1" noTextEdit="1"/>
          </p:cNvSpPr>
          <p:nvPr>
            <p:ph type="sldImg"/>
          </p:nvPr>
        </p:nvSpPr>
        <p:spPr>
          <a:xfrm>
            <a:off x="1970088" y="839788"/>
            <a:ext cx="4670425" cy="3503612"/>
          </a:xfrm>
          <a:ln/>
        </p:spPr>
      </p:sp>
      <p:sp>
        <p:nvSpPr>
          <p:cNvPr id="293894" name="Rectangle 6"/>
          <p:cNvSpPr>
            <a:spLocks noGrp="1" noChangeArrowheads="1"/>
          </p:cNvSpPr>
          <p:nvPr>
            <p:ph type="body" idx="1"/>
          </p:nvPr>
        </p:nvSpPr>
        <p:spPr>
          <a:xfrm>
            <a:off x="1968500" y="4572000"/>
            <a:ext cx="4657931" cy="3778626"/>
          </a:xfrm>
        </p:spPr>
        <p:txBody>
          <a:bodyPr/>
          <a:lstStyle/>
          <a:p>
            <a:pPr marL="228600" indent="-228600" algn="just"/>
            <a:r>
              <a:rPr lang="en-US" b="1" u="sng" dirty="0"/>
              <a:t>Data Warehouse Architecture</a:t>
            </a:r>
            <a:r>
              <a:rPr lang="en-US" b="1" dirty="0"/>
              <a:t>:</a:t>
            </a:r>
          </a:p>
          <a:p>
            <a:pPr marL="228600" indent="-228600" algn="just">
              <a:buFont typeface="Wingdings" pitchFamily="2" charset="2"/>
              <a:buChar char="Ø"/>
            </a:pPr>
            <a:r>
              <a:rPr lang="en-US" b="1" dirty="0"/>
              <a:t>It consists of four interrelated layers:</a:t>
            </a:r>
          </a:p>
          <a:p>
            <a:pPr marL="685800" lvl="1" indent="-228600" algn="just">
              <a:buFont typeface="Arial" pitchFamily="34" charset="0"/>
              <a:buChar char="-"/>
            </a:pPr>
            <a:r>
              <a:rPr lang="en-US" b="1" dirty="0"/>
              <a:t>Operational:</a:t>
            </a:r>
            <a:r>
              <a:rPr lang="en-US" dirty="0"/>
              <a:t> It is the data source for Data Warehouse. It is also called as Internal / Physical layer. It takes care of how data is stored physically on disk. </a:t>
            </a:r>
          </a:p>
          <a:p>
            <a:pPr marL="685800" lvl="1" indent="-228600" algn="just">
              <a:buFont typeface="Arial" pitchFamily="34" charset="0"/>
              <a:buChar char="-"/>
            </a:pPr>
            <a:r>
              <a:rPr lang="en-US" b="1" dirty="0"/>
              <a:t>Informational: </a:t>
            </a:r>
            <a:r>
              <a:rPr lang="en-US" dirty="0"/>
              <a:t>It performs data extraction for conducting analysis and reporting. It is also known as External / Logical layer. It is concerned with the way data is presented to the end user.</a:t>
            </a:r>
          </a:p>
          <a:p>
            <a:pPr marL="685800" lvl="1" indent="-228600" algn="just">
              <a:buFont typeface="Arial" pitchFamily="34" charset="0"/>
              <a:buChar char="-"/>
            </a:pPr>
            <a:r>
              <a:rPr lang="en-US" b="1" dirty="0"/>
              <a:t>Data access: </a:t>
            </a:r>
            <a:r>
              <a:rPr lang="en-US" dirty="0"/>
              <a:t>It is an interface between Operational and Informational layer. It is also known as Conceptual layer.</a:t>
            </a:r>
          </a:p>
          <a:p>
            <a:pPr marL="685800" lvl="1" indent="-228600" algn="just">
              <a:buFont typeface="Arial" pitchFamily="34" charset="0"/>
              <a:buChar char="-"/>
            </a:pPr>
            <a:r>
              <a:rPr lang="en-US" b="1" dirty="0"/>
              <a:t>Meta data: </a:t>
            </a:r>
            <a:r>
              <a:rPr lang="en-US" dirty="0"/>
              <a:t>It serves as a data dictionary for Data Warehouse.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Rectangle 5"/>
          <p:cNvSpPr>
            <a:spLocks noGrp="1" noRot="1" noChangeAspect="1" noChangeArrowheads="1" noTextEdit="1"/>
          </p:cNvSpPr>
          <p:nvPr>
            <p:ph type="sldImg"/>
          </p:nvPr>
        </p:nvSpPr>
        <p:spPr>
          <a:xfrm>
            <a:off x="1970088" y="839788"/>
            <a:ext cx="4670425" cy="3503612"/>
          </a:xfrm>
          <a:ln/>
        </p:spPr>
      </p:sp>
      <p:sp>
        <p:nvSpPr>
          <p:cNvPr id="295942" name="Rectangle 6"/>
          <p:cNvSpPr>
            <a:spLocks noGrp="1" noChangeArrowheads="1"/>
          </p:cNvSpPr>
          <p:nvPr>
            <p:ph type="body" idx="1"/>
          </p:nvPr>
        </p:nvSpPr>
        <p:spPr>
          <a:xfrm>
            <a:off x="1971675" y="4564063"/>
            <a:ext cx="4810125" cy="3895725"/>
          </a:xfrm>
        </p:spPr>
        <p:txBody>
          <a:bodyPr>
            <a:normAutofit lnSpcReduction="10000"/>
          </a:bodyPr>
          <a:lstStyle/>
          <a:p>
            <a:pPr marL="228600" indent="-228600" algn="just">
              <a:lnSpc>
                <a:spcPct val="90000"/>
              </a:lnSpc>
            </a:pPr>
            <a:r>
              <a:rPr lang="en-US" b="1" u="sng" dirty="0"/>
              <a:t>Data Warehouse Architecture</a:t>
            </a:r>
            <a:r>
              <a:rPr lang="en-US" b="1" dirty="0"/>
              <a:t>:</a:t>
            </a:r>
          </a:p>
          <a:p>
            <a:pPr marL="228600" indent="-228600" algn="just">
              <a:lnSpc>
                <a:spcPct val="90000"/>
              </a:lnSpc>
              <a:buFont typeface="Wingdings" pitchFamily="2" charset="2"/>
              <a:buChar char="Ø"/>
            </a:pPr>
            <a:r>
              <a:rPr lang="en-US" dirty="0"/>
              <a:t>Let us go through the different aspects of the Data Warehouse Architecture:</a:t>
            </a:r>
          </a:p>
          <a:p>
            <a:pPr marL="685800" lvl="1" indent="-228600" algn="just">
              <a:lnSpc>
                <a:spcPct val="90000"/>
              </a:lnSpc>
              <a:buFont typeface="Arial" pitchFamily="34" charset="0"/>
              <a:buChar char="-"/>
            </a:pPr>
            <a:r>
              <a:rPr lang="en-US" b="1" dirty="0"/>
              <a:t>Data Staging Area:</a:t>
            </a:r>
            <a:r>
              <a:rPr lang="en-US" dirty="0"/>
              <a:t> You need to clean and process your operational data before putting it into the warehouse. You can do this programmatically, although most data warehouses use a Staging Area instead.</a:t>
            </a:r>
          </a:p>
          <a:p>
            <a:pPr marL="685800" lvl="1" indent="-228600" algn="just">
              <a:lnSpc>
                <a:spcPct val="90000"/>
              </a:lnSpc>
              <a:buFont typeface="Wingdings" pitchFamily="2" charset="2"/>
              <a:buNone/>
            </a:pPr>
            <a:r>
              <a:rPr lang="en-US" dirty="0"/>
              <a:t>	The Data Warehouse Staging Area is a </a:t>
            </a:r>
            <a:r>
              <a:rPr lang="en-US" b="1" dirty="0"/>
              <a:t>temporary location </a:t>
            </a:r>
            <a:r>
              <a:rPr lang="en-US" dirty="0"/>
              <a:t>where data from source systems is copied.  </a:t>
            </a:r>
          </a:p>
          <a:p>
            <a:pPr marL="685800" lvl="1" indent="-228600" algn="just">
              <a:lnSpc>
                <a:spcPct val="90000"/>
              </a:lnSpc>
              <a:buFont typeface="Wingdings" pitchFamily="2" charset="2"/>
              <a:buNone/>
            </a:pPr>
            <a:r>
              <a:rPr lang="en-US" dirty="0"/>
              <a:t>	A staging area is mainly required in a Data Warehousing Architecture for timing reasons. In short, all required data must be available before data can be integrated into the Data Warehouse.</a:t>
            </a:r>
          </a:p>
          <a:p>
            <a:pPr marL="685800" lvl="1" indent="-228600" algn="just">
              <a:lnSpc>
                <a:spcPct val="90000"/>
              </a:lnSpc>
              <a:buFont typeface="Arial" pitchFamily="34" charset="0"/>
              <a:buChar char="-"/>
            </a:pPr>
            <a:r>
              <a:rPr lang="en-US" b="1" dirty="0"/>
              <a:t>Metadata:</a:t>
            </a:r>
            <a:r>
              <a:rPr lang="en-US" dirty="0"/>
              <a:t> It provides a guide for warehouse users to understand DW.</a:t>
            </a:r>
          </a:p>
          <a:p>
            <a:pPr marL="685800" lvl="1" indent="-228600" algn="just">
              <a:lnSpc>
                <a:spcPct val="90000"/>
              </a:lnSpc>
              <a:buFont typeface="Arial" pitchFamily="34" charset="0"/>
              <a:buChar char="-"/>
            </a:pPr>
            <a:r>
              <a:rPr lang="en-US" b="1" dirty="0"/>
              <a:t>End User Access Tools:</a:t>
            </a:r>
            <a:r>
              <a:rPr lang="en-US" dirty="0"/>
              <a:t> High performance is achieved by pre-planning the requirement for joins, summations, and periodic reports by end users.</a:t>
            </a:r>
          </a:p>
          <a:p>
            <a:pPr marL="685800" lvl="1" indent="-228600" algn="just">
              <a:lnSpc>
                <a:spcPct val="90000"/>
              </a:lnSpc>
              <a:buFont typeface="Arial" pitchFamily="34" charset="0"/>
              <a:buChar char="-"/>
            </a:pPr>
            <a:r>
              <a:rPr lang="en-US" b="1" dirty="0"/>
              <a:t>Data Warehouse Manager:</a:t>
            </a:r>
            <a:r>
              <a:rPr lang="en-US" dirty="0"/>
              <a:t> It performs all operations associated with the management of the data in the warehouse.                                                 </a:t>
            </a:r>
          </a:p>
          <a:p>
            <a:pPr marL="228600" indent="-228600" algn="just">
              <a:lnSpc>
                <a:spcPct val="90000"/>
              </a:lnSpc>
              <a:buFont typeface="Wingdings" pitchFamily="2" charset="2"/>
              <a:buChar char="Ø"/>
            </a:pPr>
            <a:r>
              <a:rPr lang="en-US" dirty="0"/>
              <a:t>First, at the Data Access layer, the Data Source contains information. </a:t>
            </a:r>
          </a:p>
          <a:p>
            <a:pPr marL="228600" indent="-228600" algn="just">
              <a:lnSpc>
                <a:spcPct val="90000"/>
              </a:lnSpc>
              <a:buFont typeface="Wingdings" pitchFamily="2" charset="2"/>
              <a:buChar char="Ø"/>
            </a:pPr>
            <a:r>
              <a:rPr lang="en-US" dirty="0"/>
              <a:t>At the Operational layer, the data is extracted from Data Source and put into Data Staging Area. </a:t>
            </a:r>
          </a:p>
          <a:p>
            <a:pPr marL="228600" indent="-228600" algn="just">
              <a:lnSpc>
                <a:spcPct val="90000"/>
              </a:lnSpc>
              <a:buFont typeface="Wingdings" pitchFamily="2" charset="2"/>
              <a:buChar char="Ø"/>
            </a:pPr>
            <a:r>
              <a:rPr lang="en-US" dirty="0"/>
              <a:t>Metadata Repository stores the guidelines about Data Warehouse. With the help of transformation techniques, the Data Warehouse Manager and Metadata Manager load data into Data Warehouse. </a:t>
            </a:r>
          </a:p>
          <a:p>
            <a:pPr marL="228600" indent="-228600" algn="just">
              <a:lnSpc>
                <a:spcPct val="90000"/>
              </a:lnSpc>
              <a:buFont typeface="Wingdings" pitchFamily="2" charset="2"/>
              <a:buChar char="Ø"/>
            </a:pPr>
            <a:r>
              <a:rPr lang="en-US" dirty="0"/>
              <a:t>Finally, in the Informational layer, with the help of external view of database, the end user accesses the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9" name="Rectangle 5"/>
          <p:cNvSpPr>
            <a:spLocks noGrp="1" noRot="1" noChangeAspect="1" noChangeArrowheads="1" noTextEdit="1"/>
          </p:cNvSpPr>
          <p:nvPr>
            <p:ph type="sldImg"/>
          </p:nvPr>
        </p:nvSpPr>
        <p:spPr>
          <a:xfrm>
            <a:off x="1970088" y="839788"/>
            <a:ext cx="4670425" cy="3503612"/>
          </a:xfrm>
          <a:ln/>
        </p:spPr>
      </p:sp>
      <p:sp>
        <p:nvSpPr>
          <p:cNvPr id="297990" name="Rectangle 6"/>
          <p:cNvSpPr>
            <a:spLocks noGrp="1" noChangeArrowheads="1"/>
          </p:cNvSpPr>
          <p:nvPr>
            <p:ph type="body" idx="1"/>
          </p:nvPr>
        </p:nvSpPr>
        <p:spPr>
          <a:xfrm>
            <a:off x="1971675" y="4564063"/>
            <a:ext cx="4762500" cy="3895725"/>
          </a:xfrm>
        </p:spPr>
        <p:txBody>
          <a:bodyPr/>
          <a:lstStyle/>
          <a:p>
            <a:pPr marL="228600" indent="-228600" algn="just"/>
            <a:r>
              <a:rPr lang="en-US" b="1" u="sng" dirty="0"/>
              <a:t>Data Warehouse Components</a:t>
            </a:r>
            <a:r>
              <a:rPr lang="en-US" b="1" dirty="0"/>
              <a:t>:</a:t>
            </a:r>
          </a:p>
          <a:p>
            <a:pPr marL="228600" indent="-228600" algn="just">
              <a:buFont typeface="Wingdings" pitchFamily="2" charset="2"/>
              <a:buChar char="Ø"/>
            </a:pPr>
            <a:r>
              <a:rPr lang="en-US" dirty="0"/>
              <a:t>There are various components of Data Warehouse:</a:t>
            </a:r>
          </a:p>
          <a:p>
            <a:pPr marL="685800" lvl="1" indent="-228600" algn="just">
              <a:buFont typeface="Arial" pitchFamily="34" charset="0"/>
              <a:buChar char="-"/>
            </a:pPr>
            <a:r>
              <a:rPr lang="en-US" b="1" dirty="0"/>
              <a:t>Data Source</a:t>
            </a:r>
            <a:r>
              <a:rPr lang="en-US" dirty="0"/>
              <a:t>: Typically data is sourced from transaction processing systems (Manufacturing, ERP, Sales).</a:t>
            </a:r>
          </a:p>
          <a:p>
            <a:pPr marL="1143000" lvl="2" indent="-228600" algn="just">
              <a:buFont typeface="Wingdings" pitchFamily="2" charset="2"/>
              <a:buChar char="§"/>
            </a:pPr>
            <a:r>
              <a:rPr lang="en-US" dirty="0"/>
              <a:t>Data often resides in heterogeneous databases.</a:t>
            </a:r>
          </a:p>
          <a:p>
            <a:pPr marL="1143000" lvl="2" indent="-228600" algn="just">
              <a:buFont typeface="Wingdings" pitchFamily="2" charset="2"/>
              <a:buChar char="§"/>
            </a:pPr>
            <a:r>
              <a:rPr lang="en-US" dirty="0"/>
              <a:t>It comprises of different relational data (ORACLE, DB2, SQL Server, etc.).</a:t>
            </a:r>
          </a:p>
          <a:p>
            <a:pPr marL="1143000" lvl="2" indent="-228600" algn="just">
              <a:buFont typeface="Wingdings" pitchFamily="2" charset="2"/>
              <a:buChar char="§"/>
            </a:pPr>
            <a:r>
              <a:rPr lang="en-US" dirty="0"/>
              <a:t>Data could be on Mainframe (VSAM, IMS).</a:t>
            </a:r>
          </a:p>
          <a:p>
            <a:pPr marL="685800" lvl="1" indent="-228600" algn="just">
              <a:buFont typeface="Arial" pitchFamily="34" charset="0"/>
              <a:buChar char="-"/>
            </a:pPr>
            <a:r>
              <a:rPr lang="en-US" b="1" dirty="0"/>
              <a:t>Data Staging Area: </a:t>
            </a:r>
            <a:r>
              <a:rPr lang="en-US" dirty="0"/>
              <a:t>You need to clean and process your operational data before putting it into the warehouse. You can do this programmatically, although most data warehouses use a Staging Area instead.</a:t>
            </a:r>
          </a:p>
          <a:p>
            <a:pPr marL="685800" lvl="1" indent="-228600" algn="just">
              <a:buFont typeface="Arial" pitchFamily="34" charset="0"/>
              <a:buChar char="-"/>
            </a:pPr>
            <a:r>
              <a:rPr lang="en-US" b="1" dirty="0"/>
              <a:t>Data Marts: </a:t>
            </a:r>
            <a:r>
              <a:rPr lang="en-US" dirty="0"/>
              <a:t>You may want to customize your warehouse’s architecture for different groups within your organization. You can do this by adding data marts, which are systems designed for a particular line of business.</a:t>
            </a:r>
          </a:p>
          <a:p>
            <a:pPr marL="685800" lvl="1" indent="-228600" algn="just">
              <a:buFont typeface="Arial" pitchFamily="34" charset="0"/>
              <a:buChar char="-"/>
            </a:pPr>
            <a:r>
              <a:rPr lang="en-US" b="1" dirty="0"/>
              <a:t>End User Access Tools: </a:t>
            </a:r>
            <a:r>
              <a:rPr lang="en-US" dirty="0"/>
              <a:t>High performance is achieved by pre-planning the requirement for joins, summations and periodic reports by end users.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Rot="1" noChangeAspect="1" noChangeArrowheads="1" noTextEdit="1"/>
          </p:cNvSpPr>
          <p:nvPr>
            <p:ph type="sldImg"/>
          </p:nvPr>
        </p:nvSpPr>
        <p:spPr>
          <a:xfrm>
            <a:off x="1970088" y="839788"/>
            <a:ext cx="4670425" cy="3503612"/>
          </a:xfrm>
          <a:ln/>
        </p:spPr>
      </p:sp>
      <p:sp>
        <p:nvSpPr>
          <p:cNvPr id="302086" name="Rectangle 6"/>
          <p:cNvSpPr>
            <a:spLocks noGrp="1" noChangeArrowheads="1"/>
          </p:cNvSpPr>
          <p:nvPr>
            <p:ph type="body" idx="1"/>
          </p:nvPr>
        </p:nvSpPr>
        <p:spPr>
          <a:xfrm>
            <a:off x="1968500" y="4572000"/>
            <a:ext cx="4657931" cy="3778626"/>
          </a:xfrm>
        </p:spPr>
        <p:txBody>
          <a:bodyPr/>
          <a:lstStyle/>
          <a:p>
            <a:pPr marL="228600" indent="-228600" algn="just"/>
            <a:r>
              <a:rPr lang="en-US" b="1" u="sng" dirty="0"/>
              <a:t>Features of a Data Warehouse</a:t>
            </a:r>
            <a:r>
              <a:rPr lang="en-US" b="1" dirty="0"/>
              <a:t>:</a:t>
            </a:r>
          </a:p>
          <a:p>
            <a:pPr marL="228600" indent="-228600" algn="just"/>
            <a:r>
              <a:rPr lang="en-US" dirty="0"/>
              <a:t>Here are some of the features of a Data Warehouse:</a:t>
            </a:r>
          </a:p>
          <a:p>
            <a:pPr marL="228600" indent="-228600" algn="just">
              <a:buFont typeface="Wingdings" pitchFamily="2" charset="2"/>
              <a:buChar char="Ø"/>
            </a:pPr>
            <a:r>
              <a:rPr lang="en-US" b="1" dirty="0"/>
              <a:t>Time-variant data</a:t>
            </a:r>
            <a:r>
              <a:rPr lang="en-US" dirty="0"/>
              <a:t>: </a:t>
            </a:r>
          </a:p>
          <a:p>
            <a:pPr marL="685800" lvl="1" indent="-228600" algn="just">
              <a:buFont typeface="Arial" pitchFamily="34" charset="0"/>
              <a:buChar char="-"/>
            </a:pPr>
            <a:r>
              <a:rPr lang="en-US" dirty="0"/>
              <a:t>Data in the Data warehouse contains a time dimension so that it may be used to study trends and changes.</a:t>
            </a:r>
          </a:p>
          <a:p>
            <a:pPr marL="685800" lvl="1" indent="-228600" algn="just">
              <a:buFont typeface="Arial" pitchFamily="34" charset="0"/>
              <a:buChar char="-"/>
            </a:pPr>
            <a:r>
              <a:rPr lang="en-US" dirty="0"/>
              <a:t>This nature of data:   </a:t>
            </a:r>
          </a:p>
          <a:p>
            <a:pPr marL="1143000" lvl="2" indent="-228600" algn="just">
              <a:buFont typeface="Wingdings" pitchFamily="2" charset="2"/>
              <a:buChar char="§"/>
            </a:pPr>
            <a:r>
              <a:rPr lang="en-US" dirty="0"/>
              <a:t>Allows for analysis of the past.            </a:t>
            </a:r>
          </a:p>
          <a:p>
            <a:pPr marL="1143000" lvl="2" indent="-228600" algn="just">
              <a:buFont typeface="Wingdings" pitchFamily="2" charset="2"/>
              <a:buChar char="§"/>
            </a:pPr>
            <a:r>
              <a:rPr lang="en-US" dirty="0"/>
              <a:t>Relates information to the present. </a:t>
            </a:r>
          </a:p>
          <a:p>
            <a:pPr marL="1143000" lvl="2" indent="-228600" algn="just">
              <a:buFont typeface="Wingdings" pitchFamily="2" charset="2"/>
              <a:buChar char="§"/>
            </a:pPr>
            <a:r>
              <a:rPr lang="en-US" dirty="0"/>
              <a:t>Enables forecast of the future.</a:t>
            </a:r>
          </a:p>
          <a:p>
            <a:pPr marL="228600" indent="-228600" algn="just">
              <a:buFont typeface="Wingdings" pitchFamily="2" charset="2"/>
              <a:buChar char="Ø"/>
            </a:pPr>
            <a:r>
              <a:rPr lang="en-US" b="1" dirty="0"/>
              <a:t>Non-volatile data</a:t>
            </a:r>
            <a:r>
              <a:rPr lang="en-US" dirty="0"/>
              <a:t>:</a:t>
            </a:r>
          </a:p>
          <a:p>
            <a:pPr marL="685800" lvl="1" indent="-228600" algn="just">
              <a:buFont typeface="Arial" pitchFamily="34" charset="0"/>
              <a:buChar char="-"/>
            </a:pPr>
            <a:r>
              <a:rPr lang="en-US" dirty="0"/>
              <a:t>Data in the Data warehouse is loaded and refreshed from operational systems. However, it cannot be updated by end users.</a:t>
            </a:r>
          </a:p>
          <a:p>
            <a:pPr marL="1143000" lvl="2" indent="-228600" algn="just">
              <a:buFont typeface="Wingdings" pitchFamily="2" charset="2"/>
              <a:buChar char="§"/>
            </a:pPr>
            <a:r>
              <a:rPr lang="en-US" dirty="0"/>
              <a:t>Non-volatile data is not needed to run the daily business. </a:t>
            </a:r>
          </a:p>
          <a:p>
            <a:pPr marL="1143000" lvl="2" indent="-228600" algn="just">
              <a:buFont typeface="Wingdings" pitchFamily="2" charset="2"/>
              <a:buChar char="§"/>
            </a:pPr>
            <a:r>
              <a:rPr lang="en-US" dirty="0"/>
              <a:t>Non-volatile data is primarily used for query and analysis. </a:t>
            </a:r>
          </a:p>
          <a:p>
            <a:pPr marL="1143000" lvl="2" indent="-228600" algn="just">
              <a:buFont typeface="Wingdings" pitchFamily="2" charset="2"/>
              <a:buChar char="§"/>
            </a:pPr>
            <a:r>
              <a:rPr lang="en-US" dirty="0"/>
              <a:t>Individual transactions are not updated in a data warehouse.</a:t>
            </a:r>
          </a:p>
          <a:p>
            <a:pPr marL="1143000" lvl="2" indent="-228600" algn="just">
              <a:buFont typeface="Wingdings" pitchFamily="2" charset="2"/>
              <a:buChar char="§"/>
            </a:pPr>
            <a:r>
              <a:rPr lang="en-US" dirty="0"/>
              <a:t>Data is never over written or deleted.</a:t>
            </a:r>
          </a:p>
          <a:p>
            <a:pPr marL="1143000" lvl="2" indent="-228600" algn="just">
              <a:buFont typeface="Wingdings" pitchFamily="2" charset="2"/>
              <a:buChar char="§"/>
            </a:pPr>
            <a:r>
              <a:rPr lang="en-US" dirty="0"/>
              <a:t>Data warehouse consists of only non-updatable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7" name="Rectangle 9"/>
          <p:cNvSpPr>
            <a:spLocks noGrp="1" noRot="1" noChangeAspect="1" noChangeArrowheads="1" noTextEdit="1"/>
          </p:cNvSpPr>
          <p:nvPr>
            <p:ph type="sldImg"/>
          </p:nvPr>
        </p:nvSpPr>
        <p:spPr>
          <a:xfrm>
            <a:off x="1970088" y="839788"/>
            <a:ext cx="4670425" cy="3503612"/>
          </a:xfrm>
          <a:ln/>
        </p:spPr>
      </p:sp>
      <p:sp>
        <p:nvSpPr>
          <p:cNvPr id="304138" name="Rectangle 10"/>
          <p:cNvSpPr>
            <a:spLocks noGrp="1" noChangeArrowheads="1"/>
          </p:cNvSpPr>
          <p:nvPr>
            <p:ph type="body" idx="1"/>
          </p:nvPr>
        </p:nvSpPr>
        <p:spPr>
          <a:xfrm>
            <a:off x="1968500" y="4572000"/>
            <a:ext cx="4657931" cy="3778626"/>
          </a:xfrm>
        </p:spPr>
        <p:txBody>
          <a:bodyPr/>
          <a:lstStyle/>
          <a:p>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Rectangle 5"/>
          <p:cNvSpPr>
            <a:spLocks noGrp="1" noRot="1" noChangeAspect="1" noChangeArrowheads="1" noTextEdit="1"/>
          </p:cNvSpPr>
          <p:nvPr>
            <p:ph type="sldImg"/>
          </p:nvPr>
        </p:nvSpPr>
        <p:spPr>
          <a:xfrm>
            <a:off x="1970088" y="839788"/>
            <a:ext cx="4670425" cy="3503612"/>
          </a:xfrm>
          <a:ln/>
        </p:spPr>
      </p:sp>
      <p:sp>
        <p:nvSpPr>
          <p:cNvPr id="306182" name="Rectangle 6"/>
          <p:cNvSpPr>
            <a:spLocks noGrp="1" noChangeArrowheads="1"/>
          </p:cNvSpPr>
          <p:nvPr>
            <p:ph type="body" idx="1"/>
          </p:nvPr>
        </p:nvSpPr>
        <p:spPr>
          <a:xfrm>
            <a:off x="1968500" y="4560570"/>
            <a:ext cx="4657931" cy="3790056"/>
          </a:xfrm>
        </p:spPr>
        <p:txBody>
          <a:bodyPr/>
          <a:lstStyle/>
          <a:p>
            <a:pPr marL="228600" indent="-228600" algn="just"/>
            <a:r>
              <a:rPr lang="en-US" b="1" u="sng" dirty="0"/>
              <a:t>Features of Data Warehouse (contd.)</a:t>
            </a:r>
            <a:r>
              <a:rPr lang="en-US" b="1" dirty="0"/>
              <a:t>:</a:t>
            </a:r>
          </a:p>
          <a:p>
            <a:pPr marL="228600" indent="-228600" algn="just">
              <a:buFont typeface="Wingdings" pitchFamily="2" charset="2"/>
              <a:buChar char="Ø"/>
            </a:pPr>
            <a:r>
              <a:rPr lang="en-US" b="1" dirty="0"/>
              <a:t>Data Warehouse is subject-oriented: </a:t>
            </a:r>
          </a:p>
          <a:p>
            <a:pPr marL="685800" lvl="1" indent="-228600" algn="just">
              <a:buFont typeface="Arial" pitchFamily="34" charset="0"/>
              <a:buChar char="-"/>
            </a:pPr>
            <a:r>
              <a:rPr lang="en-US" dirty="0"/>
              <a:t>Focus is on the modeling and analysis of data for decision makers, not on daily operations or transaction processing.</a:t>
            </a:r>
          </a:p>
          <a:p>
            <a:pPr marL="685800" lvl="1" indent="-228600" algn="just">
              <a:buFont typeface="Arial" pitchFamily="34" charset="0"/>
              <a:buChar char="-"/>
            </a:pPr>
            <a:r>
              <a:rPr lang="en-US" dirty="0"/>
              <a:t>DW provides a simple and concise view around particular subject issues by excluding data that is not useful in the decision support process.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9" name="Rectangle 5"/>
          <p:cNvSpPr>
            <a:spLocks noGrp="1" noRot="1" noChangeAspect="1" noChangeArrowheads="1" noTextEdit="1"/>
          </p:cNvSpPr>
          <p:nvPr>
            <p:ph type="sldImg"/>
          </p:nvPr>
        </p:nvSpPr>
        <p:spPr>
          <a:xfrm>
            <a:off x="1970088" y="839788"/>
            <a:ext cx="4670425" cy="3503612"/>
          </a:xfrm>
          <a:ln/>
        </p:spPr>
      </p:sp>
      <p:sp>
        <p:nvSpPr>
          <p:cNvPr id="308230" name="Rectangle 6"/>
          <p:cNvSpPr>
            <a:spLocks noGrp="1" noChangeArrowheads="1"/>
          </p:cNvSpPr>
          <p:nvPr>
            <p:ph type="body" idx="1"/>
          </p:nvPr>
        </p:nvSpPr>
        <p:spPr>
          <a:xfrm>
            <a:off x="1968500" y="4572000"/>
            <a:ext cx="4657931" cy="3778626"/>
          </a:xfrm>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2" name="Rectangle 8"/>
          <p:cNvSpPr>
            <a:spLocks noGrp="1" noRot="1" noChangeAspect="1" noChangeArrowheads="1" noTextEdit="1"/>
          </p:cNvSpPr>
          <p:nvPr>
            <p:ph type="sldImg"/>
          </p:nvPr>
        </p:nvSpPr>
        <p:spPr>
          <a:xfrm>
            <a:off x="1970088" y="839788"/>
            <a:ext cx="4670425" cy="3503612"/>
          </a:xfrm>
          <a:ln/>
        </p:spPr>
      </p:sp>
      <p:sp>
        <p:nvSpPr>
          <p:cNvPr id="195593" name="Rectangle 9"/>
          <p:cNvSpPr>
            <a:spLocks noGrp="1" noChangeArrowheads="1"/>
          </p:cNvSpPr>
          <p:nvPr>
            <p:ph type="body" idx="1"/>
          </p:nvPr>
        </p:nvSpPr>
        <p:spPr>
          <a:xfrm>
            <a:off x="1968500" y="4572000"/>
            <a:ext cx="4586881" cy="3847206"/>
          </a:xfrm>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Rot="1" noChangeAspect="1" noChangeArrowheads="1" noTextEdit="1"/>
          </p:cNvSpPr>
          <p:nvPr>
            <p:ph type="sldImg"/>
          </p:nvPr>
        </p:nvSpPr>
        <p:spPr>
          <a:xfrm>
            <a:off x="1970088" y="839788"/>
            <a:ext cx="4670425" cy="3503612"/>
          </a:xfrm>
          <a:ln/>
        </p:spPr>
      </p:sp>
      <p:sp>
        <p:nvSpPr>
          <p:cNvPr id="312326" name="Rectangle 6"/>
          <p:cNvSpPr>
            <a:spLocks noGrp="1" noChangeArrowheads="1"/>
          </p:cNvSpPr>
          <p:nvPr>
            <p:ph type="body" idx="1"/>
          </p:nvPr>
        </p:nvSpPr>
        <p:spPr>
          <a:xfrm>
            <a:off x="1971675" y="4564063"/>
            <a:ext cx="4726305" cy="3895725"/>
          </a:xfrm>
        </p:spPr>
        <p:txBody>
          <a:bodyPr>
            <a:normAutofit fontScale="92500" lnSpcReduction="10000"/>
          </a:bodyPr>
          <a:lstStyle/>
          <a:p>
            <a:pPr marL="228600" indent="-228600" algn="just">
              <a:lnSpc>
                <a:spcPct val="95000"/>
              </a:lnSpc>
            </a:pPr>
            <a:r>
              <a:rPr lang="en-US" b="1" u="sng" dirty="0"/>
              <a:t>Data Mart</a:t>
            </a:r>
            <a:r>
              <a:rPr lang="en-US" b="1" dirty="0"/>
              <a:t>:</a:t>
            </a:r>
          </a:p>
          <a:p>
            <a:pPr marL="228600" indent="-228600" algn="just">
              <a:lnSpc>
                <a:spcPct val="95000"/>
              </a:lnSpc>
              <a:buFont typeface="Wingdings" pitchFamily="2" charset="2"/>
              <a:buChar char="Ø"/>
            </a:pPr>
            <a:r>
              <a:rPr lang="en-US" b="1" dirty="0"/>
              <a:t>Data Mart </a:t>
            </a:r>
            <a:r>
              <a:rPr lang="en-US" dirty="0"/>
              <a:t>is a logical subset of a Data Warehouse that may make it simpler for users to access key corporate data. A Data Mart has a smaller data model, users only need a piece of data from the data warehouse. </a:t>
            </a:r>
          </a:p>
          <a:p>
            <a:pPr marL="228600" indent="-228600" algn="just">
              <a:lnSpc>
                <a:spcPct val="95000"/>
              </a:lnSpc>
              <a:buFont typeface="Wingdings" pitchFamily="2" charset="2"/>
              <a:buChar char="Ø"/>
            </a:pPr>
            <a:r>
              <a:rPr lang="en-US" dirty="0"/>
              <a:t>A Data Mart is a repository of data gathered from operational data and other sources. It is designed to serve a particular community of knowledge workers.</a:t>
            </a:r>
          </a:p>
          <a:p>
            <a:pPr marL="228600" indent="-228600" algn="just">
              <a:lnSpc>
                <a:spcPct val="95000"/>
              </a:lnSpc>
              <a:buFont typeface="Wingdings" pitchFamily="2" charset="2"/>
              <a:buChar char="Ø"/>
            </a:pPr>
            <a:r>
              <a:rPr lang="en-US" dirty="0"/>
              <a:t>In scope, the data may derive from an enterprise-wide database or data warehouse or be more specialized. The emphasis of a Data Mart is on meeting the specific demands of a particular group of knowledge users in terms of analysis, content, presentation, and ease-of-use. Users of a Data Mart can expect to have data presented in terms that are familiar. </a:t>
            </a:r>
          </a:p>
          <a:p>
            <a:pPr marL="228600" indent="-228600" algn="just">
              <a:lnSpc>
                <a:spcPct val="95000"/>
              </a:lnSpc>
              <a:buFont typeface="Wingdings" pitchFamily="2" charset="2"/>
              <a:buChar char="Ø"/>
            </a:pPr>
            <a:r>
              <a:rPr lang="en-US" dirty="0"/>
              <a:t>In practice, the terms </a:t>
            </a:r>
            <a:r>
              <a:rPr lang="en-US" b="1" dirty="0"/>
              <a:t>Data Mart</a:t>
            </a:r>
            <a:r>
              <a:rPr lang="en-US" dirty="0"/>
              <a:t> and </a:t>
            </a:r>
            <a:r>
              <a:rPr lang="en-US" b="1" dirty="0"/>
              <a:t>Data warehouse</a:t>
            </a:r>
            <a:r>
              <a:rPr lang="en-US" dirty="0"/>
              <a:t>, each tend to imply the presence of the other in some form. However, most writers using the terms seem to agree that the design of a </a:t>
            </a:r>
            <a:r>
              <a:rPr lang="en-US" b="1" dirty="0"/>
              <a:t>Data Mart </a:t>
            </a:r>
            <a:r>
              <a:rPr lang="en-US" dirty="0"/>
              <a:t>tends to start from the analysis of </a:t>
            </a:r>
            <a:r>
              <a:rPr lang="en-US" b="1" dirty="0"/>
              <a:t>user needs</a:t>
            </a:r>
            <a:r>
              <a:rPr lang="en-US" dirty="0"/>
              <a:t>. Similarly, the design of a </a:t>
            </a:r>
            <a:r>
              <a:rPr lang="en-US" b="1" dirty="0"/>
              <a:t>Data warehouse </a:t>
            </a:r>
            <a:r>
              <a:rPr lang="en-US" dirty="0"/>
              <a:t>tends to start from an analysis of the </a:t>
            </a:r>
            <a:r>
              <a:rPr lang="en-US" b="1" dirty="0"/>
              <a:t>data </a:t>
            </a:r>
            <a:r>
              <a:rPr lang="en-US" dirty="0"/>
              <a:t>that already exists and the manner in which it can be collected in such a way that the data can be used later. </a:t>
            </a:r>
          </a:p>
          <a:p>
            <a:pPr marL="228600" indent="-228600" algn="just">
              <a:lnSpc>
                <a:spcPct val="95000"/>
              </a:lnSpc>
              <a:buFont typeface="Wingdings" pitchFamily="2" charset="2"/>
              <a:buChar char="Ø"/>
            </a:pPr>
            <a:r>
              <a:rPr lang="en-US" dirty="0"/>
              <a:t>A </a:t>
            </a:r>
            <a:r>
              <a:rPr lang="en-US" b="1" dirty="0"/>
              <a:t>Data warehouse </a:t>
            </a:r>
            <a:r>
              <a:rPr lang="en-US" dirty="0"/>
              <a:t>is a central aggregation of data (which can be distributed physically). Whereas a </a:t>
            </a:r>
            <a:r>
              <a:rPr lang="en-US" b="1" dirty="0"/>
              <a:t>Data Mart </a:t>
            </a:r>
            <a:r>
              <a:rPr lang="en-US" dirty="0"/>
              <a:t>is a data repository that may or may not derive from a Data warehouse and emphasizes on the ease of access and usability for a particular design purpose.  In general, a </a:t>
            </a:r>
            <a:r>
              <a:rPr lang="en-US" b="1" dirty="0"/>
              <a:t>Data warehouse </a:t>
            </a:r>
            <a:r>
              <a:rPr lang="en-US" dirty="0"/>
              <a:t>tends to be a strategic but somewhat unfinished concept. A </a:t>
            </a:r>
            <a:r>
              <a:rPr lang="en-US" b="1" dirty="0"/>
              <a:t>Data Mart </a:t>
            </a:r>
            <a:r>
              <a:rPr lang="en-US" dirty="0"/>
              <a:t>tends to be tactical and aimed at meeting an immediate need.</a:t>
            </a:r>
          </a:p>
          <a:p>
            <a:pPr marL="228600" indent="-228600" algn="just">
              <a:lnSpc>
                <a:spcPct val="95000"/>
              </a:lnSpc>
              <a:buFont typeface="Wingdings" pitchFamily="2" charset="2"/>
              <a:buChar char="Ø"/>
            </a:pPr>
            <a:r>
              <a:rPr lang="en-US" dirty="0"/>
              <a:t>In short, we need one large and complete Data warehouse that provides information to more focused, department-specific, and efficient Data Marts.</a:t>
            </a:r>
          </a:p>
          <a:p>
            <a:pPr marL="228600" indent="-228600" algn="just">
              <a:lnSpc>
                <a:spcPct val="95000"/>
              </a:lnSpc>
              <a:buFont typeface="Wingdings" pitchFamily="2" charset="2"/>
              <a:buChar char="Ø"/>
            </a:pPr>
            <a:r>
              <a:rPr lang="en-US" altLang="zh-CN" dirty="0"/>
              <a:t>Data Mart may derive from an enterprise-wide database or data warehouse or be more specialized.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Rot="1" noChangeAspect="1" noChangeArrowheads="1" noTextEdit="1"/>
          </p:cNvSpPr>
          <p:nvPr>
            <p:ph type="sldImg"/>
          </p:nvPr>
        </p:nvSpPr>
        <p:spPr>
          <a:xfrm>
            <a:off x="1970088" y="839788"/>
            <a:ext cx="4670425" cy="3503612"/>
          </a:xfrm>
          <a:ln/>
        </p:spPr>
      </p:sp>
      <p:sp>
        <p:nvSpPr>
          <p:cNvPr id="314374" name="Rectangle 6"/>
          <p:cNvSpPr>
            <a:spLocks noGrp="1" noChangeArrowheads="1"/>
          </p:cNvSpPr>
          <p:nvPr>
            <p:ph type="body" idx="1"/>
          </p:nvPr>
        </p:nvSpPr>
        <p:spPr>
          <a:xfrm>
            <a:off x="1968500" y="4549140"/>
            <a:ext cx="4657931" cy="3801486"/>
          </a:xfrm>
        </p:spPr>
        <p:txBody>
          <a:bodyPr/>
          <a:lstStyle/>
          <a:p>
            <a:pPr marL="228600" indent="-228600" algn="just"/>
            <a:r>
              <a:rPr lang="en-US" altLang="zh-CN" b="1" u="sng" dirty="0"/>
              <a:t>Data Mart (contd.)</a:t>
            </a:r>
            <a:r>
              <a:rPr lang="en-US" altLang="zh-CN" b="1" dirty="0"/>
              <a:t>:</a:t>
            </a:r>
          </a:p>
          <a:p>
            <a:pPr marL="228600" indent="-228600" algn="just">
              <a:buFont typeface="Wingdings" pitchFamily="2" charset="2"/>
              <a:buChar char="Ø"/>
            </a:pPr>
            <a:r>
              <a:rPr lang="en-US" altLang="zh-CN" dirty="0"/>
              <a:t>Data Mart is a Data warehouse that is limited in scope. </a:t>
            </a:r>
          </a:p>
          <a:p>
            <a:pPr marL="228600" indent="-228600" algn="just">
              <a:buFont typeface="Wingdings" pitchFamily="2" charset="2"/>
              <a:buChar char="Ø"/>
            </a:pPr>
            <a:r>
              <a:rPr lang="en-US" altLang="zh-CN" dirty="0"/>
              <a:t>The emphasis of a data mart is on meeting the specific demands of a particular group of knowledge users in terms of analysis, content, presentation, and ease-of-use. </a:t>
            </a:r>
          </a:p>
          <a:p>
            <a:pPr marL="228600" indent="-228600" algn="just">
              <a:buFont typeface="Wingdings" pitchFamily="2" charset="2"/>
              <a:buChar char="Ø"/>
            </a:pPr>
            <a:r>
              <a:rPr lang="en-US" altLang="zh-CN" dirty="0"/>
              <a:t>Users of a Data Mart can expect to have data presented in terms that are familiar. </a:t>
            </a:r>
          </a:p>
          <a:p>
            <a:pPr marL="228600" indent="-228600" algn="just">
              <a:buFont typeface="Wingdings" pitchFamily="2" charset="2"/>
              <a:buChar char="Ø"/>
            </a:pPr>
            <a:r>
              <a:rPr lang="en-US" dirty="0"/>
              <a:t>It is important to maintain the ability to access the underlying base data to enable drilldown analysis as necessary. The only difference between a Data Warehouse and a Data Mart is the scope. One can define the Data Warehouse from various Data Marts. On the other hand, one can define Data Marts from the Data Warehouse.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1970088" y="839788"/>
            <a:ext cx="4670425" cy="3503612"/>
          </a:xfrm>
          <a:ln/>
        </p:spPr>
      </p:sp>
      <p:sp>
        <p:nvSpPr>
          <p:cNvPr id="355331" name="Rectangle 3"/>
          <p:cNvSpPr>
            <a:spLocks noGrp="1" noChangeArrowheads="1"/>
          </p:cNvSpPr>
          <p:nvPr>
            <p:ph type="body" idx="1"/>
          </p:nvPr>
        </p:nvSpPr>
        <p:spPr>
          <a:xfrm>
            <a:off x="1968500" y="4572000"/>
            <a:ext cx="4657931" cy="3778626"/>
          </a:xfrm>
        </p:spPr>
        <p:txBody>
          <a:bodyPr>
            <a:normAutofit lnSpcReduction="10000"/>
          </a:bodyPr>
          <a:lstStyle/>
          <a:p>
            <a:pPr algn="just"/>
            <a:r>
              <a:rPr lang="en-US" dirty="0"/>
              <a:t>The main difference between independent and dependent data marts is how you populate the data mart; that is, how you get data out of the sources and into the data mart. This step, called the Extraction-Transformation-and Loading (ETL) process, involves moving data from operational systems, filtering it, and loading it into the data mart.</a:t>
            </a:r>
          </a:p>
          <a:p>
            <a:pPr algn="just"/>
            <a:r>
              <a:rPr lang="en-US" dirty="0"/>
              <a:t>With dependent data marts, this process is somewhat simplified because formatted and summarized (clean) data has already been loaded into the central data warehouse. The ETL process for dependent data marts is mostly a process of identifying the right subset of data relevant to the chosen data mart subject and moving a copy of it, perhaps in a summarized form.</a:t>
            </a:r>
          </a:p>
          <a:p>
            <a:pPr algn="just"/>
            <a:r>
              <a:rPr lang="en-US" dirty="0"/>
              <a:t>In Independent data mart, each data mart is sourced directly from the operational systems. One must deal with all aspects of the ETL process, much as you do with a central data warehouse. The number of sources is likely to be fewer and the amount of data associated with the data mart is less than the warehouse, given your focus on a single subject.</a:t>
            </a:r>
          </a:p>
          <a:p>
            <a:pPr algn="just"/>
            <a:r>
              <a:rPr lang="en-US" dirty="0"/>
              <a:t>The motivations behind the creation of these two types of data marts are also typically different. Dependent data marts are usually built to achieve improved performance and availability, better control, and lower telecommunication costs resulting from local access of data relevant to a specific department. The creation of independent data marts is often driven by the need to have a solution within a shorter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xfrm>
            <a:off x="1970088" y="839788"/>
            <a:ext cx="4670425" cy="3503612"/>
          </a:xfrm>
          <a:ln/>
        </p:spPr>
      </p:sp>
      <p:sp>
        <p:nvSpPr>
          <p:cNvPr id="364547" name="Rectangle 3"/>
          <p:cNvSpPr>
            <a:spLocks noGrp="1" noChangeArrowheads="1"/>
          </p:cNvSpPr>
          <p:nvPr>
            <p:ph type="body" idx="1"/>
          </p:nvPr>
        </p:nvSpPr>
        <p:spPr>
          <a:xfrm>
            <a:off x="1968500" y="4572000"/>
            <a:ext cx="4657931" cy="3778626"/>
          </a:xfrm>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ChangeArrowheads="1" noTextEdit="1"/>
          </p:cNvSpPr>
          <p:nvPr>
            <p:ph type="sldImg"/>
          </p:nvPr>
        </p:nvSpPr>
        <p:spPr>
          <a:xfrm>
            <a:off x="1970088" y="839788"/>
            <a:ext cx="4670425" cy="3503612"/>
          </a:xfrm>
          <a:ln/>
        </p:spPr>
      </p:sp>
      <p:sp>
        <p:nvSpPr>
          <p:cNvPr id="365571" name="Rectangle 3"/>
          <p:cNvSpPr>
            <a:spLocks noGrp="1" noChangeArrowheads="1"/>
          </p:cNvSpPr>
          <p:nvPr>
            <p:ph type="body" idx="1"/>
          </p:nvPr>
        </p:nvSpPr>
        <p:spPr>
          <a:xfrm>
            <a:off x="1968500" y="4572000"/>
            <a:ext cx="4657931" cy="3778626"/>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Rot="1" noChangeAspect="1" noChangeArrowheads="1" noTextEdit="1"/>
          </p:cNvSpPr>
          <p:nvPr>
            <p:ph type="sldImg"/>
          </p:nvPr>
        </p:nvSpPr>
        <p:spPr>
          <a:xfrm>
            <a:off x="1970088" y="839788"/>
            <a:ext cx="4670425" cy="3503612"/>
          </a:xfrm>
          <a:ln/>
        </p:spPr>
      </p:sp>
      <p:sp>
        <p:nvSpPr>
          <p:cNvPr id="320518" name="Rectangle 6"/>
          <p:cNvSpPr>
            <a:spLocks noGrp="1" noChangeArrowheads="1"/>
          </p:cNvSpPr>
          <p:nvPr>
            <p:ph type="body" idx="1"/>
          </p:nvPr>
        </p:nvSpPr>
        <p:spPr>
          <a:xfrm>
            <a:off x="1968500" y="4572000"/>
            <a:ext cx="4657931" cy="3778626"/>
          </a:xfrm>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9" name="Rectangle 7"/>
          <p:cNvSpPr>
            <a:spLocks noGrp="1" noRot="1" noChangeAspect="1" noChangeArrowheads="1" noTextEdit="1"/>
          </p:cNvSpPr>
          <p:nvPr>
            <p:ph type="sldImg"/>
          </p:nvPr>
        </p:nvSpPr>
        <p:spPr>
          <a:xfrm>
            <a:off x="1970088" y="839788"/>
            <a:ext cx="4670425" cy="3503612"/>
          </a:xfrm>
          <a:ln/>
        </p:spPr>
      </p:sp>
      <p:sp>
        <p:nvSpPr>
          <p:cNvPr id="218120" name="Rectangle 8"/>
          <p:cNvSpPr>
            <a:spLocks noGrp="1" noChangeArrowheads="1"/>
          </p:cNvSpPr>
          <p:nvPr>
            <p:ph type="body" idx="1"/>
          </p:nvPr>
        </p:nvSpPr>
        <p:spPr>
          <a:xfrm>
            <a:off x="1968500" y="4572000"/>
            <a:ext cx="4657931" cy="3778626"/>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Rot="1" noChangeAspect="1" noChangeArrowheads="1" noTextEdit="1"/>
          </p:cNvSpPr>
          <p:nvPr>
            <p:ph type="sldImg"/>
          </p:nvPr>
        </p:nvSpPr>
        <p:spPr>
          <a:xfrm>
            <a:off x="1970088" y="839788"/>
            <a:ext cx="4670425" cy="3503612"/>
          </a:xfrm>
          <a:ln/>
        </p:spPr>
      </p:sp>
      <p:sp>
        <p:nvSpPr>
          <p:cNvPr id="220166" name="Rectangle 6"/>
          <p:cNvSpPr>
            <a:spLocks noGrp="1" noChangeArrowheads="1"/>
          </p:cNvSpPr>
          <p:nvPr>
            <p:ph type="body" idx="1"/>
          </p:nvPr>
        </p:nvSpPr>
        <p:spPr>
          <a:xfrm>
            <a:off x="1968500" y="4572000"/>
            <a:ext cx="4657931" cy="3778626"/>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Rectangle 5"/>
          <p:cNvSpPr>
            <a:spLocks noGrp="1" noRot="1" noChangeAspect="1" noChangeArrowheads="1" noTextEdit="1"/>
          </p:cNvSpPr>
          <p:nvPr>
            <p:ph type="sldImg"/>
          </p:nvPr>
        </p:nvSpPr>
        <p:spPr>
          <a:xfrm>
            <a:off x="1970088" y="839788"/>
            <a:ext cx="4670425" cy="3503612"/>
          </a:xfrm>
          <a:ln/>
        </p:spPr>
      </p:sp>
      <p:sp>
        <p:nvSpPr>
          <p:cNvPr id="277510" name="Rectangle 6"/>
          <p:cNvSpPr>
            <a:spLocks noGrp="1" noChangeArrowheads="1"/>
          </p:cNvSpPr>
          <p:nvPr>
            <p:ph type="body" idx="1"/>
          </p:nvPr>
        </p:nvSpPr>
        <p:spPr>
          <a:xfrm>
            <a:off x="1971675" y="4564063"/>
            <a:ext cx="4762500" cy="3895725"/>
          </a:xfrm>
        </p:spPr>
        <p:txBody>
          <a:bodyPr/>
          <a:lstStyle/>
          <a:p>
            <a:pPr marL="228600" indent="-228600"/>
            <a:r>
              <a:rPr lang="en-US" b="1" u="sng" dirty="0"/>
              <a:t>Data Warehouse</a:t>
            </a:r>
            <a:r>
              <a:rPr lang="en-US" b="1" dirty="0"/>
              <a:t>:</a:t>
            </a:r>
          </a:p>
          <a:p>
            <a:pPr marL="228600" indent="-228600" algn="just">
              <a:buFont typeface="Wingdings" pitchFamily="2" charset="2"/>
              <a:buChar char="Ø"/>
            </a:pPr>
            <a:r>
              <a:rPr lang="en-US" dirty="0"/>
              <a:t>A </a:t>
            </a:r>
            <a:r>
              <a:rPr lang="en-US" b="1" dirty="0"/>
              <a:t>Data Warehouse </a:t>
            </a:r>
            <a:r>
              <a:rPr lang="en-US" dirty="0"/>
              <a:t>is collection key of pieces of information to manage and direct the business for profitability. </a:t>
            </a:r>
          </a:p>
          <a:p>
            <a:pPr marL="228600" indent="-228600" algn="just">
              <a:buFont typeface="Wingdings" pitchFamily="2" charset="2"/>
              <a:buChar char="Ø"/>
            </a:pPr>
            <a:r>
              <a:rPr lang="en-US" dirty="0"/>
              <a:t>A Data warehouse is simply a single, complete, and consistent store of data obtained from a variety of sources and made available to end users in a way that they can understand and use it in a business context. It is nothing but a </a:t>
            </a:r>
            <a:r>
              <a:rPr lang="en-US" b="1" dirty="0"/>
              <a:t>database </a:t>
            </a:r>
            <a:r>
              <a:rPr lang="en-US" dirty="0"/>
              <a:t>or a </a:t>
            </a:r>
            <a:r>
              <a:rPr lang="en-US" b="1" dirty="0"/>
              <a:t>data store</a:t>
            </a:r>
            <a:r>
              <a:rPr lang="en-US" dirty="0"/>
              <a:t>. It is a database, so data has to be structured. The data is logically and physically transformed from multiple source applications to align with the business structure. It requires more historical data than that is generally maintained in operational database. </a:t>
            </a:r>
          </a:p>
          <a:p>
            <a:pPr marL="228600" indent="-228600" algn="just">
              <a:buFont typeface="Wingdings" pitchFamily="2" charset="2"/>
              <a:buChar char="Ø"/>
            </a:pPr>
            <a:r>
              <a:rPr lang="en-US" dirty="0"/>
              <a:t>Data is non- changing. It does not get updated. Data is never erased, so it is called </a:t>
            </a:r>
            <a:r>
              <a:rPr lang="en-US" b="1" dirty="0"/>
              <a:t>non-volatile</a:t>
            </a:r>
            <a:r>
              <a:rPr lang="en-US" dirty="0"/>
              <a:t>. Data Warehouse is designed for the analysis of non-volatile data. </a:t>
            </a:r>
          </a:p>
          <a:p>
            <a:pPr marL="228600" indent="-228600" algn="just">
              <a:buFont typeface="Wingdings" pitchFamily="2" charset="2"/>
              <a:buChar char="Ø"/>
            </a:pPr>
            <a:r>
              <a:rPr lang="en-US" dirty="0"/>
              <a:t>Data Warehouse integrates and aggregates data from various operational and external databases maintained by different Business Units. </a:t>
            </a:r>
          </a:p>
          <a:p>
            <a:pPr marL="228600" indent="-228600" algn="just">
              <a:buFont typeface="Wingdings" pitchFamily="2" charset="2"/>
              <a:buChar char="Ø"/>
            </a:pPr>
            <a:r>
              <a:rPr lang="en-US" dirty="0"/>
              <a:t>It is a process that managers use to load the warehouse query that makes information available. It enables people to make informed decisions. It is maintained for a long time period. </a:t>
            </a:r>
          </a:p>
          <a:p>
            <a:pPr marL="228600" indent="-228600" algn="just">
              <a:buFont typeface="Wingdings" pitchFamily="2" charset="2"/>
              <a:buChar char="Ø"/>
            </a:pPr>
            <a:r>
              <a:rPr lang="en-US" dirty="0"/>
              <a:t>A Data Warehouse is a </a:t>
            </a:r>
            <a:r>
              <a:rPr lang="en-US" b="1" dirty="0"/>
              <a:t>central repository </a:t>
            </a:r>
            <a:r>
              <a:rPr lang="en-US" dirty="0"/>
              <a:t>of information with appropriate tools.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idx="1"/>
          </p:nvPr>
        </p:nvSpPr>
        <p:spPr>
          <a:xfrm>
            <a:off x="1971675" y="846138"/>
            <a:ext cx="4762500" cy="7613650"/>
          </a:xfrm>
        </p:spPr>
        <p:txBody>
          <a:bodyPr/>
          <a:lstStyle/>
          <a:p>
            <a:pPr marL="228600" indent="-228600"/>
            <a:r>
              <a:rPr lang="en-US" b="1" u="sng" dirty="0"/>
              <a:t>Data Warehouse (contd.)</a:t>
            </a:r>
            <a:r>
              <a:rPr lang="en-US" b="1" dirty="0"/>
              <a:t>:</a:t>
            </a:r>
            <a:endParaRPr lang="en-US" dirty="0"/>
          </a:p>
          <a:p>
            <a:pPr marL="228600" indent="-228600" algn="just">
              <a:buFont typeface="Wingdings" pitchFamily="2" charset="2"/>
              <a:buChar char="Ø"/>
            </a:pPr>
            <a:r>
              <a:rPr lang="en-US" dirty="0"/>
              <a:t>A Data Warehouse can also be defined as a </a:t>
            </a:r>
            <a:r>
              <a:rPr lang="en-US" b="1" dirty="0"/>
              <a:t>structured</a:t>
            </a:r>
            <a:r>
              <a:rPr lang="en-US" dirty="0"/>
              <a:t>, </a:t>
            </a:r>
            <a:r>
              <a:rPr lang="en-US" b="1" dirty="0"/>
              <a:t>extensible environment</a:t>
            </a:r>
            <a:r>
              <a:rPr lang="en-US" dirty="0"/>
              <a:t> designed for the analysis of non-volatile data, which is logically and physically transformed from multiple source applications to align with business structure, updated and maintained for a long time period, expressed in simple business terms. </a:t>
            </a:r>
          </a:p>
          <a:p>
            <a:pPr marL="228600" indent="-228600" algn="just">
              <a:buFont typeface="Wingdings" pitchFamily="2" charset="2"/>
              <a:buChar char="Ø"/>
            </a:pPr>
            <a:r>
              <a:rPr lang="en-US" dirty="0"/>
              <a:t>A Data Warehouse is used by different people in different fields. Companies use Data Warehouses to store information for marketing, sales, and manufacturing to help managers to get the feel of the data and run the business more effectively. </a:t>
            </a:r>
          </a:p>
          <a:p>
            <a:pPr marL="228600" indent="-228600" algn="just">
              <a:buFont typeface="Wingdings" pitchFamily="2" charset="2"/>
              <a:buChar char="Ø"/>
            </a:pPr>
            <a:r>
              <a:rPr lang="en-US" dirty="0"/>
              <a:t>A </a:t>
            </a:r>
            <a:r>
              <a:rPr lang="en-US" b="1" dirty="0"/>
              <a:t>database application </a:t>
            </a:r>
            <a:r>
              <a:rPr lang="en-US" dirty="0"/>
              <a:t>is a piece of software, which provides a user interface for users to add, delete, query, and update data, updates is called an on-line transaction processing (OLTP) application. An application that issues queries to the </a:t>
            </a:r>
            <a:r>
              <a:rPr lang="en-US" b="1" dirty="0"/>
              <a:t>read-only database</a:t>
            </a:r>
            <a:r>
              <a:rPr lang="en-US" dirty="0"/>
              <a:t> is called a </a:t>
            </a:r>
            <a:r>
              <a:rPr lang="en-US" b="1" dirty="0"/>
              <a:t>Decision Support System (DSS)</a:t>
            </a:r>
            <a:r>
              <a:rPr lang="en-US"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1993900" y="866775"/>
            <a:ext cx="4686300" cy="3514725"/>
          </a:xfrm>
          <a:ln/>
        </p:spPr>
      </p:sp>
      <p:sp>
        <p:nvSpPr>
          <p:cNvPr id="342019" name="Rectangle 3"/>
          <p:cNvSpPr>
            <a:spLocks noGrp="1" noChangeArrowheads="1"/>
          </p:cNvSpPr>
          <p:nvPr>
            <p:ph type="body" idx="1"/>
          </p:nvPr>
        </p:nvSpPr>
        <p:spPr>
          <a:xfrm>
            <a:off x="1968500" y="4572000"/>
            <a:ext cx="4594860" cy="4114800"/>
          </a:xfrm>
        </p:spPr>
        <p:txBody>
          <a:bodyPr/>
          <a:lstStyle/>
          <a:p>
            <a:pPr algn="just"/>
            <a:r>
              <a:rPr lang="en-US" dirty="0"/>
              <a:t>Historical : </a:t>
            </a:r>
            <a:r>
              <a:rPr lang="en-US" sz="1000" kern="1200" dirty="0">
                <a:solidFill>
                  <a:schemeClr val="tx1"/>
                </a:solidFill>
                <a:latin typeface="Arial" pitchFamily="34" charset="0"/>
                <a:ea typeface="+mn-ea"/>
                <a:cs typeface="Arial" pitchFamily="34" charset="0"/>
              </a:rPr>
              <a:t>T</a:t>
            </a:r>
            <a:r>
              <a:rPr lang="en-US" dirty="0"/>
              <a:t>he data is continuously collected from sources and loaded in the warehouse. The previously loaded data is not deleted for long period of time. This results in building historical data in the warehouse.</a:t>
            </a:r>
          </a:p>
          <a:p>
            <a:pPr algn="just"/>
            <a:r>
              <a:rPr lang="en-US" b="1" dirty="0"/>
              <a:t>Subject Oriented:</a:t>
            </a:r>
            <a:r>
              <a:rPr lang="en-US" dirty="0"/>
              <a:t> we mean data grouped into a particular business area instead of the business as a whole.</a:t>
            </a:r>
          </a:p>
          <a:p>
            <a:pPr algn="just"/>
            <a:r>
              <a:rPr lang="en-US" b="1" dirty="0"/>
              <a:t>Integrated:</a:t>
            </a:r>
            <a:r>
              <a:rPr lang="en-US" dirty="0"/>
              <a:t> It means, collecting and merging data from various sources. These sources could be disparate in nature.</a:t>
            </a:r>
          </a:p>
          <a:p>
            <a:pPr algn="just"/>
            <a:r>
              <a:rPr lang="en-US" b="1" dirty="0"/>
              <a:t>Time-variant:</a:t>
            </a:r>
            <a:r>
              <a:rPr lang="en-US" dirty="0"/>
              <a:t> It means  that all data in the data warehouse is identified with a particular time period. </a:t>
            </a:r>
          </a:p>
          <a:p>
            <a:pPr algn="just"/>
            <a:r>
              <a:rPr lang="en-US" b="1" dirty="0"/>
              <a:t>Non-volatile:</a:t>
            </a:r>
            <a:r>
              <a:rPr lang="en-US" dirty="0"/>
              <a:t> It means, data that is loaded in the warehouse is based on business transactions in the past, hence it is not expected to change over time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1924050" y="866775"/>
            <a:ext cx="4686300" cy="3514725"/>
          </a:xfrm>
          <a:ln/>
        </p:spPr>
      </p:sp>
      <p:sp>
        <p:nvSpPr>
          <p:cNvPr id="346115" name="Rectangle 3"/>
          <p:cNvSpPr>
            <a:spLocks noGrp="1" noChangeArrowheads="1"/>
          </p:cNvSpPr>
          <p:nvPr>
            <p:ph type="body" idx="1"/>
          </p:nvPr>
        </p:nvSpPr>
        <p:spPr>
          <a:xfrm>
            <a:off x="1968500" y="4572000"/>
            <a:ext cx="4343400" cy="4114800"/>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1924050" y="866775"/>
            <a:ext cx="4686300" cy="3514725"/>
          </a:xfrm>
          <a:ln/>
        </p:spPr>
      </p:sp>
      <p:sp>
        <p:nvSpPr>
          <p:cNvPr id="348163" name="Rectangle 3"/>
          <p:cNvSpPr>
            <a:spLocks noGrp="1" noChangeArrowheads="1"/>
          </p:cNvSpPr>
          <p:nvPr>
            <p:ph type="body" idx="1"/>
          </p:nvPr>
        </p:nvSpPr>
        <p:spPr>
          <a:xfrm>
            <a:off x="1968500" y="4572000"/>
            <a:ext cx="4579620" cy="411480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a:xfrm>
            <a:off x="1944688" y="839788"/>
            <a:ext cx="4721225" cy="3541712"/>
          </a:xfrm>
          <a:ln/>
        </p:spPr>
      </p:sp>
      <p:sp>
        <p:nvSpPr>
          <p:cNvPr id="362499" name="Rectangle 3"/>
          <p:cNvSpPr>
            <a:spLocks noGrp="1" noChangeArrowheads="1"/>
          </p:cNvSpPr>
          <p:nvPr>
            <p:ph type="body" idx="1"/>
          </p:nvPr>
        </p:nvSpPr>
        <p:spPr>
          <a:xfrm>
            <a:off x="1968500" y="4572000"/>
            <a:ext cx="4586881" cy="3870066"/>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a:xfrm>
            <a:off x="1970088" y="839788"/>
            <a:ext cx="4670425" cy="3503612"/>
          </a:xfrm>
          <a:ln/>
        </p:spPr>
      </p:sp>
      <p:sp>
        <p:nvSpPr>
          <p:cNvPr id="363523" name="Rectangle 3"/>
          <p:cNvSpPr>
            <a:spLocks noGrp="1" noChangeArrowheads="1"/>
          </p:cNvSpPr>
          <p:nvPr>
            <p:ph type="body" idx="1"/>
          </p:nvPr>
        </p:nvSpPr>
        <p:spPr>
          <a:xfrm>
            <a:off x="1968500" y="4572000"/>
            <a:ext cx="4586881" cy="3904356"/>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17210" y="3189518"/>
            <a:ext cx="5652089" cy="1143008"/>
          </a:xfrm>
        </p:spPr>
        <p:txBody>
          <a:bodyPr/>
          <a:lstStyle/>
          <a:p>
            <a:r>
              <a:rPr lang="en-US" dirty="0">
                <a:ea typeface="ＭＳ Ｐゴシック" pitchFamily="34" charset="-128"/>
              </a:rPr>
              <a:t>Lesson 2: General Concept of </a:t>
            </a:r>
            <a:br>
              <a:rPr lang="en-US" dirty="0">
                <a:ea typeface="ＭＳ Ｐゴシック" pitchFamily="34" charset="-128"/>
              </a:rPr>
            </a:br>
            <a:r>
              <a:rPr lang="en-US" dirty="0">
                <a:ea typeface="ＭＳ Ｐゴシック" pitchFamily="34" charset="-128"/>
              </a:rPr>
              <a:t>Data Warehouse</a:t>
            </a:r>
          </a:p>
        </p:txBody>
      </p:sp>
      <p:sp>
        <p:nvSpPr>
          <p:cNvPr id="11" name="Title 10"/>
          <p:cNvSpPr>
            <a:spLocks noGrp="1"/>
          </p:cNvSpPr>
          <p:nvPr>
            <p:ph type="ctrTitle"/>
          </p:nvPr>
        </p:nvSpPr>
        <p:spPr>
          <a:xfrm>
            <a:off x="1817210" y="1875738"/>
            <a:ext cx="5652089" cy="1285884"/>
          </a:xfrm>
        </p:spPr>
        <p:txBody>
          <a:bodyPr>
            <a:normAutofit/>
          </a:bodyPr>
          <a:lstStyle/>
          <a:p>
            <a:r>
              <a:rPr lang="en-US" dirty="0">
                <a:solidFill>
                  <a:srgbClr val="000000"/>
                </a:solidFill>
                <a:latin typeface="Candara"/>
                <a:ea typeface="ＭＳ Ｐゴシック" pitchFamily="34" charset="-128"/>
              </a:rPr>
              <a:t>Data Warehousing Concepts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2.3: Need for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Why Data Warehouse?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Warehouse is required to meet the following needs: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Companies want to tap on the vast potential of information to:</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Have a separate informational system from operational systems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Improve quality of decision making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Companies seek profitability through focused action.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business requires an integrated, company-wide view of high quality information.</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Organizations want to analyze their activities in a balanced way.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Organizations need to build on Customer Relationship Management.</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863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Why a separate Data Warehouse?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A Data Warehouse helps in finding missing data.</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provides consolidated data from multiple data sources.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helps in maintaining data quality coming from different sources.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Special </a:t>
            </a:r>
            <a:r>
              <a:rPr lang="en-US" sz="2000" b="1" dirty="0">
                <a:solidFill>
                  <a:srgbClr val="000000"/>
                </a:solidFill>
                <a:latin typeface="Candara"/>
                <a:cs typeface="Arial" pitchFamily="34" charset="0"/>
              </a:rPr>
              <a:t>data organization is needed for vast volume of data.</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Complex </a:t>
            </a:r>
            <a:r>
              <a:rPr lang="en-US" sz="2000" b="1" dirty="0">
                <a:solidFill>
                  <a:srgbClr val="000000"/>
                </a:solidFill>
                <a:latin typeface="Candara"/>
                <a:cs typeface="Arial" pitchFamily="34" charset="0"/>
              </a:rPr>
              <a:t>OLAP queries degrade performance.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1052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2.4: Data Warehouse Architecture</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What is Data Warehouse Architecture?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Warehouse Architecture is a description of the components and services of the Data Warehouse.</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It provides the mechanism to achieve enterprise integration to support business.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provides an organizing framework that will improve data sharing.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7764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Data Warehouse Architecture Layers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Warehouse Architecture consists of interrelated parts called as “layers” or “components”.</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Four layers of Data Warehouse Architecture are: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Operational: Functions as data storage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Informational: Stores business logic</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Data access: Acts as a bridge between operational and informational layer</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Meta data: Stores data dictionary</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0177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5" name="Picture 3" descr="Final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153886"/>
            <a:ext cx="7467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9492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Block Diagram – Data Warehouse Architecture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522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3" name="Picture 3" descr="fi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443038"/>
            <a:ext cx="7610475" cy="4360862"/>
          </a:xfrm>
          <a:prstGeom prst="rect">
            <a:avLst/>
          </a:prstGeom>
          <a:noFill/>
          <a:extLst>
            <a:ext uri="{909E8E84-426E-40DD-AFC4-6F175D3DCCD1}">
              <a14:hiddenFill xmlns:a14="http://schemas.microsoft.com/office/drawing/2010/main">
                <a:solidFill>
                  <a:srgbClr val="FFFFFF"/>
                </a:solidFill>
              </a14:hiddenFill>
            </a:ext>
          </a:extLst>
        </p:spPr>
      </p:pic>
      <p:sp>
        <p:nvSpPr>
          <p:cNvPr id="29697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Data Warehouse Components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4922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2.5: Features of a Data Warehouse</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Salient Features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Here are some of the features of a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Time-variant data:</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meant for analysis and decision-making over the time.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Changes to the data are recorded against time dimension.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stored as snapshots over past and current periods.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Non-volatile data:</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not needed to run the daily business.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primarily used for query and analysis.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Individual transactions are not updated in a Data warehouse.</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never over-written or deleted. It is non-updatable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3132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Salient Features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granularity:</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It refers to the level of detail.</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It is inversely proportional to the amount of data stored.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summarized at different levels. </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Many Data warehouses have at least two levels of granularity.</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Summarized data is stored.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It reduces storage costs.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It reduces CPU usage.</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It increases performance since smaller number of records have to be processed.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Design is around traditional high level reporting needs.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Tradeoff with volume of data to be stored and detailed usage of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9820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Salient Features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Subject oriented: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stored by subjects, not applications.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organized in the Data Warehouse such that it will infer the real world.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organized around major subjects, such as customer, product, sales.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Focus is on the modeling and analysis of data for decision makers.</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DW provides a simple and concise view around a particular subject.</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DW is organized around the key subject of the enterprise.</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Major subjects may include customers, patients, students, products, and time.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46796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Salient Features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Integrated data:</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is pulled form various databases from all applications.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Operational platforms and operating systems for the data could be different.</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Data has to undergo a process of transformation, consolidation, and integration.</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inconsistencies are removed, standardization is achieved. </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34230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6934200" y="1576388"/>
            <a:ext cx="1716088" cy="1471612"/>
            <a:chOff x="4176" y="993"/>
            <a:chExt cx="1273" cy="1119"/>
          </a:xfrm>
        </p:grpSpPr>
        <p:sp>
          <p:nvSpPr>
            <p:cNvPr id="182290" name="Rectangle 1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91" name="Picture 19"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8229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What is a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History of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Need Of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Warehouse Architecture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Warehouse Components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Features of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Mart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Application areas</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032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1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2.6: Data Mart </a:t>
            </a:r>
            <a:r>
              <a:rPr lang="en-US" sz="2400" b="1" dirty="0">
                <a:solidFill>
                  <a:srgbClr val="000000"/>
                </a:solidFill>
                <a:latin typeface="Candara"/>
                <a:ea typeface="+mj-ea"/>
                <a:cs typeface="Arial" pitchFamily="34" charset="0"/>
              </a:rPr>
              <a:t/>
            </a:r>
            <a:br>
              <a:rPr lang="en-US" sz="2400" b="1" dirty="0">
                <a:solidFill>
                  <a:srgbClr val="000000"/>
                </a:solidFill>
                <a:latin typeface="Candara"/>
                <a:ea typeface="+mj-ea"/>
                <a:cs typeface="Arial" pitchFamily="34" charset="0"/>
              </a:rPr>
            </a:br>
            <a:r>
              <a:rPr lang="en-US" sz="2400" b="1" dirty="0">
                <a:solidFill>
                  <a:srgbClr val="000000"/>
                </a:solidFill>
                <a:latin typeface="Candara"/>
                <a:ea typeface="+mj-ea"/>
                <a:cs typeface="Arial" pitchFamily="34" charset="0"/>
              </a:rPr>
              <a:t>What is a Data Mart?</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Mart is a subset of the Data warehouse.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typically fed from the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a Data warehouse that has limited scope.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a repository of data gathered from operational data and other sources.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used for decision making by a particular end-user group.</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Emphasis is on meeting the specific demands of a particular group of knowledge users.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Maintain the ability to access the underlying base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1329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7" name="Picture 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228725" y="1672318"/>
            <a:ext cx="6629400" cy="3943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33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Arial" pitchFamily="34" charset="0"/>
              </a:rPr>
              <a:t>What is a Data Mart?</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57263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Types of Data Marts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Dependent Data Mart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 Data Mart whose source is the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All dependent Data Marts are loaded from the same source – the Data Warehouse</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Independent Data Mart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 Data Mart whose source is the legacy application environment</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Each independent Data Mart is fed uniquely and separately by the individual source systems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9182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p:cNvSpPr>
          <p:nvPr>
            <p:ph type="body" idx="1"/>
          </p:nvPr>
        </p:nvSpPr>
        <p:spPr>
          <a:xfrm>
            <a:off x="457200" y="1808163"/>
            <a:ext cx="8229600" cy="4178300"/>
          </a:xfrm>
        </p:spPr>
        <p:txBody>
          <a:bodyPr/>
          <a:lstStyle/>
          <a:p>
            <a:endParaRPr lang="en-US"/>
          </a:p>
        </p:txBody>
      </p:sp>
      <p:pic>
        <p:nvPicPr>
          <p:cNvPr id="356355" name="Picture 3" descr="FIG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1763713"/>
            <a:ext cx="7924800" cy="433228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5"/>
          <p:cNvGrpSpPr>
            <a:grpSpLocks/>
          </p:cNvGrpSpPr>
          <p:nvPr/>
        </p:nvGrpSpPr>
        <p:grpSpPr bwMode="auto">
          <a:xfrm>
            <a:off x="4718050" y="1143000"/>
            <a:ext cx="4038600" cy="4495800"/>
            <a:chOff x="3216" y="288"/>
            <a:chExt cx="2544" cy="2832"/>
          </a:xfrm>
        </p:grpSpPr>
        <p:sp>
          <p:nvSpPr>
            <p:cNvPr id="356358" name="Text Box 6"/>
            <p:cNvSpPr txBox="1">
              <a:spLocks noChangeArrowheads="1"/>
            </p:cNvSpPr>
            <p:nvPr/>
          </p:nvSpPr>
          <p:spPr bwMode="auto">
            <a:xfrm>
              <a:off x="3216" y="288"/>
              <a:ext cx="254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tx2"/>
                  </a:solidFill>
                  <a:effectLst>
                    <a:outerShdw blurRad="38100" dist="38100" dir="2700000" algn="tl">
                      <a:srgbClr val="C0C0C0"/>
                    </a:outerShdw>
                  </a:effectLst>
                  <a:latin typeface="Arial" pitchFamily="34" charset="0"/>
                  <a:cs typeface="Arial" pitchFamily="34" charset="0"/>
                </a:rPr>
                <a:t>Data marts:</a:t>
              </a:r>
            </a:p>
            <a:p>
              <a:r>
                <a:rPr lang="en-US" sz="2000">
                  <a:solidFill>
                    <a:schemeClr val="tx2"/>
                  </a:solidFill>
                  <a:latin typeface="Arial" pitchFamily="34" charset="0"/>
                  <a:cs typeface="Arial" pitchFamily="34" charset="0"/>
                </a:rPr>
                <a:t>Mini-warehouses, limited in scope</a:t>
              </a:r>
            </a:p>
          </p:txBody>
        </p:sp>
        <p:sp>
          <p:nvSpPr>
            <p:cNvPr id="356359" name="Rectangle 7"/>
            <p:cNvSpPr>
              <a:spLocks noChangeArrowheads="1"/>
            </p:cNvSpPr>
            <p:nvPr/>
          </p:nvSpPr>
          <p:spPr bwMode="auto">
            <a:xfrm>
              <a:off x="3216" y="1248"/>
              <a:ext cx="720" cy="1872"/>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56361" name="Text Box 9"/>
          <p:cNvSpPr txBox="1">
            <a:spLocks noChangeArrowheads="1"/>
          </p:cNvSpPr>
          <p:nvPr/>
        </p:nvSpPr>
        <p:spPr bwMode="auto">
          <a:xfrm>
            <a:off x="1752600" y="4724400"/>
            <a:ext cx="346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E</a:t>
            </a:r>
          </a:p>
        </p:txBody>
      </p:sp>
      <p:sp>
        <p:nvSpPr>
          <p:cNvPr id="356362" name="Text Box 10"/>
          <p:cNvSpPr txBox="1">
            <a:spLocks noChangeArrowheads="1"/>
          </p:cNvSpPr>
          <p:nvPr/>
        </p:nvSpPr>
        <p:spPr bwMode="auto">
          <a:xfrm>
            <a:off x="2819400" y="4953000"/>
            <a:ext cx="346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T</a:t>
            </a:r>
          </a:p>
        </p:txBody>
      </p:sp>
      <p:sp>
        <p:nvSpPr>
          <p:cNvPr id="356363" name="Text Box 11"/>
          <p:cNvSpPr txBox="1">
            <a:spLocks noChangeArrowheads="1"/>
          </p:cNvSpPr>
          <p:nvPr/>
        </p:nvSpPr>
        <p:spPr bwMode="auto">
          <a:xfrm>
            <a:off x="4648200" y="5029200"/>
            <a:ext cx="333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L</a:t>
            </a:r>
          </a:p>
        </p:txBody>
      </p:sp>
      <p:sp>
        <p:nvSpPr>
          <p:cNvPr id="356364" name="Text Box 12"/>
          <p:cNvSpPr txBox="1">
            <a:spLocks noChangeArrowheads="1"/>
          </p:cNvSpPr>
          <p:nvPr/>
        </p:nvSpPr>
        <p:spPr bwMode="auto">
          <a:xfrm>
            <a:off x="990600" y="5546725"/>
            <a:ext cx="3749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2"/>
                </a:solidFill>
                <a:latin typeface="Candara"/>
                <a:cs typeface="Arial" pitchFamily="34" charset="0"/>
              </a:rPr>
              <a:t>Separate ETL for each </a:t>
            </a:r>
            <a:r>
              <a:rPr lang="en-US" sz="2000" b="1" i="1">
                <a:solidFill>
                  <a:schemeClr val="tx2"/>
                </a:solidFill>
                <a:latin typeface="Candara"/>
                <a:cs typeface="Arial" pitchFamily="34" charset="0"/>
              </a:rPr>
              <a:t>independent </a:t>
            </a:r>
            <a:r>
              <a:rPr lang="en-US" sz="2000">
                <a:solidFill>
                  <a:schemeClr val="tx2"/>
                </a:solidFill>
                <a:latin typeface="Candara"/>
                <a:cs typeface="Arial" pitchFamily="34" charset="0"/>
              </a:rPr>
              <a:t>data mart</a:t>
            </a:r>
          </a:p>
        </p:txBody>
      </p:sp>
      <p:grpSp>
        <p:nvGrpSpPr>
          <p:cNvPr id="3" name="Group 13"/>
          <p:cNvGrpSpPr>
            <a:grpSpLocks/>
          </p:cNvGrpSpPr>
          <p:nvPr/>
        </p:nvGrpSpPr>
        <p:grpSpPr bwMode="auto">
          <a:xfrm>
            <a:off x="5394325" y="4860925"/>
            <a:ext cx="2911475" cy="1778000"/>
            <a:chOff x="3456" y="2880"/>
            <a:chExt cx="1834" cy="1120"/>
          </a:xfrm>
        </p:grpSpPr>
        <p:sp>
          <p:nvSpPr>
            <p:cNvPr id="356366" name="Text Box 14"/>
            <p:cNvSpPr txBox="1">
              <a:spLocks noChangeArrowheads="1"/>
            </p:cNvSpPr>
            <p:nvPr/>
          </p:nvSpPr>
          <p:spPr bwMode="auto">
            <a:xfrm>
              <a:off x="3456" y="3360"/>
              <a:ext cx="183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2"/>
                  </a:solidFill>
                  <a:latin typeface="Arial" pitchFamily="34" charset="0"/>
                  <a:cs typeface="Arial" pitchFamily="34" charset="0"/>
                </a:rPr>
                <a:t>Data access complexity due to </a:t>
              </a:r>
              <a:r>
                <a:rPr lang="en-US" sz="2000" b="1" i="1">
                  <a:solidFill>
                    <a:schemeClr val="tx2"/>
                  </a:solidFill>
                  <a:latin typeface="Arial" pitchFamily="34" charset="0"/>
                  <a:cs typeface="Arial" pitchFamily="34" charset="0"/>
                </a:rPr>
                <a:t>multiple </a:t>
              </a:r>
              <a:r>
                <a:rPr lang="en-US" sz="2000">
                  <a:solidFill>
                    <a:schemeClr val="tx2"/>
                  </a:solidFill>
                  <a:latin typeface="Arial" pitchFamily="34" charset="0"/>
                  <a:cs typeface="Arial" pitchFamily="34" charset="0"/>
                </a:rPr>
                <a:t>data marts</a:t>
              </a:r>
            </a:p>
          </p:txBody>
        </p:sp>
        <p:sp>
          <p:nvSpPr>
            <p:cNvPr id="356367" name="Line 15"/>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Arial" pitchFamily="34" charset="0"/>
                <a:cs typeface="Arial" pitchFamily="34" charset="0"/>
              </a:endParaRPr>
            </a:p>
          </p:txBody>
        </p:sp>
      </p:grpSp>
      <p:sp>
        <p:nvSpPr>
          <p:cNvPr id="35636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Independent Data Mart</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1173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8" name="Picture 2" descr="FIG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92263"/>
            <a:ext cx="7772400" cy="42751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4"/>
          <p:cNvGrpSpPr>
            <a:grpSpLocks/>
          </p:cNvGrpSpPr>
          <p:nvPr/>
        </p:nvGrpSpPr>
        <p:grpSpPr bwMode="auto">
          <a:xfrm>
            <a:off x="1660525" y="2895600"/>
            <a:ext cx="3749675" cy="3395128"/>
            <a:chOff x="960" y="1296"/>
            <a:chExt cx="2362" cy="2733"/>
          </a:xfrm>
        </p:grpSpPr>
        <p:sp>
          <p:nvSpPr>
            <p:cNvPr id="357381" name="Text Box 5"/>
            <p:cNvSpPr txBox="1">
              <a:spLocks noChangeArrowheads="1"/>
            </p:cNvSpPr>
            <p:nvPr/>
          </p:nvSpPr>
          <p:spPr bwMode="auto">
            <a:xfrm>
              <a:off x="1488" y="2880"/>
              <a:ext cx="24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Arial" pitchFamily="34" charset="0"/>
                  <a:cs typeface="Arial" pitchFamily="34" charset="0"/>
                </a:rPr>
                <a:t>E</a:t>
              </a:r>
            </a:p>
          </p:txBody>
        </p:sp>
        <p:sp>
          <p:nvSpPr>
            <p:cNvPr id="357382" name="Text Box 6"/>
            <p:cNvSpPr txBox="1">
              <a:spLocks noChangeArrowheads="1"/>
            </p:cNvSpPr>
            <p:nvPr/>
          </p:nvSpPr>
          <p:spPr bwMode="auto">
            <a:xfrm>
              <a:off x="2112" y="2543"/>
              <a:ext cx="23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Arial" pitchFamily="34" charset="0"/>
                  <a:cs typeface="Arial" pitchFamily="34" charset="0"/>
                </a:rPr>
                <a:t>T</a:t>
              </a:r>
            </a:p>
          </p:txBody>
        </p:sp>
        <p:sp>
          <p:nvSpPr>
            <p:cNvPr id="357383" name="Text Box 7"/>
            <p:cNvSpPr txBox="1">
              <a:spLocks noChangeArrowheads="1"/>
            </p:cNvSpPr>
            <p:nvPr/>
          </p:nvSpPr>
          <p:spPr bwMode="auto">
            <a:xfrm>
              <a:off x="2736" y="1296"/>
              <a:ext cx="23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Arial" pitchFamily="34" charset="0"/>
                  <a:cs typeface="Arial" pitchFamily="34" charset="0"/>
                </a:rPr>
                <a:t>L</a:t>
              </a:r>
            </a:p>
          </p:txBody>
        </p:sp>
        <p:sp>
          <p:nvSpPr>
            <p:cNvPr id="357384" name="Text Box 8"/>
            <p:cNvSpPr txBox="1">
              <a:spLocks noChangeArrowheads="1"/>
            </p:cNvSpPr>
            <p:nvPr/>
          </p:nvSpPr>
          <p:spPr bwMode="auto">
            <a:xfrm>
              <a:off x="960" y="3360"/>
              <a:ext cx="2362"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solidFill>
                    <a:schemeClr val="tx2"/>
                  </a:solidFill>
                  <a:latin typeface="Candara" pitchFamily="34" charset="0"/>
                  <a:cs typeface="Arial" pitchFamily="34" charset="0"/>
                </a:rPr>
                <a:t>Single ETL for </a:t>
              </a:r>
            </a:p>
            <a:p>
              <a:r>
                <a:rPr lang="en-US" sz="1600" b="1" i="1" dirty="0">
                  <a:solidFill>
                    <a:schemeClr val="tx2"/>
                  </a:solidFill>
                  <a:latin typeface="Candara" pitchFamily="34" charset="0"/>
                  <a:cs typeface="Arial" pitchFamily="34" charset="0"/>
                </a:rPr>
                <a:t>enterprise data warehouse</a:t>
              </a:r>
            </a:p>
            <a:p>
              <a:r>
                <a:rPr lang="en-US" sz="1600" b="1" i="1" dirty="0">
                  <a:solidFill>
                    <a:schemeClr val="tx2"/>
                  </a:solidFill>
                  <a:effectLst>
                    <a:outerShdw blurRad="38100" dist="38100" dir="2700000" algn="tl">
                      <a:srgbClr val="C0C0C0"/>
                    </a:outerShdw>
                  </a:effectLst>
                  <a:latin typeface="Candara" pitchFamily="34" charset="0"/>
                  <a:cs typeface="Arial" pitchFamily="34" charset="0"/>
                </a:rPr>
                <a:t>(EDW)</a:t>
              </a:r>
            </a:p>
          </p:txBody>
        </p:sp>
      </p:grpSp>
      <p:grpSp>
        <p:nvGrpSpPr>
          <p:cNvPr id="3" name="Group 9"/>
          <p:cNvGrpSpPr>
            <a:grpSpLocks/>
          </p:cNvGrpSpPr>
          <p:nvPr/>
        </p:nvGrpSpPr>
        <p:grpSpPr bwMode="auto">
          <a:xfrm>
            <a:off x="7223125" y="4859338"/>
            <a:ext cx="1920875" cy="1476375"/>
            <a:chOff x="3888" y="2592"/>
            <a:chExt cx="1834" cy="930"/>
          </a:xfrm>
        </p:grpSpPr>
        <p:sp>
          <p:nvSpPr>
            <p:cNvPr id="357386" name="Text Box 10"/>
            <p:cNvSpPr txBox="1">
              <a:spLocks noChangeArrowheads="1"/>
            </p:cNvSpPr>
            <p:nvPr/>
          </p:nvSpPr>
          <p:spPr bwMode="auto">
            <a:xfrm>
              <a:off x="3888" y="3080"/>
              <a:ext cx="183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solidFill>
                    <a:schemeClr val="tx2"/>
                  </a:solidFill>
                  <a:latin typeface="Candara" pitchFamily="34" charset="0"/>
                  <a:cs typeface="Arial" pitchFamily="34" charset="0"/>
                </a:rPr>
                <a:t>Simpler data access</a:t>
              </a:r>
            </a:p>
          </p:txBody>
        </p:sp>
        <p:sp>
          <p:nvSpPr>
            <p:cNvPr id="357387" name="Line 11"/>
            <p:cNvSpPr>
              <a:spLocks noChangeShapeType="1"/>
            </p:cNvSpPr>
            <p:nvPr/>
          </p:nvSpPr>
          <p:spPr bwMode="auto">
            <a:xfrm flipH="1" flipV="1">
              <a:off x="4080" y="2592"/>
              <a:ext cx="576" cy="488"/>
            </a:xfrm>
            <a:prstGeom prst="line">
              <a:avLst/>
            </a:prstGeom>
            <a:noFill/>
            <a:ln w="22225">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Arial" pitchFamily="34" charset="0"/>
                <a:cs typeface="Arial" pitchFamily="34" charset="0"/>
              </a:endParaRPr>
            </a:p>
          </p:txBody>
        </p:sp>
      </p:grpSp>
      <p:grpSp>
        <p:nvGrpSpPr>
          <p:cNvPr id="4" name="Group 12"/>
          <p:cNvGrpSpPr>
            <a:grpSpLocks/>
          </p:cNvGrpSpPr>
          <p:nvPr/>
        </p:nvGrpSpPr>
        <p:grpSpPr bwMode="auto">
          <a:xfrm>
            <a:off x="4403725" y="1162050"/>
            <a:ext cx="4587875" cy="1143000"/>
            <a:chOff x="2688" y="144"/>
            <a:chExt cx="2890" cy="720"/>
          </a:xfrm>
        </p:grpSpPr>
        <p:sp>
          <p:nvSpPr>
            <p:cNvPr id="357389" name="Text Box 13"/>
            <p:cNvSpPr txBox="1">
              <a:spLocks noChangeArrowheads="1"/>
            </p:cNvSpPr>
            <p:nvPr/>
          </p:nvSpPr>
          <p:spPr bwMode="auto">
            <a:xfrm>
              <a:off x="3744" y="144"/>
              <a:ext cx="183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chemeClr val="tx2"/>
                  </a:solidFill>
                  <a:effectLst>
                    <a:outerShdw blurRad="38100" dist="38100" dir="2700000" algn="tl">
                      <a:srgbClr val="C0C0C0"/>
                    </a:outerShdw>
                  </a:effectLst>
                  <a:latin typeface="Candara" pitchFamily="34" charset="0"/>
                  <a:cs typeface="Arial" pitchFamily="34" charset="0"/>
                </a:rPr>
                <a:t>ODS </a:t>
              </a:r>
              <a:r>
                <a:rPr lang="en-US" sz="2000" dirty="0">
                  <a:solidFill>
                    <a:schemeClr val="tx2"/>
                  </a:solidFill>
                  <a:latin typeface="Candara" pitchFamily="34" charset="0"/>
                  <a:cs typeface="Arial" pitchFamily="34" charset="0"/>
                </a:rPr>
                <a:t>provides option for obtaining </a:t>
              </a:r>
              <a:r>
                <a:rPr lang="en-US" sz="2000" b="1" i="1" dirty="0">
                  <a:solidFill>
                    <a:schemeClr val="tx2"/>
                  </a:solidFill>
                  <a:latin typeface="Candara" pitchFamily="34" charset="0"/>
                  <a:cs typeface="Arial" pitchFamily="34" charset="0"/>
                </a:rPr>
                <a:t>current</a:t>
              </a:r>
              <a:r>
                <a:rPr lang="en-US" sz="2000" dirty="0">
                  <a:solidFill>
                    <a:schemeClr val="tx2"/>
                  </a:solidFill>
                  <a:latin typeface="Candara" pitchFamily="34" charset="0"/>
                  <a:cs typeface="Arial" pitchFamily="34" charset="0"/>
                </a:rPr>
                <a:t> data</a:t>
              </a:r>
            </a:p>
          </p:txBody>
        </p:sp>
        <p:sp>
          <p:nvSpPr>
            <p:cNvPr id="357390" name="Line 14"/>
            <p:cNvSpPr>
              <a:spLocks noChangeShapeType="1"/>
            </p:cNvSpPr>
            <p:nvPr/>
          </p:nvSpPr>
          <p:spPr bwMode="auto">
            <a:xfrm flipH="1">
              <a:off x="2688" y="480"/>
              <a:ext cx="1056" cy="384"/>
            </a:xfrm>
            <a:prstGeom prst="line">
              <a:avLst/>
            </a:prstGeom>
            <a:noFill/>
            <a:ln w="25400">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Arial" pitchFamily="34" charset="0"/>
                <a:cs typeface="Arial" pitchFamily="34" charset="0"/>
              </a:endParaRPr>
            </a:p>
          </p:txBody>
        </p:sp>
      </p:grpSp>
      <p:sp>
        <p:nvSpPr>
          <p:cNvPr id="357392" name="Rectangle 16"/>
          <p:cNvSpPr>
            <a:spLocks noChangeArrowheads="1"/>
          </p:cNvSpPr>
          <p:nvPr/>
        </p:nvSpPr>
        <p:spPr bwMode="auto">
          <a:xfrm>
            <a:off x="4895850" y="2667000"/>
            <a:ext cx="1219200" cy="1981200"/>
          </a:xfrm>
          <a:prstGeom prst="rect">
            <a:avLst/>
          </a:prstGeom>
          <a:noFill/>
          <a:ln w="1905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Candara"/>
              <a:cs typeface="Arial" pitchFamily="34" charset="0"/>
            </a:endParaRPr>
          </a:p>
        </p:txBody>
      </p:sp>
      <p:sp>
        <p:nvSpPr>
          <p:cNvPr id="357393" name="Text Box 17"/>
          <p:cNvSpPr txBox="1">
            <a:spLocks noChangeArrowheads="1"/>
          </p:cNvSpPr>
          <p:nvPr/>
        </p:nvSpPr>
        <p:spPr bwMode="auto">
          <a:xfrm>
            <a:off x="5124450" y="5486400"/>
            <a:ext cx="27590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i="1" dirty="0">
                <a:solidFill>
                  <a:schemeClr val="tx2"/>
                </a:solidFill>
                <a:latin typeface="Candara"/>
                <a:cs typeface="Arial" pitchFamily="34" charset="0"/>
              </a:rPr>
              <a:t>Dependent</a:t>
            </a:r>
            <a:r>
              <a:rPr lang="en-US" sz="2000" dirty="0">
                <a:solidFill>
                  <a:schemeClr val="tx2"/>
                </a:solidFill>
                <a:latin typeface="Candara"/>
                <a:cs typeface="Arial" pitchFamily="34" charset="0"/>
              </a:rPr>
              <a:t> data marts loaded from EDW</a:t>
            </a:r>
          </a:p>
        </p:txBody>
      </p:sp>
      <p:sp>
        <p:nvSpPr>
          <p:cNvPr id="3573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Dependent data mart with operational data</a:t>
            </a:r>
            <a:br>
              <a:rPr lang="en-US" sz="2400" b="1" dirty="0">
                <a:solidFill>
                  <a:srgbClr val="000000"/>
                </a:solidFill>
                <a:latin typeface="Candara"/>
                <a:ea typeface="+mj-ea"/>
                <a:cs typeface="Arial" pitchFamily="34" charset="0"/>
              </a:rPr>
            </a:br>
            <a:r>
              <a:rPr lang="en-US" sz="2400" b="1" dirty="0">
                <a:solidFill>
                  <a:srgbClr val="000000"/>
                </a:solidFill>
                <a:latin typeface="Candara"/>
                <a:ea typeface="+mj-ea"/>
                <a:cs typeface="Arial" pitchFamily="34" charset="0"/>
              </a:rPr>
              <a:t>store</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276113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562" name="Group 74"/>
          <p:cNvGraphicFramePr>
            <a:graphicFrameLocks noGrp="1"/>
          </p:cNvGraphicFramePr>
          <p:nvPr>
            <p:ph idx="4294967295"/>
            <p:extLst>
              <p:ext uri="{D42A27DB-BD31-4B8C-83A1-F6EECF244321}">
                <p14:modId xmlns:p14="http://schemas.microsoft.com/office/powerpoint/2010/main" val="3743375492"/>
              </p:ext>
            </p:extLst>
          </p:nvPr>
        </p:nvGraphicFramePr>
        <p:xfrm>
          <a:off x="609600" y="1785938"/>
          <a:ext cx="8001000" cy="3779520"/>
        </p:xfrm>
        <a:graphic>
          <a:graphicData uri="http://schemas.openxmlformats.org/drawingml/2006/table">
            <a:tbl>
              <a:tblPr/>
              <a:tblGrid>
                <a:gridCol w="3959225"/>
                <a:gridCol w="4041775"/>
              </a:tblGrid>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Candara" pitchFamily="34" charset="0"/>
                        </a:rPr>
                        <a:t>Industry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Candara" pitchFamily="34" charset="0"/>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Credit Card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Insurance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Claims, Fraud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Telecommunication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Call record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Transport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Logistics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Consumer goods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Promotion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Data Service providers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Value added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Utilities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Power usage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956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2.7: Data Warehouse Application Areas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Industry-wise Application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4957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Summary</a:t>
            </a:r>
          </a:p>
        </p:txBody>
      </p:sp>
      <p:grpSp>
        <p:nvGrpSpPr>
          <p:cNvPr id="2" name="Group 11"/>
          <p:cNvGrpSpPr>
            <a:grpSpLocks/>
          </p:cNvGrpSpPr>
          <p:nvPr/>
        </p:nvGrpSpPr>
        <p:grpSpPr bwMode="auto">
          <a:xfrm>
            <a:off x="6934200" y="1576388"/>
            <a:ext cx="1716088" cy="1547812"/>
            <a:chOff x="4176" y="993"/>
            <a:chExt cx="1273" cy="1119"/>
          </a:xfrm>
        </p:grpSpPr>
        <p:sp>
          <p:nvSpPr>
            <p:cNvPr id="217100"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7101" name="Picture 13"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5389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have learnt: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Warehouse stores historical data.</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Data Mart emphasizes on meeting the specific demands of a particular group of knowledge users.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Features of Data Warehouse are:</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Time variant data</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Non volatile data</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granularity</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Subject oriented</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Integrated data</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39504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Review Question</a:t>
            </a:r>
          </a:p>
        </p:txBody>
      </p:sp>
      <p:grpSp>
        <p:nvGrpSpPr>
          <p:cNvPr id="2" name="Group 13"/>
          <p:cNvGrpSpPr>
            <a:grpSpLocks/>
          </p:cNvGrpSpPr>
          <p:nvPr/>
        </p:nvGrpSpPr>
        <p:grpSpPr bwMode="auto">
          <a:xfrm>
            <a:off x="6781800" y="1576388"/>
            <a:ext cx="1868488" cy="1471612"/>
            <a:chOff x="4176" y="993"/>
            <a:chExt cx="1273" cy="1119"/>
          </a:xfrm>
        </p:grpSpPr>
        <p:sp>
          <p:nvSpPr>
            <p:cNvPr id="219150"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9151" name="Picture 1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3103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_______ is a subset of data warehouse.</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2: Data Mart is a structure for corporate view of data. </a:t>
            </a:r>
          </a:p>
          <a:p>
            <a:pPr marL="457200" lvl="2" algn="just">
              <a:spcBef>
                <a:spcPct val="20000"/>
              </a:spcBef>
              <a:buClr>
                <a:srgbClr val="00A1E4"/>
              </a:buClr>
            </a:pPr>
            <a:r>
              <a:rPr lang="en-US" sz="2000" b="1" dirty="0">
                <a:solidFill>
                  <a:srgbClr val="000000"/>
                </a:solidFill>
                <a:latin typeface="Candara"/>
                <a:cs typeface="Arial" pitchFamily="34" charset="0"/>
              </a:rPr>
              <a:t>True/ False</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3: ___ is used for decision making by a particular end-user group.</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42125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2.1: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What is a Data Warehouse?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Warehouse is a single, complete, and consistent store of data.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obtained from a variety of sources.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made available to users in a way they understand and use in a business context.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Central repository of information.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is a collection of key information.</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It contains read-only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contains historical data used for analysis purpose.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It enables managers to make business decisions.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3474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178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What is a Data Warehouse?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8518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Oval 4"/>
          <p:cNvSpPr>
            <a:spLocks noChangeArrowheads="1"/>
          </p:cNvSpPr>
          <p:nvPr/>
        </p:nvSpPr>
        <p:spPr bwMode="auto">
          <a:xfrm>
            <a:off x="3962400" y="4007524"/>
            <a:ext cx="259766" cy="519351"/>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chemeClr val="tx2"/>
              </a:solidFill>
              <a:latin typeface="Candara"/>
              <a:cs typeface="Arial" pitchFamily="34" charset="0"/>
            </a:endParaRPr>
          </a:p>
        </p:txBody>
      </p:sp>
      <p:sp>
        <p:nvSpPr>
          <p:cNvPr id="34102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2.2 Characteristics of  a Data Warehouse?</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 A data warehouse is a subject-oriented, </a:t>
            </a:r>
            <a:r>
              <a:rPr lang="en-US" sz="2000" b="1" dirty="0" smtClean="0">
                <a:solidFill>
                  <a:srgbClr val="000000"/>
                </a:solidFill>
                <a:latin typeface="Candara"/>
                <a:cs typeface="Arial" pitchFamily="34" charset="0"/>
              </a:rPr>
              <a:t>integrated,  nonvolatile</a:t>
            </a:r>
            <a:r>
              <a:rPr lang="en-US" sz="2000" b="1" dirty="0">
                <a:solidFill>
                  <a:srgbClr val="000000"/>
                </a:solidFill>
                <a:latin typeface="Candara"/>
                <a:cs typeface="Arial" pitchFamily="34" charset="0"/>
              </a:rPr>
              <a:t>, time-variant collection of data in </a:t>
            </a:r>
            <a:r>
              <a:rPr lang="en-US" sz="2000" b="1" dirty="0" smtClean="0">
                <a:solidFill>
                  <a:srgbClr val="000000"/>
                </a:solidFill>
                <a:latin typeface="Candara"/>
                <a:cs typeface="Arial" pitchFamily="34" charset="0"/>
              </a:rPr>
              <a:t>support of </a:t>
            </a:r>
            <a:r>
              <a:rPr lang="en-US" sz="2000" b="1" dirty="0">
                <a:solidFill>
                  <a:srgbClr val="000000"/>
                </a:solidFill>
                <a:latin typeface="Candara"/>
                <a:cs typeface="Arial" pitchFamily="34" charset="0"/>
              </a:rPr>
              <a:t>management's decisions.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WH </a:t>
            </a:r>
            <a:r>
              <a:rPr lang="en-US" dirty="0" err="1">
                <a:solidFill>
                  <a:srgbClr val="000000"/>
                </a:solidFill>
                <a:latin typeface="Candara"/>
                <a:cs typeface="Arial" pitchFamily="34" charset="0"/>
              </a:rPr>
              <a:t>Inmon</a:t>
            </a:r>
            <a:endParaRPr lang="en-US"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7779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AutoShape 3"/>
          <p:cNvSpPr>
            <a:spLocks noChangeArrowheads="1"/>
          </p:cNvSpPr>
          <p:nvPr/>
        </p:nvSpPr>
        <p:spPr bwMode="auto">
          <a:xfrm>
            <a:off x="377825" y="4876800"/>
            <a:ext cx="1816100" cy="977900"/>
          </a:xfrm>
          <a:prstGeom prst="hexagon">
            <a:avLst>
              <a:gd name="adj" fmla="val 46403"/>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Quotes</a:t>
            </a:r>
          </a:p>
        </p:txBody>
      </p:sp>
      <p:sp>
        <p:nvSpPr>
          <p:cNvPr id="345092" name="Oval 4"/>
          <p:cNvSpPr>
            <a:spLocks noChangeArrowheads="1"/>
          </p:cNvSpPr>
          <p:nvPr/>
        </p:nvSpPr>
        <p:spPr bwMode="auto">
          <a:xfrm>
            <a:off x="1395413" y="1476375"/>
            <a:ext cx="1917700"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Candara"/>
              <a:cs typeface="Arial" pitchFamily="34" charset="0"/>
            </a:endParaRPr>
          </a:p>
        </p:txBody>
      </p:sp>
      <p:sp>
        <p:nvSpPr>
          <p:cNvPr id="345093" name="Oval 5"/>
          <p:cNvSpPr>
            <a:spLocks noChangeArrowheads="1"/>
          </p:cNvSpPr>
          <p:nvPr/>
        </p:nvSpPr>
        <p:spPr bwMode="auto">
          <a:xfrm>
            <a:off x="1400175" y="2590800"/>
            <a:ext cx="1916113"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Candara"/>
              <a:cs typeface="Arial" pitchFamily="34" charset="0"/>
            </a:endParaRPr>
          </a:p>
        </p:txBody>
      </p:sp>
      <p:sp>
        <p:nvSpPr>
          <p:cNvPr id="345094" name="Line 6"/>
          <p:cNvSpPr>
            <a:spLocks noChangeShapeType="1"/>
          </p:cNvSpPr>
          <p:nvPr/>
        </p:nvSpPr>
        <p:spPr bwMode="auto">
          <a:xfrm>
            <a:off x="1373188" y="1728788"/>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5095" name="Line 7"/>
          <p:cNvSpPr>
            <a:spLocks noChangeShapeType="1"/>
          </p:cNvSpPr>
          <p:nvPr/>
        </p:nvSpPr>
        <p:spPr bwMode="auto">
          <a:xfrm>
            <a:off x="3335338" y="1731963"/>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5096" name="AutoShape 8"/>
          <p:cNvSpPr>
            <a:spLocks noChangeArrowheads="1"/>
          </p:cNvSpPr>
          <p:nvPr/>
        </p:nvSpPr>
        <p:spPr bwMode="auto">
          <a:xfrm>
            <a:off x="460375" y="3429000"/>
            <a:ext cx="1662113" cy="977900"/>
          </a:xfrm>
          <a:prstGeom prst="hexagon">
            <a:avLst>
              <a:gd name="adj" fmla="val 42468"/>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Leads</a:t>
            </a:r>
          </a:p>
        </p:txBody>
      </p:sp>
      <p:sp>
        <p:nvSpPr>
          <p:cNvPr id="345097" name="AutoShape 9"/>
          <p:cNvSpPr>
            <a:spLocks noChangeArrowheads="1"/>
          </p:cNvSpPr>
          <p:nvPr/>
        </p:nvSpPr>
        <p:spPr bwMode="auto">
          <a:xfrm>
            <a:off x="2435225" y="4953000"/>
            <a:ext cx="1817688" cy="977900"/>
          </a:xfrm>
          <a:prstGeom prst="hexagon">
            <a:avLst>
              <a:gd name="adj" fmla="val 46443"/>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Orders</a:t>
            </a:r>
          </a:p>
        </p:txBody>
      </p:sp>
      <p:sp>
        <p:nvSpPr>
          <p:cNvPr id="345098" name="AutoShape 10"/>
          <p:cNvSpPr>
            <a:spLocks noChangeArrowheads="1"/>
          </p:cNvSpPr>
          <p:nvPr/>
        </p:nvSpPr>
        <p:spPr bwMode="auto">
          <a:xfrm>
            <a:off x="2514600" y="3429000"/>
            <a:ext cx="1665288" cy="977900"/>
          </a:xfrm>
          <a:prstGeom prst="hexagon">
            <a:avLst>
              <a:gd name="adj" fmla="val 42549"/>
              <a:gd name="vf" fmla="val 115470"/>
            </a:avLst>
          </a:prstGeom>
          <a:solidFill>
            <a:schemeClr val="accent4"/>
          </a:solidFill>
          <a:ln w="12700">
            <a:solidFill>
              <a:schemeClr val="tx2"/>
            </a:solidFill>
            <a:miter lim="800000"/>
            <a:headEnd/>
            <a:tailEnd/>
          </a:ln>
          <a:effectLst/>
        </p:spPr>
        <p:txBody>
          <a:bodyPr wrap="none" anchor="ctr"/>
          <a:lstStyle/>
          <a:p>
            <a:pPr eaLnBrk="0" hangingPunct="0"/>
            <a:r>
              <a:rPr lang="en-US">
                <a:solidFill>
                  <a:schemeClr val="tx2"/>
                </a:solidFill>
                <a:latin typeface="Candara"/>
                <a:cs typeface="Arial" pitchFamily="34" charset="0"/>
              </a:rPr>
              <a:t>Prospects</a:t>
            </a:r>
          </a:p>
        </p:txBody>
      </p:sp>
      <p:sp>
        <p:nvSpPr>
          <p:cNvPr id="345099" name="Rectangle 11"/>
          <p:cNvSpPr>
            <a:spLocks noChangeArrowheads="1"/>
          </p:cNvSpPr>
          <p:nvPr/>
        </p:nvSpPr>
        <p:spPr bwMode="auto">
          <a:xfrm>
            <a:off x="1447800" y="1981200"/>
            <a:ext cx="1800225" cy="366713"/>
          </a:xfrm>
          <a:prstGeom prst="rect">
            <a:avLst/>
          </a:prstGeom>
          <a:noFill/>
          <a:ln>
            <a:noFill/>
          </a:ln>
          <a:effectLst/>
        </p:spPr>
        <p:txBody>
          <a:bodyPr lIns="92075" tIns="46038" rIns="92075" bIns="46038">
            <a:spAutoFit/>
          </a:bodyPr>
          <a:lstStyle/>
          <a:p>
            <a:pPr algn="ctr" eaLnBrk="0" hangingPunct="0"/>
            <a:r>
              <a:rPr lang="en-US" dirty="0">
                <a:solidFill>
                  <a:srgbClr val="000000"/>
                </a:solidFill>
                <a:latin typeface="Candara"/>
                <a:cs typeface="Arial" pitchFamily="34" charset="0"/>
              </a:rPr>
              <a:t>Operational</a:t>
            </a:r>
          </a:p>
        </p:txBody>
      </p:sp>
      <p:grpSp>
        <p:nvGrpSpPr>
          <p:cNvPr id="2" name="Group 12"/>
          <p:cNvGrpSpPr>
            <a:grpSpLocks/>
          </p:cNvGrpSpPr>
          <p:nvPr/>
        </p:nvGrpSpPr>
        <p:grpSpPr bwMode="auto">
          <a:xfrm>
            <a:off x="5486400" y="1476375"/>
            <a:ext cx="1963738" cy="1635125"/>
            <a:chOff x="3754" y="934"/>
            <a:chExt cx="1238" cy="1030"/>
          </a:xfrm>
          <a:solidFill>
            <a:schemeClr val="accent4"/>
          </a:solidFill>
        </p:grpSpPr>
        <p:sp>
          <p:nvSpPr>
            <p:cNvPr id="345101" name="Oval 13"/>
            <p:cNvSpPr>
              <a:spLocks noChangeArrowheads="1"/>
            </p:cNvSpPr>
            <p:nvPr/>
          </p:nvSpPr>
          <p:spPr bwMode="auto">
            <a:xfrm>
              <a:off x="3768" y="934"/>
              <a:ext cx="1210"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5102" name="Oval 14"/>
            <p:cNvSpPr>
              <a:spLocks noChangeArrowheads="1"/>
            </p:cNvSpPr>
            <p:nvPr/>
          </p:nvSpPr>
          <p:spPr bwMode="auto">
            <a:xfrm>
              <a:off x="3771" y="1670"/>
              <a:ext cx="1209"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5103" name="Line 15"/>
            <p:cNvSpPr>
              <a:spLocks noChangeShapeType="1"/>
            </p:cNvSpPr>
            <p:nvPr/>
          </p:nvSpPr>
          <p:spPr bwMode="auto">
            <a:xfrm>
              <a:off x="3754" y="1101"/>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5104" name="Line 16"/>
            <p:cNvSpPr>
              <a:spLocks noChangeShapeType="1"/>
            </p:cNvSpPr>
            <p:nvPr/>
          </p:nvSpPr>
          <p:spPr bwMode="auto">
            <a:xfrm>
              <a:off x="4992" y="1103"/>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45105" name="Rectangle 17"/>
          <p:cNvSpPr>
            <a:spLocks noChangeArrowheads="1"/>
          </p:cNvSpPr>
          <p:nvPr/>
        </p:nvSpPr>
        <p:spPr bwMode="auto">
          <a:xfrm>
            <a:off x="5826991" y="1929969"/>
            <a:ext cx="1293366" cy="646973"/>
          </a:xfrm>
          <a:prstGeom prst="rect">
            <a:avLst/>
          </a:prstGeom>
          <a:noFill/>
          <a:ln>
            <a:noFill/>
          </a:ln>
          <a:effectLst/>
        </p:spPr>
        <p:txBody>
          <a:bodyPr wrap="none" lIns="92075" tIns="46038" rIns="92075" bIns="46038">
            <a:spAutoFit/>
          </a:bodyPr>
          <a:lstStyle/>
          <a:p>
            <a:pPr algn="ctr" eaLnBrk="0" hangingPunct="0"/>
            <a:r>
              <a:rPr lang="en-US" dirty="0">
                <a:solidFill>
                  <a:srgbClr val="000000"/>
                </a:solidFill>
                <a:latin typeface="Candara"/>
                <a:cs typeface="Arial" pitchFamily="34" charset="0"/>
              </a:rPr>
              <a:t>Data </a:t>
            </a:r>
          </a:p>
          <a:p>
            <a:pPr algn="ctr" eaLnBrk="0" hangingPunct="0"/>
            <a:r>
              <a:rPr lang="en-US" dirty="0">
                <a:solidFill>
                  <a:srgbClr val="000000"/>
                </a:solidFill>
                <a:latin typeface="Candara"/>
                <a:cs typeface="Arial" pitchFamily="34" charset="0"/>
              </a:rPr>
              <a:t>Warehouse</a:t>
            </a:r>
          </a:p>
        </p:txBody>
      </p:sp>
      <p:sp>
        <p:nvSpPr>
          <p:cNvPr id="345106" name="AutoShape 18"/>
          <p:cNvSpPr>
            <a:spLocks noChangeArrowheads="1"/>
          </p:cNvSpPr>
          <p:nvPr/>
        </p:nvSpPr>
        <p:spPr bwMode="auto">
          <a:xfrm>
            <a:off x="4794250" y="34290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Customers</a:t>
            </a:r>
          </a:p>
        </p:txBody>
      </p:sp>
      <p:sp>
        <p:nvSpPr>
          <p:cNvPr id="345107" name="Rectangle 19"/>
          <p:cNvSpPr>
            <a:spLocks noChangeArrowheads="1"/>
          </p:cNvSpPr>
          <p:nvPr/>
        </p:nvSpPr>
        <p:spPr bwMode="auto">
          <a:xfrm>
            <a:off x="4471988" y="1447800"/>
            <a:ext cx="74612" cy="4711700"/>
          </a:xfrm>
          <a:prstGeom prst="rect">
            <a:avLst/>
          </a:prstGeom>
          <a:solidFill>
            <a:schemeClr val="accent4"/>
          </a:solidFill>
          <a:ln w="12700">
            <a:solidFill>
              <a:schemeClr val="tx2"/>
            </a:solidFill>
            <a:miter lim="800000"/>
            <a:headEnd/>
            <a:tailEnd/>
          </a:ln>
          <a:effectLst/>
        </p:spPr>
        <p:txBody>
          <a:bodyPr wrap="none" anchor="ctr"/>
          <a:lstStyle/>
          <a:p>
            <a:endParaRPr lang="en-US">
              <a:solidFill>
                <a:srgbClr val="000000"/>
              </a:solidFill>
              <a:latin typeface="Candara"/>
              <a:cs typeface="Arial" pitchFamily="34" charset="0"/>
            </a:endParaRPr>
          </a:p>
        </p:txBody>
      </p:sp>
      <p:sp>
        <p:nvSpPr>
          <p:cNvPr id="345108" name="AutoShape 20"/>
          <p:cNvSpPr>
            <a:spLocks noChangeArrowheads="1"/>
          </p:cNvSpPr>
          <p:nvPr/>
        </p:nvSpPr>
        <p:spPr bwMode="auto">
          <a:xfrm>
            <a:off x="6926263" y="34290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Products</a:t>
            </a:r>
          </a:p>
        </p:txBody>
      </p:sp>
      <p:sp>
        <p:nvSpPr>
          <p:cNvPr id="345109" name="AutoShape 21"/>
          <p:cNvSpPr>
            <a:spLocks noChangeArrowheads="1"/>
          </p:cNvSpPr>
          <p:nvPr/>
        </p:nvSpPr>
        <p:spPr bwMode="auto">
          <a:xfrm>
            <a:off x="4794250" y="48768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dirty="0">
                <a:solidFill>
                  <a:schemeClr val="tx2"/>
                </a:solidFill>
                <a:latin typeface="Candara"/>
                <a:cs typeface="Arial" pitchFamily="34" charset="0"/>
              </a:rPr>
              <a:t>Regions</a:t>
            </a:r>
          </a:p>
        </p:txBody>
      </p:sp>
      <p:sp>
        <p:nvSpPr>
          <p:cNvPr id="345110" name="AutoShape 22"/>
          <p:cNvSpPr>
            <a:spLocks noChangeArrowheads="1"/>
          </p:cNvSpPr>
          <p:nvPr/>
        </p:nvSpPr>
        <p:spPr bwMode="auto">
          <a:xfrm>
            <a:off x="7002463" y="4800600"/>
            <a:ext cx="1893887" cy="977900"/>
          </a:xfrm>
          <a:prstGeom prst="hexagon">
            <a:avLst>
              <a:gd name="adj" fmla="val 4839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tx2"/>
                </a:solidFill>
                <a:latin typeface="Candara"/>
                <a:cs typeface="Arial" pitchFamily="34" charset="0"/>
              </a:rPr>
              <a:t>Time</a:t>
            </a:r>
          </a:p>
        </p:txBody>
      </p:sp>
      <p:sp>
        <p:nvSpPr>
          <p:cNvPr id="345111" name="Title 1"/>
          <p:cNvSpPr>
            <a:spLocks/>
          </p:cNvSpPr>
          <p:nvPr/>
        </p:nvSpPr>
        <p:spPr bwMode="auto">
          <a:xfrm>
            <a:off x="466725" y="122238"/>
            <a:ext cx="8153400" cy="715962"/>
          </a:xfrm>
          <a:prstGeom prst="rect">
            <a:avLst/>
          </a:prstGeom>
          <a:noFill/>
          <a:ln>
            <a:noFill/>
          </a:ln>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2.2: Characteristics of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Subject-Oriented</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493609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ChangeArrowheads="1"/>
          </p:cNvSpPr>
          <p:nvPr/>
        </p:nvSpPr>
        <p:spPr bwMode="auto">
          <a:xfrm>
            <a:off x="652463" y="1447800"/>
            <a:ext cx="7772400" cy="44958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lang="en-US" sz="2400">
                <a:solidFill>
                  <a:srgbClr val="000000"/>
                </a:solidFill>
                <a:latin typeface="Candara"/>
                <a:cs typeface="Arial" pitchFamily="34" charset="0"/>
              </a:rPr>
              <a:t> </a:t>
            </a:r>
          </a:p>
        </p:txBody>
      </p:sp>
      <p:sp>
        <p:nvSpPr>
          <p:cNvPr id="347140" name="Rectangle 4"/>
          <p:cNvSpPr>
            <a:spLocks noChangeArrowheads="1"/>
          </p:cNvSpPr>
          <p:nvPr/>
        </p:nvSpPr>
        <p:spPr bwMode="auto">
          <a:xfrm>
            <a:off x="331788" y="1423988"/>
            <a:ext cx="4206875" cy="91598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solidFill>
                  <a:srgbClr val="000000"/>
                </a:solidFill>
                <a:latin typeface="Candara"/>
                <a:cs typeface="Arial" pitchFamily="34" charset="0"/>
              </a:rPr>
              <a:t>Appl A - m,f</a:t>
            </a:r>
          </a:p>
          <a:p>
            <a:pPr eaLnBrk="0" hangingPunct="0"/>
            <a:r>
              <a:rPr lang="en-US">
                <a:solidFill>
                  <a:srgbClr val="000000"/>
                </a:solidFill>
                <a:latin typeface="Candara"/>
                <a:cs typeface="Arial" pitchFamily="34" charset="0"/>
              </a:rPr>
              <a:t>Appl B - 1,0</a:t>
            </a:r>
          </a:p>
          <a:p>
            <a:pPr eaLnBrk="0" hangingPunct="0"/>
            <a:r>
              <a:rPr lang="en-US">
                <a:solidFill>
                  <a:srgbClr val="000000"/>
                </a:solidFill>
                <a:latin typeface="Candara"/>
                <a:cs typeface="Arial" pitchFamily="34" charset="0"/>
              </a:rPr>
              <a:t>Appl C - male,female</a:t>
            </a:r>
          </a:p>
        </p:txBody>
      </p:sp>
      <p:sp>
        <p:nvSpPr>
          <p:cNvPr id="347141" name="Rectangle 5"/>
          <p:cNvSpPr>
            <a:spLocks noChangeArrowheads="1"/>
          </p:cNvSpPr>
          <p:nvPr/>
        </p:nvSpPr>
        <p:spPr bwMode="auto">
          <a:xfrm>
            <a:off x="331788" y="2566988"/>
            <a:ext cx="3778278"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Appl A - balance dec fixed (13,2)</a:t>
            </a:r>
          </a:p>
          <a:p>
            <a:pPr eaLnBrk="0" hangingPunct="0"/>
            <a:r>
              <a:rPr lang="en-US">
                <a:solidFill>
                  <a:srgbClr val="000000"/>
                </a:solidFill>
                <a:latin typeface="Candara"/>
                <a:cs typeface="Arial" pitchFamily="34" charset="0"/>
              </a:rPr>
              <a:t>Appl B - balance pic 9(9)V99</a:t>
            </a:r>
          </a:p>
          <a:p>
            <a:pPr eaLnBrk="0" hangingPunct="0"/>
            <a:r>
              <a:rPr lang="en-US">
                <a:solidFill>
                  <a:srgbClr val="000000"/>
                </a:solidFill>
                <a:latin typeface="Candara"/>
                <a:cs typeface="Arial" pitchFamily="34" charset="0"/>
              </a:rPr>
              <a:t>Appl C - balance pic S9(7)V99 comp-3</a:t>
            </a:r>
          </a:p>
        </p:txBody>
      </p:sp>
      <p:sp>
        <p:nvSpPr>
          <p:cNvPr id="347142" name="Rectangle 6"/>
          <p:cNvSpPr>
            <a:spLocks noChangeArrowheads="1"/>
          </p:cNvSpPr>
          <p:nvPr/>
        </p:nvSpPr>
        <p:spPr bwMode="auto">
          <a:xfrm>
            <a:off x="331788" y="3709988"/>
            <a:ext cx="2511906"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Appl A - bal-on-hand</a:t>
            </a:r>
          </a:p>
          <a:p>
            <a:pPr eaLnBrk="0" hangingPunct="0"/>
            <a:r>
              <a:rPr lang="en-US">
                <a:solidFill>
                  <a:srgbClr val="000000"/>
                </a:solidFill>
                <a:latin typeface="Candara"/>
                <a:cs typeface="Arial" pitchFamily="34" charset="0"/>
              </a:rPr>
              <a:t>Appl B - current-balance</a:t>
            </a:r>
          </a:p>
          <a:p>
            <a:pPr eaLnBrk="0" hangingPunct="0"/>
            <a:r>
              <a:rPr lang="en-US">
                <a:solidFill>
                  <a:srgbClr val="000000"/>
                </a:solidFill>
                <a:latin typeface="Candara"/>
                <a:cs typeface="Arial" pitchFamily="34" charset="0"/>
              </a:rPr>
              <a:t>Appl C - cash-on-hand</a:t>
            </a:r>
          </a:p>
        </p:txBody>
      </p:sp>
      <p:sp>
        <p:nvSpPr>
          <p:cNvPr id="347143" name="Rectangle 7"/>
          <p:cNvSpPr>
            <a:spLocks noChangeArrowheads="1"/>
          </p:cNvSpPr>
          <p:nvPr/>
        </p:nvSpPr>
        <p:spPr bwMode="auto">
          <a:xfrm>
            <a:off x="331788" y="4929188"/>
            <a:ext cx="2481449"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Appl A - date (julian)</a:t>
            </a:r>
          </a:p>
          <a:p>
            <a:pPr eaLnBrk="0" hangingPunct="0"/>
            <a:r>
              <a:rPr lang="en-US">
                <a:solidFill>
                  <a:srgbClr val="000000"/>
                </a:solidFill>
                <a:latin typeface="Candara"/>
                <a:cs typeface="Arial" pitchFamily="34" charset="0"/>
              </a:rPr>
              <a:t>Appl B - date (yymmdd)</a:t>
            </a:r>
          </a:p>
          <a:p>
            <a:pPr eaLnBrk="0" hangingPunct="0"/>
            <a:r>
              <a:rPr lang="en-US">
                <a:solidFill>
                  <a:srgbClr val="000000"/>
                </a:solidFill>
                <a:latin typeface="Candara"/>
                <a:cs typeface="Arial" pitchFamily="34" charset="0"/>
              </a:rPr>
              <a:t>Appl C - date (absolute)</a:t>
            </a:r>
          </a:p>
        </p:txBody>
      </p:sp>
      <p:sp>
        <p:nvSpPr>
          <p:cNvPr id="347144" name="Line 8"/>
          <p:cNvSpPr>
            <a:spLocks noChangeShapeType="1"/>
          </p:cNvSpPr>
          <p:nvPr/>
        </p:nvSpPr>
        <p:spPr bwMode="auto">
          <a:xfrm>
            <a:off x="2711450" y="1676400"/>
            <a:ext cx="3503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45" name="Line 9"/>
          <p:cNvSpPr>
            <a:spLocks noChangeShapeType="1"/>
          </p:cNvSpPr>
          <p:nvPr/>
        </p:nvSpPr>
        <p:spPr bwMode="auto">
          <a:xfrm>
            <a:off x="2711450" y="1905000"/>
            <a:ext cx="49498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46" name="Line 10"/>
          <p:cNvSpPr>
            <a:spLocks noChangeShapeType="1"/>
          </p:cNvSpPr>
          <p:nvPr/>
        </p:nvSpPr>
        <p:spPr bwMode="auto">
          <a:xfrm>
            <a:off x="4540250" y="2743200"/>
            <a:ext cx="16748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47" name="Line 11"/>
          <p:cNvSpPr>
            <a:spLocks noChangeShapeType="1"/>
          </p:cNvSpPr>
          <p:nvPr/>
        </p:nvSpPr>
        <p:spPr bwMode="auto">
          <a:xfrm>
            <a:off x="2711450" y="2133600"/>
            <a:ext cx="3503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48" name="Line 12"/>
          <p:cNvSpPr>
            <a:spLocks noChangeShapeType="1"/>
          </p:cNvSpPr>
          <p:nvPr/>
        </p:nvSpPr>
        <p:spPr bwMode="auto">
          <a:xfrm>
            <a:off x="3167063" y="3886200"/>
            <a:ext cx="3048000"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49" name="Line 13"/>
          <p:cNvSpPr>
            <a:spLocks noChangeShapeType="1"/>
          </p:cNvSpPr>
          <p:nvPr/>
        </p:nvSpPr>
        <p:spPr bwMode="auto">
          <a:xfrm>
            <a:off x="3167063" y="4190999"/>
            <a:ext cx="3843337" cy="45719"/>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0" name="Line 14"/>
          <p:cNvSpPr>
            <a:spLocks noChangeShapeType="1"/>
          </p:cNvSpPr>
          <p:nvPr/>
        </p:nvSpPr>
        <p:spPr bwMode="auto">
          <a:xfrm>
            <a:off x="3167063" y="4419600"/>
            <a:ext cx="3048000"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1" name="Line 15"/>
          <p:cNvSpPr>
            <a:spLocks noChangeShapeType="1"/>
          </p:cNvSpPr>
          <p:nvPr/>
        </p:nvSpPr>
        <p:spPr bwMode="auto">
          <a:xfrm>
            <a:off x="4322540" y="3048000"/>
            <a:ext cx="31210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2" name="Line 16"/>
          <p:cNvSpPr>
            <a:spLocks noChangeShapeType="1"/>
          </p:cNvSpPr>
          <p:nvPr/>
        </p:nvSpPr>
        <p:spPr bwMode="auto">
          <a:xfrm>
            <a:off x="4540250" y="3352800"/>
            <a:ext cx="16748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3" name="Line 17"/>
          <p:cNvSpPr>
            <a:spLocks noChangeShapeType="1"/>
          </p:cNvSpPr>
          <p:nvPr/>
        </p:nvSpPr>
        <p:spPr bwMode="auto">
          <a:xfrm>
            <a:off x="3016250" y="5105400"/>
            <a:ext cx="3122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4" name="Line 18"/>
          <p:cNvSpPr>
            <a:spLocks noChangeShapeType="1"/>
          </p:cNvSpPr>
          <p:nvPr/>
        </p:nvSpPr>
        <p:spPr bwMode="auto">
          <a:xfrm>
            <a:off x="3016250" y="5410199"/>
            <a:ext cx="3921579" cy="45719"/>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5" name="Line 19"/>
          <p:cNvSpPr>
            <a:spLocks noChangeShapeType="1"/>
          </p:cNvSpPr>
          <p:nvPr/>
        </p:nvSpPr>
        <p:spPr bwMode="auto">
          <a:xfrm>
            <a:off x="3016250" y="5715000"/>
            <a:ext cx="30464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7156" name="Rectangle 20"/>
          <p:cNvSpPr>
            <a:spLocks noChangeArrowheads="1"/>
          </p:cNvSpPr>
          <p:nvPr/>
        </p:nvSpPr>
        <p:spPr bwMode="auto">
          <a:xfrm>
            <a:off x="7793038" y="1720850"/>
            <a:ext cx="511358" cy="36997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m,f</a:t>
            </a:r>
          </a:p>
        </p:txBody>
      </p:sp>
      <p:sp>
        <p:nvSpPr>
          <p:cNvPr id="347157" name="Rectangle 21"/>
          <p:cNvSpPr>
            <a:spLocks noChangeArrowheads="1"/>
          </p:cNvSpPr>
          <p:nvPr/>
        </p:nvSpPr>
        <p:spPr bwMode="auto">
          <a:xfrm>
            <a:off x="7479167" y="2787650"/>
            <a:ext cx="1489075" cy="6413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dirty="0">
                <a:solidFill>
                  <a:srgbClr val="000000"/>
                </a:solidFill>
                <a:latin typeface="Candara"/>
                <a:cs typeface="Arial" pitchFamily="34" charset="0"/>
              </a:rPr>
              <a:t>balance </a:t>
            </a:r>
            <a:r>
              <a:rPr lang="en-US" dirty="0" err="1">
                <a:solidFill>
                  <a:srgbClr val="000000"/>
                </a:solidFill>
                <a:latin typeface="Candara"/>
                <a:cs typeface="Arial" pitchFamily="34" charset="0"/>
              </a:rPr>
              <a:t>dec</a:t>
            </a:r>
            <a:r>
              <a:rPr lang="en-US" dirty="0">
                <a:solidFill>
                  <a:srgbClr val="000000"/>
                </a:solidFill>
                <a:latin typeface="Candara"/>
                <a:cs typeface="Arial" pitchFamily="34" charset="0"/>
              </a:rPr>
              <a:t> </a:t>
            </a:r>
          </a:p>
          <a:p>
            <a:pPr eaLnBrk="0" hangingPunct="0"/>
            <a:r>
              <a:rPr lang="en-US" dirty="0">
                <a:solidFill>
                  <a:srgbClr val="000000"/>
                </a:solidFill>
                <a:latin typeface="Candara"/>
                <a:cs typeface="Arial" pitchFamily="34" charset="0"/>
              </a:rPr>
              <a:t>fixed (13,2)</a:t>
            </a:r>
          </a:p>
        </p:txBody>
      </p:sp>
      <p:sp>
        <p:nvSpPr>
          <p:cNvPr id="347158" name="Rectangle 22"/>
          <p:cNvSpPr>
            <a:spLocks noChangeArrowheads="1"/>
          </p:cNvSpPr>
          <p:nvPr/>
        </p:nvSpPr>
        <p:spPr bwMode="auto">
          <a:xfrm>
            <a:off x="7447646" y="5149850"/>
            <a:ext cx="1391407" cy="36997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rgbClr val="000000"/>
                </a:solidFill>
                <a:latin typeface="Candara"/>
                <a:cs typeface="Arial" pitchFamily="34" charset="0"/>
              </a:rPr>
              <a:t>date (</a:t>
            </a:r>
            <a:r>
              <a:rPr lang="en-US" dirty="0" err="1">
                <a:solidFill>
                  <a:srgbClr val="000000"/>
                </a:solidFill>
                <a:latin typeface="Candara"/>
                <a:cs typeface="Arial" pitchFamily="34" charset="0"/>
              </a:rPr>
              <a:t>julian</a:t>
            </a:r>
            <a:r>
              <a:rPr lang="en-US" dirty="0">
                <a:solidFill>
                  <a:srgbClr val="000000"/>
                </a:solidFill>
                <a:latin typeface="Candara"/>
                <a:cs typeface="Arial" pitchFamily="34" charset="0"/>
              </a:rPr>
              <a:t>)</a:t>
            </a:r>
          </a:p>
        </p:txBody>
      </p:sp>
      <p:sp>
        <p:nvSpPr>
          <p:cNvPr id="347159" name="Text Box 23"/>
          <p:cNvSpPr txBox="1">
            <a:spLocks noChangeArrowheads="1"/>
          </p:cNvSpPr>
          <p:nvPr/>
        </p:nvSpPr>
        <p:spPr bwMode="auto">
          <a:xfrm>
            <a:off x="7179556" y="3961091"/>
            <a:ext cx="1731563" cy="36933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dirty="0">
                <a:solidFill>
                  <a:schemeClr val="tx2"/>
                </a:solidFill>
                <a:latin typeface="Candara"/>
                <a:cs typeface="Arial" pitchFamily="34" charset="0"/>
              </a:rPr>
              <a:t>Current balance</a:t>
            </a:r>
            <a:endParaRPr lang="en-US" sz="2400" dirty="0">
              <a:solidFill>
                <a:schemeClr val="tx2"/>
              </a:solidFill>
              <a:latin typeface="Candara"/>
              <a:cs typeface="Arial" pitchFamily="34" charset="0"/>
            </a:endParaRPr>
          </a:p>
        </p:txBody>
      </p:sp>
      <p:sp>
        <p:nvSpPr>
          <p:cNvPr id="347161" name="Title 1"/>
          <p:cNvSpPr>
            <a:spLocks/>
          </p:cNvSpPr>
          <p:nvPr/>
        </p:nvSpPr>
        <p:spPr bwMode="auto">
          <a:xfrm>
            <a:off x="466725" y="122238"/>
            <a:ext cx="8153400" cy="715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2.2: Characteristics of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Integrated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35614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ChangeArrowheads="1"/>
          </p:cNvSpPr>
          <p:nvPr/>
        </p:nvSpPr>
        <p:spPr bwMode="auto">
          <a:xfrm>
            <a:off x="555625" y="14478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lang="en-US">
                <a:solidFill>
                  <a:srgbClr val="000000"/>
                </a:solidFill>
                <a:latin typeface="Candara"/>
                <a:cs typeface="Arial" pitchFamily="34" charset="0"/>
              </a:rPr>
              <a:t> </a:t>
            </a:r>
          </a:p>
        </p:txBody>
      </p:sp>
      <p:grpSp>
        <p:nvGrpSpPr>
          <p:cNvPr id="2" name="Group 4"/>
          <p:cNvGrpSpPr>
            <a:grpSpLocks/>
          </p:cNvGrpSpPr>
          <p:nvPr/>
        </p:nvGrpSpPr>
        <p:grpSpPr bwMode="auto">
          <a:xfrm>
            <a:off x="1106488" y="2701925"/>
            <a:ext cx="1963737" cy="1558925"/>
            <a:chOff x="1018" y="1702"/>
            <a:chExt cx="1238" cy="982"/>
          </a:xfrm>
        </p:grpSpPr>
        <p:sp>
          <p:nvSpPr>
            <p:cNvPr id="349189" name="Oval 5"/>
            <p:cNvSpPr>
              <a:spLocks noChangeArrowheads="1"/>
            </p:cNvSpPr>
            <p:nvPr/>
          </p:nvSpPr>
          <p:spPr bwMode="auto">
            <a:xfrm>
              <a:off x="1032" y="1702"/>
              <a:ext cx="1210" cy="280"/>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0" name="Oval 6"/>
            <p:cNvSpPr>
              <a:spLocks noChangeArrowheads="1"/>
            </p:cNvSpPr>
            <p:nvPr/>
          </p:nvSpPr>
          <p:spPr bwMode="auto">
            <a:xfrm>
              <a:off x="1035" y="2404"/>
              <a:ext cx="1209" cy="280"/>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1" name="Line 7"/>
            <p:cNvSpPr>
              <a:spLocks noChangeShapeType="1"/>
            </p:cNvSpPr>
            <p:nvPr/>
          </p:nvSpPr>
          <p:spPr bwMode="auto">
            <a:xfrm>
              <a:off x="1018" y="1861"/>
              <a:ext cx="0" cy="66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2" name="Line 8"/>
            <p:cNvSpPr>
              <a:spLocks noChangeShapeType="1"/>
            </p:cNvSpPr>
            <p:nvPr/>
          </p:nvSpPr>
          <p:spPr bwMode="auto">
            <a:xfrm>
              <a:off x="2256" y="1863"/>
              <a:ext cx="0" cy="66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3" name="Rectangle 9"/>
            <p:cNvSpPr>
              <a:spLocks noChangeArrowheads="1"/>
            </p:cNvSpPr>
            <p:nvPr/>
          </p:nvSpPr>
          <p:spPr bwMode="auto">
            <a:xfrm>
              <a:off x="1138" y="2044"/>
              <a:ext cx="86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chemeClr val="tx2"/>
                  </a:solidFill>
                  <a:latin typeface="Arial" pitchFamily="34" charset="0"/>
                  <a:cs typeface="Arial" pitchFamily="34" charset="0"/>
                </a:rPr>
                <a:t>Operational</a:t>
              </a:r>
            </a:p>
          </p:txBody>
        </p:sp>
      </p:grpSp>
      <p:grpSp>
        <p:nvGrpSpPr>
          <p:cNvPr id="3" name="Group 10"/>
          <p:cNvGrpSpPr>
            <a:grpSpLocks/>
          </p:cNvGrpSpPr>
          <p:nvPr/>
        </p:nvGrpSpPr>
        <p:grpSpPr bwMode="auto">
          <a:xfrm>
            <a:off x="5602288" y="2778125"/>
            <a:ext cx="1962150" cy="1635125"/>
            <a:chOff x="3850" y="1750"/>
            <a:chExt cx="1238" cy="1030"/>
          </a:xfrm>
        </p:grpSpPr>
        <p:grpSp>
          <p:nvGrpSpPr>
            <p:cNvPr id="4" name="Group 11"/>
            <p:cNvGrpSpPr>
              <a:grpSpLocks/>
            </p:cNvGrpSpPr>
            <p:nvPr/>
          </p:nvGrpSpPr>
          <p:grpSpPr bwMode="auto">
            <a:xfrm>
              <a:off x="3850" y="1750"/>
              <a:ext cx="1238" cy="1030"/>
              <a:chOff x="3850" y="1750"/>
              <a:chExt cx="1238" cy="1030"/>
            </a:xfrm>
          </p:grpSpPr>
          <p:sp>
            <p:nvSpPr>
              <p:cNvPr id="349196" name="Oval 12"/>
              <p:cNvSpPr>
                <a:spLocks noChangeArrowheads="1"/>
              </p:cNvSpPr>
              <p:nvPr/>
            </p:nvSpPr>
            <p:spPr bwMode="auto">
              <a:xfrm>
                <a:off x="3864" y="1750"/>
                <a:ext cx="1210" cy="294"/>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7" name="Oval 13"/>
              <p:cNvSpPr>
                <a:spLocks noChangeArrowheads="1"/>
              </p:cNvSpPr>
              <p:nvPr/>
            </p:nvSpPr>
            <p:spPr bwMode="auto">
              <a:xfrm>
                <a:off x="3867" y="2486"/>
                <a:ext cx="1209" cy="294"/>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8" name="Line 14"/>
              <p:cNvSpPr>
                <a:spLocks noChangeShapeType="1"/>
              </p:cNvSpPr>
              <p:nvPr/>
            </p:nvSpPr>
            <p:spPr bwMode="auto">
              <a:xfrm>
                <a:off x="3850" y="1917"/>
                <a:ext cx="0" cy="6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49199" name="Line 15"/>
              <p:cNvSpPr>
                <a:spLocks noChangeShapeType="1"/>
              </p:cNvSpPr>
              <p:nvPr/>
            </p:nvSpPr>
            <p:spPr bwMode="auto">
              <a:xfrm>
                <a:off x="5088" y="1919"/>
                <a:ext cx="0" cy="6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49200" name="Rectangle 16"/>
            <p:cNvSpPr>
              <a:spLocks noChangeArrowheads="1"/>
            </p:cNvSpPr>
            <p:nvPr/>
          </p:nvSpPr>
          <p:spPr bwMode="auto">
            <a:xfrm>
              <a:off x="4059" y="2006"/>
              <a:ext cx="8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solidFill>
                    <a:schemeClr val="tx2"/>
                  </a:solidFill>
                  <a:latin typeface="Arial" pitchFamily="34" charset="0"/>
                  <a:cs typeface="Arial" pitchFamily="34" charset="0"/>
                </a:rPr>
                <a:t>Data </a:t>
              </a:r>
            </a:p>
            <a:p>
              <a:pPr algn="ctr" eaLnBrk="0" hangingPunct="0"/>
              <a:r>
                <a:rPr lang="en-US">
                  <a:solidFill>
                    <a:schemeClr val="tx2"/>
                  </a:solidFill>
                  <a:latin typeface="Arial" pitchFamily="34" charset="0"/>
                  <a:cs typeface="Arial" pitchFamily="34" charset="0"/>
                </a:rPr>
                <a:t>Warehouse</a:t>
              </a:r>
            </a:p>
          </p:txBody>
        </p:sp>
      </p:grpSp>
      <p:sp>
        <p:nvSpPr>
          <p:cNvPr id="349201" name="Rectangle 17"/>
          <p:cNvSpPr>
            <a:spLocks noChangeArrowheads="1"/>
          </p:cNvSpPr>
          <p:nvPr/>
        </p:nvSpPr>
        <p:spPr bwMode="auto">
          <a:xfrm>
            <a:off x="4373563" y="1377950"/>
            <a:ext cx="61912" cy="4787900"/>
          </a:xfrm>
          <a:prstGeom prst="rect">
            <a:avLst/>
          </a:prstGeom>
          <a:solidFill>
            <a:schemeClr val="accent4"/>
          </a:solidFill>
          <a:ln w="12700">
            <a:solidFill>
              <a:schemeClr val="tx2"/>
            </a:solidFill>
            <a:miter lim="800000"/>
            <a:headEnd/>
            <a:tailEnd/>
          </a:ln>
          <a:effectLst/>
        </p:spPr>
        <p:txBody>
          <a:bodyPr wrap="none" anchor="ctr"/>
          <a:lstStyle/>
          <a:p>
            <a:endParaRPr lang="en-US">
              <a:solidFill>
                <a:srgbClr val="000000"/>
              </a:solidFill>
              <a:latin typeface="Candara"/>
              <a:cs typeface="Arial" pitchFamily="34" charset="0"/>
            </a:endParaRPr>
          </a:p>
        </p:txBody>
      </p:sp>
      <p:sp>
        <p:nvSpPr>
          <p:cNvPr id="349202" name="Line 18"/>
          <p:cNvSpPr>
            <a:spLocks noChangeShapeType="1"/>
          </p:cNvSpPr>
          <p:nvPr/>
        </p:nvSpPr>
        <p:spPr bwMode="auto">
          <a:xfrm>
            <a:off x="712788" y="1754188"/>
            <a:ext cx="987425" cy="12176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3" name="Line 19"/>
          <p:cNvSpPr>
            <a:spLocks noChangeShapeType="1"/>
          </p:cNvSpPr>
          <p:nvPr/>
        </p:nvSpPr>
        <p:spPr bwMode="auto">
          <a:xfrm flipV="1">
            <a:off x="152400" y="3581400"/>
            <a:ext cx="1168400" cy="45720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4" name="Line 20"/>
          <p:cNvSpPr>
            <a:spLocks noChangeShapeType="1"/>
          </p:cNvSpPr>
          <p:nvPr/>
        </p:nvSpPr>
        <p:spPr bwMode="auto">
          <a:xfrm flipV="1">
            <a:off x="703263" y="3989388"/>
            <a:ext cx="852487" cy="13192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5" name="Line 21"/>
          <p:cNvSpPr>
            <a:spLocks noChangeShapeType="1"/>
          </p:cNvSpPr>
          <p:nvPr/>
        </p:nvSpPr>
        <p:spPr bwMode="auto">
          <a:xfrm flipH="1" flipV="1">
            <a:off x="2370138" y="4025900"/>
            <a:ext cx="717550" cy="13985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6" name="Line 22"/>
          <p:cNvSpPr>
            <a:spLocks noChangeShapeType="1"/>
          </p:cNvSpPr>
          <p:nvPr/>
        </p:nvSpPr>
        <p:spPr bwMode="auto">
          <a:xfrm flipH="1">
            <a:off x="2501900" y="1600200"/>
            <a:ext cx="757238" cy="13731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7" name="Line 23"/>
          <p:cNvSpPr>
            <a:spLocks noChangeShapeType="1"/>
          </p:cNvSpPr>
          <p:nvPr/>
        </p:nvSpPr>
        <p:spPr bwMode="auto">
          <a:xfrm flipH="1">
            <a:off x="2630488" y="3657600"/>
            <a:ext cx="1565275" cy="15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8" name="Line 24"/>
          <p:cNvSpPr>
            <a:spLocks noChangeShapeType="1"/>
          </p:cNvSpPr>
          <p:nvPr/>
        </p:nvSpPr>
        <p:spPr bwMode="auto">
          <a:xfrm>
            <a:off x="4608513" y="33528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09" name="Line 25"/>
          <p:cNvSpPr>
            <a:spLocks noChangeShapeType="1"/>
          </p:cNvSpPr>
          <p:nvPr/>
        </p:nvSpPr>
        <p:spPr bwMode="auto">
          <a:xfrm>
            <a:off x="4608513" y="35814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0" name="Line 26"/>
          <p:cNvSpPr>
            <a:spLocks noChangeShapeType="1"/>
          </p:cNvSpPr>
          <p:nvPr/>
        </p:nvSpPr>
        <p:spPr bwMode="auto">
          <a:xfrm>
            <a:off x="4608513" y="38100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1" name="Line 27"/>
          <p:cNvSpPr>
            <a:spLocks noChangeShapeType="1"/>
          </p:cNvSpPr>
          <p:nvPr/>
        </p:nvSpPr>
        <p:spPr bwMode="auto">
          <a:xfrm>
            <a:off x="4608513" y="40386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2" name="Line 28"/>
          <p:cNvSpPr>
            <a:spLocks noChangeShapeType="1"/>
          </p:cNvSpPr>
          <p:nvPr/>
        </p:nvSpPr>
        <p:spPr bwMode="auto">
          <a:xfrm flipV="1">
            <a:off x="7489825" y="2741613"/>
            <a:ext cx="1447800" cy="61436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3" name="Line 29"/>
          <p:cNvSpPr>
            <a:spLocks noChangeShapeType="1"/>
          </p:cNvSpPr>
          <p:nvPr/>
        </p:nvSpPr>
        <p:spPr bwMode="auto">
          <a:xfrm flipV="1">
            <a:off x="7586663" y="3276600"/>
            <a:ext cx="1404937" cy="17303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4" name="Line 30"/>
          <p:cNvSpPr>
            <a:spLocks noChangeShapeType="1"/>
          </p:cNvSpPr>
          <p:nvPr/>
        </p:nvSpPr>
        <p:spPr bwMode="auto">
          <a:xfrm>
            <a:off x="7507288" y="3654425"/>
            <a:ext cx="1562100" cy="16033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5" name="Line 31"/>
          <p:cNvSpPr>
            <a:spLocks noChangeShapeType="1"/>
          </p:cNvSpPr>
          <p:nvPr/>
        </p:nvSpPr>
        <p:spPr bwMode="auto">
          <a:xfrm>
            <a:off x="7534275" y="3900488"/>
            <a:ext cx="1511300" cy="4302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49216" name="Rectangle 32"/>
          <p:cNvSpPr>
            <a:spLocks noChangeArrowheads="1"/>
          </p:cNvSpPr>
          <p:nvPr/>
        </p:nvSpPr>
        <p:spPr bwMode="auto">
          <a:xfrm>
            <a:off x="388938" y="5364163"/>
            <a:ext cx="90409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rgbClr val="000000"/>
                </a:solidFill>
                <a:latin typeface="Candara"/>
                <a:cs typeface="Arial" pitchFamily="34" charset="0"/>
              </a:rPr>
              <a:t>replace</a:t>
            </a:r>
          </a:p>
        </p:txBody>
      </p:sp>
      <p:sp>
        <p:nvSpPr>
          <p:cNvPr id="349217" name="Rectangle 33"/>
          <p:cNvSpPr>
            <a:spLocks noChangeArrowheads="1"/>
          </p:cNvSpPr>
          <p:nvPr/>
        </p:nvSpPr>
        <p:spPr bwMode="auto">
          <a:xfrm>
            <a:off x="2674938" y="5516563"/>
            <a:ext cx="89768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change</a:t>
            </a:r>
          </a:p>
        </p:txBody>
      </p:sp>
      <p:sp>
        <p:nvSpPr>
          <p:cNvPr id="349218" name="Rectangle 34"/>
          <p:cNvSpPr>
            <a:spLocks noChangeArrowheads="1"/>
          </p:cNvSpPr>
          <p:nvPr/>
        </p:nvSpPr>
        <p:spPr bwMode="auto">
          <a:xfrm>
            <a:off x="3281363" y="37639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insert</a:t>
            </a:r>
          </a:p>
        </p:txBody>
      </p:sp>
      <p:sp>
        <p:nvSpPr>
          <p:cNvPr id="349219" name="Rectangle 35"/>
          <p:cNvSpPr>
            <a:spLocks noChangeArrowheads="1"/>
          </p:cNvSpPr>
          <p:nvPr/>
        </p:nvSpPr>
        <p:spPr bwMode="auto">
          <a:xfrm>
            <a:off x="3276600" y="1676400"/>
            <a:ext cx="89768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change</a:t>
            </a:r>
          </a:p>
        </p:txBody>
      </p:sp>
      <p:sp>
        <p:nvSpPr>
          <p:cNvPr id="349220" name="Rectangle 36"/>
          <p:cNvSpPr>
            <a:spLocks noChangeArrowheads="1"/>
          </p:cNvSpPr>
          <p:nvPr/>
        </p:nvSpPr>
        <p:spPr bwMode="auto">
          <a:xfrm>
            <a:off x="998538" y="15541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insert</a:t>
            </a:r>
          </a:p>
        </p:txBody>
      </p:sp>
      <p:sp>
        <p:nvSpPr>
          <p:cNvPr id="349221" name="Rectangle 37"/>
          <p:cNvSpPr>
            <a:spLocks noChangeArrowheads="1"/>
          </p:cNvSpPr>
          <p:nvPr/>
        </p:nvSpPr>
        <p:spPr bwMode="auto">
          <a:xfrm>
            <a:off x="152400" y="3962400"/>
            <a:ext cx="9985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dirty="0">
                <a:solidFill>
                  <a:srgbClr val="000000"/>
                </a:solidFill>
                <a:latin typeface="Candara"/>
                <a:cs typeface="Arial" pitchFamily="34" charset="0"/>
              </a:rPr>
              <a:t>delete</a:t>
            </a:r>
          </a:p>
        </p:txBody>
      </p:sp>
      <p:sp>
        <p:nvSpPr>
          <p:cNvPr id="349222" name="Rectangle 38"/>
          <p:cNvSpPr>
            <a:spLocks noChangeArrowheads="1"/>
          </p:cNvSpPr>
          <p:nvPr/>
        </p:nvSpPr>
        <p:spPr bwMode="auto">
          <a:xfrm>
            <a:off x="4579938" y="43735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Candara"/>
                <a:cs typeface="Arial" pitchFamily="34" charset="0"/>
              </a:rPr>
              <a:t>load</a:t>
            </a:r>
          </a:p>
        </p:txBody>
      </p:sp>
      <p:sp>
        <p:nvSpPr>
          <p:cNvPr id="349223" name="Rectangle 39"/>
          <p:cNvSpPr>
            <a:spLocks noChangeArrowheads="1"/>
          </p:cNvSpPr>
          <p:nvPr/>
        </p:nvSpPr>
        <p:spPr bwMode="auto">
          <a:xfrm>
            <a:off x="7850740" y="4602163"/>
            <a:ext cx="113973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dirty="0">
                <a:solidFill>
                  <a:srgbClr val="000000"/>
                </a:solidFill>
                <a:latin typeface="Candara"/>
                <a:cs typeface="Arial" pitchFamily="34" charset="0"/>
              </a:rPr>
              <a:t>read only </a:t>
            </a:r>
          </a:p>
          <a:p>
            <a:pPr algn="ctr" eaLnBrk="0" hangingPunct="0"/>
            <a:r>
              <a:rPr lang="en-US" dirty="0">
                <a:solidFill>
                  <a:srgbClr val="000000"/>
                </a:solidFill>
                <a:latin typeface="Candara"/>
                <a:cs typeface="Arial" pitchFamily="34" charset="0"/>
              </a:rPr>
              <a:t>access</a:t>
            </a:r>
          </a:p>
        </p:txBody>
      </p:sp>
      <p:sp>
        <p:nvSpPr>
          <p:cNvPr id="349224" name="Title 1"/>
          <p:cNvSpPr>
            <a:spLocks/>
          </p:cNvSpPr>
          <p:nvPr/>
        </p:nvSpPr>
        <p:spPr bwMode="auto">
          <a:xfrm>
            <a:off x="466725" y="122238"/>
            <a:ext cx="8153400" cy="715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2.2: Characteristics of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Non-volatile</a:t>
            </a:r>
            <a:r>
              <a:rPr lang="en-US" sz="2400" b="1" dirty="0">
                <a:solidFill>
                  <a:srgbClr val="000000"/>
                </a:solidFill>
                <a:latin typeface="Candara"/>
                <a:ea typeface="ヒラギノ角ゴ Pro W3"/>
                <a:cs typeface="Arial" pitchFamily="34" charset="0"/>
              </a:rPr>
              <a:t/>
            </a:r>
            <a:br>
              <a:rPr lang="en-US" sz="2400" b="1" dirty="0">
                <a:solidFill>
                  <a:srgbClr val="000000"/>
                </a:solidFill>
                <a:latin typeface="Candara"/>
                <a:ea typeface="ヒラギノ角ゴ Pro W3"/>
                <a:cs typeface="Arial" pitchFamily="34" charset="0"/>
              </a:rPr>
            </a:br>
            <a:endParaRPr lang="en-US" sz="2400" b="1" dirty="0">
              <a:solidFill>
                <a:srgbClr val="000000"/>
              </a:solidFill>
              <a:latin typeface="Candara"/>
              <a:ea typeface="ヒラギノ角ゴ Pro W3"/>
              <a:cs typeface="Arial" pitchFamily="34" charset="0"/>
            </a:endParaRP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85005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ChangeArrowheads="1"/>
          </p:cNvSpPr>
          <p:nvPr/>
        </p:nvSpPr>
        <p:spPr bwMode="auto">
          <a:xfrm>
            <a:off x="381000" y="1371600"/>
            <a:ext cx="8382000" cy="4800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lang="en-US" sz="2400">
                <a:solidFill>
                  <a:srgbClr val="000000"/>
                </a:solidFill>
                <a:latin typeface="Candara"/>
                <a:cs typeface="Arial" pitchFamily="34" charset="0"/>
              </a:rPr>
              <a:t> </a:t>
            </a:r>
          </a:p>
        </p:txBody>
      </p:sp>
      <p:sp>
        <p:nvSpPr>
          <p:cNvPr id="350212" name="Oval 4"/>
          <p:cNvSpPr>
            <a:spLocks noChangeArrowheads="1"/>
          </p:cNvSpPr>
          <p:nvPr/>
        </p:nvSpPr>
        <p:spPr bwMode="auto">
          <a:xfrm>
            <a:off x="1546225" y="1828800"/>
            <a:ext cx="1920875"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Candara"/>
              <a:cs typeface="Arial" pitchFamily="34" charset="0"/>
            </a:endParaRPr>
          </a:p>
        </p:txBody>
      </p:sp>
      <p:sp>
        <p:nvSpPr>
          <p:cNvPr id="350213" name="Oval 5"/>
          <p:cNvSpPr>
            <a:spLocks noChangeArrowheads="1"/>
          </p:cNvSpPr>
          <p:nvPr/>
        </p:nvSpPr>
        <p:spPr bwMode="auto">
          <a:xfrm>
            <a:off x="1550988" y="2943225"/>
            <a:ext cx="1919287"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Candara"/>
              <a:cs typeface="Arial" pitchFamily="34" charset="0"/>
            </a:endParaRPr>
          </a:p>
        </p:txBody>
      </p:sp>
      <p:sp>
        <p:nvSpPr>
          <p:cNvPr id="350214" name="Line 6"/>
          <p:cNvSpPr>
            <a:spLocks noChangeShapeType="1"/>
          </p:cNvSpPr>
          <p:nvPr/>
        </p:nvSpPr>
        <p:spPr bwMode="auto">
          <a:xfrm>
            <a:off x="1525588" y="2081213"/>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50215" name="Line 7"/>
          <p:cNvSpPr>
            <a:spLocks noChangeShapeType="1"/>
          </p:cNvSpPr>
          <p:nvPr/>
        </p:nvSpPr>
        <p:spPr bwMode="auto">
          <a:xfrm>
            <a:off x="3487738" y="2084388"/>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a:cs typeface="Arial" pitchFamily="34" charset="0"/>
            </a:endParaRPr>
          </a:p>
        </p:txBody>
      </p:sp>
      <p:sp>
        <p:nvSpPr>
          <p:cNvPr id="350216" name="Rectangle 8"/>
          <p:cNvSpPr>
            <a:spLocks noChangeArrowheads="1"/>
          </p:cNvSpPr>
          <p:nvPr/>
        </p:nvSpPr>
        <p:spPr bwMode="auto">
          <a:xfrm>
            <a:off x="1570038" y="2387600"/>
            <a:ext cx="1726435" cy="4623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solidFill>
                  <a:srgbClr val="000000"/>
                </a:solidFill>
                <a:latin typeface="Candara"/>
                <a:cs typeface="Arial" pitchFamily="34" charset="0"/>
              </a:rPr>
              <a:t>Operational</a:t>
            </a:r>
          </a:p>
        </p:txBody>
      </p:sp>
      <p:grpSp>
        <p:nvGrpSpPr>
          <p:cNvPr id="2" name="Group 9"/>
          <p:cNvGrpSpPr>
            <a:grpSpLocks/>
          </p:cNvGrpSpPr>
          <p:nvPr/>
        </p:nvGrpSpPr>
        <p:grpSpPr bwMode="auto">
          <a:xfrm>
            <a:off x="5638800" y="1828800"/>
            <a:ext cx="1963738" cy="1635125"/>
            <a:chOff x="3754" y="934"/>
            <a:chExt cx="1238" cy="1030"/>
          </a:xfrm>
          <a:solidFill>
            <a:schemeClr val="accent4"/>
          </a:solidFill>
        </p:grpSpPr>
        <p:sp>
          <p:nvSpPr>
            <p:cNvPr id="350218" name="Oval 10"/>
            <p:cNvSpPr>
              <a:spLocks noChangeArrowheads="1"/>
            </p:cNvSpPr>
            <p:nvPr/>
          </p:nvSpPr>
          <p:spPr bwMode="auto">
            <a:xfrm>
              <a:off x="3768" y="934"/>
              <a:ext cx="1210"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50219" name="Oval 11"/>
            <p:cNvSpPr>
              <a:spLocks noChangeArrowheads="1"/>
            </p:cNvSpPr>
            <p:nvPr/>
          </p:nvSpPr>
          <p:spPr bwMode="auto">
            <a:xfrm>
              <a:off x="3771" y="1670"/>
              <a:ext cx="1209"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50220" name="Line 12"/>
            <p:cNvSpPr>
              <a:spLocks noChangeShapeType="1"/>
            </p:cNvSpPr>
            <p:nvPr/>
          </p:nvSpPr>
          <p:spPr bwMode="auto">
            <a:xfrm>
              <a:off x="3754" y="1101"/>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50221" name="Line 13"/>
            <p:cNvSpPr>
              <a:spLocks noChangeShapeType="1"/>
            </p:cNvSpPr>
            <p:nvPr/>
          </p:nvSpPr>
          <p:spPr bwMode="auto">
            <a:xfrm>
              <a:off x="4992" y="1103"/>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50222" name="Rectangle 14"/>
          <p:cNvSpPr>
            <a:spLocks noChangeArrowheads="1"/>
          </p:cNvSpPr>
          <p:nvPr/>
        </p:nvSpPr>
        <p:spPr bwMode="auto">
          <a:xfrm>
            <a:off x="5776482" y="2235200"/>
            <a:ext cx="1662442"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a:solidFill>
                  <a:srgbClr val="000000"/>
                </a:solidFill>
                <a:latin typeface="Candara"/>
                <a:cs typeface="Arial" pitchFamily="34" charset="0"/>
              </a:rPr>
              <a:t>Data </a:t>
            </a:r>
          </a:p>
          <a:p>
            <a:pPr algn="ctr" eaLnBrk="0" hangingPunct="0"/>
            <a:r>
              <a:rPr lang="en-US" sz="2400">
                <a:solidFill>
                  <a:srgbClr val="000000"/>
                </a:solidFill>
                <a:latin typeface="Candara"/>
                <a:cs typeface="Arial" pitchFamily="34" charset="0"/>
              </a:rPr>
              <a:t>Warehouse</a:t>
            </a:r>
          </a:p>
        </p:txBody>
      </p:sp>
      <p:sp>
        <p:nvSpPr>
          <p:cNvPr id="350223" name="Rectangle 15"/>
          <p:cNvSpPr>
            <a:spLocks noChangeArrowheads="1"/>
          </p:cNvSpPr>
          <p:nvPr/>
        </p:nvSpPr>
        <p:spPr bwMode="auto">
          <a:xfrm>
            <a:off x="381000" y="3641725"/>
            <a:ext cx="4500563" cy="9978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buClr>
                <a:srgbClr val="00A1E4"/>
              </a:buClr>
            </a:pPr>
            <a:r>
              <a:rPr lang="en-US" dirty="0">
                <a:solidFill>
                  <a:srgbClr val="000000"/>
                </a:solidFill>
                <a:latin typeface="Candara"/>
                <a:cs typeface="Arial" pitchFamily="34" charset="0"/>
              </a:rPr>
              <a:t>Current Value data</a:t>
            </a:r>
          </a:p>
          <a:p>
            <a:pPr marL="174625" indent="-279400">
              <a:spcBef>
                <a:spcPct val="20000"/>
              </a:spcBef>
              <a:buClr>
                <a:srgbClr val="00A1E4"/>
              </a:buClr>
              <a:buFont typeface="Arial" pitchFamily="34" charset="0"/>
              <a:buChar char="•"/>
            </a:pPr>
            <a:r>
              <a:rPr lang="en-US" dirty="0">
                <a:solidFill>
                  <a:srgbClr val="000000"/>
                </a:solidFill>
                <a:latin typeface="Candara"/>
                <a:cs typeface="Arial" pitchFamily="34" charset="0"/>
              </a:rPr>
              <a:t> </a:t>
            </a:r>
            <a:r>
              <a:rPr lang="en-US" sz="1600" dirty="0">
                <a:solidFill>
                  <a:srgbClr val="000000"/>
                </a:solidFill>
                <a:latin typeface="Candara"/>
                <a:cs typeface="Arial" pitchFamily="34" charset="0"/>
              </a:rPr>
              <a:t>time horizon : 60-90 days</a:t>
            </a:r>
          </a:p>
          <a:p>
            <a:pPr marL="174625"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key may not have element of time</a:t>
            </a:r>
          </a:p>
        </p:txBody>
      </p:sp>
      <p:sp>
        <p:nvSpPr>
          <p:cNvPr id="350224" name="Rectangle 16"/>
          <p:cNvSpPr>
            <a:spLocks noChangeArrowheads="1"/>
          </p:cNvSpPr>
          <p:nvPr/>
        </p:nvSpPr>
        <p:spPr bwMode="auto">
          <a:xfrm>
            <a:off x="4724400" y="3717925"/>
            <a:ext cx="4419600" cy="12933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buClr>
                <a:srgbClr val="00A1E4"/>
              </a:buClr>
            </a:pPr>
            <a:r>
              <a:rPr lang="en-US" dirty="0">
                <a:solidFill>
                  <a:srgbClr val="000000"/>
                </a:solidFill>
                <a:latin typeface="Candara"/>
                <a:cs typeface="Arial" pitchFamily="34" charset="0"/>
              </a:rPr>
              <a:t>Snapshot data</a:t>
            </a:r>
          </a:p>
          <a:p>
            <a:pPr marL="174625" indent="-279400">
              <a:spcBef>
                <a:spcPct val="20000"/>
              </a:spcBef>
              <a:buClr>
                <a:srgbClr val="00A1E4"/>
              </a:buClr>
              <a:buFont typeface="Arial" pitchFamily="34" charset="0"/>
              <a:buChar char="•"/>
            </a:pPr>
            <a:r>
              <a:rPr lang="en-US" dirty="0">
                <a:solidFill>
                  <a:srgbClr val="000000"/>
                </a:solidFill>
                <a:latin typeface="Candara"/>
                <a:cs typeface="Arial" pitchFamily="34" charset="0"/>
              </a:rPr>
              <a:t> </a:t>
            </a:r>
            <a:r>
              <a:rPr lang="en-US" sz="1600" dirty="0">
                <a:solidFill>
                  <a:srgbClr val="000000"/>
                </a:solidFill>
                <a:latin typeface="Candara"/>
                <a:cs typeface="Arial" pitchFamily="34" charset="0"/>
              </a:rPr>
              <a:t>time horizon : 5-10 years</a:t>
            </a:r>
          </a:p>
          <a:p>
            <a:pPr marL="174625"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key has an element of time</a:t>
            </a:r>
          </a:p>
          <a:p>
            <a:pPr marL="174625"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 data warehouse stores historical data</a:t>
            </a:r>
          </a:p>
        </p:txBody>
      </p:sp>
      <p:sp>
        <p:nvSpPr>
          <p:cNvPr id="350225" name="Rectangle 17"/>
          <p:cNvSpPr>
            <a:spLocks noChangeArrowheads="1"/>
          </p:cNvSpPr>
          <p:nvPr/>
        </p:nvSpPr>
        <p:spPr bwMode="auto">
          <a:xfrm>
            <a:off x="4648200" y="1600200"/>
            <a:ext cx="61913" cy="4787900"/>
          </a:xfrm>
          <a:prstGeom prst="rect">
            <a:avLst/>
          </a:prstGeom>
          <a:solidFill>
            <a:schemeClr val="tx2"/>
          </a:solidFill>
          <a:ln w="12700">
            <a:solidFill>
              <a:schemeClr val="tx2"/>
            </a:solidFill>
            <a:miter lim="800000"/>
            <a:headEnd/>
            <a:tailEnd/>
          </a:ln>
          <a:effectLst/>
        </p:spPr>
        <p:txBody>
          <a:bodyPr wrap="none" anchor="ctr"/>
          <a:lstStyle/>
          <a:p>
            <a:endParaRPr lang="en-US">
              <a:solidFill>
                <a:srgbClr val="000000"/>
              </a:solidFill>
              <a:latin typeface="Candara"/>
              <a:cs typeface="Arial" pitchFamily="34" charset="0"/>
            </a:endParaRPr>
          </a:p>
        </p:txBody>
      </p:sp>
      <p:sp>
        <p:nvSpPr>
          <p:cNvPr id="350226" name="Title 1"/>
          <p:cNvSpPr>
            <a:spLocks/>
          </p:cNvSpPr>
          <p:nvPr/>
        </p:nvSpPr>
        <p:spPr bwMode="auto">
          <a:xfrm>
            <a:off x="466725" y="122238"/>
            <a:ext cx="8153400" cy="715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2.2: Characteristics of Data Warehouse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Time Variant -</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4310346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6DDFF7-BC76-414A-9AF5-46FB3D486D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2872</TotalTime>
  <Words>3299</Words>
  <Application>Microsoft Office PowerPoint</Application>
  <PresentationFormat>On-screen Show (4:3)</PresentationFormat>
  <Paragraphs>309</Paragraphs>
  <Slides>27</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宋体</vt:lpstr>
      <vt:lpstr>ヒラギノ角ゴ Pro W3</vt:lpstr>
      <vt:lpstr>Wingdings</vt:lpstr>
      <vt:lpstr>Candara</vt:lpstr>
      <vt:lpstr>ＭＳ Ｐゴシック</vt:lpstr>
      <vt:lpstr>1_Office Theme</vt:lpstr>
      <vt:lpstr>Data Warehousing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139</cp:revision>
  <dcterms:created xsi:type="dcterms:W3CDTF">2012-05-18T02:59:15Z</dcterms:created>
  <dcterms:modified xsi:type="dcterms:W3CDTF">2016-04-29T05:58:26Z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