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andara" panose="020E0502030303020204" pitchFamily="34" charset="0"/>
      <p:regular r:id="rId28"/>
      <p:bold r:id="rId29"/>
      <p:italic r:id="rId30"/>
      <p:boldItalic r:id="rId31"/>
    </p:embeddedFont>
    <p:embeddedFont>
      <p:font typeface="ＭＳ Ｐゴシック" panose="020B0600070205080204" pitchFamily="34" charset="-128"/>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572000"/>
            <a:ext cx="4610306" cy="377862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3687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251361"/>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Data Warehousing Concepts</a:t>
            </a:r>
            <a:r>
              <a:rPr lang="en-US" sz="1200" b="1" dirty="0" smtClean="0">
                <a:solidFill>
                  <a:schemeClr val="tx1"/>
                </a:solidFill>
                <a:latin typeface="Candara" pitchFamily="34" charset="0"/>
                <a:cs typeface="Arial" pitchFamily="34" charset="0"/>
              </a:rPr>
              <a:t>	</a:t>
            </a:r>
            <a:r>
              <a:rPr lang="en-US" sz="1200" dirty="0" smtClean="0">
                <a:latin typeface="Candara" pitchFamily="34" charset="0"/>
                <a:cs typeface="Arial" pitchFamily="34" charset="0"/>
              </a:rPr>
              <a:t>	</a:t>
            </a:r>
            <a:r>
              <a:rPr lang="en-US" sz="1200" baseline="0" dirty="0" smtClean="0">
                <a:latin typeface="Candara" pitchFamily="34" charset="0"/>
                <a:cs typeface="Arial" pitchFamily="34" charset="0"/>
              </a:rPr>
              <a:t>              </a:t>
            </a:r>
            <a:r>
              <a:rPr lang="en-US" sz="1200" b="1" kern="1200" baseline="0" dirty="0" smtClean="0">
                <a:solidFill>
                  <a:schemeClr val="tx1"/>
                </a:solidFill>
                <a:latin typeface="Candara" pitchFamily="34" charset="0"/>
                <a:ea typeface="ＭＳ Ｐゴシック" pitchFamily="34" charset="-128"/>
                <a:cs typeface="Arial" pitchFamily="34" charset="0"/>
              </a:rPr>
              <a:t>                     </a:t>
            </a:r>
            <a:r>
              <a:rPr lang="en-US" sz="1200" b="1" kern="1200" dirty="0" smtClean="0">
                <a:solidFill>
                  <a:schemeClr val="tx1"/>
                </a:solidFill>
                <a:latin typeface="Candara" pitchFamily="34" charset="0"/>
                <a:ea typeface="ＭＳ Ｐゴシック" pitchFamily="34" charset="-128"/>
                <a:cs typeface="Arial" pitchFamily="34" charset="0"/>
              </a:rPr>
              <a:t>Dimensional Modeling</a:t>
            </a: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692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5"/>
          <p:cNvSpPr>
            <a:spLocks noGrp="1" noRot="1" noChangeAspect="1" noChangeArrowheads="1" noTextEdit="1"/>
          </p:cNvSpPr>
          <p:nvPr>
            <p:ph type="sldImg"/>
          </p:nvPr>
        </p:nvSpPr>
        <p:spPr>
          <a:xfrm>
            <a:off x="2022475" y="685800"/>
            <a:ext cx="4572000" cy="3429000"/>
          </a:xfrm>
          <a:ln/>
        </p:spPr>
      </p:sp>
      <p:sp>
        <p:nvSpPr>
          <p:cNvPr id="289798" name="Rectangle 6"/>
          <p:cNvSpPr>
            <a:spLocks noGrp="1" noChangeArrowheads="1"/>
          </p:cNvSpPr>
          <p:nvPr>
            <p:ph type="body" idx="1"/>
          </p:nvPr>
        </p:nvSpPr>
        <p:spPr/>
        <p:txBody>
          <a:bodyPr/>
          <a:lstStyle/>
          <a:p>
            <a:pPr marL="228600" indent="-228600"/>
            <a:r>
              <a:rPr lang="en-US" b="1" u="sng" dirty="0"/>
              <a:t>Fact and Dimension Tables</a:t>
            </a:r>
            <a:r>
              <a:rPr lang="en-US" b="1" dirty="0"/>
              <a:t>:</a:t>
            </a:r>
          </a:p>
          <a:p>
            <a:pPr marL="228600" indent="-228600"/>
            <a:r>
              <a:rPr lang="en-US" b="1" dirty="0"/>
              <a:t>Schema Types (contd.):</a:t>
            </a:r>
          </a:p>
          <a:p>
            <a:pPr marL="228600" indent="-228600"/>
            <a:endParaRPr lang="en-US" b="1" dirty="0"/>
          </a:p>
          <a:p>
            <a:pPr marL="228600" indent="-228600"/>
            <a:r>
              <a:rPr lang="en-US" b="1" dirty="0"/>
              <a:t>Star Schema: </a:t>
            </a:r>
          </a:p>
          <a:p>
            <a:pPr marL="228600" indent="-228600" algn="just">
              <a:buFont typeface="Wingdings" pitchFamily="2" charset="2"/>
              <a:buChar char="Ø"/>
            </a:pPr>
            <a:r>
              <a:rPr lang="en-US" b="1" dirty="0"/>
              <a:t>Star schema </a:t>
            </a:r>
            <a:r>
              <a:rPr lang="en-US" dirty="0"/>
              <a:t>is commonly used by relational databases. The performance can be improved by using this design rather than traditional join operations. A </a:t>
            </a:r>
            <a:r>
              <a:rPr lang="en-US" b="1" dirty="0"/>
              <a:t>Star schema</a:t>
            </a:r>
            <a:r>
              <a:rPr lang="en-US" dirty="0"/>
              <a:t> is a database design that contains a central table, called a </a:t>
            </a:r>
            <a:r>
              <a:rPr lang="en-US" b="1" dirty="0"/>
              <a:t>fact table</a:t>
            </a:r>
            <a:r>
              <a:rPr lang="en-US" dirty="0"/>
              <a:t>, which is in relationship with many tables called </a:t>
            </a:r>
            <a:r>
              <a:rPr lang="en-US" b="1" dirty="0"/>
              <a:t>dimension tables</a:t>
            </a:r>
            <a:r>
              <a:rPr lang="en-US" dirty="0"/>
              <a:t>. This schema design resembles a star, thus the name is Star Schema. It is a very simple programmatic approach. It is very similar way in which a user thinks about a system, hence it is simple. It is easier to use. It is very efficient in the performance. It is best suited for </a:t>
            </a:r>
            <a:r>
              <a:rPr lang="en-US" b="1" dirty="0"/>
              <a:t>MOLAP application tools</a:t>
            </a:r>
            <a:r>
              <a:rPr lang="en-US" dirty="0"/>
              <a:t>. Typically, most of the fact tables in a star schema are in database Third Normal Form, while dimensional tables are de-normalized (Second Normal Form). Despite the fact that the Star schema is the simplest Data warehouse architecture, it is most commonly used in the Data warehouse implementations about 90-95%, across the world today.</a:t>
            </a:r>
          </a:p>
          <a:p>
            <a:pPr lvl="1" algn="just"/>
            <a:r>
              <a:rPr lang="en-US" b="1" dirty="0"/>
              <a:t>Example:</a:t>
            </a:r>
          </a:p>
          <a:p>
            <a:pPr marL="685800" lvl="1" indent="-228600">
              <a:buFont typeface="Arial" pitchFamily="34" charset="0"/>
              <a:buChar char="-"/>
            </a:pPr>
            <a:r>
              <a:rPr lang="en-US" dirty="0"/>
              <a:t>Fact Table: </a:t>
            </a:r>
            <a:r>
              <a:rPr lang="en-US" dirty="0" err="1"/>
              <a:t>Fact_Sales</a:t>
            </a:r>
            <a:r>
              <a:rPr lang="en-US" dirty="0"/>
              <a:t> table</a:t>
            </a:r>
          </a:p>
          <a:p>
            <a:pPr marL="685800" lvl="1" indent="-228600">
              <a:buFont typeface="Arial" pitchFamily="34" charset="0"/>
              <a:buChar char="-"/>
            </a:pPr>
            <a:r>
              <a:rPr lang="en-US" dirty="0"/>
              <a:t>Dimension table: </a:t>
            </a:r>
            <a:r>
              <a:rPr lang="en-US" dirty="0" err="1"/>
              <a:t>Dim_Date</a:t>
            </a:r>
            <a:r>
              <a:rPr lang="en-US" dirty="0"/>
              <a:t>, </a:t>
            </a:r>
            <a:r>
              <a:rPr lang="en-US" dirty="0" err="1"/>
              <a:t>Dim_Store</a:t>
            </a:r>
            <a:r>
              <a:rPr lang="en-US" dirty="0"/>
              <a:t>, </a:t>
            </a:r>
            <a:r>
              <a:rPr lang="en-US" dirty="0" err="1"/>
              <a:t>Dim_Product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Rectangle 5"/>
          <p:cNvSpPr>
            <a:spLocks noGrp="1" noRot="1" noChangeAspect="1" noChangeArrowheads="1" noTextEdit="1"/>
          </p:cNvSpPr>
          <p:nvPr>
            <p:ph type="sldImg"/>
          </p:nvPr>
        </p:nvSpPr>
        <p:spPr>
          <a:xfrm>
            <a:off x="2022475" y="685800"/>
            <a:ext cx="4572000" cy="3429000"/>
          </a:xfrm>
          <a:ln/>
        </p:spPr>
      </p:sp>
      <p:sp>
        <p:nvSpPr>
          <p:cNvPr id="295942" name="Rectangle 6"/>
          <p:cNvSpPr>
            <a:spLocks noGrp="1" noChangeArrowheads="1"/>
          </p:cNvSpPr>
          <p:nvPr>
            <p:ph type="body" idx="1"/>
          </p:nvPr>
        </p:nvSpPr>
        <p:spPr/>
        <p:txBody>
          <a:bodyPr/>
          <a:lstStyle/>
          <a:p>
            <a:pPr marL="228600" indent="-228600" algn="just">
              <a:lnSpc>
                <a:spcPct val="90000"/>
              </a:lnSpc>
            </a:pPr>
            <a:r>
              <a:rPr lang="en-US" b="1" u="sng" dirty="0"/>
              <a:t>Fact and Dimension Tables</a:t>
            </a:r>
            <a:r>
              <a:rPr lang="en-US" b="1" dirty="0"/>
              <a:t>:</a:t>
            </a:r>
          </a:p>
          <a:p>
            <a:pPr marL="228600" indent="-228600" algn="just">
              <a:lnSpc>
                <a:spcPct val="90000"/>
              </a:lnSpc>
            </a:pPr>
            <a:r>
              <a:rPr lang="en-US" b="1" dirty="0"/>
              <a:t>Schema Types (contd.):</a:t>
            </a:r>
          </a:p>
          <a:p>
            <a:pPr marL="228600" indent="-228600" algn="just">
              <a:lnSpc>
                <a:spcPct val="90000"/>
              </a:lnSpc>
            </a:pPr>
            <a:r>
              <a:rPr lang="en-US" b="1" dirty="0"/>
              <a:t>Snowflake Schema:</a:t>
            </a:r>
          </a:p>
          <a:p>
            <a:pPr marL="228600" indent="-228600" algn="just">
              <a:lnSpc>
                <a:spcPct val="90000"/>
              </a:lnSpc>
              <a:buFont typeface="Wingdings" pitchFamily="2" charset="2"/>
              <a:buChar char="Ø"/>
            </a:pPr>
            <a:r>
              <a:rPr lang="en-US" dirty="0"/>
              <a:t>It is more complex than Star schema design. The main difference is that dimensional tables in a snowflake schema are normalized, so they have a typical relational database design.</a:t>
            </a:r>
          </a:p>
          <a:p>
            <a:pPr marL="228600" indent="-228600" algn="just">
              <a:lnSpc>
                <a:spcPct val="90000"/>
              </a:lnSpc>
              <a:buFont typeface="Wingdings" pitchFamily="2" charset="2"/>
              <a:buChar char="Ø"/>
            </a:pPr>
            <a:r>
              <a:rPr lang="en-US" dirty="0"/>
              <a:t>Snowflake schemas are generally used when a dimensional table becomes very big and when a Star schema cannot represent the complexity of a data structure. For example, if a PRODUCT dimension table contains millions of rows, then the use of Snowflake schemas should significantly improve performance by moving out some data to other table (with REGION for instance).  The data redundancy is eliminated. The problem is that the more normalized the dimension table is, the more complicated SQL joins must be issued to query them. This is because in order for a query to be answered, many tables need to be joined.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325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1" name="Rectangle 7"/>
          <p:cNvSpPr>
            <a:spLocks noGrp="1" noRot="1" noChangeAspect="1" noChangeArrowheads="1" noTextEdit="1"/>
          </p:cNvSpPr>
          <p:nvPr>
            <p:ph type="sldImg"/>
          </p:nvPr>
        </p:nvSpPr>
        <p:spPr>
          <a:xfrm>
            <a:off x="2022475" y="685800"/>
            <a:ext cx="4572000" cy="3429000"/>
          </a:xfrm>
          <a:ln/>
        </p:spPr>
      </p:sp>
      <p:sp>
        <p:nvSpPr>
          <p:cNvPr id="297992" name="Rectangle 8"/>
          <p:cNvSpPr>
            <a:spLocks noGrp="1" noChangeArrowheads="1"/>
          </p:cNvSpPr>
          <p:nvPr>
            <p:ph type="body" idx="1"/>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022475" y="685800"/>
            <a:ext cx="4572000" cy="3429000"/>
          </a:xfrm>
          <a:ln/>
        </p:spPr>
      </p:sp>
      <p:sp>
        <p:nvSpPr>
          <p:cNvPr id="218118"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Rot="1" noChangeAspect="1" noChangeArrowheads="1" noTextEdit="1"/>
          </p:cNvSpPr>
          <p:nvPr>
            <p:ph type="sldImg"/>
          </p:nvPr>
        </p:nvSpPr>
        <p:spPr>
          <a:xfrm>
            <a:off x="2022475" y="685800"/>
            <a:ext cx="4572000" cy="3429000"/>
          </a:xfrm>
          <a:ln/>
        </p:spPr>
      </p:sp>
      <p:sp>
        <p:nvSpPr>
          <p:cNvPr id="300038"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2022475" y="685800"/>
            <a:ext cx="4572000" cy="3429000"/>
          </a:xfrm>
          <a:ln/>
        </p:spPr>
      </p:sp>
      <p:sp>
        <p:nvSpPr>
          <p:cNvPr id="220163" name="Rectangle 3"/>
          <p:cNvSpPr>
            <a:spLocks noGrp="1" noChangeArrowheads="1"/>
          </p:cNvSpPr>
          <p:nvPr>
            <p:ph type="body" idx="1"/>
          </p:nvPr>
        </p:nvSpPr>
        <p:spPr>
          <a:xfrm>
            <a:off x="1981200" y="4572000"/>
            <a:ext cx="4648200" cy="39639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4" name="Rectangle 10"/>
          <p:cNvSpPr>
            <a:spLocks noGrp="1" noRot="1" noChangeAspect="1" noChangeArrowheads="1" noTextEdit="1"/>
          </p:cNvSpPr>
          <p:nvPr>
            <p:ph type="sldImg"/>
          </p:nvPr>
        </p:nvSpPr>
        <p:spPr>
          <a:xfrm>
            <a:off x="2022475" y="685800"/>
            <a:ext cx="4572000" cy="3429000"/>
          </a:xfrm>
          <a:ln/>
        </p:spPr>
      </p:sp>
      <p:sp>
        <p:nvSpPr>
          <p:cNvPr id="195595" name="Rectangle 11"/>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Rectangle 5"/>
          <p:cNvSpPr>
            <a:spLocks noGrp="1" noRot="1" noChangeAspect="1" noChangeArrowheads="1" noTextEdit="1"/>
          </p:cNvSpPr>
          <p:nvPr>
            <p:ph type="sldImg"/>
          </p:nvPr>
        </p:nvSpPr>
        <p:spPr>
          <a:xfrm>
            <a:off x="2022475" y="685800"/>
            <a:ext cx="4572000" cy="3429000"/>
          </a:xfrm>
          <a:ln/>
        </p:spPr>
      </p:sp>
      <p:sp>
        <p:nvSpPr>
          <p:cNvPr id="277510" name="Rectangle 6"/>
          <p:cNvSpPr>
            <a:spLocks noGrp="1" noChangeArrowheads="1"/>
          </p:cNvSpPr>
          <p:nvPr>
            <p:ph type="body" idx="1"/>
          </p:nvPr>
        </p:nvSpPr>
        <p:spPr/>
        <p:txBody>
          <a:bodyPr/>
          <a:lstStyle/>
          <a:p>
            <a:pPr marL="228600" indent="-228600" algn="just"/>
            <a:r>
              <a:rPr lang="en-US" b="1" u="sng" dirty="0"/>
              <a:t>Dimensional Modeling</a:t>
            </a:r>
            <a:r>
              <a:rPr lang="en-US" b="1" dirty="0"/>
              <a:t>:</a:t>
            </a:r>
          </a:p>
          <a:p>
            <a:pPr marL="228600" indent="-228600" algn="just">
              <a:buFont typeface="Wingdings" pitchFamily="2" charset="2"/>
              <a:buChar char="Ø"/>
            </a:pPr>
            <a:r>
              <a:rPr lang="en-US" b="1" dirty="0"/>
              <a:t>Dimensional Modeling </a:t>
            </a:r>
            <a:r>
              <a:rPr lang="en-US" dirty="0"/>
              <a:t>has the characteristic for organizing data roughly into base facts and dimensions of those facts. </a:t>
            </a:r>
          </a:p>
          <a:p>
            <a:pPr marL="228600" indent="-228600" algn="just">
              <a:buFont typeface="Wingdings" pitchFamily="2" charset="2"/>
              <a:buChar char="Ø"/>
            </a:pPr>
            <a:r>
              <a:rPr lang="en-US" dirty="0"/>
              <a:t>Dimensional Modeling provides the Conceptual Framework. It is basically used for faster query performance for the business users. </a:t>
            </a:r>
            <a:r>
              <a:rPr lang="en-US" b="1" dirty="0"/>
              <a:t>Facts </a:t>
            </a:r>
            <a:r>
              <a:rPr lang="en-US" dirty="0"/>
              <a:t>are basically organization’s business processes. They are usually numeric values. </a:t>
            </a:r>
            <a:r>
              <a:rPr lang="en-US" b="1" dirty="0"/>
              <a:t>Dimension </a:t>
            </a:r>
            <a:r>
              <a:rPr lang="en-US" dirty="0"/>
              <a:t>is a context that describes the fact. </a:t>
            </a:r>
          </a:p>
          <a:p>
            <a:pPr marL="228600" indent="-228600" algn="just">
              <a:buFont typeface="Wingdings" pitchFamily="2" charset="2"/>
              <a:buChar char="Ø"/>
            </a:pPr>
            <a:r>
              <a:rPr lang="en-US" dirty="0"/>
              <a:t>Every organization has Dimensional Modeling for its business processes, and it consists of </a:t>
            </a:r>
            <a:r>
              <a:rPr lang="en-US" b="1" dirty="0"/>
              <a:t>fact tables </a:t>
            </a:r>
            <a:r>
              <a:rPr lang="en-US" dirty="0"/>
              <a:t>and </a:t>
            </a:r>
            <a:r>
              <a:rPr lang="en-US" b="1" dirty="0"/>
              <a:t>dimensional tables</a:t>
            </a:r>
            <a:r>
              <a:rPr lang="en-US" dirty="0"/>
              <a:t>. It helps business users in easily understanding the typical system model. </a:t>
            </a:r>
          </a:p>
          <a:p>
            <a:pPr marL="228600" indent="-228600" algn="just">
              <a:buFont typeface="Wingdings" pitchFamily="2" charset="2"/>
              <a:buChar char="Ø"/>
            </a:pPr>
            <a:r>
              <a:rPr lang="en-US" dirty="0"/>
              <a:t>Dimensional Modeling represents the complexities of the business process in a simple manner. </a:t>
            </a:r>
            <a:r>
              <a:rPr lang="en-US" b="1" dirty="0"/>
              <a:t>Understandability</a:t>
            </a:r>
            <a:r>
              <a:rPr lang="en-US" dirty="0"/>
              <a:t> and </a:t>
            </a:r>
            <a:r>
              <a:rPr lang="en-US" b="1" dirty="0"/>
              <a:t>Query performance </a:t>
            </a:r>
            <a:r>
              <a:rPr lang="en-US" dirty="0"/>
              <a:t>are two major reasons for which dimensional modeling is accepted widely in the industry. </a:t>
            </a:r>
          </a:p>
          <a:p>
            <a:pPr marL="228600" indent="-228600" algn="just">
              <a:buFont typeface="Wingdings" pitchFamily="2" charset="2"/>
              <a:buChar char="Ø"/>
            </a:pPr>
            <a:r>
              <a:rPr lang="en-US" dirty="0"/>
              <a:t>Dimensional Modeling is a logical design technique that allows to retrieve the data with high-performance.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Rectangle 5"/>
          <p:cNvSpPr>
            <a:spLocks noGrp="1" noRot="1" noChangeAspect="1" noChangeArrowheads="1" noTextEdit="1"/>
          </p:cNvSpPr>
          <p:nvPr>
            <p:ph type="sldImg"/>
          </p:nvPr>
        </p:nvSpPr>
        <p:spPr>
          <a:xfrm>
            <a:off x="2022475" y="685800"/>
            <a:ext cx="4572000" cy="3429000"/>
          </a:xfrm>
          <a:ln/>
        </p:spPr>
      </p:sp>
      <p:sp>
        <p:nvSpPr>
          <p:cNvPr id="283654" name="Rectangle 6"/>
          <p:cNvSpPr>
            <a:spLocks noGrp="1" noChangeArrowheads="1"/>
          </p:cNvSpPr>
          <p:nvPr>
            <p:ph type="body" idx="1"/>
          </p:nvPr>
        </p:nvSpPr>
        <p:spPr/>
        <p:txBody>
          <a:bodyPr/>
          <a:lstStyle/>
          <a:p>
            <a:pPr marL="228600" indent="-228600" algn="just"/>
            <a:r>
              <a:rPr lang="en-US" b="1" u="sng" dirty="0"/>
              <a:t>Fact and Dimension Tables</a:t>
            </a:r>
            <a:r>
              <a:rPr lang="en-US" b="1" dirty="0"/>
              <a:t>:</a:t>
            </a:r>
          </a:p>
          <a:p>
            <a:pPr marL="228600" indent="-228600" algn="just">
              <a:buFont typeface="Wingdings" pitchFamily="2" charset="2"/>
              <a:buChar char="Ø"/>
            </a:pPr>
            <a:r>
              <a:rPr lang="en-US" dirty="0"/>
              <a:t>A </a:t>
            </a:r>
            <a:r>
              <a:rPr lang="en-US" b="1" dirty="0"/>
              <a:t>fact table </a:t>
            </a:r>
            <a:r>
              <a:rPr lang="en-US" dirty="0"/>
              <a:t>has two types of columns. </a:t>
            </a:r>
          </a:p>
          <a:p>
            <a:pPr marL="628650" lvl="1" indent="-171450" algn="just">
              <a:buFont typeface="Arial" pitchFamily="34" charset="0"/>
              <a:buChar char="-"/>
            </a:pPr>
            <a:r>
              <a:rPr lang="en-US" dirty="0"/>
              <a:t>The first column type contains numeric facts (often called measurements). </a:t>
            </a:r>
          </a:p>
          <a:p>
            <a:pPr marL="628650" lvl="1" indent="-171450" algn="just">
              <a:buFont typeface="Arial" pitchFamily="34" charset="0"/>
              <a:buChar char="-"/>
            </a:pPr>
            <a:r>
              <a:rPr lang="en-US" dirty="0"/>
              <a:t>The other column type contains the foreign keys of dimension tables. </a:t>
            </a:r>
          </a:p>
          <a:p>
            <a:pPr marL="228600" indent="-228600" algn="just">
              <a:buFont typeface="Wingdings" pitchFamily="2" charset="2"/>
              <a:buChar char="Ø"/>
            </a:pPr>
            <a:r>
              <a:rPr lang="en-US" dirty="0"/>
              <a:t>A </a:t>
            </a:r>
            <a:r>
              <a:rPr lang="en-US" b="1" dirty="0"/>
              <a:t>fact table </a:t>
            </a:r>
            <a:r>
              <a:rPr lang="en-US" dirty="0"/>
              <a:t>contains multiple foreign keys. </a:t>
            </a:r>
          </a:p>
          <a:p>
            <a:pPr marL="228600" indent="-228600" algn="just">
              <a:buFont typeface="Wingdings" pitchFamily="2" charset="2"/>
              <a:buChar char="Ø"/>
            </a:pPr>
            <a:r>
              <a:rPr lang="en-US" dirty="0"/>
              <a:t>Each pair of primary key in dimension and foreign key of fact table contains the measurements.</a:t>
            </a:r>
          </a:p>
          <a:p>
            <a:pPr marL="228600" indent="-228600" algn="just">
              <a:buFont typeface="Wingdings" pitchFamily="2" charset="2"/>
              <a:buChar char="Ø"/>
            </a:pPr>
            <a:r>
              <a:rPr lang="en-US" dirty="0"/>
              <a:t>A </a:t>
            </a:r>
            <a:r>
              <a:rPr lang="en-US" b="1" dirty="0"/>
              <a:t>Dimension table </a:t>
            </a:r>
            <a:r>
              <a:rPr lang="en-US" dirty="0"/>
              <a:t>contains the attributes that describe fact records. Some dimension table attributes provide descriptive information and other attributes (primary key) are used to join with fact tables. </a:t>
            </a:r>
          </a:p>
          <a:p>
            <a:pPr algn="just"/>
            <a:r>
              <a:rPr lang="en-US" dirty="0"/>
              <a:t> </a:t>
            </a:r>
            <a:r>
              <a:rPr lang="en-US" dirty="0" smtClean="0"/>
              <a:t>      </a:t>
            </a:r>
            <a:r>
              <a:rPr lang="en-US" b="1" dirty="0" smtClean="0"/>
              <a:t>Example</a:t>
            </a:r>
            <a:r>
              <a:rPr lang="en-US" b="1" dirty="0"/>
              <a:t>:</a:t>
            </a:r>
            <a:r>
              <a:rPr lang="en-US" dirty="0"/>
              <a:t> A customer dimension table contains two attributes, </a:t>
            </a:r>
            <a:r>
              <a:rPr lang="en-US" dirty="0" smtClean="0"/>
              <a:t>namely </a:t>
            </a:r>
          </a:p>
          <a:p>
            <a:pPr algn="just"/>
            <a:r>
              <a:rPr lang="en-US" dirty="0"/>
              <a:t> </a:t>
            </a:r>
            <a:r>
              <a:rPr lang="en-US" dirty="0" smtClean="0"/>
              <a:t>     customer </a:t>
            </a:r>
            <a:r>
              <a:rPr lang="en-US" dirty="0"/>
              <a:t>id (Primary key) and customer description. So we will use the </a:t>
            </a:r>
            <a:endParaRPr lang="en-US" dirty="0" smtClean="0"/>
          </a:p>
          <a:p>
            <a:pPr algn="just"/>
            <a:r>
              <a:rPr lang="en-US" dirty="0"/>
              <a:t> </a:t>
            </a:r>
            <a:r>
              <a:rPr lang="en-US" dirty="0" smtClean="0"/>
              <a:t>     primary </a:t>
            </a:r>
            <a:r>
              <a:rPr lang="en-US" dirty="0"/>
              <a:t>key attribute customer id to join with fact tables.</a:t>
            </a:r>
          </a:p>
          <a:p>
            <a:pPr marL="228600" indent="-228600" algn="just">
              <a:buFont typeface="Wingdings" pitchFamily="2" charset="2"/>
              <a:buChar char="Ø"/>
            </a:pPr>
            <a:r>
              <a:rPr lang="en-US" dirty="0"/>
              <a:t>However, </a:t>
            </a:r>
            <a:r>
              <a:rPr lang="en-US" b="1" dirty="0"/>
              <a:t>dimensional</a:t>
            </a:r>
            <a:r>
              <a:rPr lang="en-US" dirty="0"/>
              <a:t> and </a:t>
            </a:r>
            <a:r>
              <a:rPr lang="en-US" b="1" dirty="0"/>
              <a:t>fact modeling </a:t>
            </a:r>
            <a:r>
              <a:rPr lang="en-US" dirty="0"/>
              <a:t>is not of the highest Normal Form, but makes use of a key of performance indicators. Dimensions can strive to be in Boyce </a:t>
            </a:r>
            <a:r>
              <a:rPr lang="en-US" dirty="0" err="1"/>
              <a:t>Codd</a:t>
            </a:r>
            <a:r>
              <a:rPr lang="en-US" dirty="0"/>
              <a:t> (BCNF) 3rd Normal Form. Whereas Fact tables may be in 1st Normal Form, having only a primary key being unique.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xfrm>
            <a:off x="2036763" y="685800"/>
            <a:ext cx="4572000" cy="3429000"/>
          </a:xfrm>
          <a:ln/>
        </p:spPr>
      </p:sp>
      <p:sp>
        <p:nvSpPr>
          <p:cNvPr id="310275" name="Rectangle 3"/>
          <p:cNvSpPr>
            <a:spLocks noGrp="1" noChangeArrowheads="1"/>
          </p:cNvSpPr>
          <p:nvPr>
            <p:ph type="body" idx="1"/>
          </p:nvPr>
        </p:nvSpPr>
        <p:spPr>
          <a:xfrm>
            <a:off x="2016124" y="4572000"/>
            <a:ext cx="4689475" cy="3886200"/>
          </a:xfrm>
        </p:spPr>
        <p:txBody>
          <a:bodyPr/>
          <a:lstStyle/>
          <a:p>
            <a:pPr algn="just"/>
            <a:r>
              <a:rPr lang="en-US" b="1" u="sng" dirty="0"/>
              <a:t>Multidimensional Data :</a:t>
            </a:r>
          </a:p>
          <a:p>
            <a:pPr algn="just"/>
            <a:r>
              <a:rPr lang="en-US" dirty="0"/>
              <a:t>The multidimensional data model is the integral part of On line analytical Processing. The multidimensional data model is designed to resolve the complex queries.</a:t>
            </a:r>
          </a:p>
          <a:p>
            <a:pPr algn="just"/>
            <a:r>
              <a:rPr lang="en-US" dirty="0"/>
              <a:t>In the logical multidimensional model, a cube represents the measures with same shape. In a cube every edge represents a dimension. Members of Dimension are aligned on the edges and divide the cube shape into cells in which stored the  data values. It is basically used for developing data mart. </a:t>
            </a:r>
          </a:p>
          <a:p>
            <a:pPr algn="just"/>
            <a:r>
              <a:rPr lang="en-US" dirty="0"/>
              <a:t>In above cube three edges represent the three dimension table Product, Region and time.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xfrm>
            <a:off x="2036763" y="685800"/>
            <a:ext cx="4572000" cy="3429000"/>
          </a:xfrm>
          <a:ln/>
        </p:spPr>
      </p:sp>
      <p:sp>
        <p:nvSpPr>
          <p:cNvPr id="312323" name="Rectangle 3"/>
          <p:cNvSpPr>
            <a:spLocks noGrp="1" noChangeArrowheads="1"/>
          </p:cNvSpPr>
          <p:nvPr>
            <p:ph type="body" idx="1"/>
          </p:nvPr>
        </p:nvSpPr>
        <p:spPr>
          <a:xfrm>
            <a:off x="2016125" y="4572000"/>
            <a:ext cx="4622182" cy="3886200"/>
          </a:xfrm>
        </p:spPr>
        <p:txBody>
          <a:bodyPr/>
          <a:lstStyle/>
          <a:p>
            <a:pPr algn="just"/>
            <a:r>
              <a:rPr lang="en-US" dirty="0"/>
              <a:t>Multidimensional Data Analysis is the analysis of data based on dimensions. It includes analysis of a particular data with respect to different and multiple dimensions. The value varies when there is a change in the dimensions across the analysis. It changes in terms of context one wishes to analyze data.</a:t>
            </a:r>
          </a:p>
          <a:p>
            <a:pPr algn="just"/>
            <a:r>
              <a:rPr lang="en-US" dirty="0"/>
              <a:t>For E.g. Analysis of Product by City, Transactions for last 3 years.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Rectangle 5"/>
          <p:cNvSpPr>
            <a:spLocks noGrp="1" noRot="1" noChangeAspect="1" noChangeArrowheads="1" noTextEdit="1"/>
          </p:cNvSpPr>
          <p:nvPr>
            <p:ph type="sldImg"/>
          </p:nvPr>
        </p:nvSpPr>
        <p:spPr>
          <a:xfrm>
            <a:off x="2022475" y="685800"/>
            <a:ext cx="4572000" cy="3429000"/>
          </a:xfrm>
          <a:ln/>
        </p:spPr>
      </p:sp>
      <p:sp>
        <p:nvSpPr>
          <p:cNvPr id="285702" name="Rectangle 6"/>
          <p:cNvSpPr>
            <a:spLocks noGrp="1" noChangeArrowheads="1"/>
          </p:cNvSpPr>
          <p:nvPr>
            <p:ph type="body" idx="1"/>
          </p:nvPr>
        </p:nvSpPr>
        <p:spPr/>
        <p:txBody>
          <a:bodyPr/>
          <a:lstStyle/>
          <a:p>
            <a:pPr marL="228600" indent="-228600" algn="just"/>
            <a:r>
              <a:rPr lang="en-US" b="1" u="sng" dirty="0"/>
              <a:t>Fact and Dimension Tables</a:t>
            </a:r>
            <a:r>
              <a:rPr lang="en-US" b="1" dirty="0"/>
              <a:t>:</a:t>
            </a:r>
          </a:p>
          <a:p>
            <a:pPr marL="228600" indent="-228600" algn="just"/>
            <a:r>
              <a:rPr lang="en-US" b="1" dirty="0"/>
              <a:t>Database Schema:</a:t>
            </a:r>
          </a:p>
          <a:p>
            <a:pPr marL="228600" indent="-228600" algn="just">
              <a:buFont typeface="Wingdings" pitchFamily="2" charset="2"/>
              <a:buChar char="Ø"/>
            </a:pPr>
            <a:r>
              <a:rPr lang="en-US" b="1" dirty="0"/>
              <a:t>Database schema </a:t>
            </a:r>
            <a:r>
              <a:rPr lang="en-US" dirty="0"/>
              <a:t>is a set of facts in multi-dimensional data. A fact has a measure dimension quantity that is analyzed, for example, number of visas.</a:t>
            </a:r>
          </a:p>
          <a:p>
            <a:pPr marL="228600" indent="-228600" algn="just">
              <a:buFont typeface="Wingdings" pitchFamily="2" charset="2"/>
              <a:buChar char="Ø"/>
            </a:pPr>
            <a:r>
              <a:rPr lang="en-US" dirty="0"/>
              <a:t>It has a set of dimensions on which data is analyzed, for example, country, consulate, date of issue for a visa. Each dimension has a set of attributes</a:t>
            </a:r>
          </a:p>
          <a:p>
            <a:pPr marL="228600" indent="-228600" algn="just">
              <a:buFont typeface="Wingdings" pitchFamily="2" charset="2"/>
              <a:buChar char="Ø"/>
            </a:pPr>
            <a:r>
              <a:rPr lang="en-US" b="1" dirty="0"/>
              <a:t>Example:</a:t>
            </a:r>
            <a:r>
              <a:rPr lang="en-US" dirty="0"/>
              <a:t> “Visa” dimension has visa date, visa type, and visa category</a:t>
            </a:r>
          </a:p>
          <a:p>
            <a:pPr marL="228600" indent="-228600" algn="just">
              <a:buFont typeface="Wingdings" pitchFamily="2" charset="2"/>
              <a:buChar char="Ø"/>
            </a:pPr>
            <a:r>
              <a:rPr lang="en-US" dirty="0"/>
              <a:t>Attributes of a dimension may be related by partial order, or Hierarchy: for example, post &gt; county &gt; region.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9" name="Rectangle 5"/>
          <p:cNvSpPr>
            <a:spLocks noGrp="1" noRot="1" noChangeAspect="1" noChangeArrowheads="1" noTextEdit="1"/>
          </p:cNvSpPr>
          <p:nvPr>
            <p:ph type="sldImg"/>
          </p:nvPr>
        </p:nvSpPr>
        <p:spPr>
          <a:xfrm>
            <a:off x="2022475" y="685800"/>
            <a:ext cx="4572000" cy="3429000"/>
          </a:xfrm>
          <a:ln/>
        </p:spPr>
      </p:sp>
      <p:sp>
        <p:nvSpPr>
          <p:cNvPr id="287750" name="Rectangle 6"/>
          <p:cNvSpPr>
            <a:spLocks noGrp="1" noChangeArrowheads="1"/>
          </p:cNvSpPr>
          <p:nvPr>
            <p:ph type="body" idx="1"/>
          </p:nvPr>
        </p:nvSpPr>
        <p:spPr/>
        <p:txBody>
          <a:bodyPr/>
          <a:lstStyle/>
          <a:p>
            <a:pPr marL="228600" indent="-228600" algn="just"/>
            <a:r>
              <a:rPr lang="en-US" b="1" u="sng" dirty="0"/>
              <a:t>Fact and Dimension Tables</a:t>
            </a:r>
            <a:r>
              <a:rPr lang="en-US" b="1" dirty="0"/>
              <a:t>:</a:t>
            </a:r>
          </a:p>
          <a:p>
            <a:pPr marL="228600" indent="-228600" algn="just"/>
            <a:r>
              <a:rPr lang="en-US" b="1" dirty="0"/>
              <a:t>Schema Design for Modeling:</a:t>
            </a:r>
          </a:p>
          <a:p>
            <a:pPr marL="228600" indent="-228600" algn="just">
              <a:buFont typeface="Wingdings" pitchFamily="2" charset="2"/>
              <a:buChar char="Ø"/>
            </a:pPr>
            <a:r>
              <a:rPr lang="en-US" b="1" dirty="0"/>
              <a:t>Schema design </a:t>
            </a:r>
            <a:r>
              <a:rPr lang="en-US" dirty="0"/>
              <a:t>is the organization of database for modeling. </a:t>
            </a:r>
          </a:p>
          <a:p>
            <a:pPr marL="228600" indent="-228600" algn="just">
              <a:buFont typeface="Wingdings" pitchFamily="2" charset="2"/>
              <a:buChar char="Ø"/>
            </a:pPr>
            <a:r>
              <a:rPr lang="en-US" dirty="0"/>
              <a:t>The design shows how the model will be implemented in a system. It must be kept simple and familiar with the business context. It must be easily understood by business user. It should be designed in such a way that the business users can fully understand it in terms of facts, measures, dimensions, and hierarchies. </a:t>
            </a:r>
          </a:p>
          <a:p>
            <a:pPr marL="228600" indent="-228600" algn="just"/>
            <a:r>
              <a:rPr lang="en-US" b="1" dirty="0"/>
              <a:t>Schema Types:</a:t>
            </a:r>
          </a:p>
          <a:p>
            <a:pPr marL="228600" indent="-228600" algn="just">
              <a:buFont typeface="Wingdings" pitchFamily="2" charset="2"/>
              <a:buChar char="Ø"/>
            </a:pPr>
            <a:r>
              <a:rPr lang="en-US" b="1" dirty="0"/>
              <a:t>Star Schema-Fact and Dimension tables:</a:t>
            </a:r>
            <a:r>
              <a:rPr lang="en-US" dirty="0"/>
              <a:t> Star schema has all multi-leveled dimensions that are flattened.</a:t>
            </a:r>
          </a:p>
          <a:p>
            <a:pPr marL="228600" indent="-228600" algn="just">
              <a:buFont typeface="Wingdings" pitchFamily="2" charset="2"/>
              <a:buChar char="Ø"/>
            </a:pPr>
            <a:r>
              <a:rPr lang="en-US" b="1" dirty="0"/>
              <a:t>Snowflake Schema:</a:t>
            </a:r>
            <a:r>
              <a:rPr lang="en-US" dirty="0"/>
              <a:t> It has dimensional hierarchy directly by normalizing tables. In Snowflake schema, at least one multi-leveled dimension is kept separate.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Rectangle 6"/>
          <p:cNvSpPr>
            <a:spLocks noGrp="1" noRot="1" noChangeAspect="1" noChangeArrowheads="1" noTextEdit="1"/>
          </p:cNvSpPr>
          <p:nvPr>
            <p:ph type="sldImg"/>
          </p:nvPr>
        </p:nvSpPr>
        <p:spPr>
          <a:xfrm>
            <a:off x="2022475" y="685800"/>
            <a:ext cx="4572000" cy="3429000"/>
          </a:xfrm>
          <a:ln/>
        </p:spPr>
      </p:sp>
      <p:sp>
        <p:nvSpPr>
          <p:cNvPr id="291847" name="Rectangle 7"/>
          <p:cNvSpPr>
            <a:spLocks noGrp="1" noChangeArrowheads="1"/>
          </p:cNvSpPr>
          <p:nvPr>
            <p:ph type="body" idx="1"/>
          </p:nvPr>
        </p:nvSpPr>
        <p:spPr/>
        <p:txBody>
          <a:bodyPr/>
          <a:lstStyle/>
          <a:p>
            <a:pPr marL="228600" indent="-228600"/>
            <a:r>
              <a:rPr lang="en-US" b="1" u="sng" dirty="0"/>
              <a:t>Fact and Dimension Tables</a:t>
            </a:r>
            <a:r>
              <a:rPr lang="en-US" b="1" dirty="0"/>
              <a:t>:</a:t>
            </a:r>
          </a:p>
          <a:p>
            <a:pPr marL="228600" indent="-228600"/>
            <a:r>
              <a:rPr lang="en-US" b="1" dirty="0"/>
              <a:t>Schema Types (contd.):</a:t>
            </a:r>
            <a:endParaRPr lang="en-US" dirty="0"/>
          </a:p>
          <a:p>
            <a:pPr marL="228600" indent="-228600"/>
            <a:endParaRPr lang="en-US" b="1" dirty="0"/>
          </a:p>
          <a:p>
            <a:pPr marL="228600" indent="-228600"/>
            <a:r>
              <a:rPr lang="en-US" b="1" dirty="0"/>
              <a:t>Star Schema (contd.): </a:t>
            </a:r>
            <a:endParaRPr lang="en-US" dirty="0"/>
          </a:p>
          <a:p>
            <a:pPr marL="228600" indent="-228600" algn="just">
              <a:buFont typeface="Wingdings" pitchFamily="2" charset="2"/>
              <a:buChar char="Ø"/>
            </a:pPr>
            <a:r>
              <a:rPr lang="en-US" dirty="0"/>
              <a:t>For each dimension of the multidimensional model there exists a dimension table (for example: Geography, Product, Time, Account) with all the levels of aggregation and the extra properties of these levels.</a:t>
            </a:r>
          </a:p>
          <a:p>
            <a:pPr marL="228600" indent="-228600" algn="just">
              <a:buFont typeface="Wingdings" pitchFamily="2" charset="2"/>
              <a:buChar char="Ø"/>
            </a:pPr>
            <a:r>
              <a:rPr lang="en-US" dirty="0"/>
              <a:t>It consists of Fact table.</a:t>
            </a:r>
          </a:p>
          <a:p>
            <a:pPr marL="228600" indent="-228600" algn="just">
              <a:buFont typeface="Wingdings" pitchFamily="2" charset="2"/>
              <a:buChar char="Ø"/>
            </a:pPr>
            <a:r>
              <a:rPr lang="en-US" dirty="0"/>
              <a:t>It consists Compound primary key.</a:t>
            </a:r>
          </a:p>
          <a:p>
            <a:pPr marL="228600" indent="-228600" algn="just">
              <a:buFont typeface="Wingdings" pitchFamily="2" charset="2"/>
              <a:buChar char="Ø"/>
            </a:pPr>
            <a:r>
              <a:rPr lang="en-US" dirty="0"/>
              <a:t>Star schema focuses on two major advantages, namely:</a:t>
            </a:r>
          </a:p>
          <a:p>
            <a:pPr marL="685800" lvl="1" indent="-228600">
              <a:buFont typeface="Arial" pitchFamily="34" charset="0"/>
              <a:buChar char="-"/>
            </a:pPr>
            <a:r>
              <a:rPr lang="en-US" dirty="0"/>
              <a:t>Ease of use </a:t>
            </a:r>
          </a:p>
          <a:p>
            <a:pPr marL="685800" lvl="1" indent="-228600">
              <a:buFont typeface="Arial" pitchFamily="34" charset="0"/>
              <a:buChar char="-"/>
            </a:pPr>
            <a:r>
              <a:rPr lang="en-US" dirty="0"/>
              <a:t>Efficient performance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991378" y="3349172"/>
            <a:ext cx="5652089" cy="1143008"/>
          </a:xfrm>
        </p:spPr>
        <p:txBody>
          <a:bodyPr/>
          <a:lstStyle/>
          <a:p>
            <a:r>
              <a:rPr lang="en-US" dirty="0">
                <a:ea typeface="ＭＳ Ｐゴシック" pitchFamily="34" charset="-128"/>
              </a:rPr>
              <a:t>Lesson 3: Dimensional Modeling</a:t>
            </a:r>
          </a:p>
        </p:txBody>
      </p:sp>
      <p:sp>
        <p:nvSpPr>
          <p:cNvPr id="11" name="Title 10"/>
          <p:cNvSpPr>
            <a:spLocks noGrp="1"/>
          </p:cNvSpPr>
          <p:nvPr>
            <p:ph type="ctrTitle"/>
          </p:nvPr>
        </p:nvSpPr>
        <p:spPr>
          <a:xfrm>
            <a:off x="1991378" y="2035392"/>
            <a:ext cx="5652089" cy="1285884"/>
          </a:xfrm>
        </p:spPr>
        <p:txBody>
          <a:bodyPr>
            <a:normAutofit/>
          </a:bodyPr>
          <a:lstStyle/>
          <a:p>
            <a:r>
              <a:rPr lang="en-US" dirty="0">
                <a:solidFill>
                  <a:srgbClr val="000000"/>
                </a:solidFill>
                <a:latin typeface="Candara"/>
                <a:ea typeface="ＭＳ Ｐゴシック" pitchFamily="34" charset="-128"/>
              </a:rPr>
              <a:t>Data Warehousing Concepts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3353" name="Object 9"/>
          <p:cNvGraphicFramePr>
            <a:graphicFrameLocks noGrp="1" noChangeAspect="1"/>
          </p:cNvGraphicFramePr>
          <p:nvPr>
            <p:ph idx="1"/>
            <p:extLst>
              <p:ext uri="{D42A27DB-BD31-4B8C-83A1-F6EECF244321}">
                <p14:modId xmlns:p14="http://schemas.microsoft.com/office/powerpoint/2010/main" val="3036509691"/>
              </p:ext>
            </p:extLst>
          </p:nvPr>
        </p:nvGraphicFramePr>
        <p:xfrm>
          <a:off x="533400" y="1919288"/>
          <a:ext cx="8077200" cy="3887787"/>
        </p:xfrm>
        <a:graphic>
          <a:graphicData uri="http://schemas.openxmlformats.org/presentationml/2006/ole">
            <mc:AlternateContent xmlns:mc="http://schemas.openxmlformats.org/markup-compatibility/2006">
              <mc:Choice xmlns:v="urn:schemas-microsoft-com:vml" Requires="v">
                <p:oleObj spid="_x0000_s34819" name="Bitmap Image" r:id="rId4" imgW="4258269" imgH="2104762" progId="PBrush">
                  <p:embed/>
                </p:oleObj>
              </mc:Choice>
              <mc:Fallback>
                <p:oleObj name="Bitmap Image" r:id="rId4" imgW="4258269" imgH="2104762" progId="PBrush">
                  <p:embed/>
                  <p:pic>
                    <p:nvPicPr>
                      <p:cNvPr id="0" name="Picture 2"/>
                      <p:cNvPicPr>
                        <a:picLocks noGrp="1"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533400" y="1919288"/>
                        <a:ext cx="8077200" cy="388778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35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Star Schema - Sample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36132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9" name="Picture 11" descr="Star Schem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279525"/>
            <a:ext cx="7943850" cy="4664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8878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Star Schema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1509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3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Snowflake Schema</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Snowflake Schema represents dimensional hierarchy directly by normalizing tables. </a:t>
            </a:r>
          </a:p>
          <a:p>
            <a:pPr marL="342900" indent="-342900"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 variation on the star schema.</a:t>
            </a:r>
          </a:p>
          <a:p>
            <a:pPr marL="342900" indent="-342900"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t>
            </a:r>
            <a:r>
              <a:rPr lang="en-US" sz="2000" b="1" dirty="0" err="1" smtClean="0">
                <a:solidFill>
                  <a:srgbClr val="000000"/>
                </a:solidFill>
                <a:latin typeface="Candara"/>
                <a:cs typeface="Arial" pitchFamily="34" charset="0"/>
              </a:rPr>
              <a:t>eazy</a:t>
            </a:r>
            <a:r>
              <a:rPr lang="en-US" sz="2000" b="1" dirty="0" smtClean="0">
                <a:solidFill>
                  <a:srgbClr val="000000"/>
                </a:solidFill>
                <a:latin typeface="Candara"/>
                <a:cs typeface="Arial" pitchFamily="34" charset="0"/>
              </a:rPr>
              <a:t> </a:t>
            </a:r>
            <a:r>
              <a:rPr lang="en-US" sz="2000" b="1" dirty="0">
                <a:solidFill>
                  <a:srgbClr val="000000"/>
                </a:solidFill>
                <a:latin typeface="Candara"/>
                <a:cs typeface="Arial" pitchFamily="34" charset="0"/>
              </a:rPr>
              <a:t>to maintain and saves storage, very large dimension tables.</a:t>
            </a:r>
          </a:p>
          <a:p>
            <a:pPr marL="342900" indent="-342900"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They </a:t>
            </a:r>
            <a:r>
              <a:rPr lang="en-US" sz="2000" b="1" dirty="0">
                <a:solidFill>
                  <a:srgbClr val="000000"/>
                </a:solidFill>
                <a:latin typeface="Candara"/>
                <a:cs typeface="Arial" pitchFamily="34" charset="0"/>
              </a:rPr>
              <a:t>have improved query performance.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88422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370" name="Object 2"/>
          <p:cNvGraphicFramePr>
            <a:graphicFrameLocks noGrp="1" noChangeAspect="1"/>
          </p:cNvGraphicFramePr>
          <p:nvPr>
            <p:ph type="body" idx="1"/>
            <p:extLst>
              <p:ext uri="{D42A27DB-BD31-4B8C-83A1-F6EECF244321}">
                <p14:modId xmlns:p14="http://schemas.microsoft.com/office/powerpoint/2010/main" val="2004915179"/>
              </p:ext>
            </p:extLst>
          </p:nvPr>
        </p:nvGraphicFramePr>
        <p:xfrm>
          <a:off x="533400" y="2341563"/>
          <a:ext cx="8153400" cy="3043237"/>
        </p:xfrm>
        <a:graphic>
          <a:graphicData uri="http://schemas.openxmlformats.org/presentationml/2006/ole">
            <mc:AlternateContent xmlns:mc="http://schemas.openxmlformats.org/markup-compatibility/2006">
              <mc:Choice xmlns:v="urn:schemas-microsoft-com:vml" Requires="v">
                <p:oleObj spid="_x0000_s35843" name="Bitmap Image" r:id="rId4" imgW="4866667" imgH="2638095" progId="PBrush">
                  <p:embed/>
                </p:oleObj>
              </mc:Choice>
              <mc:Fallback>
                <p:oleObj name="Bitmap Image" r:id="rId4" imgW="4866667" imgH="2638095" progId="PBrush">
                  <p:embed/>
                  <p:pic>
                    <p:nvPicPr>
                      <p:cNvPr id="0" name="Picture 2"/>
                      <p:cNvPicPr>
                        <a:picLocks noGrp="1"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533400" y="2341563"/>
                        <a:ext cx="8153400" cy="304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Snowflake - Sample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54787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8" name="Picture 8" descr="Snow Flake Schem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422400"/>
            <a:ext cx="7639050" cy="421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9697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Snowflake Schema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47092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0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Summary</a:t>
            </a:r>
          </a:p>
        </p:txBody>
      </p:sp>
      <p:grpSp>
        <p:nvGrpSpPr>
          <p:cNvPr id="2" name="Group 13"/>
          <p:cNvGrpSpPr>
            <a:grpSpLocks/>
          </p:cNvGrpSpPr>
          <p:nvPr/>
        </p:nvGrpSpPr>
        <p:grpSpPr bwMode="auto">
          <a:xfrm>
            <a:off x="6934200" y="1576388"/>
            <a:ext cx="1716088" cy="1547812"/>
            <a:chOff x="4176" y="993"/>
            <a:chExt cx="1273" cy="1119"/>
          </a:xfrm>
        </p:grpSpPr>
        <p:sp>
          <p:nvSpPr>
            <p:cNvPr id="217102"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a:solidFill>
                  <a:schemeClr val="tx2"/>
                </a:solidFill>
                <a:latin typeface="Arial" pitchFamily="34" charset="0"/>
                <a:cs typeface="Arial" pitchFamily="34" charset="0"/>
              </a:endParaRPr>
            </a:p>
          </p:txBody>
        </p:sp>
        <p:pic>
          <p:nvPicPr>
            <p:cNvPr id="217103" name="Picture 15"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have learnt:</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Dimensional Modeling represents the complexities of the business process in a simple manner.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The schema types are star schema and snowflake schema</a:t>
            </a:r>
          </a:p>
          <a:p>
            <a:pPr marL="342900" indent="-342900" algn="just" eaLnBrk="0" hangingPunct="0">
              <a:spcBef>
                <a:spcPct val="20000"/>
              </a:spcBef>
              <a:buClr>
                <a:srgbClr val="00A1E4"/>
              </a:buClr>
              <a:buFont typeface="Arial" pitchFamily="34" charset="0"/>
              <a:buNone/>
            </a:pPr>
            <a:endParaRPr lang="en-US" sz="1800" dirty="0">
              <a:solidFill>
                <a:srgbClr val="000000"/>
              </a:solidFill>
              <a:latin typeface="Candara"/>
              <a:cs typeface="Arial" pitchFamily="34" charset="0"/>
            </a:endParaRP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902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6934200" y="1576388"/>
            <a:ext cx="1716088" cy="1547812"/>
            <a:chOff x="4176" y="993"/>
            <a:chExt cx="1273" cy="1119"/>
          </a:xfrm>
        </p:grpSpPr>
        <p:sp>
          <p:nvSpPr>
            <p:cNvPr id="299018"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99019" name="Picture 11"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29902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Summary</a:t>
            </a:r>
          </a:p>
        </p:txBody>
      </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Database schema has various elements, such as:</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Fact</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Dimension</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Attributes</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Hierarchy</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Cube</a:t>
            </a:r>
          </a:p>
          <a:p>
            <a:pPr marL="342900" lvl="1"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Schema design is the organization of database.</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722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Review Question</a:t>
            </a:r>
          </a:p>
        </p:txBody>
      </p:sp>
      <p:grpSp>
        <p:nvGrpSpPr>
          <p:cNvPr id="2" name="Group 13"/>
          <p:cNvGrpSpPr>
            <a:grpSpLocks/>
          </p:cNvGrpSpPr>
          <p:nvPr/>
        </p:nvGrpSpPr>
        <p:grpSpPr bwMode="auto">
          <a:xfrm>
            <a:off x="9307286" y="342674"/>
            <a:ext cx="1868488" cy="1471612"/>
            <a:chOff x="4176" y="993"/>
            <a:chExt cx="1273" cy="1119"/>
          </a:xfrm>
        </p:grpSpPr>
        <p:sp>
          <p:nvSpPr>
            <p:cNvPr id="219150"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a:solidFill>
                  <a:schemeClr val="tx2"/>
                </a:solidFill>
                <a:latin typeface="Arial" pitchFamily="34" charset="0"/>
                <a:cs typeface="Arial" pitchFamily="34" charset="0"/>
              </a:endParaRPr>
            </a:p>
          </p:txBody>
        </p:sp>
        <p:pic>
          <p:nvPicPr>
            <p:cNvPr id="219151" name="Picture 1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3103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________are description about facts.</a:t>
            </a:r>
          </a:p>
          <a:p>
            <a:pPr marL="342900" indent="-342900" algn="just"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2: ________ </a:t>
            </a:r>
            <a:r>
              <a:rPr lang="en-US" sz="2000" b="1" dirty="0" smtClean="0">
                <a:solidFill>
                  <a:srgbClr val="000000"/>
                </a:solidFill>
                <a:latin typeface="Candara"/>
                <a:cs typeface="Arial" pitchFamily="34" charset="0"/>
              </a:rPr>
              <a:t>in Snowflake </a:t>
            </a:r>
            <a:r>
              <a:rPr lang="en-US" sz="2000" b="1" dirty="0" err="1" smtClean="0">
                <a:solidFill>
                  <a:srgbClr val="000000"/>
                </a:solidFill>
                <a:latin typeface="Candara"/>
                <a:cs typeface="Arial" pitchFamily="34" charset="0"/>
              </a:rPr>
              <a:t>Shema</a:t>
            </a:r>
            <a:r>
              <a:rPr lang="en-US" sz="2000" b="1" dirty="0" smtClean="0">
                <a:solidFill>
                  <a:srgbClr val="000000"/>
                </a:solidFill>
                <a:latin typeface="Candara"/>
                <a:cs typeface="Arial" pitchFamily="34" charset="0"/>
              </a:rPr>
              <a:t> are </a:t>
            </a:r>
            <a:r>
              <a:rPr lang="en-US" sz="2000" b="1" dirty="0">
                <a:solidFill>
                  <a:srgbClr val="000000"/>
                </a:solidFill>
                <a:latin typeface="Candara"/>
                <a:cs typeface="Arial" pitchFamily="34" charset="0"/>
              </a:rPr>
              <a:t>normalized </a:t>
            </a:r>
            <a:r>
              <a:rPr lang="en-US" sz="2000" b="1" dirty="0" smtClean="0">
                <a:solidFill>
                  <a:srgbClr val="000000"/>
                </a:solidFill>
                <a:latin typeface="Candara"/>
                <a:cs typeface="Arial" pitchFamily="34" charset="0"/>
              </a:rPr>
              <a:t> into </a:t>
            </a:r>
            <a:r>
              <a:rPr lang="en-US" sz="2000" b="1" dirty="0">
                <a:solidFill>
                  <a:srgbClr val="000000"/>
                </a:solidFill>
                <a:latin typeface="Candara"/>
                <a:cs typeface="Arial" pitchFamily="34" charset="0"/>
              </a:rPr>
              <a:t>multiple tables. </a:t>
            </a:r>
          </a:p>
          <a:p>
            <a:pPr marL="342900" indent="-342900" algn="just"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3: ___ is the name of a logical design technique often used for Data Warehouses.</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7201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34200" y="1576388"/>
            <a:ext cx="1716088" cy="1471612"/>
            <a:chOff x="4176" y="993"/>
            <a:chExt cx="1273" cy="1119"/>
          </a:xfrm>
        </p:grpSpPr>
        <p:sp>
          <p:nvSpPr>
            <p:cNvPr id="182286"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7" name="Picture 15"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822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What is Dimensional modeling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Facts and Dimension tables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Database schema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Schema Design for Modeling</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03280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3.1: Dimensional Modeling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What is Dimensional Modeling?</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Dimensional Modeling (DM) is the name of a logical design technique often used for Data Warehouses.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DM </a:t>
            </a:r>
            <a:r>
              <a:rPr lang="en-US" sz="2000" b="1" dirty="0">
                <a:solidFill>
                  <a:srgbClr val="000000"/>
                </a:solidFill>
                <a:latin typeface="Candara"/>
                <a:cs typeface="Arial" pitchFamily="34" charset="0"/>
              </a:rPr>
              <a:t>is the technique for databases that are designed to support end-user queries in a Data Warehouse. </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A </a:t>
            </a:r>
            <a:r>
              <a:rPr lang="en-US" sz="2000" b="1" dirty="0">
                <a:solidFill>
                  <a:srgbClr val="000000"/>
                </a:solidFill>
                <a:latin typeface="Candara"/>
                <a:cs typeface="Arial" pitchFamily="34" charset="0"/>
              </a:rPr>
              <a:t>Dimension Model is composed of dimension tables and fact tables.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provides a conceptual framework.</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simplifies the business flow.</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structurally classified as fact or dimension.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782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3.2: Fact and Dimension Tables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Concepts of Fact and Dimension Tables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Fact tables and Dimension tables are the two types of objects that are commonly used in designing database schemas. </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Fact </a:t>
            </a:r>
            <a:r>
              <a:rPr lang="en-US" sz="2000" b="1" dirty="0">
                <a:solidFill>
                  <a:srgbClr val="000000"/>
                </a:solidFill>
                <a:latin typeface="Candara"/>
                <a:cs typeface="Arial" pitchFamily="34" charset="0"/>
              </a:rPr>
              <a:t>table contains two columns, namely numeric facts and foreign keys of dimension tables.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Dimension </a:t>
            </a:r>
            <a:r>
              <a:rPr lang="en-US" sz="2000" b="1" dirty="0">
                <a:solidFill>
                  <a:srgbClr val="000000"/>
                </a:solidFill>
                <a:latin typeface="Candara"/>
                <a:cs typeface="Arial" pitchFamily="34" charset="0"/>
              </a:rPr>
              <a:t>tables contain the attributes that describe fact records.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15203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33913" y="1283320"/>
            <a:ext cx="4219575" cy="4769949"/>
            <a:chOff x="4619625" y="1524000"/>
            <a:chExt cx="4219575" cy="4769949"/>
          </a:xfrm>
        </p:grpSpPr>
        <p:sp>
          <p:nvSpPr>
            <p:cNvPr id="309252" name="Rectangle 4"/>
            <p:cNvSpPr>
              <a:spLocks noChangeArrowheads="1"/>
            </p:cNvSpPr>
            <p:nvPr/>
          </p:nvSpPr>
          <p:spPr bwMode="auto">
            <a:xfrm>
              <a:off x="4619625" y="1584325"/>
              <a:ext cx="4219575" cy="470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solidFill>
                    <a:schemeClr val="tx2"/>
                  </a:solidFill>
                  <a:latin typeface="Arial" pitchFamily="34" charset="0"/>
                  <a:cs typeface="Arial" pitchFamily="34" charset="0"/>
                </a:rPr>
                <a:t>Dimensions:  Product, Region, Time</a:t>
              </a:r>
            </a:p>
            <a:p>
              <a:pPr eaLnBrk="0" hangingPunct="0"/>
              <a:r>
                <a:rPr lang="en-US" sz="2000">
                  <a:solidFill>
                    <a:schemeClr val="tx2"/>
                  </a:solidFill>
                  <a:latin typeface="Arial" pitchFamily="34" charset="0"/>
                  <a:cs typeface="Arial" pitchFamily="34" charset="0"/>
                </a:rPr>
                <a:t>Hierarchical summarization paths</a:t>
              </a:r>
            </a:p>
            <a:p>
              <a:pPr eaLnBrk="0" hangingPunct="0"/>
              <a:endParaRPr lang="en-US" sz="2000">
                <a:solidFill>
                  <a:schemeClr val="tx2"/>
                </a:solidFill>
                <a:latin typeface="Arial" pitchFamily="34" charset="0"/>
                <a:cs typeface="Arial" pitchFamily="34" charset="0"/>
              </a:endParaRPr>
            </a:p>
            <a:p>
              <a:pPr eaLnBrk="0" hangingPunct="0"/>
              <a:r>
                <a:rPr lang="en-US" sz="2000" u="sng">
                  <a:solidFill>
                    <a:schemeClr val="tx2"/>
                  </a:solidFill>
                  <a:latin typeface="Arial" pitchFamily="34" charset="0"/>
                  <a:cs typeface="Arial" pitchFamily="34" charset="0"/>
                </a:rPr>
                <a:t>Product </a:t>
              </a:r>
              <a:r>
                <a:rPr lang="en-US" sz="2000">
                  <a:solidFill>
                    <a:schemeClr val="tx2"/>
                  </a:solidFill>
                  <a:latin typeface="Arial" pitchFamily="34" charset="0"/>
                  <a:cs typeface="Arial" pitchFamily="34" charset="0"/>
                </a:rPr>
                <a:t>        </a:t>
              </a:r>
              <a:r>
                <a:rPr lang="en-US" sz="2000" u="sng">
                  <a:solidFill>
                    <a:schemeClr val="tx2"/>
                  </a:solidFill>
                  <a:latin typeface="Arial" pitchFamily="34" charset="0"/>
                  <a:cs typeface="Arial" pitchFamily="34" charset="0"/>
                </a:rPr>
                <a:t>Region </a:t>
              </a:r>
              <a:r>
                <a:rPr lang="en-US" sz="2000">
                  <a:solidFill>
                    <a:schemeClr val="tx2"/>
                  </a:solidFill>
                  <a:latin typeface="Arial" pitchFamily="34" charset="0"/>
                  <a:cs typeface="Arial" pitchFamily="34" charset="0"/>
                </a:rPr>
                <a:t>            </a:t>
              </a:r>
              <a:r>
                <a:rPr lang="en-US" sz="2000" u="sng">
                  <a:solidFill>
                    <a:schemeClr val="tx2"/>
                  </a:solidFill>
                  <a:latin typeface="Arial" pitchFamily="34" charset="0"/>
                  <a:cs typeface="Arial" pitchFamily="34" charset="0"/>
                </a:rPr>
                <a:t>Time</a:t>
              </a:r>
              <a:endParaRPr lang="en-US" sz="2000">
                <a:solidFill>
                  <a:schemeClr val="tx2"/>
                </a:solidFill>
                <a:latin typeface="Arial" pitchFamily="34" charset="0"/>
                <a:cs typeface="Arial" pitchFamily="34" charset="0"/>
              </a:endParaRPr>
            </a:p>
            <a:p>
              <a:pPr eaLnBrk="0" hangingPunct="0"/>
              <a:r>
                <a:rPr lang="en-US" sz="2000">
                  <a:solidFill>
                    <a:schemeClr val="tx2"/>
                  </a:solidFill>
                  <a:latin typeface="Arial" pitchFamily="34" charset="0"/>
                  <a:cs typeface="Arial" pitchFamily="34" charset="0"/>
                </a:rPr>
                <a:t>Industry        Country            Year</a:t>
              </a:r>
            </a:p>
            <a:p>
              <a:pPr eaLnBrk="0" hangingPunct="0"/>
              <a:endParaRPr lang="en-US" sz="2000">
                <a:solidFill>
                  <a:schemeClr val="tx2"/>
                </a:solidFill>
                <a:latin typeface="Arial" pitchFamily="34" charset="0"/>
                <a:cs typeface="Arial" pitchFamily="34" charset="0"/>
              </a:endParaRPr>
            </a:p>
            <a:p>
              <a:pPr eaLnBrk="0" hangingPunct="0"/>
              <a:endParaRPr lang="en-US" sz="2000">
                <a:solidFill>
                  <a:schemeClr val="tx2"/>
                </a:solidFill>
                <a:latin typeface="Arial" pitchFamily="34" charset="0"/>
                <a:cs typeface="Arial" pitchFamily="34" charset="0"/>
              </a:endParaRPr>
            </a:p>
            <a:p>
              <a:pPr eaLnBrk="0" hangingPunct="0"/>
              <a:r>
                <a:rPr lang="en-US" sz="2000">
                  <a:solidFill>
                    <a:schemeClr val="tx2"/>
                  </a:solidFill>
                  <a:latin typeface="Arial" pitchFamily="34" charset="0"/>
                  <a:cs typeface="Arial" pitchFamily="34" charset="0"/>
                </a:rPr>
                <a:t>Category       Region           Quarter    </a:t>
              </a:r>
            </a:p>
            <a:p>
              <a:pPr eaLnBrk="0" hangingPunct="0"/>
              <a:r>
                <a:rPr lang="en-US" sz="2000">
                  <a:solidFill>
                    <a:schemeClr val="tx2"/>
                  </a:solidFill>
                  <a:latin typeface="Arial" pitchFamily="34" charset="0"/>
                  <a:cs typeface="Arial" pitchFamily="34" charset="0"/>
                </a:rPr>
                <a:t>    </a:t>
              </a:r>
            </a:p>
            <a:p>
              <a:pPr eaLnBrk="0" hangingPunct="0"/>
              <a:endParaRPr lang="en-US" sz="2000">
                <a:solidFill>
                  <a:schemeClr val="tx2"/>
                </a:solidFill>
                <a:latin typeface="Arial" pitchFamily="34" charset="0"/>
                <a:cs typeface="Arial" pitchFamily="34" charset="0"/>
              </a:endParaRPr>
            </a:p>
            <a:p>
              <a:pPr eaLnBrk="0" hangingPunct="0"/>
              <a:r>
                <a:rPr lang="en-US" sz="2000">
                  <a:solidFill>
                    <a:schemeClr val="tx2"/>
                  </a:solidFill>
                  <a:latin typeface="Arial" pitchFamily="34" charset="0"/>
                  <a:cs typeface="Arial" pitchFamily="34" charset="0"/>
                </a:rPr>
                <a:t> Product          City               Month     Week</a:t>
              </a:r>
            </a:p>
            <a:p>
              <a:pPr eaLnBrk="0" hangingPunct="0"/>
              <a:r>
                <a:rPr lang="en-US" sz="2000">
                  <a:solidFill>
                    <a:schemeClr val="tx2"/>
                  </a:solidFill>
                  <a:latin typeface="Arial" pitchFamily="34" charset="0"/>
                  <a:cs typeface="Arial" pitchFamily="34" charset="0"/>
                </a:rPr>
                <a:t>  </a:t>
              </a:r>
            </a:p>
            <a:p>
              <a:pPr eaLnBrk="0" hangingPunct="0"/>
              <a:r>
                <a:rPr lang="en-US" sz="2000">
                  <a:solidFill>
                    <a:schemeClr val="tx2"/>
                  </a:solidFill>
                  <a:latin typeface="Arial" pitchFamily="34" charset="0"/>
                  <a:cs typeface="Arial" pitchFamily="34" charset="0"/>
                </a:rPr>
                <a:t>                      Office               Day</a:t>
              </a:r>
            </a:p>
          </p:txBody>
        </p:sp>
        <p:sp>
          <p:nvSpPr>
            <p:cNvPr id="309253" name="Line 5"/>
            <p:cNvSpPr>
              <a:spLocks noChangeShapeType="1"/>
            </p:cNvSpPr>
            <p:nvPr/>
          </p:nvSpPr>
          <p:spPr bwMode="auto">
            <a:xfrm flipH="1">
              <a:off x="5091113" y="3429000"/>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4" name="Line 6"/>
            <p:cNvSpPr>
              <a:spLocks noChangeShapeType="1"/>
            </p:cNvSpPr>
            <p:nvPr/>
          </p:nvSpPr>
          <p:spPr bwMode="auto">
            <a:xfrm flipH="1">
              <a:off x="6615113" y="5260975"/>
              <a:ext cx="0" cy="606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5" name="Line 7"/>
            <p:cNvSpPr>
              <a:spLocks noChangeShapeType="1"/>
            </p:cNvSpPr>
            <p:nvPr/>
          </p:nvSpPr>
          <p:spPr bwMode="auto">
            <a:xfrm flipH="1">
              <a:off x="6615113" y="3429000"/>
              <a:ext cx="0" cy="685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6" name="Line 8"/>
            <p:cNvSpPr>
              <a:spLocks noChangeShapeType="1"/>
            </p:cNvSpPr>
            <p:nvPr/>
          </p:nvSpPr>
          <p:spPr bwMode="auto">
            <a:xfrm>
              <a:off x="5091113" y="4403725"/>
              <a:ext cx="0" cy="549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7" name="Line 9"/>
            <p:cNvSpPr>
              <a:spLocks noChangeShapeType="1"/>
            </p:cNvSpPr>
            <p:nvPr/>
          </p:nvSpPr>
          <p:spPr bwMode="auto">
            <a:xfrm>
              <a:off x="8139113" y="3422650"/>
              <a:ext cx="0" cy="615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8" name="Line 10"/>
            <p:cNvSpPr>
              <a:spLocks noChangeShapeType="1"/>
            </p:cNvSpPr>
            <p:nvPr/>
          </p:nvSpPr>
          <p:spPr bwMode="auto">
            <a:xfrm flipH="1">
              <a:off x="7893049" y="4483100"/>
              <a:ext cx="322263" cy="393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59" name="Line 11"/>
            <p:cNvSpPr>
              <a:spLocks noChangeShapeType="1"/>
            </p:cNvSpPr>
            <p:nvPr/>
          </p:nvSpPr>
          <p:spPr bwMode="auto">
            <a:xfrm>
              <a:off x="8334375" y="4498975"/>
              <a:ext cx="261938" cy="3778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60" name="Line 12"/>
            <p:cNvSpPr>
              <a:spLocks noChangeShapeType="1"/>
            </p:cNvSpPr>
            <p:nvPr/>
          </p:nvSpPr>
          <p:spPr bwMode="auto">
            <a:xfrm>
              <a:off x="7785100" y="5334000"/>
              <a:ext cx="277813"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61" name="Line 13"/>
            <p:cNvSpPr>
              <a:spLocks noChangeShapeType="1"/>
            </p:cNvSpPr>
            <p:nvPr/>
          </p:nvSpPr>
          <p:spPr bwMode="auto">
            <a:xfrm flipH="1">
              <a:off x="8291513" y="5327650"/>
              <a:ext cx="277812" cy="4635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62" name="Line 14"/>
            <p:cNvSpPr>
              <a:spLocks noChangeShapeType="1"/>
            </p:cNvSpPr>
            <p:nvPr/>
          </p:nvSpPr>
          <p:spPr bwMode="auto">
            <a:xfrm>
              <a:off x="6615113" y="4346575"/>
              <a:ext cx="6350" cy="606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9264" name="Rectangle 16"/>
            <p:cNvSpPr>
              <a:spLocks noChangeArrowheads="1"/>
            </p:cNvSpPr>
            <p:nvPr/>
          </p:nvSpPr>
          <p:spPr bwMode="auto">
            <a:xfrm>
              <a:off x="4633913" y="1524000"/>
              <a:ext cx="4205287" cy="4724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0926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Multidimensional Data</a:t>
            </a:r>
          </a:p>
        </p:txBody>
      </p:sp>
      <p:sp>
        <p:nvSpPr>
          <p:cNvPr id="13" name="Content Placeholder 12"/>
          <p:cNvSpPr>
            <a:spLocks/>
          </p:cNvSpPr>
          <p:nvPr/>
        </p:nvSpPr>
        <p:spPr bwMode="auto">
          <a:xfrm>
            <a:off x="352425" y="1342796"/>
            <a:ext cx="41910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 Designed to resolve complex </a:t>
            </a:r>
            <a:r>
              <a:rPr lang="en-US" sz="2000" b="1" dirty="0" smtClean="0">
                <a:solidFill>
                  <a:srgbClr val="000000"/>
                </a:solidFill>
                <a:latin typeface="Candara"/>
                <a:cs typeface="Arial" pitchFamily="34" charset="0"/>
              </a:rPr>
              <a:t> business </a:t>
            </a:r>
            <a:r>
              <a:rPr lang="en-US" sz="2000" b="1" dirty="0">
                <a:solidFill>
                  <a:srgbClr val="000000"/>
                </a:solidFill>
                <a:latin typeface="Candara"/>
                <a:cs typeface="Arial" pitchFamily="34" charset="0"/>
              </a:rPr>
              <a:t>queries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 </a:t>
            </a:r>
            <a:r>
              <a:rPr lang="en-US" sz="2000" b="1" dirty="0">
                <a:solidFill>
                  <a:srgbClr val="000000"/>
                </a:solidFill>
                <a:latin typeface="Candara"/>
                <a:cs typeface="Arial" pitchFamily="34" charset="0"/>
              </a:rPr>
              <a:t>Helps to analyze data from different dimensions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 </a:t>
            </a:r>
            <a:r>
              <a:rPr lang="en-US" sz="2000" b="1" dirty="0">
                <a:solidFill>
                  <a:srgbClr val="000000"/>
                </a:solidFill>
                <a:latin typeface="Candara"/>
                <a:cs typeface="Arial" pitchFamily="34" charset="0"/>
              </a:rPr>
              <a:t>Different dimensions form a cube</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 </a:t>
            </a:r>
            <a:r>
              <a:rPr lang="en-US" sz="2000" b="1" dirty="0">
                <a:solidFill>
                  <a:srgbClr val="000000"/>
                </a:solidFill>
                <a:latin typeface="Candara"/>
                <a:cs typeface="Arial" pitchFamily="34" charset="0"/>
              </a:rPr>
              <a:t>Every edge represents a dimension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48923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Line 4"/>
          <p:cNvSpPr>
            <a:spLocks noChangeShapeType="1"/>
          </p:cNvSpPr>
          <p:nvPr/>
        </p:nvSpPr>
        <p:spPr bwMode="auto">
          <a:xfrm>
            <a:off x="1371600" y="396240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1" name="Line 5"/>
          <p:cNvSpPr>
            <a:spLocks noChangeShapeType="1"/>
          </p:cNvSpPr>
          <p:nvPr/>
        </p:nvSpPr>
        <p:spPr bwMode="auto">
          <a:xfrm>
            <a:off x="1371600" y="472440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2" name="Line 6"/>
          <p:cNvSpPr>
            <a:spLocks noChangeShapeType="1"/>
          </p:cNvSpPr>
          <p:nvPr/>
        </p:nvSpPr>
        <p:spPr bwMode="auto">
          <a:xfrm>
            <a:off x="3657600" y="464820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3" name="Line 7"/>
          <p:cNvSpPr>
            <a:spLocks noChangeShapeType="1"/>
          </p:cNvSpPr>
          <p:nvPr/>
        </p:nvSpPr>
        <p:spPr bwMode="auto">
          <a:xfrm>
            <a:off x="3657600" y="396240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4" name="Line 8"/>
          <p:cNvSpPr>
            <a:spLocks noChangeShapeType="1"/>
          </p:cNvSpPr>
          <p:nvPr/>
        </p:nvSpPr>
        <p:spPr bwMode="auto">
          <a:xfrm>
            <a:off x="6477000" y="403860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5" name="Line 9"/>
          <p:cNvSpPr>
            <a:spLocks noChangeShapeType="1"/>
          </p:cNvSpPr>
          <p:nvPr/>
        </p:nvSpPr>
        <p:spPr bwMode="auto">
          <a:xfrm flipH="1">
            <a:off x="5638800" y="4724400"/>
            <a:ext cx="346075"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6" name="Line 10"/>
          <p:cNvSpPr>
            <a:spLocks noChangeShapeType="1"/>
          </p:cNvSpPr>
          <p:nvPr/>
        </p:nvSpPr>
        <p:spPr bwMode="auto">
          <a:xfrm>
            <a:off x="6781800" y="4724400"/>
            <a:ext cx="430213"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7" name="Line 11"/>
          <p:cNvSpPr>
            <a:spLocks noChangeShapeType="1"/>
          </p:cNvSpPr>
          <p:nvPr/>
        </p:nvSpPr>
        <p:spPr bwMode="auto">
          <a:xfrm>
            <a:off x="5486400" y="5486400"/>
            <a:ext cx="417513"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08" name="Line 12"/>
          <p:cNvSpPr>
            <a:spLocks noChangeShapeType="1"/>
          </p:cNvSpPr>
          <p:nvPr/>
        </p:nvSpPr>
        <p:spPr bwMode="auto">
          <a:xfrm flipH="1">
            <a:off x="6934200" y="5486400"/>
            <a:ext cx="30480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131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Multidimensional Data Analysis</a:t>
            </a:r>
          </a:p>
        </p:txBody>
      </p:sp>
      <p:sp>
        <p:nvSpPr>
          <p:cNvPr id="13" name="Content Placeholder 12"/>
          <p:cNvSpPr>
            <a:spLocks/>
          </p:cNvSpPr>
          <p:nvPr/>
        </p:nvSpPr>
        <p:spPr bwMode="auto">
          <a:xfrm>
            <a:off x="457200" y="9906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Analysis based on multiple dimensions </a:t>
            </a:r>
          </a:p>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Result varies with the dimension change across analysis</a:t>
            </a:r>
          </a:p>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Customers (city, state, country)</a:t>
            </a:r>
          </a:p>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Time (day, week,  month, quarter, year)</a:t>
            </a:r>
          </a:p>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Products (product, category, industry)</a:t>
            </a:r>
          </a:p>
          <a:p>
            <a:pPr marL="347663" indent="-347663">
              <a:spcBef>
                <a:spcPct val="20000"/>
              </a:spcBef>
              <a:buClr>
                <a:srgbClr val="00A1E4"/>
              </a:buClr>
              <a:buFont typeface="Wingdings" pitchFamily="2" charset="2"/>
              <a:buChar char="Ø"/>
            </a:pPr>
            <a:r>
              <a:rPr lang="en-US" sz="2000" b="1" dirty="0">
                <a:solidFill>
                  <a:schemeClr val="tx2"/>
                </a:solidFill>
                <a:latin typeface="Candara"/>
                <a:cs typeface="Arial" pitchFamily="34" charset="0"/>
              </a:rPr>
              <a:t>Hierarchies on dimensions:</a:t>
            </a:r>
          </a:p>
          <a:p>
            <a:pPr marL="342900" indent="-342900" eaLnBrk="0" hangingPunct="0">
              <a:spcBef>
                <a:spcPct val="20000"/>
              </a:spcBef>
              <a:buClr>
                <a:srgbClr val="00A1E4"/>
              </a:buClr>
              <a:buFont typeface="Arial" pitchFamily="34" charset="0"/>
              <a:buChar char="•"/>
            </a:pPr>
            <a:endParaRPr lang="en-US" sz="2000" b="1" dirty="0">
              <a:solidFill>
                <a:schemeClr val="tx2"/>
              </a:solidFill>
              <a:latin typeface="Candara"/>
              <a:cs typeface="Arial" pitchFamily="34" charset="0"/>
            </a:endParaRP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Industry		Country		  Year</a:t>
            </a: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a:t>
            </a: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Category		 State			Quarter</a:t>
            </a:r>
          </a:p>
          <a:p>
            <a:pPr marL="342900" indent="-342900" eaLnBrk="0" hangingPunct="0">
              <a:spcBef>
                <a:spcPct val="20000"/>
              </a:spcBef>
              <a:buClr>
                <a:srgbClr val="00A1E4"/>
              </a:buClr>
              <a:buFont typeface="Arial" pitchFamily="34" charset="0"/>
              <a:buNone/>
            </a:pPr>
            <a:endParaRPr lang="en-US" sz="2000" b="1" dirty="0">
              <a:solidFill>
                <a:schemeClr val="tx2"/>
              </a:solidFill>
              <a:latin typeface="Candara"/>
              <a:cs typeface="Arial" pitchFamily="34" charset="0"/>
            </a:endParaRP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Product		 City	      	Month     	 Week</a:t>
            </a: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a:t>
            </a:r>
          </a:p>
          <a:p>
            <a:pPr marL="342900" indent="-342900" eaLnBrk="0" hangingPunct="0">
              <a:spcBef>
                <a:spcPct val="20000"/>
              </a:spcBef>
              <a:buClr>
                <a:srgbClr val="00A1E4"/>
              </a:buClr>
              <a:buFont typeface="Arial" pitchFamily="34" charset="0"/>
              <a:buNone/>
            </a:pPr>
            <a:r>
              <a:rPr lang="en-US" sz="2000" b="1" dirty="0">
                <a:solidFill>
                  <a:schemeClr val="tx2"/>
                </a:solidFill>
                <a:latin typeface="Candara"/>
                <a:cs typeface="Arial" pitchFamily="34" charset="0"/>
              </a:rPr>
              <a:t>							Day</a:t>
            </a:r>
          </a:p>
          <a:p>
            <a:pPr marL="342900" indent="-342900" eaLnBrk="0" hangingPunct="0">
              <a:spcBef>
                <a:spcPct val="20000"/>
              </a:spcBef>
              <a:buClr>
                <a:srgbClr val="00A1E4"/>
              </a:buClr>
              <a:buFont typeface="Arial" pitchFamily="34" charset="0"/>
              <a:buChar char="•"/>
            </a:pPr>
            <a:endParaRPr lang="en-US" sz="1800" dirty="0">
              <a:solidFill>
                <a:schemeClr val="tx2"/>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21981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8" name="Title 1"/>
          <p:cNvSpPr>
            <a:spLocks/>
          </p:cNvSpPr>
          <p:nvPr/>
        </p:nvSpPr>
        <p:spPr bwMode="auto">
          <a:xfrm>
            <a:off x="466725" y="122238"/>
            <a:ext cx="8153400" cy="69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3.3: Database Schema</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Concept of Database Schema</a:t>
            </a:r>
          </a:p>
        </p:txBody>
      </p:sp>
      <p:sp>
        <p:nvSpPr>
          <p:cNvPr id="13" name="Content Placeholder 12"/>
          <p:cNvSpPr>
            <a:spLocks/>
          </p:cNvSpPr>
          <p:nvPr/>
        </p:nvSpPr>
        <p:spPr bwMode="auto">
          <a:xfrm>
            <a:off x="319088" y="1233488"/>
            <a:ext cx="8226425" cy="489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Database schema includes various elements to store data.</a:t>
            </a:r>
          </a:p>
          <a:p>
            <a:pPr marL="457200" lvl="2">
              <a:spcBef>
                <a:spcPct val="20000"/>
              </a:spcBef>
              <a:buClr>
                <a:srgbClr val="00A1E4"/>
              </a:buClr>
            </a:pPr>
            <a:r>
              <a:rPr lang="en-US" dirty="0">
                <a:solidFill>
                  <a:srgbClr val="000000"/>
                </a:solidFill>
                <a:latin typeface="Candara"/>
                <a:cs typeface="Arial" pitchFamily="34" charset="0"/>
              </a:rPr>
              <a:t>Example: facts, dimensions, attributes, hierarchy, cube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Facts </a:t>
            </a:r>
            <a:r>
              <a:rPr lang="en-US" sz="2000" b="1" dirty="0">
                <a:solidFill>
                  <a:srgbClr val="000000"/>
                </a:solidFill>
                <a:latin typeface="Candara"/>
                <a:cs typeface="Arial" pitchFamily="34" charset="0"/>
              </a:rPr>
              <a:t>are numeric values to be stored in the database.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Dimensions </a:t>
            </a:r>
            <a:r>
              <a:rPr lang="en-US" sz="2000" b="1" dirty="0">
                <a:solidFill>
                  <a:srgbClr val="000000"/>
                </a:solidFill>
                <a:latin typeface="Candara"/>
                <a:cs typeface="Arial" pitchFamily="34" charset="0"/>
              </a:rPr>
              <a:t>are description about facts.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Attributes </a:t>
            </a:r>
            <a:r>
              <a:rPr lang="en-US" sz="2000" b="1" dirty="0">
                <a:solidFill>
                  <a:srgbClr val="000000"/>
                </a:solidFill>
                <a:latin typeface="Candara"/>
                <a:cs typeface="Arial" pitchFamily="34" charset="0"/>
              </a:rPr>
              <a:t>are characteristics of dimensions.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Hierarchy </a:t>
            </a:r>
            <a:r>
              <a:rPr lang="en-US" sz="2000" b="1" dirty="0">
                <a:solidFill>
                  <a:srgbClr val="000000"/>
                </a:solidFill>
                <a:latin typeface="Candara"/>
                <a:cs typeface="Arial" pitchFamily="34" charset="0"/>
              </a:rPr>
              <a:t>is a logical representation of the order of the entities.</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86092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3.4: Schema Design for Modeling</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Schema Types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Schema design is the Database organization for modeling.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must look like business.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must be recognizable by business user.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must be approachable by business user.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must be simple.</a:t>
            </a:r>
          </a:p>
          <a:p>
            <a:pPr marL="742950" lvl="1" indent="-285750" eaLnBrk="0" hangingPunct="0">
              <a:spcBef>
                <a:spcPct val="20000"/>
              </a:spcBef>
              <a:buClr>
                <a:srgbClr val="00A1E4"/>
              </a:buClr>
              <a:buFont typeface="Arial" pitchFamily="34" charset="0"/>
              <a:buChar char="–"/>
            </a:pPr>
            <a:endParaRPr lang="en-US" sz="1800"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Schema Types: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Star Schema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Snowflake schema</a:t>
            </a:r>
          </a:p>
          <a:p>
            <a:pPr marL="342900" indent="-342900" eaLnBrk="0" hangingPunct="0">
              <a:spcBef>
                <a:spcPct val="20000"/>
              </a:spcBef>
              <a:buClr>
                <a:srgbClr val="00A1E4"/>
              </a:buClr>
              <a:buFont typeface="Arial" pitchFamily="34" charset="0"/>
              <a:buChar char="•"/>
            </a:pPr>
            <a:endParaRPr lang="en-US" sz="1800"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5549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Star Schema</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Star Schema consists of a central fact table surrounded by dimension tables.</a:t>
            </a:r>
          </a:p>
          <a:p>
            <a:pPr marL="342900" indent="-342900" eaLnBrk="0" hangingPunct="0">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measures of interest for OLAP are stored in the fact table (for example: Dollar Amount, Units in the table SALES).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30005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292C3AFF-317A-4519-A559-9F8D6B074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2774</TotalTime>
  <Words>1747</Words>
  <Application>Microsoft Office PowerPoint</Application>
  <PresentationFormat>On-screen Show (4:3)</PresentationFormat>
  <Paragraphs>157</Paragraphs>
  <Slides>17</Slides>
  <Notes>17</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ヒラギノ角ゴ Pro W3</vt:lpstr>
      <vt:lpstr>Wingdings</vt:lpstr>
      <vt:lpstr>Candara</vt:lpstr>
      <vt:lpstr>ＭＳ Ｐゴシック</vt:lpstr>
      <vt:lpstr>1_Office Theme</vt:lpstr>
      <vt:lpstr>Bitmap Image</vt:lpstr>
      <vt:lpstr>Data Warehousing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136</cp:revision>
  <dcterms:created xsi:type="dcterms:W3CDTF">2012-05-18T02:59:15Z</dcterms:created>
  <dcterms:modified xsi:type="dcterms:W3CDTF">2016-04-29T06:33:43Z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