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1"/>
  </p:notesMasterIdLst>
  <p:handoutMasterIdLst>
    <p:handoutMasterId r:id="rId2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andara" panose="020E0502030303020204" pitchFamily="34" charset="0"/>
      <p:regular r:id="rId27"/>
      <p:bold r:id="rId28"/>
      <p:italic r:id="rId29"/>
      <p:boldItalic r:id="rId30"/>
    </p:embeddedFont>
    <p:embeddedFont>
      <p:font typeface="ＭＳ Ｐゴシック" panose="020B0600070205080204" pitchFamily="34" charset="-128"/>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70" y="-27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2658" y="-108"/>
      </p:cViewPr>
      <p:guideLst>
        <p:guide orient="horz" pos="2880"/>
        <p:guide pos="12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572000"/>
            <a:ext cx="4586881" cy="39663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30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1"/>
            <a:ext cx="6500813" cy="239486"/>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cs typeface="Arial" pitchFamily="34" charset="0"/>
              </a:rPr>
              <a:t>&lt;</a:t>
            </a:r>
            <a:r>
              <a:rPr lang="en-US" sz="1200" b="1" dirty="0" smtClean="0">
                <a:latin typeface="Candara" pitchFamily="34" charset="0"/>
                <a:ea typeface="ＭＳ Ｐゴシック" pitchFamily="34" charset="-128"/>
                <a:cs typeface="Arial" pitchFamily="34" charset="0"/>
              </a:rPr>
              <a:t>Data Warehousing Concepts</a:t>
            </a:r>
            <a:r>
              <a:rPr lang="en-US" sz="1200" b="1" dirty="0" smtClean="0">
                <a:latin typeface="Candara" pitchFamily="34" charset="0"/>
                <a:ea typeface="+mn-ea"/>
                <a:cs typeface="Arial" pitchFamily="34" charset="0"/>
              </a:rPr>
              <a:t>	</a:t>
            </a:r>
            <a:r>
              <a:rPr lang="en-US" sz="1200" b="1" baseline="0" dirty="0" smtClean="0">
                <a:latin typeface="Candara" pitchFamily="34" charset="0"/>
                <a:ea typeface="+mn-ea"/>
                <a:cs typeface="Arial" pitchFamily="34" charset="0"/>
              </a:rPr>
              <a:t>                                    </a:t>
            </a:r>
            <a:r>
              <a:rPr lang="en-US" sz="1200" b="1" dirty="0" smtClean="0">
                <a:latin typeface="Candara" pitchFamily="34" charset="0"/>
                <a:ea typeface="ＭＳ Ｐゴシック" pitchFamily="34" charset="-128"/>
                <a:cs typeface="Arial" pitchFamily="34" charset="0"/>
              </a:rPr>
              <a:t>Online Analytical Processing (OLAP)</a:t>
            </a:r>
          </a:p>
        </p:txBody>
      </p:sp>
      <p:sp>
        <p:nvSpPr>
          <p:cNvPr id="12" name="Rectangle 14"/>
          <p:cNvSpPr>
            <a:spLocks noChangeArrowheads="1"/>
          </p:cNvSpPr>
          <p:nvPr/>
        </p:nvSpPr>
        <p:spPr bwMode="auto">
          <a:xfrm>
            <a:off x="3962793" y="8543558"/>
            <a:ext cx="2762530" cy="232308"/>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05-</a:t>
            </a:r>
            <a:fld id="{BD9FB300-F9DC-4669-88F4-967ABA23CC04}" type="slidenum">
              <a:rPr lang="en-US" sz="11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1" name="Rectangle 5"/>
          <p:cNvSpPr>
            <a:spLocks noGrp="1" noRot="1" noChangeAspect="1" noChangeArrowheads="1" noTextEdit="1"/>
          </p:cNvSpPr>
          <p:nvPr>
            <p:ph type="sldImg"/>
          </p:nvPr>
        </p:nvSpPr>
        <p:spPr>
          <a:xfrm>
            <a:off x="2022475" y="685800"/>
            <a:ext cx="4572000" cy="3429000"/>
          </a:xfrm>
          <a:ln/>
        </p:spPr>
      </p:sp>
      <p:sp>
        <p:nvSpPr>
          <p:cNvPr id="326662" name="Rectangle 6"/>
          <p:cNvSpPr>
            <a:spLocks noGrp="1" noChangeArrowheads="1"/>
          </p:cNvSpPr>
          <p:nvPr>
            <p:ph type="body" idx="1"/>
          </p:nvPr>
        </p:nvSpPr>
        <p:spPr>
          <a:xfrm>
            <a:off x="1966913" y="4567238"/>
            <a:ext cx="4685347" cy="3892550"/>
          </a:xfrm>
        </p:spPr>
        <p:txBody>
          <a:bodyPr/>
          <a:lstStyle/>
          <a:p>
            <a:pPr marL="228600" indent="-228600" algn="just"/>
            <a:r>
              <a:rPr lang="en-US" b="1" u="sng" dirty="0"/>
              <a:t>Types Of OLAP Operations</a:t>
            </a:r>
            <a:r>
              <a:rPr lang="en-US" b="1" dirty="0"/>
              <a:t>:</a:t>
            </a:r>
          </a:p>
          <a:p>
            <a:pPr marL="228600" indent="-228600" algn="just">
              <a:buFont typeface="Wingdings" pitchFamily="2" charset="2"/>
              <a:buChar char="Ø"/>
            </a:pPr>
            <a:r>
              <a:rPr lang="en-US" b="1" dirty="0"/>
              <a:t>Aggregation / Consolidation / Roll up (drill-up):</a:t>
            </a:r>
            <a:r>
              <a:rPr lang="en-US" dirty="0"/>
              <a:t> Roll Up operation is used to summarize data by climbing up hierarchy or by dimension reduction. This allows you to aggregate data from lower level details to the parent level. For example, the total revenue generated by a particular product type will be the rolled up value of the revenue generated by descendants, that is, products that belong to that particular product type.</a:t>
            </a:r>
          </a:p>
          <a:p>
            <a:pPr marL="228600" indent="-228600" algn="just">
              <a:buFont typeface="Wingdings" pitchFamily="2" charset="2"/>
              <a:buChar char="Ø"/>
            </a:pPr>
            <a:r>
              <a:rPr lang="en-US" b="1" dirty="0"/>
              <a:t>Drill down (roll down): </a:t>
            </a:r>
            <a:r>
              <a:rPr lang="en-US" dirty="0"/>
              <a:t>Roll down operation is the reverse of roll-up, that is, a drill down from higher level summary to lower level summary or detailed data, or introducing new dimensions. It allows you to view data from a top-level to a detailed view by going down the hierarchy. For example, we can view the Sales data for the Year and drill down from the year level to a quarterly view and further down to a monthly view.</a:t>
            </a:r>
          </a:p>
          <a:p>
            <a:pPr marL="228600" indent="-228600" algn="just">
              <a:buFont typeface="Wingdings" pitchFamily="2" charset="2"/>
              <a:buChar char="Ø"/>
            </a:pPr>
            <a:r>
              <a:rPr lang="en-US" b="1" dirty="0"/>
              <a:t>Slice and dice: </a:t>
            </a:r>
            <a:r>
              <a:rPr lang="en-US" dirty="0"/>
              <a:t>It is a general term for viewing data from any angle.</a:t>
            </a:r>
          </a:p>
          <a:p>
            <a:pPr marL="228600" indent="-228600" algn="just">
              <a:buFont typeface="Wingdings" pitchFamily="2" charset="2"/>
              <a:buChar char="Ø"/>
            </a:pPr>
            <a:r>
              <a:rPr lang="en-US" b="1" dirty="0"/>
              <a:t>Pivot (rotate): </a:t>
            </a:r>
            <a:r>
              <a:rPr lang="en-US" dirty="0"/>
              <a:t>Rotate operation is used for reorienting the cube, visualization, 3D to series of 2D planes.</a:t>
            </a:r>
          </a:p>
          <a:p>
            <a:pPr marL="228600" indent="-228600" algn="just">
              <a:buFontTx/>
              <a:buChar char="•"/>
            </a:pPr>
            <a:endParaRPr lang="en-US" dirty="0"/>
          </a:p>
          <a:p>
            <a:pPr marL="228600" indent="-228600" algn="just"/>
            <a:r>
              <a:rPr lang="en-US" b="1" dirty="0"/>
              <a:t>Other operations:</a:t>
            </a:r>
          </a:p>
          <a:p>
            <a:pPr marL="228600" indent="-228600" algn="just">
              <a:buFont typeface="Wingdings" pitchFamily="2" charset="2"/>
              <a:buChar char="Ø"/>
            </a:pPr>
            <a:r>
              <a:rPr lang="en-US" b="1" dirty="0"/>
              <a:t>Drill Across:</a:t>
            </a:r>
            <a:r>
              <a:rPr lang="en-US" dirty="0"/>
              <a:t> It involves (across) more than one fact table.</a:t>
            </a:r>
          </a:p>
          <a:p>
            <a:pPr marL="228600" indent="-228600" algn="just">
              <a:buFont typeface="Wingdings" pitchFamily="2" charset="2"/>
              <a:buChar char="Ø"/>
            </a:pPr>
            <a:r>
              <a:rPr lang="en-US" b="1" dirty="0"/>
              <a:t>Drill Through: </a:t>
            </a:r>
            <a:r>
              <a:rPr lang="en-US" dirty="0"/>
              <a:t>It involves drilling through the bottom level of the cube to its back-end relational.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7" name="Rectangle 5"/>
          <p:cNvSpPr>
            <a:spLocks noGrp="1" noRot="1" noChangeAspect="1" noChangeArrowheads="1" noTextEdit="1"/>
          </p:cNvSpPr>
          <p:nvPr>
            <p:ph type="sldImg"/>
          </p:nvPr>
        </p:nvSpPr>
        <p:spPr>
          <a:xfrm>
            <a:off x="2022475" y="685800"/>
            <a:ext cx="4572000" cy="3429000"/>
          </a:xfrm>
          <a:ln/>
        </p:spPr>
      </p:sp>
      <p:sp>
        <p:nvSpPr>
          <p:cNvPr id="330758" name="Rectangle 6"/>
          <p:cNvSpPr>
            <a:spLocks noGrp="1" noChangeArrowheads="1"/>
          </p:cNvSpPr>
          <p:nvPr>
            <p:ph type="body" idx="1"/>
          </p:nvPr>
        </p:nvSpPr>
        <p:spPr/>
        <p:txBody>
          <a:bodyPr/>
          <a:lstStyle/>
          <a:p>
            <a:pPr marL="228600" indent="-228600"/>
            <a:r>
              <a:rPr lang="en-US" b="1" u="sng" dirty="0"/>
              <a:t>OLTP and OLAP</a:t>
            </a:r>
            <a:r>
              <a:rPr lang="en-US" b="1" dirty="0"/>
              <a:t>:</a:t>
            </a:r>
          </a:p>
          <a:p>
            <a:pPr marL="228600" indent="-228600" algn="just">
              <a:buFont typeface="Wingdings" pitchFamily="2" charset="2"/>
              <a:buChar char="Ø"/>
            </a:pPr>
            <a:r>
              <a:rPr lang="en-US" dirty="0"/>
              <a:t>OLTP is basically operational data, wherein data is frequently changing. </a:t>
            </a:r>
          </a:p>
          <a:p>
            <a:pPr marL="228600" indent="-228600" algn="just">
              <a:buFont typeface="Wingdings" pitchFamily="2" charset="2"/>
              <a:buChar char="Ø"/>
            </a:pPr>
            <a:r>
              <a:rPr lang="en-US" dirty="0"/>
              <a:t>For example, you can consider an online Railway Reservation system. A passenger books a ticket for two people. This becomes an operational data. S/He can also change the number of passengers travelling online since OLTP data is frequently updated.</a:t>
            </a:r>
          </a:p>
          <a:p>
            <a:pPr marL="228600" indent="-228600" algn="just">
              <a:buFont typeface="Wingdings" pitchFamily="2" charset="2"/>
              <a:buChar char="Ø"/>
            </a:pPr>
            <a:r>
              <a:rPr lang="en-US" dirty="0"/>
              <a:t>On the other hand, OLAP data is non-operational data, wherein data is read-only data. It used for analytical purpose.</a:t>
            </a:r>
          </a:p>
          <a:p>
            <a:pPr marL="228600" indent="-228600" algn="just">
              <a:buFont typeface="Wingdings" pitchFamily="2" charset="2"/>
              <a:buChar char="Ø"/>
            </a:pPr>
            <a:r>
              <a:rPr lang="en-US" dirty="0"/>
              <a:t>For example, suppose one wants to see, the number of trains running on the previous day. This becomes analysis of data that is not updatable.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5" name="Rectangle 5"/>
          <p:cNvSpPr>
            <a:spLocks noGrp="1" noRot="1" noChangeAspect="1" noChangeArrowheads="1" noTextEdit="1"/>
          </p:cNvSpPr>
          <p:nvPr>
            <p:ph type="sldImg"/>
          </p:nvPr>
        </p:nvSpPr>
        <p:spPr>
          <a:xfrm>
            <a:off x="2022475" y="685800"/>
            <a:ext cx="4572000" cy="3429000"/>
          </a:xfrm>
          <a:ln/>
        </p:spPr>
      </p:sp>
      <p:sp>
        <p:nvSpPr>
          <p:cNvPr id="332806" name="Rectangle 6"/>
          <p:cNvSpPr>
            <a:spLocks noGrp="1" noChangeArrowheads="1"/>
          </p:cNvSpPr>
          <p:nvPr>
            <p:ph type="body" idx="1"/>
          </p:nvPr>
        </p:nvSpPr>
        <p:spPr/>
        <p:txBody>
          <a:bodyPr/>
          <a:lstStyle/>
          <a:p>
            <a:pPr algn="just"/>
            <a:r>
              <a:rPr lang="en-US" b="1" dirty="0"/>
              <a:t>Note: </a:t>
            </a:r>
            <a:r>
              <a:rPr lang="en-US" dirty="0"/>
              <a:t>The above table shows the comparison between </a:t>
            </a:r>
            <a:r>
              <a:rPr lang="en-US" b="1" dirty="0"/>
              <a:t>OLTP</a:t>
            </a:r>
            <a:r>
              <a:rPr lang="en-US" dirty="0"/>
              <a:t> and </a:t>
            </a:r>
            <a:r>
              <a:rPr lang="en-US" b="1" dirty="0"/>
              <a:t>Data Warehouse</a:t>
            </a:r>
            <a:r>
              <a:rPr lang="en-US" dirty="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3" name="Rectangle 5"/>
          <p:cNvSpPr>
            <a:spLocks noGrp="1" noRot="1" noChangeAspect="1" noChangeArrowheads="1" noTextEdit="1"/>
          </p:cNvSpPr>
          <p:nvPr>
            <p:ph type="sldImg"/>
          </p:nvPr>
        </p:nvSpPr>
        <p:spPr>
          <a:xfrm>
            <a:off x="2022475" y="685800"/>
            <a:ext cx="4572000" cy="3429000"/>
          </a:xfrm>
          <a:ln/>
        </p:spPr>
      </p:sp>
      <p:sp>
        <p:nvSpPr>
          <p:cNvPr id="334854" name="Rectangle 6"/>
          <p:cNvSpPr>
            <a:spLocks noGrp="1" noChangeArrowheads="1"/>
          </p:cNvSpPr>
          <p:nvPr>
            <p:ph type="body" idx="1"/>
          </p:nvPr>
        </p:nvSpPr>
        <p:spPr/>
        <p:txBody>
          <a:bodyPr/>
          <a:lstStyle/>
          <a:p>
            <a:r>
              <a:rPr lang="en-US" b="1" dirty="0"/>
              <a:t>Note: </a:t>
            </a:r>
            <a:r>
              <a:rPr lang="en-US" dirty="0"/>
              <a:t>Above table depicts the comparison between </a:t>
            </a:r>
            <a:r>
              <a:rPr lang="en-US" b="1" dirty="0"/>
              <a:t>Operational</a:t>
            </a:r>
            <a:r>
              <a:rPr lang="en-US" dirty="0"/>
              <a:t> and </a:t>
            </a:r>
            <a:r>
              <a:rPr lang="en-US" b="1" dirty="0"/>
              <a:t>Analytical systems</a:t>
            </a:r>
            <a:r>
              <a:rPr lang="en-US" dirty="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2022475" y="685800"/>
            <a:ext cx="4572000" cy="3429000"/>
          </a:xfrm>
          <a:ln/>
        </p:spPr>
      </p:sp>
      <p:sp>
        <p:nvSpPr>
          <p:cNvPr id="218115" name="Rectangle 3"/>
          <p:cNvSpPr>
            <a:spLocks noGrp="1" noChangeArrowheads="1"/>
          </p:cNvSpPr>
          <p:nvPr>
            <p:ph type="body" idx="1"/>
          </p:nvPr>
        </p:nvSpPr>
        <p:spPr>
          <a:xfrm>
            <a:off x="1981200" y="4572000"/>
            <a:ext cx="4648200" cy="3963988"/>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Rectangle 5"/>
          <p:cNvSpPr>
            <a:spLocks noGrp="1" noRot="1" noChangeAspect="1" noChangeArrowheads="1" noTextEdit="1"/>
          </p:cNvSpPr>
          <p:nvPr>
            <p:ph type="sldImg"/>
          </p:nvPr>
        </p:nvSpPr>
        <p:spPr>
          <a:xfrm>
            <a:off x="2000250" y="762000"/>
            <a:ext cx="4668838" cy="3503613"/>
          </a:xfrm>
          <a:ln/>
        </p:spPr>
      </p:sp>
      <p:sp>
        <p:nvSpPr>
          <p:cNvPr id="300038" name="Rectangle 6"/>
          <p:cNvSpPr>
            <a:spLocks noGrp="1" noChangeArrowheads="1"/>
          </p:cNvSpPr>
          <p:nvPr>
            <p:ph type="body" idx="1"/>
          </p:nvPr>
        </p:nvSpPr>
        <p:spPr>
          <a:xfrm>
            <a:off x="2039550" y="4572000"/>
            <a:ext cx="4586881" cy="3778626"/>
          </a:xfrm>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6" name="Rectangle 6"/>
          <p:cNvSpPr>
            <a:spLocks noGrp="1" noRot="1" noChangeAspect="1" noChangeArrowheads="1" noTextEdit="1"/>
          </p:cNvSpPr>
          <p:nvPr>
            <p:ph type="sldImg"/>
          </p:nvPr>
        </p:nvSpPr>
        <p:spPr>
          <a:xfrm>
            <a:off x="2022475" y="685800"/>
            <a:ext cx="4572000" cy="3429000"/>
          </a:xfrm>
          <a:ln/>
        </p:spPr>
      </p:sp>
      <p:sp>
        <p:nvSpPr>
          <p:cNvPr id="220167" name="Rectangle 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2" name="Rectangle 8"/>
          <p:cNvSpPr>
            <a:spLocks noGrp="1" noRot="1" noChangeAspect="1" noChangeArrowheads="1" noTextEdit="1"/>
          </p:cNvSpPr>
          <p:nvPr>
            <p:ph type="sldImg"/>
          </p:nvPr>
        </p:nvSpPr>
        <p:spPr>
          <a:xfrm>
            <a:off x="2022475" y="685800"/>
            <a:ext cx="4572000" cy="3429000"/>
          </a:xfrm>
          <a:ln/>
        </p:spPr>
      </p:sp>
      <p:sp>
        <p:nvSpPr>
          <p:cNvPr id="195593" name="Rectangle 9"/>
          <p:cNvSpPr>
            <a:spLocks noGrp="1" noChangeArrowheads="1"/>
          </p:cNvSpPr>
          <p:nvPr>
            <p:ph type="body"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5" name="Rectangle 5"/>
          <p:cNvSpPr>
            <a:spLocks noGrp="1" noRot="1" noChangeAspect="1" noChangeArrowheads="1" noTextEdit="1"/>
          </p:cNvSpPr>
          <p:nvPr>
            <p:ph type="sldImg"/>
          </p:nvPr>
        </p:nvSpPr>
        <p:spPr>
          <a:xfrm>
            <a:off x="2022475" y="685800"/>
            <a:ext cx="4572000" cy="3429000"/>
          </a:xfrm>
          <a:ln/>
        </p:spPr>
      </p:sp>
      <p:sp>
        <p:nvSpPr>
          <p:cNvPr id="312326" name="Rectangle 6"/>
          <p:cNvSpPr>
            <a:spLocks noGrp="1" noChangeArrowheads="1"/>
          </p:cNvSpPr>
          <p:nvPr>
            <p:ph type="body" idx="1"/>
          </p:nvPr>
        </p:nvSpPr>
        <p:spPr/>
        <p:txBody>
          <a:bodyPr/>
          <a:lstStyle/>
          <a:p>
            <a:pPr marL="228600" indent="-228600" algn="just"/>
            <a:r>
              <a:rPr lang="en-US" b="1" u="sng" dirty="0"/>
              <a:t>Online Analytical Processing (OLAP)</a:t>
            </a:r>
            <a:r>
              <a:rPr lang="en-US" b="1" dirty="0"/>
              <a:t>:</a:t>
            </a:r>
          </a:p>
          <a:p>
            <a:pPr marL="228600" indent="-228600" algn="just">
              <a:buFont typeface="Wingdings" pitchFamily="2" charset="2"/>
              <a:buChar char="Ø"/>
            </a:pPr>
            <a:r>
              <a:rPr lang="en-US" b="1" dirty="0"/>
              <a:t>OLAP </a:t>
            </a:r>
            <a:r>
              <a:rPr lang="en-US" dirty="0"/>
              <a:t>is a category of software technology. It enables the users to gain insight into data through fast, consistent, interactive access to a wide variety of possible views of information, which has been transformed from raw data, to reflect the real dimensionality of the business. </a:t>
            </a:r>
          </a:p>
          <a:p>
            <a:pPr marL="228600" indent="-228600" algn="just">
              <a:buFont typeface="Wingdings" pitchFamily="2" charset="2"/>
              <a:buChar char="Ø"/>
            </a:pPr>
            <a:r>
              <a:rPr lang="en-US" dirty="0"/>
              <a:t> It provides benefits like </a:t>
            </a:r>
            <a:r>
              <a:rPr lang="en-US" b="1" dirty="0"/>
              <a:t>pre-aggregation</a:t>
            </a:r>
            <a:r>
              <a:rPr lang="en-US" dirty="0"/>
              <a:t> of frequently required data, enabling a very fast response time to ad hoc queries. It gives a </a:t>
            </a:r>
            <a:r>
              <a:rPr lang="en-US" b="1" dirty="0"/>
              <a:t>multi-dimensional data model</a:t>
            </a:r>
            <a:r>
              <a:rPr lang="en-US" dirty="0"/>
              <a:t> that makes it easy to select, navigate, and explore the data. </a:t>
            </a:r>
          </a:p>
          <a:p>
            <a:pPr marL="228600" indent="-228600" algn="just">
              <a:buFont typeface="Wingdings" pitchFamily="2" charset="2"/>
              <a:buChar char="Ø"/>
            </a:pPr>
            <a:r>
              <a:rPr lang="en-US" dirty="0"/>
              <a:t>OLAP systems enable managers and analysts to rapidly and easily examine key performance data. OLAP systems allow comparison and trend analysis even on very large volumes. OLAP allows users to view data from various perspectives. It is fast and easy because some aggregations are computed in advance.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1" name="Rectangle 5"/>
          <p:cNvSpPr>
            <a:spLocks noGrp="1" noRot="1" noChangeAspect="1" noChangeArrowheads="1" noTextEdit="1"/>
          </p:cNvSpPr>
          <p:nvPr>
            <p:ph type="sldImg"/>
          </p:nvPr>
        </p:nvSpPr>
        <p:spPr>
          <a:xfrm>
            <a:off x="2022475" y="685800"/>
            <a:ext cx="4572000" cy="3429000"/>
          </a:xfrm>
          <a:ln/>
        </p:spPr>
      </p:sp>
      <p:sp>
        <p:nvSpPr>
          <p:cNvPr id="316422" name="Rectangle 6"/>
          <p:cNvSpPr>
            <a:spLocks noGrp="1" noChangeArrowheads="1"/>
          </p:cNvSpPr>
          <p:nvPr>
            <p:ph type="body" idx="1"/>
          </p:nvPr>
        </p:nvSpPr>
        <p:spPr>
          <a:xfrm>
            <a:off x="1962150" y="4572000"/>
            <a:ext cx="4724400" cy="3887788"/>
          </a:xfrm>
        </p:spPr>
        <p:txBody>
          <a:bodyPr/>
          <a:lstStyle/>
          <a:p>
            <a:pPr marL="228600" indent="-228600"/>
            <a:r>
              <a:rPr lang="en-US" b="1" u="sng" dirty="0"/>
              <a:t>Nature of OLAP Analysis</a:t>
            </a:r>
            <a:r>
              <a:rPr lang="en-US" b="1" dirty="0"/>
              <a:t>:</a:t>
            </a:r>
          </a:p>
          <a:p>
            <a:pPr marL="228600" indent="-228600">
              <a:buFont typeface="Wingdings" pitchFamily="2" charset="2"/>
              <a:buChar char="Ø"/>
            </a:pPr>
            <a:r>
              <a:rPr lang="en-US" dirty="0"/>
              <a:t>The nature of OLAP analysis varies with the multiple ways of using it. </a:t>
            </a:r>
          </a:p>
          <a:p>
            <a:pPr marL="685800" lvl="1" indent="-228600">
              <a:buFont typeface="Arial" pitchFamily="34" charset="0"/>
              <a:buChar char="-"/>
            </a:pPr>
            <a:r>
              <a:rPr lang="en-US" dirty="0"/>
              <a:t>It is used as the aggregation for summing up the data. </a:t>
            </a:r>
          </a:p>
          <a:p>
            <a:pPr marL="685800" lvl="1" indent="-228600">
              <a:buFont typeface="Arial" pitchFamily="34" charset="0"/>
              <a:buChar char="-"/>
            </a:pPr>
            <a:r>
              <a:rPr lang="en-US" dirty="0"/>
              <a:t>It provides the easy way of comparison. </a:t>
            </a:r>
          </a:p>
          <a:p>
            <a:pPr marL="685800" lvl="1" indent="-228600">
              <a:buFont typeface="Arial" pitchFamily="34" charset="0"/>
              <a:buChar char="-"/>
            </a:pPr>
            <a:r>
              <a:rPr lang="en-US" dirty="0"/>
              <a:t>It allows us to rank the data such that you will be able to find the top most and lower most values in the analysis. </a:t>
            </a:r>
          </a:p>
          <a:p>
            <a:pPr marL="685800" lvl="1" indent="-228600">
              <a:buFont typeface="Arial" pitchFamily="34" charset="0"/>
              <a:buChar char="-"/>
            </a:pPr>
            <a:r>
              <a:rPr lang="en-US" dirty="0"/>
              <a:t>It also helps in accessing the data in detailed way. </a:t>
            </a:r>
          </a:p>
          <a:p>
            <a:pPr marL="685800" lvl="1" indent="-228600">
              <a:buFont typeface="Arial" pitchFamily="34" charset="0"/>
              <a:buChar char="-"/>
            </a:pPr>
            <a:r>
              <a:rPr lang="en-US" dirty="0"/>
              <a:t>It allows to perform complex specification on the criteria. </a:t>
            </a:r>
          </a:p>
          <a:p>
            <a:pPr marL="685800" lvl="1" indent="-228600">
              <a:buFont typeface="Arial" pitchFamily="34" charset="0"/>
              <a:buChar char="-"/>
            </a:pPr>
            <a:r>
              <a:rPr lang="en-US" dirty="0"/>
              <a:t>It represents the data in a more simpler way such that it is easily visualized in terms of graphical presentation.</a:t>
            </a:r>
          </a:p>
          <a:p>
            <a:pPr marL="228600" indent="-228600">
              <a:buFont typeface="Wingdings" pitchFamily="2" charset="2"/>
              <a:buChar char="Ø"/>
            </a:pPr>
            <a:r>
              <a:rPr lang="en-US" dirty="0"/>
              <a:t>OLAP Analysis is used for:</a:t>
            </a:r>
          </a:p>
          <a:p>
            <a:pPr marL="685800" lvl="1" indent="-228600">
              <a:buFont typeface="Arial" pitchFamily="34" charset="0"/>
              <a:buChar char="-"/>
            </a:pPr>
            <a:r>
              <a:rPr lang="en-US" dirty="0"/>
              <a:t>Aggregation: (total sales, percent-to-total)</a:t>
            </a:r>
          </a:p>
          <a:p>
            <a:pPr marL="685800" lvl="1" indent="-228600">
              <a:buFont typeface="Arial" pitchFamily="34" charset="0"/>
              <a:buChar char="-"/>
            </a:pPr>
            <a:r>
              <a:rPr lang="en-US" dirty="0"/>
              <a:t>Comparison: Budget versus Expenses</a:t>
            </a:r>
          </a:p>
          <a:p>
            <a:pPr marL="685800" lvl="1" indent="-228600">
              <a:buFont typeface="Arial" pitchFamily="34" charset="0"/>
              <a:buChar char="-"/>
            </a:pPr>
            <a:r>
              <a:rPr lang="en-US" dirty="0"/>
              <a:t>Ranking: Top 10, quartile analysis</a:t>
            </a:r>
          </a:p>
          <a:p>
            <a:pPr marL="685800" lvl="1" indent="-228600">
              <a:buFont typeface="Arial" pitchFamily="34" charset="0"/>
              <a:buChar char="-"/>
            </a:pPr>
            <a:r>
              <a:rPr lang="en-US" dirty="0"/>
              <a:t>Access to detailed and aggregate data</a:t>
            </a:r>
          </a:p>
          <a:p>
            <a:pPr marL="685800" lvl="1" indent="-228600">
              <a:buFont typeface="Arial" pitchFamily="34" charset="0"/>
              <a:buChar char="-"/>
            </a:pPr>
            <a:r>
              <a:rPr lang="en-US" dirty="0"/>
              <a:t>Complex criteria specification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9" name="Rectangle 5"/>
          <p:cNvSpPr>
            <a:spLocks noGrp="1" noRot="1" noChangeAspect="1" noChangeArrowheads="1" noTextEdit="1"/>
          </p:cNvSpPr>
          <p:nvPr>
            <p:ph type="sldImg"/>
          </p:nvPr>
        </p:nvSpPr>
        <p:spPr>
          <a:xfrm>
            <a:off x="2022475" y="685800"/>
            <a:ext cx="4572000" cy="3429000"/>
          </a:xfrm>
          <a:ln/>
        </p:spPr>
      </p:sp>
      <p:sp>
        <p:nvSpPr>
          <p:cNvPr id="318470" name="Rectangle 6"/>
          <p:cNvSpPr>
            <a:spLocks noGrp="1" noChangeArrowheads="1"/>
          </p:cNvSpPr>
          <p:nvPr>
            <p:ph type="body" idx="1"/>
          </p:nvPr>
        </p:nvSpPr>
        <p:spPr/>
        <p:txBody>
          <a:bodyPr/>
          <a:lstStyle/>
          <a:p>
            <a:pPr marL="228600" indent="-228600">
              <a:lnSpc>
                <a:spcPct val="90000"/>
              </a:lnSpc>
            </a:pPr>
            <a:r>
              <a:rPr lang="en-US" b="1" u="sng" dirty="0"/>
              <a:t>Nature of OLAP Analysis</a:t>
            </a:r>
            <a:r>
              <a:rPr lang="en-US" b="1" dirty="0"/>
              <a:t>:</a:t>
            </a:r>
          </a:p>
          <a:p>
            <a:pPr marL="228600" indent="-228600">
              <a:lnSpc>
                <a:spcPct val="90000"/>
              </a:lnSpc>
            </a:pPr>
            <a:r>
              <a:rPr lang="en-US" b="1" dirty="0"/>
              <a:t>Where does OLAP fit in?</a:t>
            </a:r>
          </a:p>
          <a:p>
            <a:pPr marL="228600" indent="-228600" algn="just">
              <a:lnSpc>
                <a:spcPct val="90000"/>
              </a:lnSpc>
              <a:buFont typeface="Wingdings" pitchFamily="2" charset="2"/>
              <a:buChar char="Ø"/>
            </a:pPr>
            <a:r>
              <a:rPr lang="en-US" dirty="0"/>
              <a:t>Data from various sources goes through the ETL process and is integrated into a Data Warehouse. Subsequently, OLAP is used to analyze the data in the Data Warehouse. OLAP focuses on meeting end-user’s analytical requirements.</a:t>
            </a:r>
          </a:p>
          <a:p>
            <a:pPr marL="685800" lvl="1" indent="-228600" algn="just">
              <a:lnSpc>
                <a:spcPct val="90000"/>
              </a:lnSpc>
              <a:buFont typeface="Arial" pitchFamily="34" charset="0"/>
              <a:buChar char="-"/>
            </a:pPr>
            <a:r>
              <a:rPr lang="en-US" b="1" dirty="0"/>
              <a:t>Operational Data:</a:t>
            </a:r>
            <a:r>
              <a:rPr lang="en-US" dirty="0"/>
              <a:t> It is the Customer Database, for example, Sales Database and Product Database. </a:t>
            </a:r>
          </a:p>
          <a:p>
            <a:pPr marL="685800" lvl="1" indent="-228600" algn="just">
              <a:lnSpc>
                <a:spcPct val="90000"/>
              </a:lnSpc>
              <a:buFont typeface="Arial" pitchFamily="34" charset="0"/>
              <a:buChar char="-"/>
            </a:pPr>
            <a:r>
              <a:rPr lang="en-US" b="1" dirty="0"/>
              <a:t>End User:</a:t>
            </a:r>
            <a:r>
              <a:rPr lang="en-US" dirty="0"/>
              <a:t> High performance is achieved by pre-planning the requirement for joins, summations and periodic reports by end users.</a:t>
            </a:r>
          </a:p>
          <a:p>
            <a:pPr marL="685800" lvl="1" indent="-228600" algn="just">
              <a:lnSpc>
                <a:spcPct val="90000"/>
              </a:lnSpc>
              <a:buFont typeface="Arial" pitchFamily="34" charset="0"/>
              <a:buChar char="-"/>
            </a:pPr>
            <a:r>
              <a:rPr lang="en-US" b="1" dirty="0"/>
              <a:t>Extract Transform and Load (ETL):</a:t>
            </a:r>
          </a:p>
          <a:p>
            <a:pPr marL="1143000" lvl="2" indent="-228600" algn="just">
              <a:lnSpc>
                <a:spcPct val="90000"/>
              </a:lnSpc>
              <a:buFont typeface="Wingdings" pitchFamily="2" charset="2"/>
              <a:buChar char="§"/>
            </a:pPr>
            <a:r>
              <a:rPr lang="en-US" b="1" dirty="0"/>
              <a:t>Extract:</a:t>
            </a:r>
            <a:r>
              <a:rPr lang="en-US" dirty="0"/>
              <a:t> It extracts data from data source and keeps it in staging.</a:t>
            </a:r>
          </a:p>
          <a:p>
            <a:pPr marL="1143000" lvl="2" indent="-228600" algn="just">
              <a:lnSpc>
                <a:spcPct val="90000"/>
              </a:lnSpc>
              <a:buFont typeface="Wingdings" pitchFamily="2" charset="2"/>
              <a:buChar char="§"/>
            </a:pPr>
            <a:r>
              <a:rPr lang="en-US" b="1" dirty="0"/>
              <a:t>Transform:</a:t>
            </a:r>
            <a:r>
              <a:rPr lang="en-US" dirty="0"/>
              <a:t> It converts data into format required by Data Warehouse.</a:t>
            </a:r>
          </a:p>
          <a:p>
            <a:pPr marL="1143000" lvl="2" indent="-228600" algn="just">
              <a:lnSpc>
                <a:spcPct val="90000"/>
              </a:lnSpc>
              <a:buFont typeface="Wingdings" pitchFamily="2" charset="2"/>
              <a:buChar char="§"/>
            </a:pPr>
            <a:r>
              <a:rPr lang="en-US" b="1" dirty="0"/>
              <a:t>Load:</a:t>
            </a:r>
            <a:r>
              <a:rPr lang="en-US" dirty="0"/>
              <a:t> It loads data to Data Warehouse.</a:t>
            </a:r>
          </a:p>
          <a:p>
            <a:pPr marL="685800" lvl="1" indent="-228600" algn="just">
              <a:lnSpc>
                <a:spcPct val="90000"/>
              </a:lnSpc>
              <a:buFont typeface="Arial" pitchFamily="34" charset="0"/>
              <a:buChar char="-"/>
            </a:pPr>
            <a:r>
              <a:rPr lang="en-US" b="1" dirty="0"/>
              <a:t>DWH: </a:t>
            </a:r>
            <a:r>
              <a:rPr lang="en-US" dirty="0"/>
              <a:t>Data Warehouse integrates and aggregates data from various operational and external data bases maintained by different Business Units. </a:t>
            </a:r>
          </a:p>
          <a:p>
            <a:pPr marL="685800" lvl="1" indent="-228600" algn="just">
              <a:lnSpc>
                <a:spcPct val="90000"/>
              </a:lnSpc>
              <a:buFont typeface="Arial" pitchFamily="34" charset="0"/>
              <a:buChar char="-"/>
            </a:pPr>
            <a:r>
              <a:rPr lang="en-US" b="1" dirty="0"/>
              <a:t>OLAP:</a:t>
            </a:r>
            <a:r>
              <a:rPr lang="en-US" dirty="0"/>
              <a:t> It has been in use to process and record transactions that create new data and update existing information in databases.</a:t>
            </a:r>
          </a:p>
          <a:p>
            <a:pPr marL="685800" lvl="1" indent="-228600" algn="just">
              <a:lnSpc>
                <a:spcPct val="90000"/>
              </a:lnSpc>
              <a:buFont typeface="Arial" pitchFamily="34" charset="0"/>
              <a:buChar char="-"/>
            </a:pPr>
            <a:r>
              <a:rPr lang="en-US" b="1" dirty="0"/>
              <a:t>Business User: </a:t>
            </a:r>
            <a:r>
              <a:rPr lang="en-US" dirty="0"/>
              <a:t>High performance is achieved by pre-planning the requirement and putting business rules by business users.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6352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5" name="Rectangle 5"/>
          <p:cNvSpPr>
            <a:spLocks noGrp="1" noRot="1" noChangeAspect="1" noChangeArrowheads="1" noTextEdit="1"/>
          </p:cNvSpPr>
          <p:nvPr>
            <p:ph type="sldImg"/>
          </p:nvPr>
        </p:nvSpPr>
        <p:spPr>
          <a:xfrm>
            <a:off x="2022475" y="685800"/>
            <a:ext cx="4572000" cy="3429000"/>
          </a:xfrm>
          <a:ln/>
        </p:spPr>
      </p:sp>
      <p:sp>
        <p:nvSpPr>
          <p:cNvPr id="322566" name="Rectangle 6"/>
          <p:cNvSpPr>
            <a:spLocks noGrp="1" noChangeArrowheads="1"/>
          </p:cNvSpPr>
          <p:nvPr>
            <p:ph type="body" idx="1"/>
          </p:nvPr>
        </p:nvSpPr>
        <p:spPr>
          <a:xfrm>
            <a:off x="2014538" y="4572000"/>
            <a:ext cx="4569142" cy="3762058"/>
          </a:xfrm>
        </p:spPr>
        <p:txBody>
          <a:bodyPr/>
          <a:lstStyle/>
          <a:p>
            <a:pPr marL="228600" indent="-228600" algn="just"/>
            <a:r>
              <a:rPr lang="en-US" b="1" u="sng" dirty="0"/>
              <a:t>Types of </a:t>
            </a:r>
            <a:r>
              <a:rPr lang="en-US" b="1" u="sng" dirty="0" smtClean="0"/>
              <a:t> OLAP</a:t>
            </a:r>
            <a:r>
              <a:rPr lang="en-US" b="1" dirty="0"/>
              <a:t>:</a:t>
            </a:r>
          </a:p>
          <a:p>
            <a:pPr marL="228600" indent="-228600" algn="just"/>
            <a:r>
              <a:rPr lang="en-US" b="1" dirty="0"/>
              <a:t>Relational Online Analytical Processing (ROLAP):</a:t>
            </a:r>
          </a:p>
          <a:p>
            <a:pPr marL="228600" indent="-228600" algn="just">
              <a:buFont typeface="Arial" pitchFamily="34" charset="0"/>
              <a:buChar char="-"/>
            </a:pPr>
            <a:r>
              <a:rPr lang="en-US" dirty="0"/>
              <a:t>The data stored in the relational database gives the appearance of traditional OLAP’s slicing and dicing functionality. </a:t>
            </a:r>
          </a:p>
          <a:p>
            <a:pPr marL="228600" indent="-228600" algn="just">
              <a:buFont typeface="Arial" pitchFamily="34" charset="0"/>
              <a:buChar char="-"/>
            </a:pPr>
            <a:r>
              <a:rPr lang="en-US" dirty="0"/>
              <a:t>In Relational OLAP (ROLAP), Relational DBMS stores Data Mart (Star schema).</a:t>
            </a:r>
          </a:p>
          <a:p>
            <a:pPr marL="228600" indent="-228600" algn="just"/>
            <a:r>
              <a:rPr lang="en-US" b="1" dirty="0"/>
              <a:t>Advantage:</a:t>
            </a:r>
          </a:p>
          <a:p>
            <a:pPr marL="228600" indent="-228600" algn="just">
              <a:buFont typeface="Arial" pitchFamily="34" charset="0"/>
              <a:buChar char="-"/>
            </a:pPr>
            <a:r>
              <a:rPr lang="en-US" dirty="0"/>
              <a:t>ROLAP itself places no limitation on data amount. </a:t>
            </a:r>
          </a:p>
          <a:p>
            <a:pPr marL="228600" indent="-228600" algn="just">
              <a:buFont typeface="Arial" pitchFamily="34" charset="0"/>
              <a:buChar char="-"/>
            </a:pPr>
            <a:r>
              <a:rPr lang="en-US" dirty="0"/>
              <a:t>Relational database already comes with a host of functionalities. ROLAP technologies, can leverage these functionalities since they sit on top of the relational database.</a:t>
            </a:r>
          </a:p>
          <a:p>
            <a:pPr marL="228600" indent="-228600" algn="just"/>
            <a:r>
              <a:rPr lang="en-US" b="1" dirty="0"/>
              <a:t>Disadvantage:</a:t>
            </a:r>
          </a:p>
          <a:p>
            <a:pPr marL="228600" indent="-228600" algn="just">
              <a:buFont typeface="Arial" pitchFamily="34" charset="0"/>
              <a:buChar char="-"/>
            </a:pPr>
            <a:r>
              <a:rPr lang="en-US" dirty="0"/>
              <a:t>Each ROLAP report is essentially a SQL query (or multiple SQL queries) in the relational database. The query time can be long if the underlying data size is large. </a:t>
            </a:r>
          </a:p>
          <a:p>
            <a:pPr marL="228600" indent="-228600" algn="just">
              <a:buFont typeface="Arial" pitchFamily="34" charset="0"/>
              <a:buChar char="-"/>
            </a:pPr>
            <a:r>
              <a:rPr lang="en-US" dirty="0"/>
              <a:t>ROLAP itself is limited to RDB functionality.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7" name="Rectangle 5"/>
          <p:cNvSpPr>
            <a:spLocks noGrp="1" noRot="1" noChangeAspect="1" noChangeArrowheads="1" noTextEdit="1"/>
          </p:cNvSpPr>
          <p:nvPr>
            <p:ph type="sldImg"/>
          </p:nvPr>
        </p:nvSpPr>
        <p:spPr>
          <a:xfrm>
            <a:off x="2022475" y="685800"/>
            <a:ext cx="4572000" cy="3429000"/>
          </a:xfrm>
          <a:ln/>
        </p:spPr>
      </p:sp>
      <p:sp>
        <p:nvSpPr>
          <p:cNvPr id="320518" name="Rectangle 6"/>
          <p:cNvSpPr>
            <a:spLocks noGrp="1" noChangeArrowheads="1"/>
          </p:cNvSpPr>
          <p:nvPr>
            <p:ph type="body" idx="1"/>
          </p:nvPr>
        </p:nvSpPr>
        <p:spPr/>
        <p:txBody>
          <a:bodyPr/>
          <a:lstStyle/>
          <a:p>
            <a:pPr marL="228600" indent="-228600" algn="just"/>
            <a:r>
              <a:rPr lang="en-US" b="1" u="sng" dirty="0"/>
              <a:t>Types of OLAP</a:t>
            </a:r>
            <a:r>
              <a:rPr lang="en-US" b="1" dirty="0"/>
              <a:t>:</a:t>
            </a:r>
          </a:p>
          <a:p>
            <a:pPr marL="228600" indent="-228600" algn="just"/>
            <a:r>
              <a:rPr lang="en-US" b="1" dirty="0"/>
              <a:t>Multidimensional Online Analytical Processing (MOLAP):</a:t>
            </a:r>
          </a:p>
          <a:p>
            <a:pPr marL="228600" indent="-228600" algn="just">
              <a:buFont typeface="Arial" pitchFamily="34" charset="0"/>
              <a:buChar char="-"/>
            </a:pPr>
            <a:r>
              <a:rPr lang="en-US" dirty="0"/>
              <a:t>In MOLAP, the data is stored in a multi-dimensional cube. The storage is not in the relational database, but in proprietary formats. </a:t>
            </a:r>
          </a:p>
          <a:p>
            <a:pPr marL="228600" indent="-228600" algn="just">
              <a:buFont typeface="Arial" pitchFamily="34" charset="0"/>
              <a:buChar char="-"/>
            </a:pPr>
            <a:r>
              <a:rPr lang="en-US" dirty="0"/>
              <a:t>MOLAP storage structure is Array-based. </a:t>
            </a:r>
          </a:p>
          <a:p>
            <a:pPr marL="228600" indent="-228600" algn="just"/>
            <a:r>
              <a:rPr lang="en-US" b="1" dirty="0"/>
              <a:t>Advantage:</a:t>
            </a:r>
          </a:p>
          <a:p>
            <a:pPr marL="228600" indent="-228600" algn="just">
              <a:buFont typeface="Arial" pitchFamily="34" charset="0"/>
              <a:buChar char="-"/>
            </a:pPr>
            <a:r>
              <a:rPr lang="en-US" dirty="0"/>
              <a:t>MOLAP cubes are built for fast data retrieval, and is optimal for slicing and dicing operations. </a:t>
            </a:r>
          </a:p>
          <a:p>
            <a:pPr marL="228600" indent="-228600" algn="just">
              <a:buFont typeface="Arial" pitchFamily="34" charset="0"/>
              <a:buChar char="-"/>
            </a:pPr>
            <a:r>
              <a:rPr lang="en-US" dirty="0"/>
              <a:t>All calculations have been pre-generated when the cube is created. Hence, complex calculations are not only doable, they return quickly, as well. </a:t>
            </a:r>
          </a:p>
          <a:p>
            <a:pPr marL="228600" indent="-228600" algn="just"/>
            <a:r>
              <a:rPr lang="en-US" b="1" dirty="0"/>
              <a:t>Disadvantage:</a:t>
            </a:r>
          </a:p>
          <a:p>
            <a:pPr marL="228600" indent="-228600" algn="just">
              <a:buFont typeface="Arial" pitchFamily="34" charset="0"/>
              <a:buChar char="-"/>
            </a:pPr>
            <a:r>
              <a:rPr lang="en-US" dirty="0"/>
              <a:t>In case of MOLAP, scope is limited as definition of cube creates boundaries.</a:t>
            </a:r>
          </a:p>
          <a:p>
            <a:pPr marL="228600" indent="-228600" algn="just">
              <a:buFont typeface="Arial" pitchFamily="34" charset="0"/>
              <a:buChar char="-"/>
            </a:pPr>
            <a:r>
              <a:rPr lang="en-US" dirty="0"/>
              <a:t>It is not possible to include a large amount of data in the cube itself. This is because all calculations are performed when the cube is built. Only  summary-level information will be included in the cube itself.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Rot="1" noChangeAspect="1" noChangeArrowheads="1" noTextEdit="1"/>
          </p:cNvSpPr>
          <p:nvPr>
            <p:ph type="sldImg"/>
          </p:nvPr>
        </p:nvSpPr>
        <p:spPr>
          <a:xfrm>
            <a:off x="2022475" y="685800"/>
            <a:ext cx="4572000" cy="3429000"/>
          </a:xfrm>
          <a:ln/>
        </p:spPr>
      </p:sp>
      <p:sp>
        <p:nvSpPr>
          <p:cNvPr id="350211" name="Rectangle 3"/>
          <p:cNvSpPr>
            <a:spLocks noGrp="1" noChangeArrowheads="1"/>
          </p:cNvSpPr>
          <p:nvPr>
            <p:ph type="body" idx="1"/>
          </p:nvPr>
        </p:nvSpPr>
        <p:spPr/>
        <p:txBody>
          <a:bodyPr/>
          <a:lstStyle/>
          <a:p>
            <a:pPr algn="just"/>
            <a:r>
              <a:rPr lang="en-US" dirty="0"/>
              <a:t>This tool tried to bridge the technology gap of both products by enabling access or use to both multidimensional database (MDDB) and Relational Database Management System (RDBMS) data stores.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April 29,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860752" y="3421742"/>
            <a:ext cx="5652089" cy="1143008"/>
          </a:xfrm>
        </p:spPr>
        <p:txBody>
          <a:bodyPr/>
          <a:lstStyle/>
          <a:p>
            <a:r>
              <a:rPr lang="en-US" dirty="0">
                <a:ea typeface="ＭＳ Ｐゴシック" pitchFamily="34" charset="-128"/>
              </a:rPr>
              <a:t>Lesson 5: Online Analytical Processing (OLAP)</a:t>
            </a:r>
          </a:p>
        </p:txBody>
      </p:sp>
      <p:sp>
        <p:nvSpPr>
          <p:cNvPr id="11" name="Title 10"/>
          <p:cNvSpPr>
            <a:spLocks noGrp="1"/>
          </p:cNvSpPr>
          <p:nvPr>
            <p:ph type="ctrTitle"/>
          </p:nvPr>
        </p:nvSpPr>
        <p:spPr>
          <a:xfrm>
            <a:off x="1860752" y="2107962"/>
            <a:ext cx="5652089" cy="1285884"/>
          </a:xfrm>
        </p:spPr>
        <p:txBody>
          <a:bodyPr>
            <a:normAutofit/>
          </a:bodyPr>
          <a:lstStyle/>
          <a:p>
            <a:r>
              <a:rPr lang="en-US" dirty="0">
                <a:solidFill>
                  <a:srgbClr val="000000"/>
                </a:solidFill>
                <a:latin typeface="Candara"/>
                <a:ea typeface="ＭＳ Ｐゴシック" pitchFamily="34" charset="-128"/>
              </a:rPr>
              <a:t>Data Warehousing Concepts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581400" y="2133600"/>
            <a:ext cx="5008563" cy="2563813"/>
            <a:chOff x="2352" y="1718"/>
            <a:chExt cx="3840" cy="1787"/>
          </a:xfrm>
        </p:grpSpPr>
        <p:grpSp>
          <p:nvGrpSpPr>
            <p:cNvPr id="3" name="Group 5"/>
            <p:cNvGrpSpPr>
              <a:grpSpLocks/>
            </p:cNvGrpSpPr>
            <p:nvPr/>
          </p:nvGrpSpPr>
          <p:grpSpPr bwMode="auto">
            <a:xfrm>
              <a:off x="2400" y="1718"/>
              <a:ext cx="3744" cy="1787"/>
              <a:chOff x="2496" y="1488"/>
              <a:chExt cx="3744" cy="1787"/>
            </a:xfrm>
          </p:grpSpPr>
          <p:sp>
            <p:nvSpPr>
              <p:cNvPr id="325638" name="Text Box 6"/>
              <p:cNvSpPr txBox="1">
                <a:spLocks noChangeArrowheads="1"/>
              </p:cNvSpPr>
              <p:nvPr/>
            </p:nvSpPr>
            <p:spPr bwMode="auto">
              <a:xfrm>
                <a:off x="3168" y="1752"/>
                <a:ext cx="71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Europe</a:t>
                </a:r>
              </a:p>
            </p:txBody>
          </p:sp>
          <p:sp>
            <p:nvSpPr>
              <p:cNvPr id="325639" name="Text Box 7"/>
              <p:cNvSpPr txBox="1">
                <a:spLocks noChangeArrowheads="1"/>
              </p:cNvSpPr>
              <p:nvPr/>
            </p:nvSpPr>
            <p:spPr bwMode="auto">
              <a:xfrm>
                <a:off x="4224" y="1752"/>
                <a:ext cx="48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Asia</a:t>
                </a:r>
              </a:p>
            </p:txBody>
          </p:sp>
          <p:sp>
            <p:nvSpPr>
              <p:cNvPr id="325640" name="Text Box 8"/>
              <p:cNvSpPr txBox="1">
                <a:spLocks noChangeArrowheads="1"/>
              </p:cNvSpPr>
              <p:nvPr/>
            </p:nvSpPr>
            <p:spPr bwMode="auto">
              <a:xfrm>
                <a:off x="5028" y="1752"/>
                <a:ext cx="60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Africa</a:t>
                </a:r>
              </a:p>
            </p:txBody>
          </p:sp>
          <p:sp>
            <p:nvSpPr>
              <p:cNvPr id="325641" name="Text Box 9"/>
              <p:cNvSpPr txBox="1">
                <a:spLocks noChangeArrowheads="1"/>
              </p:cNvSpPr>
              <p:nvPr/>
            </p:nvSpPr>
            <p:spPr bwMode="auto">
              <a:xfrm>
                <a:off x="3522" y="2089"/>
                <a:ext cx="70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Arial" pitchFamily="34" charset="0"/>
                    <a:cs typeface="Arial" pitchFamily="34" charset="0"/>
                  </a:rPr>
                  <a:t>Region</a:t>
                </a:r>
              </a:p>
            </p:txBody>
          </p:sp>
          <p:sp>
            <p:nvSpPr>
              <p:cNvPr id="325642" name="Text Box 10"/>
              <p:cNvSpPr txBox="1">
                <a:spLocks noChangeArrowheads="1"/>
              </p:cNvSpPr>
              <p:nvPr/>
            </p:nvSpPr>
            <p:spPr bwMode="auto">
              <a:xfrm>
                <a:off x="4656" y="2089"/>
                <a:ext cx="70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Region</a:t>
                </a:r>
              </a:p>
            </p:txBody>
          </p:sp>
          <p:sp>
            <p:nvSpPr>
              <p:cNvPr id="325643" name="Text Box 11"/>
              <p:cNvSpPr txBox="1">
                <a:spLocks noChangeArrowheads="1"/>
              </p:cNvSpPr>
              <p:nvPr/>
            </p:nvSpPr>
            <p:spPr bwMode="auto">
              <a:xfrm>
                <a:off x="4032" y="2416"/>
                <a:ext cx="75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Country</a:t>
                </a:r>
              </a:p>
            </p:txBody>
          </p:sp>
          <p:sp>
            <p:nvSpPr>
              <p:cNvPr id="325644" name="Text Box 12"/>
              <p:cNvSpPr txBox="1">
                <a:spLocks noChangeArrowheads="1"/>
              </p:cNvSpPr>
              <p:nvPr/>
            </p:nvSpPr>
            <p:spPr bwMode="auto">
              <a:xfrm>
                <a:off x="3120" y="2416"/>
                <a:ext cx="75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Country</a:t>
                </a:r>
              </a:p>
            </p:txBody>
          </p:sp>
          <p:sp>
            <p:nvSpPr>
              <p:cNvPr id="325645" name="Text Box 13"/>
              <p:cNvSpPr txBox="1">
                <a:spLocks noChangeArrowheads="1"/>
              </p:cNvSpPr>
              <p:nvPr/>
            </p:nvSpPr>
            <p:spPr bwMode="auto">
              <a:xfrm>
                <a:off x="4895" y="2407"/>
                <a:ext cx="75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Country</a:t>
                </a:r>
              </a:p>
            </p:txBody>
          </p:sp>
          <p:sp>
            <p:nvSpPr>
              <p:cNvPr id="325646" name="Text Box 14"/>
              <p:cNvSpPr txBox="1">
                <a:spLocks noChangeArrowheads="1"/>
              </p:cNvSpPr>
              <p:nvPr/>
            </p:nvSpPr>
            <p:spPr bwMode="auto">
              <a:xfrm>
                <a:off x="2928" y="2713"/>
                <a:ext cx="9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Customer</a:t>
                </a:r>
              </a:p>
            </p:txBody>
          </p:sp>
          <p:sp>
            <p:nvSpPr>
              <p:cNvPr id="325647" name="Text Box 15"/>
              <p:cNvSpPr txBox="1">
                <a:spLocks noChangeArrowheads="1"/>
              </p:cNvSpPr>
              <p:nvPr/>
            </p:nvSpPr>
            <p:spPr bwMode="auto">
              <a:xfrm>
                <a:off x="5040" y="2705"/>
                <a:ext cx="9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cs typeface="Arial" pitchFamily="34" charset="0"/>
                  </a:rPr>
                  <a:t>Customer</a:t>
                </a:r>
              </a:p>
            </p:txBody>
          </p:sp>
          <p:sp>
            <p:nvSpPr>
              <p:cNvPr id="325648" name="Line 16"/>
              <p:cNvSpPr>
                <a:spLocks noChangeShapeType="1"/>
              </p:cNvSpPr>
              <p:nvPr/>
            </p:nvSpPr>
            <p:spPr bwMode="auto">
              <a:xfrm>
                <a:off x="2784" y="1584"/>
                <a:ext cx="0" cy="1296"/>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325649" name="Line 17"/>
              <p:cNvSpPr>
                <a:spLocks noChangeShapeType="1"/>
              </p:cNvSpPr>
              <p:nvPr/>
            </p:nvSpPr>
            <p:spPr bwMode="auto">
              <a:xfrm flipV="1">
                <a:off x="5952" y="1584"/>
                <a:ext cx="0" cy="1296"/>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325650" name="Line 18"/>
              <p:cNvSpPr>
                <a:spLocks noChangeShapeType="1"/>
              </p:cNvSpPr>
              <p:nvPr/>
            </p:nvSpPr>
            <p:spPr bwMode="auto">
              <a:xfrm>
                <a:off x="4224" y="2208"/>
                <a:ext cx="48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325651" name="Line 19"/>
              <p:cNvSpPr>
                <a:spLocks noChangeShapeType="1"/>
              </p:cNvSpPr>
              <p:nvPr/>
            </p:nvSpPr>
            <p:spPr bwMode="auto">
              <a:xfrm>
                <a:off x="3792" y="2544"/>
                <a:ext cx="24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325652" name="Line 20"/>
              <p:cNvSpPr>
                <a:spLocks noChangeShapeType="1"/>
              </p:cNvSpPr>
              <p:nvPr/>
            </p:nvSpPr>
            <p:spPr bwMode="auto">
              <a:xfrm>
                <a:off x="4704" y="2544"/>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325653" name="Line 21"/>
              <p:cNvSpPr>
                <a:spLocks noChangeShapeType="1"/>
              </p:cNvSpPr>
              <p:nvPr/>
            </p:nvSpPr>
            <p:spPr bwMode="auto">
              <a:xfrm>
                <a:off x="3744" y="2832"/>
                <a:ext cx="124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325654" name="Text Box 22"/>
              <p:cNvSpPr txBox="1">
                <a:spLocks noChangeArrowheads="1"/>
              </p:cNvSpPr>
              <p:nvPr/>
            </p:nvSpPr>
            <p:spPr bwMode="auto">
              <a:xfrm>
                <a:off x="2496" y="1488"/>
                <a:ext cx="155" cy="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Arial" pitchFamily="34" charset="0"/>
                    <a:cs typeface="Arial" pitchFamily="34" charset="0"/>
                  </a:rPr>
                  <a:t>DrillDown</a:t>
                </a:r>
              </a:p>
            </p:txBody>
          </p:sp>
          <p:sp>
            <p:nvSpPr>
              <p:cNvPr id="325655" name="Text Box 23"/>
              <p:cNvSpPr txBox="1">
                <a:spLocks noChangeArrowheads="1"/>
              </p:cNvSpPr>
              <p:nvPr/>
            </p:nvSpPr>
            <p:spPr bwMode="auto">
              <a:xfrm>
                <a:off x="6038" y="1574"/>
                <a:ext cx="202" cy="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Arial" pitchFamily="34" charset="0"/>
                    <a:cs typeface="Arial" pitchFamily="34" charset="0"/>
                  </a:rPr>
                  <a:t>RollUp</a:t>
                </a:r>
              </a:p>
            </p:txBody>
          </p:sp>
        </p:grpSp>
        <p:sp>
          <p:nvSpPr>
            <p:cNvPr id="325656" name="Rectangle 24"/>
            <p:cNvSpPr>
              <a:spLocks noChangeArrowheads="1"/>
            </p:cNvSpPr>
            <p:nvPr/>
          </p:nvSpPr>
          <p:spPr bwMode="auto">
            <a:xfrm>
              <a:off x="2352" y="1728"/>
              <a:ext cx="3840" cy="1776"/>
            </a:xfrm>
            <a:prstGeom prst="rect">
              <a:avLst/>
            </a:prstGeom>
            <a:noFill/>
            <a:ln w="28575">
              <a:solidFill>
                <a:srgbClr val="3F3F3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grpSp>
      <p:sp>
        <p:nvSpPr>
          <p:cNvPr id="32566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Types of OLAP Operations</a:t>
            </a:r>
          </a:p>
        </p:txBody>
      </p:sp>
      <p:sp>
        <p:nvSpPr>
          <p:cNvPr id="13" name="Content Placeholder 12"/>
          <p:cNvSpPr>
            <a:spLocks/>
          </p:cNvSpPr>
          <p:nvPr/>
        </p:nvSpPr>
        <p:spPr bwMode="auto">
          <a:xfrm>
            <a:off x="319088" y="1219200"/>
            <a:ext cx="46339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Different OLAP operations are: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Roll up (drill-up)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Drill down (roll down)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Slice and dice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Pivot (rotate)</a:t>
            </a: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Other operations: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Drill across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Drill through</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04297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4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5.5: OLTP and OLAP</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Concepts of OLTP and OLAP</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OLTP: Online Transaction Processing: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OLTP is used to process and record transactions that create new data.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updates existing information in databases.</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OLAP: Online Analytical Processing: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is aggregated, warehoused, and then analyzed.</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Users query and generate reports without modifying any data.</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99172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1856" name="Group 80"/>
          <p:cNvGraphicFramePr>
            <a:graphicFrameLocks noGrp="1"/>
          </p:cNvGraphicFramePr>
          <p:nvPr>
            <p:ph type="tbl" idx="1"/>
            <p:extLst>
              <p:ext uri="{D42A27DB-BD31-4B8C-83A1-F6EECF244321}">
                <p14:modId xmlns:p14="http://schemas.microsoft.com/office/powerpoint/2010/main" val="3559589251"/>
              </p:ext>
            </p:extLst>
          </p:nvPr>
        </p:nvGraphicFramePr>
        <p:xfrm>
          <a:off x="609600" y="1600200"/>
          <a:ext cx="8202613" cy="3200400"/>
        </p:xfrm>
        <a:graphic>
          <a:graphicData uri="http://schemas.openxmlformats.org/drawingml/2006/table">
            <a:tbl>
              <a:tblPr/>
              <a:tblGrid>
                <a:gridCol w="3173413"/>
                <a:gridCol w="2514600"/>
                <a:gridCol w="2514600"/>
              </a:tblGrid>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 </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Operational (OLTP)</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Informational (DW)</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Typical User</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Clerical</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Management</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System usage</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Regular business</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Analysis </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Workload</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Read/Write</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Read only</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Types of queries</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Predefined</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Ad-hoc</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Unit of interaction</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Transaction</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Query</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Level of isolation required</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High</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Low</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No of records accessed</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&lt;100</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&gt;1,000</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No of concurrent users</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Thousands</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Hundred</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Focus</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Data in and out</a:t>
                      </a:r>
                      <a:endParaRPr kumimoji="0" lang="en-US" sz="1500" b="0" i="0" u="none" strike="noStrike" cap="none" normalizeH="0" baseline="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Information out</a:t>
                      </a:r>
                      <a:endParaRPr kumimoji="0" lang="en-US" sz="1500" b="0" i="0" u="none" strike="noStrike" cap="none" normalizeH="0" baseline="0" dirty="0" smtClean="0">
                        <a:ln>
                          <a:noFill/>
                        </a:ln>
                        <a:solidFill>
                          <a:schemeClr val="tx1"/>
                        </a:solidFill>
                        <a:effectLst/>
                        <a:latin typeface="Candar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185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5.6: Operational versus Informational system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Points of Difference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43343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973" name="Group 149"/>
          <p:cNvGraphicFramePr>
            <a:graphicFrameLocks noGrp="1"/>
          </p:cNvGraphicFramePr>
          <p:nvPr>
            <p:ph idx="4294967295"/>
            <p:extLst>
              <p:ext uri="{D42A27DB-BD31-4B8C-83A1-F6EECF244321}">
                <p14:modId xmlns:p14="http://schemas.microsoft.com/office/powerpoint/2010/main" val="2773284496"/>
              </p:ext>
            </p:extLst>
          </p:nvPr>
        </p:nvGraphicFramePr>
        <p:xfrm>
          <a:off x="243214" y="1371600"/>
          <a:ext cx="8591224" cy="4480560"/>
        </p:xfrm>
        <a:graphic>
          <a:graphicData uri="http://schemas.openxmlformats.org/drawingml/2006/table">
            <a:tbl>
              <a:tblPr/>
              <a:tblGrid>
                <a:gridCol w="2057054"/>
                <a:gridCol w="3359047"/>
                <a:gridCol w="3175123"/>
              </a:tblGrid>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endParaRPr kumimoji="0" lang="en-US" sz="1500" b="1"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342900" marR="0" lvl="0" indent="-34290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Operational (OLTP)</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342900" marR="0" lvl="0" indent="-342900" algn="l" defTabSz="914400" rtl="0" eaLnBrk="0" fontAlgn="b"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Analytical Systems </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User</a:t>
                      </a:r>
                      <a:endParaRPr kumimoji="0" lang="en-US" sz="1500" b="1"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Clerk, IT Professional</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Knowledge Worker</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Function</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Day to day operations</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Decision support</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DB Design</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Application-oriented (E-R based)</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Subject Oriented (Star, Snow flake)</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Data</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Current, Isolated</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Historical, Consolidated</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View</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Detailed, Flat relational</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Summarized, Multidimensional</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Usage</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Structured, Repetitive</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Ad hoc</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Unit of Work</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Short, Simple transaction</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Complex Query</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Access</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Read/Write</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Read Mostly</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Operation</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Index/hash on prim. Key</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Lots of scan</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 Records accessed</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Tens</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Millions</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#Users</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Thousands</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Hundreds</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Db size</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100 MB-GB</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100GB-TB</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Metric</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smtClean="0">
                          <a:ln>
                            <a:noFill/>
                          </a:ln>
                          <a:solidFill>
                            <a:schemeClr val="tx1"/>
                          </a:solidFill>
                          <a:effectLst/>
                          <a:latin typeface="Candara" pitchFamily="34" charset="0"/>
                          <a:cs typeface="Arial" pitchFamily="34" charset="0"/>
                        </a:rPr>
                        <a:t>Transaction throughput</a:t>
                      </a:r>
                      <a:endParaRPr kumimoji="0" lang="en-US" sz="1500" b="0" i="0" u="none" strike="noStrike" cap="none" normalizeH="0" baseline="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Candara" pitchFamily="34" charset="0"/>
                          <a:cs typeface="Arial" pitchFamily="34" charset="0"/>
                        </a:rPr>
                        <a:t>Query throughput response</a:t>
                      </a:r>
                      <a:endParaRPr kumimoji="0" lang="en-US" sz="1500" b="0" i="0" u="none" strike="noStrike" cap="none" normalizeH="0" baseline="0" dirty="0" smtClean="0">
                        <a:ln>
                          <a:noFill/>
                        </a:ln>
                        <a:solidFill>
                          <a:schemeClr val="tx1"/>
                        </a:solidFill>
                        <a:effectLst/>
                        <a:latin typeface="Candar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3969" name="Title 1"/>
          <p:cNvSpPr>
            <a:spLocks/>
          </p:cNvSpPr>
          <p:nvPr/>
        </p:nvSpPr>
        <p:spPr bwMode="auto">
          <a:xfrm>
            <a:off x="333829" y="122238"/>
            <a:ext cx="8286296"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a:solidFill>
                  <a:srgbClr val="000000"/>
                </a:solidFill>
                <a:latin typeface="Candara"/>
                <a:ea typeface="ヒラギノ角ゴ Pro W3"/>
                <a:cs typeface="Arial" pitchFamily="34" charset="0"/>
              </a:rPr>
              <a:t>Points of Difference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67670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dirty="0">
                <a:solidFill>
                  <a:srgbClr val="000000"/>
                </a:solidFill>
                <a:latin typeface="Candara"/>
                <a:ea typeface="ヒラギノ角ゴ Pro W3"/>
                <a:cs typeface="Arial" pitchFamily="34" charset="0"/>
              </a:rPr>
              <a:t>Summary</a:t>
            </a:r>
          </a:p>
        </p:txBody>
      </p:sp>
      <p:grpSp>
        <p:nvGrpSpPr>
          <p:cNvPr id="2" name="Group 11"/>
          <p:cNvGrpSpPr>
            <a:grpSpLocks/>
          </p:cNvGrpSpPr>
          <p:nvPr/>
        </p:nvGrpSpPr>
        <p:grpSpPr bwMode="auto">
          <a:xfrm>
            <a:off x="6934200" y="1576388"/>
            <a:ext cx="1716088" cy="1547812"/>
            <a:chOff x="4176" y="993"/>
            <a:chExt cx="1273" cy="1119"/>
          </a:xfrm>
        </p:grpSpPr>
        <p:sp>
          <p:nvSpPr>
            <p:cNvPr id="217100"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17101" name="Picture 13"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19200"/>
            <a:ext cx="64627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have learnt: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OLAP allows users to view data from various perspectives.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The nature of OLAP analysis varies in multiple ways of using it.</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Aggregation </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Comparison</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Ranking </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Access to data</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Complex criteria specification</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70969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6934200" y="1576388"/>
            <a:ext cx="1716088" cy="1547812"/>
            <a:chOff x="4176" y="993"/>
            <a:chExt cx="1273" cy="1119"/>
          </a:xfrm>
        </p:grpSpPr>
        <p:sp>
          <p:nvSpPr>
            <p:cNvPr id="299020"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99021" name="Picture 13"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29902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a:solidFill>
                  <a:srgbClr val="000000"/>
                </a:solidFill>
                <a:latin typeface="Candara"/>
                <a:ea typeface="ヒラギノ角ゴ Pro W3"/>
                <a:cs typeface="Arial" pitchFamily="34" charset="0"/>
              </a:rPr>
              <a:t>Summary</a:t>
            </a:r>
          </a:p>
        </p:txBody>
      </p:sp>
      <p:sp>
        <p:nvSpPr>
          <p:cNvPr id="13" name="Content Placeholder 12"/>
          <p:cNvSpPr>
            <a:spLocks/>
          </p:cNvSpPr>
          <p:nvPr/>
        </p:nvSpPr>
        <p:spPr bwMode="auto">
          <a:xfrm>
            <a:off x="319088" y="1219200"/>
            <a:ext cx="64627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OLAP is used to analyze the data in the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Different types of OLAP are:</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 MOALP</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 HOLAP</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 ROLAP</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0815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a:solidFill>
                  <a:srgbClr val="000000"/>
                </a:solidFill>
                <a:latin typeface="Candara"/>
                <a:ea typeface="ヒラギノ角ゴ Pro W3"/>
                <a:cs typeface="Arial" pitchFamily="34" charset="0"/>
              </a:rPr>
              <a:t>Review Question</a:t>
            </a:r>
          </a:p>
        </p:txBody>
      </p:sp>
      <p:grpSp>
        <p:nvGrpSpPr>
          <p:cNvPr id="2" name="Group 11"/>
          <p:cNvGrpSpPr>
            <a:grpSpLocks/>
          </p:cNvGrpSpPr>
          <p:nvPr/>
        </p:nvGrpSpPr>
        <p:grpSpPr bwMode="auto">
          <a:xfrm>
            <a:off x="6781800" y="1576388"/>
            <a:ext cx="1868488" cy="1471612"/>
            <a:chOff x="4176" y="993"/>
            <a:chExt cx="1273" cy="1119"/>
          </a:xfrm>
        </p:grpSpPr>
        <p:sp>
          <p:nvSpPr>
            <p:cNvPr id="219148"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19149" name="Picture 13"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19200"/>
            <a:ext cx="63103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Question 1: OLAP analysis is used for: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1: Retrieving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2: Updating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3: Summarizing data</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Question </a:t>
            </a:r>
            <a:r>
              <a:rPr lang="en-US" sz="2000" b="1" dirty="0">
                <a:solidFill>
                  <a:srgbClr val="000000"/>
                </a:solidFill>
                <a:latin typeface="Candara"/>
                <a:cs typeface="Arial" pitchFamily="34" charset="0"/>
              </a:rPr>
              <a:t>2: OLAP makes use of multidimensional data model.</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True/ False</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Question </a:t>
            </a:r>
            <a:r>
              <a:rPr lang="en-US" sz="2000" b="1" dirty="0">
                <a:solidFill>
                  <a:srgbClr val="000000"/>
                </a:solidFill>
                <a:latin typeface="Candara"/>
                <a:cs typeface="Arial" pitchFamily="34" charset="0"/>
              </a:rPr>
              <a:t>3: ___ OLAP operation helps for viewing data from any angle.</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12015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6934200" y="1576388"/>
            <a:ext cx="1716088" cy="1471612"/>
            <a:chOff x="4176" y="993"/>
            <a:chExt cx="1273" cy="1119"/>
          </a:xfrm>
        </p:grpSpPr>
        <p:sp>
          <p:nvSpPr>
            <p:cNvPr id="182286"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82287" name="Picture 15"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8228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Lesson Objectives</a:t>
            </a:r>
          </a:p>
        </p:txBody>
      </p:sp>
      <p:sp>
        <p:nvSpPr>
          <p:cNvPr id="13" name="Content Placeholder 12"/>
          <p:cNvSpPr>
            <a:spLocks/>
          </p:cNvSpPr>
          <p:nvPr/>
        </p:nvSpPr>
        <p:spPr bwMode="auto">
          <a:xfrm>
            <a:off x="319088" y="1219200"/>
            <a:ext cx="64627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will learn about: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The concept of Online Analytical Processing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Need for Separate Operational and Informational Systems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Nature of OLAP analysis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Types Of OLAP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OLAP Service Tools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OLTP and OLAP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Operational versus Informational Systems</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64829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30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5.1: Online Analytical Processing (OLAP)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Concept of OLAP</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OLAP is a functionality available in Data Warehouse applications.</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enables client applications to efficiently access data in a Data Warehouse or Data Mart.</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is a multi-dimensional data model.</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contains a variety of possible views of information.</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simplifies evaluation of ad hoc complex queries.</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provides a very fast response time to ad hoc queries.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0704247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40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5.2: Nature of OLAP Analysis</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Use of OLAP</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OLAP analysis is used for:</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Aggregation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Comparison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Ranking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Access to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Complex criteria specification</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94530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277813" y="1447800"/>
            <a:ext cx="8535987" cy="4648200"/>
            <a:chOff x="175" y="912"/>
            <a:chExt cx="5377" cy="2928"/>
          </a:xfrm>
        </p:grpSpPr>
        <p:sp>
          <p:nvSpPr>
            <p:cNvPr id="317444" name="Oval 4"/>
            <p:cNvSpPr>
              <a:spLocks noChangeArrowheads="1"/>
            </p:cNvSpPr>
            <p:nvPr/>
          </p:nvSpPr>
          <p:spPr bwMode="auto">
            <a:xfrm>
              <a:off x="2628" y="3032"/>
              <a:ext cx="767" cy="40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45" name="Oval 5"/>
            <p:cNvSpPr>
              <a:spLocks noChangeArrowheads="1"/>
            </p:cNvSpPr>
            <p:nvPr/>
          </p:nvSpPr>
          <p:spPr bwMode="auto">
            <a:xfrm>
              <a:off x="2628" y="2830"/>
              <a:ext cx="767" cy="40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46" name="AutoShape 6"/>
            <p:cNvSpPr>
              <a:spLocks noChangeArrowheads="1"/>
            </p:cNvSpPr>
            <p:nvPr/>
          </p:nvSpPr>
          <p:spPr bwMode="auto">
            <a:xfrm>
              <a:off x="175" y="1417"/>
              <a:ext cx="1258" cy="1110"/>
            </a:xfrm>
            <a:prstGeom prst="cloudCallout">
              <a:avLst>
                <a:gd name="adj1" fmla="val -21718"/>
                <a:gd name="adj2" fmla="val 36176"/>
              </a:avLst>
            </a:prstGeom>
            <a:gradFill rotWithShape="0">
              <a:gsLst>
                <a:gs pos="0">
                  <a:srgbClr val="FFFFFF"/>
                </a:gs>
                <a:gs pos="50000">
                  <a:srgbClr val="FFE575"/>
                </a:gs>
                <a:gs pos="100000">
                  <a:srgbClr val="FFFFFF"/>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solidFill>
                    <a:schemeClr val="tx2"/>
                  </a:solidFill>
                  <a:latin typeface="Arial" pitchFamily="34" charset="0"/>
                  <a:cs typeface="Arial" pitchFamily="34" charset="0"/>
                </a:rPr>
                <a:t>Operational Data</a:t>
              </a:r>
            </a:p>
          </p:txBody>
        </p:sp>
        <p:sp>
          <p:nvSpPr>
            <p:cNvPr id="317447" name="Rectangle 7"/>
            <p:cNvSpPr>
              <a:spLocks noChangeArrowheads="1"/>
            </p:cNvSpPr>
            <p:nvPr/>
          </p:nvSpPr>
          <p:spPr bwMode="auto">
            <a:xfrm>
              <a:off x="1964" y="912"/>
              <a:ext cx="2249" cy="292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48" name="AutoShape 8"/>
            <p:cNvSpPr>
              <a:spLocks noChangeArrowheads="1"/>
            </p:cNvSpPr>
            <p:nvPr/>
          </p:nvSpPr>
          <p:spPr bwMode="auto">
            <a:xfrm>
              <a:off x="1555" y="1821"/>
              <a:ext cx="562" cy="303"/>
            </a:xfrm>
            <a:prstGeom prst="rightArrow">
              <a:avLst>
                <a:gd name="adj1" fmla="val 50000"/>
                <a:gd name="adj2" fmla="val 46370"/>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49" name="Rectangle 9"/>
            <p:cNvSpPr>
              <a:spLocks noChangeArrowheads="1"/>
            </p:cNvSpPr>
            <p:nvPr/>
          </p:nvSpPr>
          <p:spPr bwMode="auto">
            <a:xfrm>
              <a:off x="2117" y="1417"/>
              <a:ext cx="1074" cy="1009"/>
            </a:xfrm>
            <a:prstGeom prst="rect">
              <a:avLst/>
            </a:prstGeom>
            <a:gradFill rotWithShape="0">
              <a:gsLst>
                <a:gs pos="0">
                  <a:srgbClr val="FF9933"/>
                </a:gs>
                <a:gs pos="100000">
                  <a:srgbClr val="FFFFF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a:solidFill>
                    <a:schemeClr val="tx2"/>
                  </a:solidFill>
                  <a:latin typeface="Arial" pitchFamily="34" charset="0"/>
                  <a:cs typeface="Arial" pitchFamily="34" charset="0"/>
                </a:rPr>
                <a:t>Extraction</a:t>
              </a:r>
            </a:p>
            <a:p>
              <a:r>
                <a:rPr lang="en-US" sz="1600" dirty="0">
                  <a:solidFill>
                    <a:schemeClr val="tx2"/>
                  </a:solidFill>
                  <a:latin typeface="Arial" pitchFamily="34" charset="0"/>
                  <a:cs typeface="Arial" pitchFamily="34" charset="0"/>
                </a:rPr>
                <a:t>Transformation</a:t>
              </a:r>
            </a:p>
            <a:p>
              <a:r>
                <a:rPr lang="en-US" sz="1600" dirty="0">
                  <a:solidFill>
                    <a:schemeClr val="tx2"/>
                  </a:solidFill>
                  <a:latin typeface="Arial" pitchFamily="34" charset="0"/>
                  <a:cs typeface="Arial" pitchFamily="34" charset="0"/>
                </a:rPr>
                <a:t>Loading</a:t>
              </a:r>
            </a:p>
          </p:txBody>
        </p:sp>
        <p:sp>
          <p:nvSpPr>
            <p:cNvPr id="317450" name="AutoShape 10"/>
            <p:cNvSpPr>
              <a:spLocks noChangeArrowheads="1"/>
            </p:cNvSpPr>
            <p:nvPr/>
          </p:nvSpPr>
          <p:spPr bwMode="auto">
            <a:xfrm>
              <a:off x="3497" y="1316"/>
              <a:ext cx="512" cy="1106"/>
            </a:xfrm>
            <a:prstGeom prst="cube">
              <a:avLst>
                <a:gd name="adj" fmla="val 25000"/>
              </a:avLst>
            </a:prstGeom>
            <a:gradFill rotWithShape="0">
              <a:gsLst>
                <a:gs pos="0">
                  <a:srgbClr val="FF9933"/>
                </a:gs>
                <a:gs pos="100000">
                  <a:srgbClr val="FFFFF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solidFill>
                    <a:schemeClr val="tx2"/>
                  </a:solidFill>
                  <a:latin typeface="Arial" pitchFamily="34" charset="0"/>
                  <a:cs typeface="Arial" pitchFamily="34" charset="0"/>
                </a:rPr>
                <a:t>OLAP</a:t>
              </a:r>
            </a:p>
          </p:txBody>
        </p:sp>
        <p:sp>
          <p:nvSpPr>
            <p:cNvPr id="317451" name="AutoShape 11"/>
            <p:cNvSpPr>
              <a:spLocks noChangeArrowheads="1"/>
            </p:cNvSpPr>
            <p:nvPr/>
          </p:nvSpPr>
          <p:spPr bwMode="auto">
            <a:xfrm>
              <a:off x="3957" y="1720"/>
              <a:ext cx="563" cy="303"/>
            </a:xfrm>
            <a:prstGeom prst="rightArrow">
              <a:avLst>
                <a:gd name="adj1" fmla="val 50000"/>
                <a:gd name="adj2" fmla="val 46452"/>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52" name="Rectangle 12"/>
            <p:cNvSpPr>
              <a:spLocks noChangeArrowheads="1"/>
            </p:cNvSpPr>
            <p:nvPr/>
          </p:nvSpPr>
          <p:spPr bwMode="auto">
            <a:xfrm>
              <a:off x="4479" y="1438"/>
              <a:ext cx="1073" cy="1010"/>
            </a:xfrm>
            <a:prstGeom prst="rect">
              <a:avLst/>
            </a:prstGeom>
            <a:gradFill rotWithShape="0">
              <a:gsLst>
                <a:gs pos="0">
                  <a:srgbClr val="FFFFFF"/>
                </a:gs>
                <a:gs pos="50000">
                  <a:srgbClr val="FFE575"/>
                </a:gs>
                <a:gs pos="100000">
                  <a:srgbClr val="FFFFF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solidFill>
                  <a:schemeClr val="tx2"/>
                </a:solidFill>
                <a:latin typeface="Arial" pitchFamily="34" charset="0"/>
                <a:cs typeface="Arial" pitchFamily="34" charset="0"/>
              </a:endParaRPr>
            </a:p>
            <a:p>
              <a:r>
                <a:rPr lang="en-US" sz="1600" dirty="0">
                  <a:solidFill>
                    <a:schemeClr val="tx2"/>
                  </a:solidFill>
                  <a:latin typeface="Arial" pitchFamily="34" charset="0"/>
                  <a:cs typeface="Arial" pitchFamily="34" charset="0"/>
                </a:rPr>
                <a:t>Business Users</a:t>
              </a:r>
            </a:p>
          </p:txBody>
        </p:sp>
        <p:sp>
          <p:nvSpPr>
            <p:cNvPr id="317453" name="Rectangle 13"/>
            <p:cNvSpPr>
              <a:spLocks noChangeArrowheads="1"/>
            </p:cNvSpPr>
            <p:nvPr/>
          </p:nvSpPr>
          <p:spPr bwMode="auto">
            <a:xfrm>
              <a:off x="4520" y="2023"/>
              <a:ext cx="460"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a:solidFill>
                    <a:schemeClr val="tx2"/>
                  </a:solidFill>
                  <a:latin typeface="Arial" pitchFamily="34" charset="0"/>
                  <a:cs typeface="Arial" pitchFamily="34" charset="0"/>
                  <a:sym typeface="Wingdings" pitchFamily="2" charset="2"/>
                </a:rPr>
                <a:t></a:t>
              </a:r>
              <a:endParaRPr lang="en-US" sz="4400">
                <a:solidFill>
                  <a:schemeClr val="tx2"/>
                </a:solidFill>
                <a:latin typeface="Arial" pitchFamily="34" charset="0"/>
                <a:cs typeface="Arial" pitchFamily="34" charset="0"/>
              </a:endParaRPr>
            </a:p>
          </p:txBody>
        </p:sp>
        <p:sp>
          <p:nvSpPr>
            <p:cNvPr id="317454" name="Rectangle 14"/>
            <p:cNvSpPr>
              <a:spLocks noChangeArrowheads="1"/>
            </p:cNvSpPr>
            <p:nvPr/>
          </p:nvSpPr>
          <p:spPr bwMode="auto">
            <a:xfrm>
              <a:off x="4826" y="2023"/>
              <a:ext cx="409"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a:solidFill>
                    <a:schemeClr val="tx2"/>
                  </a:solidFill>
                  <a:latin typeface="Arial" pitchFamily="34" charset="0"/>
                  <a:cs typeface="Arial" pitchFamily="34" charset="0"/>
                  <a:sym typeface="Wingdings" pitchFamily="2" charset="2"/>
                </a:rPr>
                <a:t></a:t>
              </a:r>
              <a:endParaRPr lang="en-US" sz="4400">
                <a:solidFill>
                  <a:schemeClr val="tx2"/>
                </a:solidFill>
                <a:latin typeface="Arial" pitchFamily="34" charset="0"/>
                <a:cs typeface="Arial" pitchFamily="34" charset="0"/>
              </a:endParaRPr>
            </a:p>
          </p:txBody>
        </p:sp>
        <p:sp>
          <p:nvSpPr>
            <p:cNvPr id="317455" name="Rectangle 15"/>
            <p:cNvSpPr>
              <a:spLocks noChangeArrowheads="1"/>
            </p:cNvSpPr>
            <p:nvPr/>
          </p:nvSpPr>
          <p:spPr bwMode="auto">
            <a:xfrm>
              <a:off x="5133" y="2023"/>
              <a:ext cx="409"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a:solidFill>
                    <a:schemeClr val="tx2"/>
                  </a:solidFill>
                  <a:latin typeface="Arial" pitchFamily="34" charset="0"/>
                  <a:cs typeface="Arial" pitchFamily="34" charset="0"/>
                  <a:sym typeface="Wingdings" pitchFamily="2" charset="2"/>
                </a:rPr>
                <a:t></a:t>
              </a:r>
              <a:endParaRPr lang="en-US" sz="4400">
                <a:solidFill>
                  <a:schemeClr val="tx2"/>
                </a:solidFill>
                <a:latin typeface="Arial" pitchFamily="34" charset="0"/>
                <a:cs typeface="Arial" pitchFamily="34" charset="0"/>
              </a:endParaRPr>
            </a:p>
          </p:txBody>
        </p:sp>
        <p:sp>
          <p:nvSpPr>
            <p:cNvPr id="317456" name="AutoShape 16"/>
            <p:cNvSpPr>
              <a:spLocks noChangeArrowheads="1"/>
            </p:cNvSpPr>
            <p:nvPr/>
          </p:nvSpPr>
          <p:spPr bwMode="auto">
            <a:xfrm>
              <a:off x="3446" y="2426"/>
              <a:ext cx="460" cy="808"/>
            </a:xfrm>
            <a:custGeom>
              <a:avLst/>
              <a:gdLst>
                <a:gd name="G0" fmla="+- 12200 0 0"/>
                <a:gd name="G1" fmla="+- 18514 0 0"/>
                <a:gd name="G2" fmla="+- 7200 0 0"/>
                <a:gd name="G3" fmla="*/ 12200 1 2"/>
                <a:gd name="G4" fmla="+- G3 10800 0"/>
                <a:gd name="G5" fmla="+- 21600 12200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6900 w 21600"/>
                <a:gd name="T1" fmla="*/ 0 h 21600"/>
                <a:gd name="T2" fmla="*/ 12200 w 21600"/>
                <a:gd name="T3" fmla="*/ 7200 h 21600"/>
                <a:gd name="T4" fmla="*/ 0 w 21600"/>
                <a:gd name="T5" fmla="*/ 19717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900" y="0"/>
                  </a:moveTo>
                  <a:lnTo>
                    <a:pt x="12200" y="7200"/>
                  </a:lnTo>
                  <a:lnTo>
                    <a:pt x="15286" y="7200"/>
                  </a:lnTo>
                  <a:lnTo>
                    <a:pt x="15286" y="17834"/>
                  </a:lnTo>
                  <a:lnTo>
                    <a:pt x="0" y="17834"/>
                  </a:lnTo>
                  <a:lnTo>
                    <a:pt x="0" y="21600"/>
                  </a:lnTo>
                  <a:lnTo>
                    <a:pt x="18514" y="21600"/>
                  </a:lnTo>
                  <a:lnTo>
                    <a:pt x="18514" y="7200"/>
                  </a:lnTo>
                  <a:lnTo>
                    <a:pt x="21600" y="7200"/>
                  </a:lnTo>
                  <a:close/>
                </a:path>
              </a:pathLst>
            </a:cu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57" name="AutoShape 17"/>
            <p:cNvSpPr>
              <a:spLocks noChangeArrowheads="1"/>
            </p:cNvSpPr>
            <p:nvPr/>
          </p:nvSpPr>
          <p:spPr bwMode="auto">
            <a:xfrm rot="5400000">
              <a:off x="1868" y="2778"/>
              <a:ext cx="1111" cy="408"/>
            </a:xfrm>
            <a:custGeom>
              <a:avLst/>
              <a:gdLst>
                <a:gd name="G0" fmla="+- 12641 0 0"/>
                <a:gd name="G1" fmla="+- 18514 0 0"/>
                <a:gd name="G2" fmla="+- 7200 0 0"/>
                <a:gd name="G3" fmla="*/ 12641 1 2"/>
                <a:gd name="G4" fmla="+- G3 10800 0"/>
                <a:gd name="G5" fmla="+- 21600 12641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7121 w 21600"/>
                <a:gd name="T1" fmla="*/ 0 h 21600"/>
                <a:gd name="T2" fmla="*/ 12641 w 21600"/>
                <a:gd name="T3" fmla="*/ 7200 h 21600"/>
                <a:gd name="T4" fmla="*/ 0 w 21600"/>
                <a:gd name="T5" fmla="*/ 19975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21" y="0"/>
                  </a:moveTo>
                  <a:lnTo>
                    <a:pt x="12641" y="7200"/>
                  </a:lnTo>
                  <a:lnTo>
                    <a:pt x="15727" y="7200"/>
                  </a:lnTo>
                  <a:lnTo>
                    <a:pt x="15727" y="18348"/>
                  </a:lnTo>
                  <a:lnTo>
                    <a:pt x="0" y="18348"/>
                  </a:lnTo>
                  <a:lnTo>
                    <a:pt x="0" y="21600"/>
                  </a:lnTo>
                  <a:lnTo>
                    <a:pt x="18514" y="21600"/>
                  </a:lnTo>
                  <a:lnTo>
                    <a:pt x="18514" y="7200"/>
                  </a:lnTo>
                  <a:lnTo>
                    <a:pt x="21600" y="7200"/>
                  </a:lnTo>
                  <a:close/>
                </a:path>
              </a:pathLst>
            </a:cu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58" name="Oval 18"/>
            <p:cNvSpPr>
              <a:spLocks noChangeArrowheads="1"/>
            </p:cNvSpPr>
            <p:nvPr/>
          </p:nvSpPr>
          <p:spPr bwMode="auto">
            <a:xfrm>
              <a:off x="2628" y="2729"/>
              <a:ext cx="767" cy="40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59" name="Oval 19"/>
            <p:cNvSpPr>
              <a:spLocks noChangeArrowheads="1"/>
            </p:cNvSpPr>
            <p:nvPr/>
          </p:nvSpPr>
          <p:spPr bwMode="auto">
            <a:xfrm>
              <a:off x="2628" y="2830"/>
              <a:ext cx="767" cy="40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60" name="Oval 20"/>
            <p:cNvSpPr>
              <a:spLocks noChangeArrowheads="1"/>
            </p:cNvSpPr>
            <p:nvPr/>
          </p:nvSpPr>
          <p:spPr bwMode="auto">
            <a:xfrm>
              <a:off x="2628" y="2628"/>
              <a:ext cx="767" cy="40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61" name="Oval 21"/>
            <p:cNvSpPr>
              <a:spLocks noChangeArrowheads="1"/>
            </p:cNvSpPr>
            <p:nvPr/>
          </p:nvSpPr>
          <p:spPr bwMode="auto">
            <a:xfrm>
              <a:off x="2884" y="2729"/>
              <a:ext cx="256" cy="202"/>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17462" name="Text Box 22"/>
            <p:cNvSpPr txBox="1">
              <a:spLocks noChangeArrowheads="1"/>
            </p:cNvSpPr>
            <p:nvPr/>
          </p:nvSpPr>
          <p:spPr bwMode="auto">
            <a:xfrm>
              <a:off x="2202" y="3542"/>
              <a:ext cx="16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tx2"/>
                  </a:solidFill>
                  <a:latin typeface="Arial" pitchFamily="34" charset="0"/>
                  <a:cs typeface="Arial" pitchFamily="34" charset="0"/>
                </a:rPr>
                <a:t>Data Warehouse Storage</a:t>
              </a:r>
            </a:p>
          </p:txBody>
        </p:sp>
      </p:grpSp>
      <p:sp>
        <p:nvSpPr>
          <p:cNvPr id="31746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Where does OLAP fit in?</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04242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OLAP Models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OLAP models are of different types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The </a:t>
            </a:r>
            <a:r>
              <a:rPr lang="en-US" sz="2000" b="1" dirty="0">
                <a:solidFill>
                  <a:srgbClr val="000000"/>
                </a:solidFill>
                <a:latin typeface="Candara"/>
                <a:cs typeface="Arial" pitchFamily="34" charset="0"/>
              </a:rPr>
              <a:t>processing in all these  different types is the same:</a:t>
            </a:r>
          </a:p>
          <a:p>
            <a:pPr marL="0" lvl="1">
              <a:spcBef>
                <a:spcPct val="20000"/>
              </a:spcBef>
              <a:buClr>
                <a:srgbClr val="00A1E4"/>
              </a:buClr>
            </a:pPr>
            <a:r>
              <a:rPr lang="en-US" sz="2000" b="1" dirty="0">
                <a:solidFill>
                  <a:srgbClr val="000000"/>
                </a:solidFill>
                <a:latin typeface="Candara"/>
                <a:cs typeface="Arial" pitchFamily="34" charset="0"/>
              </a:rPr>
              <a:t>   </a:t>
            </a:r>
            <a:r>
              <a:rPr lang="en-US" sz="2000" b="1" dirty="0" smtClean="0">
                <a:solidFill>
                  <a:srgbClr val="000000"/>
                </a:solidFill>
                <a:latin typeface="Candara"/>
                <a:cs typeface="Arial" pitchFamily="34" charset="0"/>
              </a:rPr>
              <a:t>   </a:t>
            </a:r>
            <a:r>
              <a:rPr lang="en-US" dirty="0">
                <a:solidFill>
                  <a:srgbClr val="000000"/>
                </a:solidFill>
                <a:latin typeface="Candara"/>
                <a:cs typeface="Arial" pitchFamily="34" charset="0"/>
              </a:rPr>
              <a:t>Online Analytical processing</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The </a:t>
            </a:r>
            <a:r>
              <a:rPr lang="en-US" sz="2000" b="1" dirty="0">
                <a:solidFill>
                  <a:srgbClr val="000000"/>
                </a:solidFill>
                <a:latin typeface="Candara"/>
                <a:cs typeface="Arial" pitchFamily="34" charset="0"/>
              </a:rPr>
              <a:t>storage methods are different in different models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Different </a:t>
            </a:r>
            <a:r>
              <a:rPr lang="en-US" sz="2000" b="1" dirty="0">
                <a:solidFill>
                  <a:srgbClr val="000000"/>
                </a:solidFill>
                <a:latin typeface="Candara"/>
                <a:cs typeface="Arial" pitchFamily="34" charset="0"/>
              </a:rPr>
              <a:t>OLAP Models are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ROLAP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MOLAP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HOLAP</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83552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5.3: Types of OLAP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ROLAP</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Relational Online Analytical Processing (ROLAP):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stores in a Relational form.</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stores Data Mart (Star schema).</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Advantages</a:t>
            </a:r>
            <a:r>
              <a:rPr lang="en-US" sz="2000" b="1" dirty="0">
                <a:solidFill>
                  <a:srgbClr val="000000"/>
                </a:solidFill>
                <a:latin typeface="Candara"/>
                <a:cs typeface="Arial" pitchFamily="34" charset="0"/>
              </a:rPr>
              <a: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has no data size limitation.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can leverage functions of RDB.</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Disadvantages</a:t>
            </a:r>
            <a:r>
              <a:rPr lang="en-US" sz="2000" b="1" dirty="0">
                <a:solidFill>
                  <a:srgbClr val="000000"/>
                </a:solidFill>
                <a:latin typeface="Candara"/>
                <a:cs typeface="Arial" pitchFamily="34" charset="0"/>
              </a:rPr>
              <a: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Each request must query the RDB.</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ROLAP itself is limited to RDB functionality.</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4659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50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5.3: Types of OLAP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MOLAP</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Multidimensional Online Analytical Processing (MOLAP):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is stored multi-dimensionally by using  Multidimensional Databases (MDDB)</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MDDB’s store data in the form of Multi dimensional cubes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MOLAP cubes are built for fast data retrieval and are optimal for slicing and dicing operations.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Advantages</a:t>
            </a:r>
            <a:r>
              <a:rPr lang="en-US" sz="2000" b="1" dirty="0">
                <a:solidFill>
                  <a:srgbClr val="000000"/>
                </a:solidFill>
                <a:latin typeface="Candara"/>
                <a:cs typeface="Arial" pitchFamily="34" charset="0"/>
              </a:rPr>
              <a: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has excellent performance.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can return complex calculations.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Disadvantages</a:t>
            </a:r>
            <a:r>
              <a:rPr lang="en-US" sz="2000" b="1" dirty="0">
                <a:solidFill>
                  <a:srgbClr val="000000"/>
                </a:solidFill>
                <a:latin typeface="Candara"/>
                <a:cs typeface="Arial" pitchFamily="34" charset="0"/>
              </a:rPr>
              <a: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limited in scope as definition of cube creates boundaries.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Limited volume of data is churned.</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0967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HOLAP</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HOLAP is the product of the attempt to incorporate the best features of MOLAP and ROLAP into a single architecture. </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HOLAP </a:t>
            </a:r>
            <a:r>
              <a:rPr lang="en-US" sz="2000" b="1" dirty="0">
                <a:solidFill>
                  <a:srgbClr val="000000"/>
                </a:solidFill>
                <a:latin typeface="Candara"/>
                <a:cs typeface="Arial" pitchFamily="34" charset="0"/>
              </a:rPr>
              <a:t>systems stores larger quantities of detailed data in the relational tables while the aggregations are stored in the pre-calculated cubes. </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HOLAP </a:t>
            </a:r>
            <a:r>
              <a:rPr lang="en-US" sz="2000" b="1" dirty="0">
                <a:solidFill>
                  <a:srgbClr val="000000"/>
                </a:solidFill>
                <a:latin typeface="Candara"/>
                <a:cs typeface="Arial" pitchFamily="34" charset="0"/>
              </a:rPr>
              <a:t>also has the capacity to “drill through” from the cube down to the relational tables for delineated data. </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01214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e1c37cee-1908-4add-8d3c-92a3bcbefca2">Template</Material_x0020_Type>
    <Levels xmlns="e1c37cee-1908-4add-8d3c-92a3bcbefca2">L1</Levels>
    <FolderName xmlns="952a6df7-b138-4f89-9bc4-e7a874ea3254" xsi:nil="true"/>
    <Category xmlns="e1c37cee-1908-4add-8d3c-92a3bcbefca2">Module Artifact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e1c37cee-1908-4add-8d3c-92a3bcbefca2"/>
    <ds:schemaRef ds:uri="952a6df7-b138-4f89-9bc4-e7a874ea3254"/>
  </ds:schemaRefs>
</ds:datastoreItem>
</file>

<file path=customXml/itemProps3.xml><?xml version="1.0" encoding="utf-8"?>
<ds:datastoreItem xmlns:ds="http://schemas.openxmlformats.org/officeDocument/2006/customXml" ds:itemID="{59454F74-9AF2-4B84-A2B2-BE8D291895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37cee-1908-4add-8d3c-92a3bcbefca2"/>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2756</TotalTime>
  <Words>1980</Words>
  <Application>Microsoft Office PowerPoint</Application>
  <PresentationFormat>On-screen Show (4:3)</PresentationFormat>
  <Paragraphs>264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ヒラギノ角ゴ Pro W3</vt:lpstr>
      <vt:lpstr>Wingdings</vt:lpstr>
      <vt:lpstr>Candara</vt:lpstr>
      <vt:lpstr>ＭＳ Ｐゴシック</vt:lpstr>
      <vt:lpstr>1_Office Theme</vt:lpstr>
      <vt:lpstr>Data Warehousing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Anjana K Pathare</cp:lastModifiedBy>
  <cp:revision>136</cp:revision>
  <dcterms:created xsi:type="dcterms:W3CDTF">2012-05-18T02:59:15Z</dcterms:created>
  <dcterms:modified xsi:type="dcterms:W3CDTF">2016-04-29T09:46:26Z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0x01010040A3A8DDA5FACA4FA94B1ED671713B59</vt:lpwstr>
  </property>
  <property fmtid="{D5CDD505-2E9C-101B-9397-08002B2CF9AE}" pid="4" name="_SourceUrl">
    <vt:lpwstr/>
  </property>
</Properties>
</file>