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1"/>
  </p:notesMasterIdLst>
  <p:handoutMasterIdLst>
    <p:handoutMasterId r:id="rId22"/>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Candara" panose="020E0502030303020204" pitchFamily="34" charset="0"/>
      <p:regular r:id="rId27"/>
      <p:bold r:id="rId28"/>
      <p:italic r:id="rId29"/>
      <p:boldItalic r:id="rId30"/>
    </p:embeddedFont>
    <p:embeddedFont>
      <p:font typeface="ＭＳ Ｐゴシック" panose="020B0600070205080204" pitchFamily="34" charset="-128"/>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470" y="-27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5" d="100"/>
          <a:sy n="65" d="100"/>
        </p:scale>
        <p:origin x="-2658" y="-108"/>
      </p:cViewPr>
      <p:guideLst>
        <p:guide orient="horz" pos="2880"/>
        <p:guide pos="12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572000"/>
            <a:ext cx="4586881" cy="396635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394375"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0"/>
            <a:ext cx="6500813" cy="239485"/>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ndara" pitchFamily="34" charset="0"/>
                <a:ea typeface="ＭＳ Ｐゴシック" pitchFamily="34" charset="-128"/>
                <a:cs typeface="Arial" pitchFamily="34" charset="0"/>
              </a:rPr>
              <a:t>Data Warehousing Concepts</a:t>
            </a:r>
            <a:r>
              <a:rPr lang="en-US" sz="1200" b="1" dirty="0" smtClean="0">
                <a:solidFill>
                  <a:schemeClr val="tx1"/>
                </a:solidFill>
                <a:latin typeface="Candara" pitchFamily="34" charset="0"/>
                <a:cs typeface="Arial" pitchFamily="34" charset="0"/>
              </a:rPr>
              <a:t>			       </a:t>
            </a:r>
            <a:r>
              <a:rPr lang="en-US" sz="1200" b="1" baseline="0" dirty="0" smtClean="0">
                <a:solidFill>
                  <a:schemeClr val="tx1"/>
                </a:solidFill>
                <a:latin typeface="Candara" pitchFamily="34" charset="0"/>
                <a:ea typeface="ＭＳ Ｐゴシック" pitchFamily="34" charset="-128"/>
                <a:cs typeface="Arial" pitchFamily="34" charset="0"/>
              </a:rPr>
              <a:t>                    </a:t>
            </a:r>
            <a:r>
              <a:rPr lang="en-US" sz="1200" b="1" dirty="0" smtClean="0">
                <a:solidFill>
                  <a:schemeClr val="tx1"/>
                </a:solidFill>
                <a:latin typeface="Candara" pitchFamily="34" charset="0"/>
                <a:ea typeface="ＭＳ Ｐゴシック" pitchFamily="34" charset="-128"/>
                <a:cs typeface="Arial" pitchFamily="34" charset="0"/>
              </a:rPr>
              <a:t>Data Mining</a:t>
            </a:r>
          </a:p>
        </p:txBody>
      </p:sp>
      <p:sp>
        <p:nvSpPr>
          <p:cNvPr id="12" name="Rectangle 14"/>
          <p:cNvSpPr>
            <a:spLocks noChangeArrowheads="1"/>
          </p:cNvSpPr>
          <p:nvPr/>
        </p:nvSpPr>
        <p:spPr bwMode="auto">
          <a:xfrm>
            <a:off x="3962793" y="8543557"/>
            <a:ext cx="2762530" cy="279809"/>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06-</a:t>
            </a:r>
            <a:fld id="{BD9FB300-F9DC-4669-88F4-967ABA23CC04}" type="slidenum">
              <a:rPr lang="en-US" sz="11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Candara" pitchFamily="34" charset="0"/>
        <a:ea typeface="+mn-ea"/>
        <a:cs typeface="Arial" pitchFamily="34" charset="0"/>
      </a:defRPr>
    </a:lvl1pPr>
    <a:lvl2pPr marL="457200" algn="l" defTabSz="914400" rtl="0" eaLnBrk="1" latinLnBrk="0" hangingPunct="1">
      <a:defRPr sz="1100" kern="1200">
        <a:solidFill>
          <a:schemeClr val="tx1"/>
        </a:solidFill>
        <a:latin typeface="Candara" pitchFamily="34" charset="0"/>
        <a:ea typeface="+mn-ea"/>
        <a:cs typeface="Arial" pitchFamily="34" charset="0"/>
      </a:defRPr>
    </a:lvl2pPr>
    <a:lvl3pPr marL="914400" algn="l" defTabSz="914400" rtl="0" eaLnBrk="1" latinLnBrk="0" hangingPunct="1">
      <a:defRPr sz="1100" kern="1200">
        <a:solidFill>
          <a:schemeClr val="tx1"/>
        </a:solidFill>
        <a:latin typeface="Candara" pitchFamily="34" charset="0"/>
        <a:ea typeface="+mn-ea"/>
        <a:cs typeface="Arial" pitchFamily="34" charset="0"/>
      </a:defRPr>
    </a:lvl3pPr>
    <a:lvl4pPr marL="1371600" algn="l" defTabSz="914400" rtl="0" eaLnBrk="1" latinLnBrk="0" hangingPunct="1">
      <a:defRPr sz="1100" kern="1200">
        <a:solidFill>
          <a:schemeClr val="tx1"/>
        </a:solidFill>
        <a:latin typeface="Candara" pitchFamily="34" charset="0"/>
        <a:ea typeface="+mn-ea"/>
        <a:cs typeface="Arial" pitchFamily="34" charset="0"/>
      </a:defRPr>
    </a:lvl4pPr>
    <a:lvl5pPr marL="1828800" algn="l" defTabSz="914400" rtl="0" eaLnBrk="1" latinLnBrk="0" hangingPunct="1">
      <a:defRPr sz="11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8" name="Rectangle 6"/>
          <p:cNvSpPr>
            <a:spLocks noGrp="1" noRot="1" noChangeAspect="1" noChangeArrowheads="1" noTextEdit="1"/>
          </p:cNvSpPr>
          <p:nvPr>
            <p:ph type="sldImg"/>
          </p:nvPr>
        </p:nvSpPr>
        <p:spPr>
          <a:xfrm>
            <a:off x="2022475" y="685800"/>
            <a:ext cx="4572000" cy="3429000"/>
          </a:xfrm>
          <a:ln/>
        </p:spPr>
      </p:sp>
      <p:sp>
        <p:nvSpPr>
          <p:cNvPr id="351239" name="Rectangle 7"/>
          <p:cNvSpPr>
            <a:spLocks noGrp="1" noChangeArrowheads="1"/>
          </p:cNvSpPr>
          <p:nvPr>
            <p:ph type="body" idx="1"/>
          </p:nvPr>
        </p:nvSpPr>
        <p:spPr/>
        <p:txBody>
          <a:bodyPr/>
          <a:lstStyle/>
          <a:p>
            <a:endParaRPr lang="en-US"/>
          </a:p>
          <a:p>
            <a:endParaRPr lang="en-US"/>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5" name="Rectangle 5"/>
          <p:cNvSpPr>
            <a:spLocks noGrp="1" noRot="1" noChangeAspect="1" noChangeArrowheads="1" noTextEdit="1"/>
          </p:cNvSpPr>
          <p:nvPr>
            <p:ph type="sldImg"/>
          </p:nvPr>
        </p:nvSpPr>
        <p:spPr>
          <a:xfrm>
            <a:off x="2022475" y="685800"/>
            <a:ext cx="4572000" cy="3429000"/>
          </a:xfrm>
          <a:ln/>
        </p:spPr>
      </p:sp>
      <p:sp>
        <p:nvSpPr>
          <p:cNvPr id="353286" name="Rectangle 6"/>
          <p:cNvSpPr>
            <a:spLocks noGrp="1" noChangeArrowheads="1"/>
          </p:cNvSpPr>
          <p:nvPr>
            <p:ph type="body" idx="1"/>
          </p:nvPr>
        </p:nvSpPr>
        <p:spPr/>
        <p:txBody>
          <a:bodyPr/>
          <a:lstStyle/>
          <a:p>
            <a:pPr marL="228600" indent="-228600"/>
            <a:r>
              <a:rPr lang="en-US" b="1" u="sng" dirty="0"/>
              <a:t>Data Mining Applications</a:t>
            </a:r>
            <a:r>
              <a:rPr lang="en-US" b="1" dirty="0"/>
              <a:t>:</a:t>
            </a:r>
          </a:p>
          <a:p>
            <a:pPr marL="228600" indent="-228600"/>
            <a:r>
              <a:rPr lang="en-US" dirty="0"/>
              <a:t>Let us discuss some examples of Data Mining Applications:</a:t>
            </a:r>
          </a:p>
          <a:p>
            <a:pPr marL="228600" indent="-228600">
              <a:buFont typeface="Wingdings" pitchFamily="2" charset="2"/>
              <a:buChar char="Ø"/>
            </a:pPr>
            <a:r>
              <a:rPr lang="en-US" dirty="0"/>
              <a:t>Banking: loan/credit card approval:</a:t>
            </a:r>
          </a:p>
          <a:p>
            <a:pPr marL="685800" lvl="1" indent="-228600">
              <a:buFont typeface="Arial" pitchFamily="34" charset="0"/>
              <a:buChar char="-"/>
            </a:pPr>
            <a:r>
              <a:rPr lang="en-US" dirty="0"/>
              <a:t>Predict good customers based on old customers</a:t>
            </a:r>
          </a:p>
          <a:p>
            <a:pPr marL="228600" indent="-228600">
              <a:buFont typeface="Wingdings" pitchFamily="2" charset="2"/>
              <a:buChar char="Ø"/>
            </a:pPr>
            <a:r>
              <a:rPr lang="en-US" dirty="0"/>
              <a:t>Customer Relationship Management:</a:t>
            </a:r>
          </a:p>
          <a:p>
            <a:pPr marL="685800" lvl="1" indent="-228600">
              <a:buFont typeface="Arial" pitchFamily="34" charset="0"/>
              <a:buChar char="-"/>
            </a:pPr>
            <a:r>
              <a:rPr lang="en-US" dirty="0"/>
              <a:t>Identify those who are likely to leave for a competitor.</a:t>
            </a:r>
          </a:p>
          <a:p>
            <a:pPr marL="228600" indent="-228600">
              <a:buFont typeface="Wingdings" pitchFamily="2" charset="2"/>
              <a:buChar char="Ø"/>
            </a:pPr>
            <a:r>
              <a:rPr lang="en-US" dirty="0"/>
              <a:t>Targeted marketing: </a:t>
            </a:r>
          </a:p>
          <a:p>
            <a:pPr marL="685800" lvl="1" indent="-228600">
              <a:buFont typeface="Arial" pitchFamily="34" charset="0"/>
              <a:buChar char="-"/>
            </a:pPr>
            <a:r>
              <a:rPr lang="en-US" dirty="0"/>
              <a:t>Identify likely responders to promotions.</a:t>
            </a:r>
          </a:p>
          <a:p>
            <a:pPr marL="228600" indent="-228600">
              <a:buFont typeface="Wingdings" pitchFamily="2" charset="2"/>
              <a:buChar char="Ø"/>
            </a:pPr>
            <a:r>
              <a:rPr lang="en-US" dirty="0"/>
              <a:t>Fraud detection: Telecommunications, Financial transactions</a:t>
            </a:r>
          </a:p>
          <a:p>
            <a:pPr marL="685800" lvl="1" indent="-228600">
              <a:buFont typeface="Arial" pitchFamily="34" charset="0"/>
              <a:buChar char="-"/>
            </a:pPr>
            <a:r>
              <a:rPr lang="en-US" dirty="0"/>
              <a:t>From an online stream of events, identify fraudulent events.</a:t>
            </a:r>
          </a:p>
          <a:p>
            <a:pPr marL="228600" indent="-228600">
              <a:buFont typeface="Wingdings" pitchFamily="2" charset="2"/>
              <a:buChar char="Ø"/>
            </a:pPr>
            <a:r>
              <a:rPr lang="en-US" dirty="0"/>
              <a:t>Manufacturing and production:</a:t>
            </a:r>
          </a:p>
          <a:p>
            <a:pPr marL="685800" lvl="1" indent="-228600">
              <a:buFont typeface="Arial" pitchFamily="34" charset="0"/>
              <a:buChar char="-"/>
            </a:pPr>
            <a:r>
              <a:rPr lang="en-US" dirty="0"/>
              <a:t>Automatically adjust knobs when process parameter changes.</a:t>
            </a:r>
          </a:p>
          <a:p>
            <a:pPr marL="228600" indent="-228600">
              <a:buFont typeface="Wingdings" pitchFamily="2" charset="2"/>
              <a:buChar char="Ø"/>
            </a:pPr>
            <a:r>
              <a:rPr lang="en-US" dirty="0"/>
              <a:t>Web site/store design and promotion: </a:t>
            </a:r>
          </a:p>
          <a:p>
            <a:pPr marL="685800" lvl="1" indent="-228600">
              <a:buFont typeface="Arial" pitchFamily="34" charset="0"/>
              <a:buChar char="-"/>
            </a:pPr>
            <a:r>
              <a:rPr lang="en-US" dirty="0"/>
              <a:t>Find affinity of visitor to pages and modify layout.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4" name="Rectangle 6"/>
          <p:cNvSpPr>
            <a:spLocks noGrp="1" noRot="1" noChangeAspect="1" noChangeArrowheads="1" noTextEdit="1"/>
          </p:cNvSpPr>
          <p:nvPr>
            <p:ph type="sldImg"/>
          </p:nvPr>
        </p:nvSpPr>
        <p:spPr>
          <a:xfrm>
            <a:off x="2022475" y="685800"/>
            <a:ext cx="4572000" cy="3429000"/>
          </a:xfrm>
          <a:ln/>
        </p:spPr>
      </p:sp>
      <p:sp>
        <p:nvSpPr>
          <p:cNvPr id="355335" name="Rectangle 7"/>
          <p:cNvSpPr>
            <a:spLocks noGrp="1" noChangeArrowheads="1"/>
          </p:cNvSpPr>
          <p:nvPr>
            <p:ph type="body" idx="1"/>
          </p:nvPr>
        </p:nvSpPr>
        <p:spPr/>
        <p:txBody>
          <a:bodyPr/>
          <a:lstStyle/>
          <a:p>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1" name="Rectangle 5"/>
          <p:cNvSpPr>
            <a:spLocks noGrp="1" noRot="1" noChangeAspect="1" noChangeArrowheads="1" noTextEdit="1"/>
          </p:cNvSpPr>
          <p:nvPr>
            <p:ph type="sldImg"/>
          </p:nvPr>
        </p:nvSpPr>
        <p:spPr>
          <a:xfrm>
            <a:off x="2022475" y="685800"/>
            <a:ext cx="4572000" cy="3429000"/>
          </a:xfrm>
          <a:ln/>
        </p:spPr>
      </p:sp>
      <p:sp>
        <p:nvSpPr>
          <p:cNvPr id="357382" name="Rectangle 6"/>
          <p:cNvSpPr>
            <a:spLocks noGrp="1" noChangeArrowheads="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7" name="Rectangle 5"/>
          <p:cNvSpPr>
            <a:spLocks noGrp="1" noRot="1" noChangeAspect="1" noChangeArrowheads="1" noTextEdit="1"/>
          </p:cNvSpPr>
          <p:nvPr>
            <p:ph type="sldImg"/>
          </p:nvPr>
        </p:nvSpPr>
        <p:spPr>
          <a:xfrm>
            <a:off x="2022475" y="685800"/>
            <a:ext cx="4572000" cy="3429000"/>
          </a:xfrm>
          <a:ln/>
        </p:spPr>
      </p:sp>
      <p:sp>
        <p:nvSpPr>
          <p:cNvPr id="218118" name="Rectangle 6"/>
          <p:cNvSpPr>
            <a:spLocks noGrp="1" noChangeArrowheads="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8" name="Rectangle 8"/>
          <p:cNvSpPr>
            <a:spLocks noGrp="1" noRot="1" noChangeAspect="1" noChangeArrowheads="1" noTextEdit="1"/>
          </p:cNvSpPr>
          <p:nvPr>
            <p:ph type="sldImg"/>
          </p:nvPr>
        </p:nvSpPr>
        <p:spPr>
          <a:xfrm>
            <a:off x="2022475" y="685800"/>
            <a:ext cx="4572000" cy="3429000"/>
          </a:xfrm>
          <a:ln/>
        </p:spPr>
      </p:sp>
      <p:sp>
        <p:nvSpPr>
          <p:cNvPr id="220169" name="Rectangle 9"/>
          <p:cNvSpPr>
            <a:spLocks noGrp="1" noChangeArrowheads="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Rectangle 5"/>
          <p:cNvSpPr>
            <a:spLocks noGrp="1" noRot="1" noChangeAspect="1" noChangeArrowheads="1" noTextEdit="1"/>
          </p:cNvSpPr>
          <p:nvPr>
            <p:ph type="sldImg"/>
          </p:nvPr>
        </p:nvSpPr>
        <p:spPr>
          <a:xfrm>
            <a:off x="2022475" y="685800"/>
            <a:ext cx="4572000" cy="3429000"/>
          </a:xfrm>
          <a:ln/>
        </p:spPr>
      </p:sp>
      <p:sp>
        <p:nvSpPr>
          <p:cNvPr id="225286" name="Rectangle 6"/>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0" name="Rectangle 6"/>
          <p:cNvSpPr>
            <a:spLocks noGrp="1" noRot="1" noChangeAspect="1" noChangeArrowheads="1" noTextEdit="1"/>
          </p:cNvSpPr>
          <p:nvPr>
            <p:ph type="sldImg"/>
          </p:nvPr>
        </p:nvSpPr>
        <p:spPr>
          <a:xfrm>
            <a:off x="2022475" y="685800"/>
            <a:ext cx="4572000" cy="3429000"/>
          </a:xfrm>
          <a:ln/>
        </p:spPr>
      </p:sp>
      <p:sp>
        <p:nvSpPr>
          <p:cNvPr id="195591" name="Rectangle 7"/>
          <p:cNvSpPr>
            <a:spLocks noGrp="1" noChangeArrowheads="1"/>
          </p:cNvSpPr>
          <p:nvPr>
            <p:ph type="body" idx="1"/>
          </p:nvPr>
        </p:nvSpPr>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xfrm>
            <a:off x="2022475" y="685800"/>
            <a:ext cx="4572000" cy="3429000"/>
          </a:xfrm>
          <a:ln/>
        </p:spPr>
      </p:sp>
      <p:sp>
        <p:nvSpPr>
          <p:cNvPr id="359427" name="Rectangle 3"/>
          <p:cNvSpPr>
            <a:spLocks noGrp="1" noChangeArrowheads="1"/>
          </p:cNvSpPr>
          <p:nvPr>
            <p:ph type="body" idx="1"/>
          </p:nvPr>
        </p:nvSpPr>
        <p:spPr/>
        <p:txBody>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9" name="Rectangle 5"/>
          <p:cNvSpPr>
            <a:spLocks noGrp="1" noRot="1" noChangeAspect="1" noChangeArrowheads="1" noTextEdit="1"/>
          </p:cNvSpPr>
          <p:nvPr>
            <p:ph type="sldImg"/>
          </p:nvPr>
        </p:nvSpPr>
        <p:spPr>
          <a:xfrm>
            <a:off x="2022475" y="685800"/>
            <a:ext cx="4572000" cy="3429000"/>
          </a:xfrm>
          <a:ln/>
        </p:spPr>
      </p:sp>
      <p:sp>
        <p:nvSpPr>
          <p:cNvPr id="338950" name="Rectangle 6"/>
          <p:cNvSpPr>
            <a:spLocks noGrp="1" noChangeArrowheads="1"/>
          </p:cNvSpPr>
          <p:nvPr>
            <p:ph type="body" idx="1"/>
          </p:nvPr>
        </p:nvSpPr>
        <p:spPr>
          <a:xfrm>
            <a:off x="2039550" y="4572000"/>
            <a:ext cx="4586881" cy="3778625"/>
          </a:xfrm>
        </p:spPr>
        <p:txBody>
          <a:bodyPr/>
          <a:lstStyle/>
          <a:p>
            <a:pPr marL="231775" indent="-231775" algn="just"/>
            <a:r>
              <a:rPr lang="en-US" b="1" u="sng" dirty="0"/>
              <a:t>Data Mining</a:t>
            </a:r>
            <a:r>
              <a:rPr lang="en-US" b="1" dirty="0"/>
              <a:t>:</a:t>
            </a:r>
          </a:p>
          <a:p>
            <a:pPr marL="231775" indent="-231775" algn="just">
              <a:buFont typeface="Wingdings" pitchFamily="2" charset="2"/>
              <a:buChar char="Ø"/>
            </a:pPr>
            <a:r>
              <a:rPr lang="en-US" b="1" dirty="0"/>
              <a:t>Data mining</a:t>
            </a:r>
            <a:r>
              <a:rPr lang="en-US" dirty="0"/>
              <a:t> is the way of analyzing data by exploring large databases. It helps in understanding the business by extracting necessary information from the databases. It allows you to understand the pattern and helps in predicting the behavior of it. </a:t>
            </a:r>
          </a:p>
          <a:p>
            <a:pPr marL="231775" indent="-231775" algn="just">
              <a:buFont typeface="Wingdings" pitchFamily="2" charset="2"/>
              <a:buChar char="Ø"/>
            </a:pPr>
            <a:r>
              <a:rPr lang="en-US" dirty="0"/>
              <a:t>Data mining helps in increasing the business and forecasting the chunks related to it at early stages. It includes finding patterns that are suitable for the organization.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7" name="Rectangle 5"/>
          <p:cNvSpPr>
            <a:spLocks noGrp="1" noRot="1" noChangeAspect="1" noChangeArrowheads="1" noTextEdit="1"/>
          </p:cNvSpPr>
          <p:nvPr>
            <p:ph type="sldImg"/>
          </p:nvPr>
        </p:nvSpPr>
        <p:spPr>
          <a:xfrm>
            <a:off x="2022475" y="685800"/>
            <a:ext cx="4572000" cy="3429000"/>
          </a:xfrm>
          <a:ln/>
        </p:spPr>
      </p:sp>
      <p:sp>
        <p:nvSpPr>
          <p:cNvPr id="340998" name="Rectangle 6"/>
          <p:cNvSpPr>
            <a:spLocks noGrp="1" noChangeArrowheads="1"/>
          </p:cNvSpPr>
          <p:nvPr>
            <p:ph type="body" idx="1"/>
          </p:nvPr>
        </p:nvSpPr>
        <p:spPr/>
        <p:txBody>
          <a:bodyPr/>
          <a:lstStyle/>
          <a:p>
            <a:pPr marL="228600" indent="-228600"/>
            <a:r>
              <a:rPr lang="en-US" b="1" u="sng" dirty="0"/>
              <a:t>The Knowledge Discovery Process (KDD)</a:t>
            </a:r>
            <a:r>
              <a:rPr lang="en-US" b="1" dirty="0"/>
              <a:t>:</a:t>
            </a:r>
          </a:p>
          <a:p>
            <a:pPr marL="228600" indent="-228600" algn="just">
              <a:buFont typeface="Wingdings" pitchFamily="2" charset="2"/>
              <a:buChar char="Ø"/>
            </a:pPr>
            <a:r>
              <a:rPr lang="en-US" b="1" dirty="0"/>
              <a:t>Data Mining</a:t>
            </a:r>
            <a:r>
              <a:rPr lang="en-US" dirty="0"/>
              <a:t> involves mining on different kinds of data such as </a:t>
            </a:r>
            <a:r>
              <a:rPr lang="pl-PL" dirty="0"/>
              <a:t>Relational databases</a:t>
            </a:r>
            <a:r>
              <a:rPr lang="en-US" dirty="0"/>
              <a:t>, </a:t>
            </a:r>
            <a:r>
              <a:rPr lang="pl-PL" dirty="0"/>
              <a:t>Data warehouses</a:t>
            </a:r>
            <a:r>
              <a:rPr lang="en-US" dirty="0"/>
              <a:t>,</a:t>
            </a:r>
            <a:r>
              <a:rPr lang="pl-PL" dirty="0"/>
              <a:t>Transactional databases</a:t>
            </a:r>
            <a:r>
              <a:rPr lang="en-US" dirty="0"/>
              <a:t>, </a:t>
            </a:r>
            <a:r>
              <a:rPr lang="pl-PL" dirty="0"/>
              <a:t>Advanced DB systems and information repositories</a:t>
            </a:r>
            <a:r>
              <a:rPr lang="en-US" dirty="0"/>
              <a:t>, Object-oriented and object-based databases, Text databases and multimedia databases, Heterogeneous and legacy databases. Data mining is the process of using raw data to infer important business information. It is a collection of powerful techniques for analyzing large amounts of data. Data mining tools can access data directly in the Data Warehouse.</a:t>
            </a:r>
          </a:p>
          <a:p>
            <a:pPr marL="228600" indent="-228600" algn="just">
              <a:buFont typeface="Wingdings" pitchFamily="2" charset="2"/>
              <a:buChar char="Ø"/>
            </a:pPr>
            <a:r>
              <a:rPr lang="en-US" dirty="0"/>
              <a:t>The advantage of mining is that no separate copy of data is needed for data mining. Data may not be organized in a way that is efficient for the tool. Data Mining is done by running a software that examines a database and looks for patterns in the data. Data Mining will not tell users about patterns in data that users may not have thought about. Data mining is used to try and mine key information from a Data warehouse to find </a:t>
            </a:r>
            <a:r>
              <a:rPr lang="en-US" b="1" dirty="0"/>
              <a:t>patterns in data</a:t>
            </a:r>
            <a:r>
              <a:rPr lang="en-US" dirty="0"/>
              <a:t>. Data mining allows organizations to collect information and make themselves more productive and beat their competitors.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5" name="Rectangle 5"/>
          <p:cNvSpPr>
            <a:spLocks noGrp="1" noRot="1" noChangeAspect="1" noChangeArrowheads="1" noTextEdit="1"/>
          </p:cNvSpPr>
          <p:nvPr>
            <p:ph type="sldImg"/>
          </p:nvPr>
        </p:nvSpPr>
        <p:spPr>
          <a:xfrm>
            <a:off x="2022475" y="685800"/>
            <a:ext cx="4572000" cy="3429000"/>
          </a:xfrm>
          <a:ln/>
        </p:spPr>
      </p:sp>
      <p:sp>
        <p:nvSpPr>
          <p:cNvPr id="343046" name="Rectangle 6"/>
          <p:cNvSpPr>
            <a:spLocks noGrp="1" noChangeArrowheads="1"/>
          </p:cNvSpPr>
          <p:nvPr>
            <p:ph type="body" idx="1"/>
          </p:nvPr>
        </p:nvSpPr>
        <p:spPr>
          <a:xfrm>
            <a:off x="2039550" y="4571999"/>
            <a:ext cx="4586881" cy="3863293"/>
          </a:xfrm>
        </p:spPr>
        <p:txBody>
          <a:bodyPr/>
          <a:lstStyle/>
          <a:p>
            <a:pPr marL="228600" indent="-228600" algn="just"/>
            <a:r>
              <a:rPr lang="en-US" b="1" u="sng" dirty="0"/>
              <a:t>Need for Data Mining</a:t>
            </a:r>
            <a:r>
              <a:rPr lang="en-US" b="1" dirty="0"/>
              <a:t>:</a:t>
            </a:r>
          </a:p>
          <a:p>
            <a:pPr marL="228600" indent="-228600" algn="just">
              <a:buFont typeface="Wingdings" pitchFamily="2" charset="2"/>
              <a:buChar char="Ø"/>
            </a:pPr>
            <a:r>
              <a:rPr lang="en-US" dirty="0"/>
              <a:t>Data mining is essential because of the following utilities:</a:t>
            </a:r>
          </a:p>
          <a:p>
            <a:pPr marL="685800" lvl="1" indent="-228600" algn="just">
              <a:buFont typeface="Arial" pitchFamily="34" charset="0"/>
              <a:buChar char="-"/>
            </a:pPr>
            <a:r>
              <a:rPr lang="en-US" dirty="0"/>
              <a:t>Data mining helps to identify why customers buy certain products.</a:t>
            </a:r>
          </a:p>
          <a:p>
            <a:pPr marL="685800" lvl="1" indent="-228600" algn="just">
              <a:buFont typeface="Arial" pitchFamily="34" charset="0"/>
              <a:buChar char="-"/>
            </a:pPr>
            <a:r>
              <a:rPr lang="en-US" dirty="0"/>
              <a:t>Data mining provides the ideas for very direct marketing.</a:t>
            </a:r>
          </a:p>
          <a:p>
            <a:pPr marL="685800" lvl="1" indent="-228600" algn="just">
              <a:buFont typeface="Arial" pitchFamily="34" charset="0"/>
              <a:buChar char="-"/>
            </a:pPr>
            <a:r>
              <a:rPr lang="en-US" dirty="0"/>
              <a:t>Data mining provides the ideas for shelf placement.</a:t>
            </a:r>
          </a:p>
          <a:p>
            <a:pPr marL="685800" lvl="1" indent="-228600" algn="just">
              <a:buFont typeface="Arial" pitchFamily="34" charset="0"/>
              <a:buChar char="-"/>
            </a:pPr>
            <a:r>
              <a:rPr lang="en-US" dirty="0"/>
              <a:t>It helps for training of employees versus employee retention.</a:t>
            </a:r>
          </a:p>
          <a:p>
            <a:pPr marL="685800" lvl="1" indent="-228600" algn="just">
              <a:buFont typeface="Arial" pitchFamily="34" charset="0"/>
              <a:buChar char="-"/>
            </a:pPr>
            <a:r>
              <a:rPr lang="en-US" dirty="0"/>
              <a:t>It helps to identify employee benefits.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3" name="Rectangle 5"/>
          <p:cNvSpPr>
            <a:spLocks noGrp="1" noRot="1" noChangeAspect="1" noChangeArrowheads="1" noTextEdit="1"/>
          </p:cNvSpPr>
          <p:nvPr>
            <p:ph type="sldImg"/>
          </p:nvPr>
        </p:nvSpPr>
        <p:spPr>
          <a:xfrm>
            <a:off x="2022475" y="685800"/>
            <a:ext cx="4572000" cy="3429000"/>
          </a:xfrm>
          <a:ln/>
        </p:spPr>
      </p:sp>
      <p:sp>
        <p:nvSpPr>
          <p:cNvPr id="345094" name="Rectangle 6"/>
          <p:cNvSpPr>
            <a:spLocks noGrp="1" noChangeArrowheads="1"/>
          </p:cNvSpPr>
          <p:nvPr>
            <p:ph type="body" idx="1"/>
          </p:nvPr>
        </p:nvSpPr>
        <p:spPr/>
        <p:txBody>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1" name="Rectangle 5"/>
          <p:cNvSpPr>
            <a:spLocks noGrp="1" noRot="1" noChangeAspect="1" noChangeArrowheads="1" noTextEdit="1"/>
          </p:cNvSpPr>
          <p:nvPr>
            <p:ph type="sldImg"/>
          </p:nvPr>
        </p:nvSpPr>
        <p:spPr>
          <a:xfrm>
            <a:off x="2022475" y="685800"/>
            <a:ext cx="4572000" cy="3429000"/>
          </a:xfrm>
          <a:ln/>
        </p:spPr>
      </p:sp>
      <p:sp>
        <p:nvSpPr>
          <p:cNvPr id="347142" name="Rectangle 6"/>
          <p:cNvSpPr>
            <a:spLocks noGrp="1" noChangeArrowheads="1"/>
          </p:cNvSpPr>
          <p:nvPr>
            <p:ph type="body" idx="1"/>
          </p:nvPr>
        </p:nvSpPr>
        <p:spPr/>
        <p:txBody>
          <a:bodyPr/>
          <a:lstStyle/>
          <a:p>
            <a:pPr marL="228600" indent="-228600"/>
            <a:r>
              <a:rPr lang="en-US" b="1" u="sng" dirty="0"/>
              <a:t>Use of Data Mining</a:t>
            </a:r>
            <a:r>
              <a:rPr lang="en-US" b="1" dirty="0"/>
              <a:t>:</a:t>
            </a:r>
          </a:p>
          <a:p>
            <a:pPr marL="228600" indent="-228600"/>
            <a:r>
              <a:rPr lang="en-US" b="1" dirty="0"/>
              <a:t>Usage scenarios:</a:t>
            </a:r>
          </a:p>
          <a:p>
            <a:pPr marL="228600" indent="-228600">
              <a:buFont typeface="Wingdings" pitchFamily="2" charset="2"/>
              <a:buChar char="Ø"/>
            </a:pPr>
            <a:r>
              <a:rPr lang="en-US" dirty="0"/>
              <a:t>Data warehouse mining assimilates data from operational sources.</a:t>
            </a:r>
          </a:p>
          <a:p>
            <a:pPr marL="228600" indent="-228600">
              <a:buFont typeface="Wingdings" pitchFamily="2" charset="2"/>
              <a:buChar char="Ø"/>
            </a:pPr>
            <a:r>
              <a:rPr lang="en-US" dirty="0"/>
              <a:t>Data warehouse mining mines static data.</a:t>
            </a:r>
          </a:p>
          <a:p>
            <a:pPr marL="228600" indent="-228600">
              <a:buFont typeface="Wingdings" pitchFamily="2" charset="2"/>
              <a:buChar char="Ø"/>
            </a:pPr>
            <a:r>
              <a:rPr lang="en-US" dirty="0"/>
              <a:t>Mining log data.</a:t>
            </a:r>
          </a:p>
          <a:p>
            <a:pPr marL="228600" indent="-228600">
              <a:buFont typeface="Wingdings" pitchFamily="2" charset="2"/>
              <a:buChar char="Ø"/>
            </a:pPr>
            <a:r>
              <a:rPr lang="en-US" dirty="0"/>
              <a:t>Continuous mining in process control.</a:t>
            </a:r>
          </a:p>
          <a:p>
            <a:pPr marL="228600" indent="-228600"/>
            <a:endParaRPr lang="en-US" b="1" dirty="0"/>
          </a:p>
          <a:p>
            <a:pPr marL="228600" indent="-228600"/>
            <a:r>
              <a:rPr lang="en-US" b="1" dirty="0"/>
              <a:t>Stages in mining: </a:t>
            </a:r>
          </a:p>
          <a:p>
            <a:pPr marL="228600" indent="-228600">
              <a:buFontTx/>
              <a:buAutoNum type="arabicPeriod"/>
            </a:pPr>
            <a:r>
              <a:rPr lang="en-US" dirty="0"/>
              <a:t>Data selection </a:t>
            </a:r>
          </a:p>
          <a:p>
            <a:pPr marL="228600" indent="-228600">
              <a:buFontTx/>
              <a:buAutoNum type="arabicPeriod"/>
            </a:pPr>
            <a:r>
              <a:rPr lang="en-US" dirty="0"/>
              <a:t>Pre-processing: cleaning </a:t>
            </a:r>
          </a:p>
          <a:p>
            <a:pPr marL="228600" indent="-228600">
              <a:buFontTx/>
              <a:buAutoNum type="arabicPeriod"/>
            </a:pPr>
            <a:r>
              <a:rPr lang="en-US" dirty="0"/>
              <a:t>Transformation</a:t>
            </a:r>
          </a:p>
          <a:p>
            <a:pPr marL="228600" indent="-228600">
              <a:buFontTx/>
              <a:buAutoNum type="arabicPeriod"/>
            </a:pPr>
            <a:r>
              <a:rPr lang="en-US" dirty="0">
                <a:sym typeface="Wingdings" pitchFamily="2" charset="2"/>
              </a:rPr>
              <a:t>Mining </a:t>
            </a:r>
          </a:p>
          <a:p>
            <a:pPr marL="228600" indent="-228600">
              <a:buFontTx/>
              <a:buAutoNum type="arabicPeriod"/>
            </a:pPr>
            <a:r>
              <a:rPr lang="en-US" dirty="0">
                <a:sym typeface="Wingdings" pitchFamily="2" charset="2"/>
              </a:rPr>
              <a:t>Result evaluation</a:t>
            </a:r>
          </a:p>
          <a:p>
            <a:pPr marL="228600" indent="-228600">
              <a:buFontTx/>
              <a:buAutoNum type="arabicPeriod"/>
            </a:pPr>
            <a:r>
              <a:rPr lang="en-US" dirty="0">
                <a:sym typeface="Wingdings" pitchFamily="2" charset="2"/>
              </a:rPr>
              <a:t>Visualization</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9" name="Rectangle 5"/>
          <p:cNvSpPr>
            <a:spLocks noGrp="1" noRot="1" noChangeAspect="1" noChangeArrowheads="1" noTextEdit="1"/>
          </p:cNvSpPr>
          <p:nvPr>
            <p:ph type="sldImg"/>
          </p:nvPr>
        </p:nvSpPr>
        <p:spPr>
          <a:xfrm>
            <a:off x="2022475" y="685800"/>
            <a:ext cx="4572000" cy="3429000"/>
          </a:xfrm>
          <a:ln/>
        </p:spPr>
      </p:sp>
      <p:sp>
        <p:nvSpPr>
          <p:cNvPr id="349190" name="Rectangle 6"/>
          <p:cNvSpPr>
            <a:spLocks noGrp="1" noChangeArrowheads="1"/>
          </p:cNvSpPr>
          <p:nvPr>
            <p:ph type="body" idx="1"/>
          </p:nvPr>
        </p:nvSpPr>
        <p:spPr/>
        <p:txBody>
          <a:bodyPr/>
          <a:lstStyle/>
          <a:p>
            <a:pPr marL="228600" indent="-228600" algn="just"/>
            <a:r>
              <a:rPr lang="en-US" b="1" u="sng" dirty="0"/>
              <a:t>Data Mining and Business Intelligence</a:t>
            </a:r>
            <a:r>
              <a:rPr lang="en-US" b="1" dirty="0"/>
              <a:t>:</a:t>
            </a:r>
          </a:p>
          <a:p>
            <a:pPr marL="228600" indent="-228600" algn="just">
              <a:buFont typeface="Wingdings" pitchFamily="2" charset="2"/>
              <a:buChar char="Ø"/>
            </a:pPr>
            <a:r>
              <a:rPr lang="en-US" dirty="0"/>
              <a:t>Data Mining has grown drastically in many businesses. Data Mining has become very popular since it helps in increasing organization’s profit and achieving the target. </a:t>
            </a:r>
          </a:p>
          <a:p>
            <a:pPr marL="228600" indent="-228600" algn="just">
              <a:buFont typeface="Wingdings" pitchFamily="2" charset="2"/>
              <a:buChar char="Ø"/>
            </a:pPr>
            <a:r>
              <a:rPr lang="en-US" dirty="0"/>
              <a:t>When Data mining gets involved in Business Intelligence, it actually helps in understanding the functionality of the organization. It helps in increasing the potential for supporting the business decisions. It makes the data visible in a visual form to the business analysts. It helps in exploring data in terms of reporting and statistical analysis.</a:t>
            </a:r>
          </a:p>
          <a:p>
            <a:pPr marL="228600" indent="-228600" algn="just">
              <a:buFont typeface="Wingdings" pitchFamily="2" charset="2"/>
              <a:buChar char="Ø"/>
            </a:pPr>
            <a:r>
              <a:rPr lang="en-US" dirty="0"/>
              <a:t>Data Mining along with Business Intelligence takes the following steps in logical progression:</a:t>
            </a:r>
          </a:p>
          <a:p>
            <a:pPr marL="685800" lvl="1" indent="-228600" algn="just">
              <a:buFont typeface="Arial" pitchFamily="34" charset="0"/>
              <a:buChar char="-"/>
            </a:pPr>
            <a:r>
              <a:rPr lang="en-US" b="1" dirty="0"/>
              <a:t>Data Source:</a:t>
            </a:r>
            <a:r>
              <a:rPr lang="en-US" dirty="0"/>
              <a:t> Typically data is sourced from transaction processing systems (Manufacturing, ERP, Sales).</a:t>
            </a:r>
          </a:p>
          <a:p>
            <a:pPr marL="685800" lvl="1" indent="-228600" algn="just">
              <a:buFont typeface="Arial" pitchFamily="34" charset="0"/>
              <a:buChar char="-"/>
            </a:pPr>
            <a:r>
              <a:rPr lang="en-US" b="1" dirty="0"/>
              <a:t>Data Marts (OLAP &amp; MDA)/DBA:</a:t>
            </a:r>
            <a:r>
              <a:rPr lang="en-US" dirty="0"/>
              <a:t> You may want to customize your warehouse’s architecture for different groups within your organization. You can do this by adding data marts, which are systems designed for a particular line of business. </a:t>
            </a:r>
          </a:p>
          <a:p>
            <a:pPr marL="685800" lvl="1" indent="-228600" algn="just">
              <a:buFont typeface="Arial" pitchFamily="34" charset="0"/>
              <a:buChar char="-"/>
            </a:pPr>
            <a:r>
              <a:rPr lang="en-US" b="1" dirty="0"/>
              <a:t>End User/Making Decision:</a:t>
            </a:r>
            <a:r>
              <a:rPr lang="en-US" dirty="0"/>
              <a:t> The principle purpose of Data warehousing is to provide information to the business user for strategic decision making.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April 29,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831724" y="3262088"/>
            <a:ext cx="5652089" cy="1143008"/>
          </a:xfrm>
        </p:spPr>
        <p:txBody>
          <a:bodyPr/>
          <a:lstStyle/>
          <a:p>
            <a:r>
              <a:rPr lang="en-US" dirty="0">
                <a:ea typeface="ＭＳ Ｐゴシック" pitchFamily="34" charset="-128"/>
              </a:rPr>
              <a:t>Lesson 6: Data Mining</a:t>
            </a:r>
          </a:p>
        </p:txBody>
      </p:sp>
      <p:sp>
        <p:nvSpPr>
          <p:cNvPr id="11" name="Title 10"/>
          <p:cNvSpPr>
            <a:spLocks noGrp="1"/>
          </p:cNvSpPr>
          <p:nvPr>
            <p:ph type="ctrTitle"/>
          </p:nvPr>
        </p:nvSpPr>
        <p:spPr>
          <a:xfrm>
            <a:off x="1831724" y="1948308"/>
            <a:ext cx="5652089" cy="1285884"/>
          </a:xfrm>
        </p:spPr>
        <p:txBody>
          <a:bodyPr>
            <a:normAutofit/>
          </a:bodyPr>
          <a:lstStyle/>
          <a:p>
            <a:r>
              <a:rPr lang="en-US" dirty="0">
                <a:solidFill>
                  <a:srgbClr val="000000"/>
                </a:solidFill>
                <a:latin typeface="Candara"/>
                <a:ea typeface="ＭＳ Ｐゴシック" pitchFamily="34" charset="-128"/>
              </a:rPr>
              <a:t>Data Warehousing Concepts</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6.6: Types of Data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Types of Data used in Data Mining</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The following types of data is drilled in Data Mining: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Relational data and transactional 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Spatial and temporal data, </a:t>
            </a:r>
            <a:r>
              <a:rPr lang="en-US" dirty="0" err="1">
                <a:solidFill>
                  <a:srgbClr val="000000"/>
                </a:solidFill>
                <a:latin typeface="Candara"/>
                <a:cs typeface="Arial" pitchFamily="34" charset="0"/>
              </a:rPr>
              <a:t>spatio</a:t>
            </a:r>
            <a:r>
              <a:rPr lang="en-US" dirty="0">
                <a:solidFill>
                  <a:srgbClr val="000000"/>
                </a:solidFill>
                <a:latin typeface="Candara"/>
                <a:cs typeface="Arial" pitchFamily="34" charset="0"/>
              </a:rPr>
              <a:t>-temporal observations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Time-series 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Text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Images, video</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Mixtures of 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Sequence 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Features from processing other data sources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68278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8" name="Title 1"/>
          <p:cNvSpPr>
            <a:spLocks/>
          </p:cNvSpPr>
          <p:nvPr/>
        </p:nvSpPr>
        <p:spPr bwMode="auto">
          <a:xfrm>
            <a:off x="355600" y="108971"/>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6.7: Data Mining Applications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Examples of Data Mining Applications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Here are some examples of Data Mining Applications: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Banking: Loan / Credit card approval</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Customer Relationship Management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Targeted marketing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Fraud detection: Telecommunications, Financial transactions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Manufacturing and Production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Web site/store design and promotion</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91209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1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6.8: Data Mining Products</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Examples of Data Mining Products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Here are some examples of Data Mining Products:</a:t>
            </a:r>
          </a:p>
          <a:p>
            <a:pPr marL="739775" lvl="1" indent="-292100">
              <a:spcBef>
                <a:spcPct val="20000"/>
              </a:spcBef>
              <a:buClr>
                <a:srgbClr val="00A1E4"/>
              </a:buClr>
              <a:buFont typeface="Arial" pitchFamily="34" charset="0"/>
              <a:buChar char="–"/>
            </a:pPr>
            <a:r>
              <a:rPr lang="en-US" dirty="0" err="1">
                <a:solidFill>
                  <a:srgbClr val="000000"/>
                </a:solidFill>
                <a:latin typeface="Candara"/>
                <a:cs typeface="Arial" pitchFamily="34" charset="0"/>
              </a:rPr>
              <a:t>DataMind</a:t>
            </a:r>
            <a:r>
              <a:rPr lang="en-US" dirty="0">
                <a:solidFill>
                  <a:srgbClr val="000000"/>
                </a:solidFill>
                <a:latin typeface="Candara"/>
                <a:cs typeface="Arial" pitchFamily="34" charset="0"/>
              </a:rPr>
              <a:t>:  </a:t>
            </a:r>
            <a:r>
              <a:rPr lang="en-US" dirty="0" err="1">
                <a:solidFill>
                  <a:srgbClr val="000000"/>
                </a:solidFill>
                <a:latin typeface="Candara"/>
                <a:cs typeface="Arial" pitchFamily="34" charset="0"/>
              </a:rPr>
              <a:t>neurOagent</a:t>
            </a:r>
            <a:r>
              <a:rPr lang="en-US" dirty="0">
                <a:solidFill>
                  <a:srgbClr val="000000"/>
                </a:solidFill>
                <a:latin typeface="Candara"/>
                <a:cs typeface="Arial" pitchFamily="34" charset="0"/>
              </a:rPr>
              <a:t>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Information Discovery:  IDIS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SAS Institute:  SAS/</a:t>
            </a:r>
            <a:r>
              <a:rPr lang="en-US" dirty="0" err="1">
                <a:solidFill>
                  <a:srgbClr val="000000"/>
                </a:solidFill>
                <a:latin typeface="Candara"/>
                <a:cs typeface="Arial" pitchFamily="34" charset="0"/>
              </a:rPr>
              <a:t>Neuronets</a:t>
            </a:r>
            <a:endParaRPr lang="en-US" dirty="0">
              <a:solidFill>
                <a:srgbClr val="000000"/>
              </a:solidFill>
              <a:latin typeface="Candara"/>
              <a:cs typeface="Arial" pitchFamily="34" charset="0"/>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59409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6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6.9: Data Mining Market</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Mining Market and Vendors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There are around 20 to 30 mining tool vendors.</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Major </a:t>
            </a:r>
            <a:r>
              <a:rPr lang="en-US" sz="2000" b="1" dirty="0">
                <a:solidFill>
                  <a:srgbClr val="000000"/>
                </a:solidFill>
                <a:latin typeface="Candara"/>
                <a:cs typeface="Arial" pitchFamily="34" charset="0"/>
              </a:rPr>
              <a:t>tool players: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Clementine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IBM’s Intelligent Miner</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SGI’s </a:t>
            </a:r>
            <a:r>
              <a:rPr lang="en-US" dirty="0" err="1">
                <a:solidFill>
                  <a:srgbClr val="000000"/>
                </a:solidFill>
                <a:latin typeface="Candara"/>
                <a:cs typeface="Arial" pitchFamily="34" charset="0"/>
              </a:rPr>
              <a:t>MineSet</a:t>
            </a:r>
            <a:endParaRPr lang="en-US" dirty="0">
              <a:solidFill>
                <a:srgbClr val="000000"/>
              </a:solidFill>
              <a:latin typeface="Candara"/>
              <a:cs typeface="Arial" pitchFamily="34" charset="0"/>
            </a:endParaRP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SAS’s Enterprise Miner</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Many </a:t>
            </a:r>
            <a:r>
              <a:rPr lang="en-US" sz="2000" b="1" dirty="0">
                <a:solidFill>
                  <a:srgbClr val="000000"/>
                </a:solidFill>
                <a:latin typeface="Candara"/>
                <a:cs typeface="Arial" pitchFamily="34" charset="0"/>
              </a:rPr>
              <a:t>embedded products: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Fraud detection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Electronic commerce applications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Health care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Customer Relationship Management: Epiphany</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07403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10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400" b="1" dirty="0">
                <a:solidFill>
                  <a:srgbClr val="000000"/>
                </a:solidFill>
                <a:latin typeface="Candara"/>
                <a:ea typeface="ヒラギノ角ゴ Pro W3"/>
                <a:cs typeface="Arial" pitchFamily="34" charset="0"/>
              </a:rPr>
              <a:t>Summary</a:t>
            </a:r>
          </a:p>
        </p:txBody>
      </p:sp>
      <p:grpSp>
        <p:nvGrpSpPr>
          <p:cNvPr id="2" name="Group 13"/>
          <p:cNvGrpSpPr>
            <a:grpSpLocks/>
          </p:cNvGrpSpPr>
          <p:nvPr/>
        </p:nvGrpSpPr>
        <p:grpSpPr bwMode="auto">
          <a:xfrm>
            <a:off x="6934200" y="1576388"/>
            <a:ext cx="1716088" cy="1547812"/>
            <a:chOff x="4176" y="993"/>
            <a:chExt cx="1273" cy="1119"/>
          </a:xfrm>
        </p:grpSpPr>
        <p:sp>
          <p:nvSpPr>
            <p:cNvPr id="217102"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17103" name="Picture 15"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8" y="1219200"/>
            <a:ext cx="646271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In this lesson, you have learnt:</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Data Mining is the way of analyzing data by exploring the large databases. </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Data Mining is used to mine key information from a data warehouse.</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It helps in exploring data in terms of reporting and statistical analysis. </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7160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400" b="1" dirty="0">
                <a:solidFill>
                  <a:srgbClr val="000000"/>
                </a:solidFill>
                <a:latin typeface="Candara"/>
                <a:ea typeface="ヒラギノ角ゴ Pro W3"/>
                <a:cs typeface="Arial" pitchFamily="34" charset="0"/>
              </a:rPr>
              <a:t>Review Question</a:t>
            </a:r>
          </a:p>
        </p:txBody>
      </p:sp>
      <p:grpSp>
        <p:nvGrpSpPr>
          <p:cNvPr id="2" name="Group 11"/>
          <p:cNvGrpSpPr>
            <a:grpSpLocks/>
          </p:cNvGrpSpPr>
          <p:nvPr/>
        </p:nvGrpSpPr>
        <p:grpSpPr bwMode="auto">
          <a:xfrm>
            <a:off x="6781800" y="1576388"/>
            <a:ext cx="1868488" cy="1471612"/>
            <a:chOff x="4176" y="993"/>
            <a:chExt cx="1273" cy="1119"/>
          </a:xfrm>
        </p:grpSpPr>
        <p:sp>
          <p:nvSpPr>
            <p:cNvPr id="219148"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19149" name="Picture 13"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8" y="1219200"/>
            <a:ext cx="631031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Question 1: Data exploration for statistical analysis is done by:</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Option 1: DBA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Option 2: Business analyst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Option 3: Data analyst</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Question </a:t>
            </a:r>
            <a:r>
              <a:rPr lang="en-US" sz="2000" b="1" dirty="0">
                <a:solidFill>
                  <a:srgbClr val="000000"/>
                </a:solidFill>
                <a:latin typeface="Candara"/>
                <a:cs typeface="Arial" pitchFamily="34" charset="0"/>
              </a:rPr>
              <a:t>2: Data Mining is a subset of DW.</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True/ False</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Question </a:t>
            </a:r>
            <a:r>
              <a:rPr lang="en-US" sz="2000" b="1" dirty="0">
                <a:solidFill>
                  <a:srgbClr val="000000"/>
                </a:solidFill>
                <a:latin typeface="Candara"/>
                <a:cs typeface="Arial" pitchFamily="34" charset="0"/>
              </a:rPr>
              <a:t>3: Mining is also known as ___.</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79918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4308" name="Group 52"/>
          <p:cNvGraphicFramePr>
            <a:graphicFrameLocks noGrp="1"/>
          </p:cNvGraphicFramePr>
          <p:nvPr>
            <p:ph sz="half" idx="1"/>
            <p:extLst>
              <p:ext uri="{D42A27DB-BD31-4B8C-83A1-F6EECF244321}">
                <p14:modId xmlns:p14="http://schemas.microsoft.com/office/powerpoint/2010/main" val="161202412"/>
              </p:ext>
            </p:extLst>
          </p:nvPr>
        </p:nvGraphicFramePr>
        <p:xfrm>
          <a:off x="457200" y="1676400"/>
          <a:ext cx="2819400" cy="2260601"/>
        </p:xfrm>
        <a:graphic>
          <a:graphicData uri="http://schemas.openxmlformats.org/drawingml/2006/table">
            <a:tbl>
              <a:tblPr/>
              <a:tblGrid>
                <a:gridCol w="2819400"/>
              </a:tblGrid>
              <a:tr h="754063">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1. End user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2. </a:t>
                      </a:r>
                      <a:r>
                        <a:rPr kumimoji="0" lang="en-US" sz="1800" b="1" i="0" u="none" strike="noStrike" cap="none" normalizeH="0" baseline="0" dirty="0" smtClean="0">
                          <a:ln>
                            <a:noFill/>
                          </a:ln>
                          <a:solidFill>
                            <a:schemeClr val="tx1"/>
                          </a:solidFill>
                          <a:effectLst/>
                          <a:latin typeface="Candara" pitchFamily="34" charset="0"/>
                          <a:cs typeface="Arial" pitchFamily="34" charset="0"/>
                        </a:rPr>
                        <a:t>Business analyst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3. </a:t>
                      </a:r>
                      <a:r>
                        <a:rPr kumimoji="0" lang="en-US" sz="1800" b="1" i="0" u="none" strike="noStrike" cap="none" normalizeH="0" baseline="0" dirty="0" smtClean="0">
                          <a:ln>
                            <a:noFill/>
                          </a:ln>
                          <a:solidFill>
                            <a:schemeClr val="tx1"/>
                          </a:solidFill>
                          <a:effectLst/>
                          <a:latin typeface="Candara" pitchFamily="34" charset="0"/>
                          <a:cs typeface="Arial" pitchFamily="34" charset="0"/>
                        </a:rPr>
                        <a:t>Data analyst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4312" name="Group 56"/>
          <p:cNvGraphicFramePr>
            <a:graphicFrameLocks noGrp="1"/>
          </p:cNvGraphicFramePr>
          <p:nvPr>
            <p:ph sz="half" idx="2"/>
            <p:extLst>
              <p:ext uri="{D42A27DB-BD31-4B8C-83A1-F6EECF244321}">
                <p14:modId xmlns:p14="http://schemas.microsoft.com/office/powerpoint/2010/main" val="2163221213"/>
              </p:ext>
            </p:extLst>
          </p:nvPr>
        </p:nvGraphicFramePr>
        <p:xfrm>
          <a:off x="3429000" y="1676400"/>
          <a:ext cx="3124200" cy="3771902"/>
        </p:xfrm>
        <a:graphic>
          <a:graphicData uri="http://schemas.openxmlformats.org/drawingml/2006/table">
            <a:tbl>
              <a:tblPr/>
              <a:tblGrid>
                <a:gridCol w="3124200"/>
              </a:tblGrid>
              <a:tr h="7540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A. </a:t>
                      </a:r>
                      <a:r>
                        <a:rPr kumimoji="0" lang="en-US" sz="1800" b="1" i="0" u="none" strike="noStrike" cap="none" normalizeH="0" baseline="0" dirty="0" smtClean="0">
                          <a:ln>
                            <a:noFill/>
                          </a:ln>
                          <a:solidFill>
                            <a:schemeClr val="tx1"/>
                          </a:solidFill>
                          <a:effectLst/>
                          <a:latin typeface="Candara" pitchFamily="34" charset="0"/>
                          <a:cs typeface="Arial" pitchFamily="34" charset="0"/>
                        </a:rPr>
                        <a:t>Data mining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B. </a:t>
                      </a:r>
                      <a:r>
                        <a:rPr kumimoji="0" lang="en-US" sz="1800" b="1" i="0" u="none" strike="noStrike" cap="none" normalizeH="0" baseline="0" dirty="0" smtClean="0">
                          <a:ln>
                            <a:noFill/>
                          </a:ln>
                          <a:solidFill>
                            <a:schemeClr val="tx1"/>
                          </a:solidFill>
                          <a:effectLst/>
                          <a:latin typeface="Candara" pitchFamily="34" charset="0"/>
                          <a:cs typeface="Arial" pitchFamily="34" charset="0"/>
                        </a:rPr>
                        <a:t>Data warehouse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C. </a:t>
                      </a:r>
                      <a:r>
                        <a:rPr kumimoji="0" lang="en-US" sz="1800" b="1" i="0" u="none" strike="noStrike" cap="none" normalizeH="0" baseline="0" dirty="0" smtClean="0">
                          <a:ln>
                            <a:noFill/>
                          </a:ln>
                          <a:solidFill>
                            <a:schemeClr val="tx1"/>
                          </a:solidFill>
                          <a:effectLst/>
                          <a:latin typeface="Candara" pitchFamily="34" charset="0"/>
                          <a:cs typeface="Arial" pitchFamily="34" charset="0"/>
                        </a:rPr>
                        <a:t>Data presentation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D. </a:t>
                      </a:r>
                      <a:r>
                        <a:rPr kumimoji="0" lang="en-US" sz="1800" b="1" i="0" u="none" strike="noStrike" cap="none" normalizeH="0" baseline="0" dirty="0" smtClean="0">
                          <a:ln>
                            <a:noFill/>
                          </a:ln>
                          <a:solidFill>
                            <a:schemeClr val="tx1"/>
                          </a:solidFill>
                          <a:effectLst/>
                          <a:latin typeface="Candara" pitchFamily="34" charset="0"/>
                          <a:cs typeface="Arial" pitchFamily="34" charset="0"/>
                        </a:rPr>
                        <a:t>Making decisions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E. </a:t>
                      </a:r>
                      <a:r>
                        <a:rPr kumimoji="0" lang="en-US" sz="1800" b="1" i="0" u="none" strike="noStrike" cap="none" normalizeH="0" baseline="0" dirty="0" smtClean="0">
                          <a:ln>
                            <a:noFill/>
                          </a:ln>
                          <a:solidFill>
                            <a:schemeClr val="tx1"/>
                          </a:solidFill>
                          <a:effectLst/>
                          <a:latin typeface="Candara" pitchFamily="34" charset="0"/>
                          <a:cs typeface="Arial" pitchFamily="34" charset="0"/>
                        </a:rPr>
                        <a:t>Data exploration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57"/>
          <p:cNvGrpSpPr>
            <a:grpSpLocks/>
          </p:cNvGrpSpPr>
          <p:nvPr/>
        </p:nvGrpSpPr>
        <p:grpSpPr bwMode="auto">
          <a:xfrm>
            <a:off x="6781800" y="1576388"/>
            <a:ext cx="1868488" cy="1471612"/>
            <a:chOff x="4176" y="993"/>
            <a:chExt cx="1273" cy="1119"/>
          </a:xfrm>
        </p:grpSpPr>
        <p:sp>
          <p:nvSpPr>
            <p:cNvPr id="224314" name="Rectangle 5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24315" name="Picture 59"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22431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400" b="1" dirty="0">
                <a:solidFill>
                  <a:srgbClr val="000000"/>
                </a:solidFill>
                <a:latin typeface="Candara"/>
                <a:ea typeface="ヒラギノ角ゴ Pro W3"/>
                <a:cs typeface="Arial" pitchFamily="34" charset="0"/>
              </a:rPr>
              <a:t>Review - Match the Following</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54737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6934200" y="1576388"/>
            <a:ext cx="1716088" cy="1471612"/>
            <a:chOff x="4176" y="993"/>
            <a:chExt cx="1273" cy="1119"/>
          </a:xfrm>
        </p:grpSpPr>
        <p:sp>
          <p:nvSpPr>
            <p:cNvPr id="182286"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182287" name="Picture 15"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18228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Lesson Objectives</a:t>
            </a:r>
          </a:p>
        </p:txBody>
      </p:sp>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In this lesson, you will learn about: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Online Analytical Processing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Mining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The Knowledge Discovery Process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Why Use Data Mining Today?</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Mining Usage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Mining and Business Intelligence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Types of Data used in Data Mining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Mining Applications</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04177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Lesson Objectives</a:t>
            </a:r>
          </a:p>
        </p:txBody>
      </p:sp>
      <p:grpSp>
        <p:nvGrpSpPr>
          <p:cNvPr id="2" name="Group 7"/>
          <p:cNvGrpSpPr>
            <a:grpSpLocks/>
          </p:cNvGrpSpPr>
          <p:nvPr/>
        </p:nvGrpSpPr>
        <p:grpSpPr bwMode="auto">
          <a:xfrm>
            <a:off x="6934200" y="1576388"/>
            <a:ext cx="1716088" cy="1471612"/>
            <a:chOff x="4176" y="993"/>
            <a:chExt cx="1273" cy="1119"/>
          </a:xfrm>
        </p:grpSpPr>
        <p:sp>
          <p:nvSpPr>
            <p:cNvPr id="358408"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358409" name="Picture 9"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In this lesson, you will learn about (contd.):</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Mining Products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Mining market</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61282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6.1: Data Mining</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What is Data Mining?</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Data Mining is:</a:t>
            </a:r>
          </a:p>
          <a:p>
            <a:pPr marL="739775" lvl="1" indent="-292100">
              <a:spcBef>
                <a:spcPct val="20000"/>
              </a:spcBef>
              <a:buClr>
                <a:srgbClr val="00A1E4"/>
              </a:buClr>
              <a:buFont typeface="Arial" pitchFamily="34" charset="0"/>
              <a:buChar char="–"/>
            </a:pPr>
            <a:r>
              <a:rPr lang="en-US" dirty="0" smtClean="0">
                <a:solidFill>
                  <a:srgbClr val="000000"/>
                </a:solidFill>
                <a:latin typeface="Candara"/>
                <a:cs typeface="Arial" pitchFamily="34" charset="0"/>
              </a:rPr>
              <a:t>Subset of BI.</a:t>
            </a:r>
          </a:p>
          <a:p>
            <a:pPr marL="739775" lvl="1" indent="-292100">
              <a:spcBef>
                <a:spcPct val="20000"/>
              </a:spcBef>
              <a:buClr>
                <a:srgbClr val="00A1E4"/>
              </a:buClr>
              <a:buFont typeface="Arial" pitchFamily="34" charset="0"/>
              <a:buChar char="–"/>
            </a:pPr>
            <a:r>
              <a:rPr lang="en-US" dirty="0" smtClean="0">
                <a:solidFill>
                  <a:srgbClr val="000000"/>
                </a:solidFill>
                <a:latin typeface="Candara"/>
                <a:cs typeface="Arial" pitchFamily="34" charset="0"/>
              </a:rPr>
              <a:t>Extraction of necessary information from data in large databases.</a:t>
            </a:r>
          </a:p>
          <a:p>
            <a:pPr marL="739775" lvl="1" indent="-292100">
              <a:spcBef>
                <a:spcPct val="20000"/>
              </a:spcBef>
              <a:buClr>
                <a:srgbClr val="00A1E4"/>
              </a:buClr>
              <a:buFont typeface="Arial" pitchFamily="34" charset="0"/>
              <a:buChar char="–"/>
            </a:pPr>
            <a:r>
              <a:rPr lang="en-US" dirty="0" smtClean="0">
                <a:solidFill>
                  <a:srgbClr val="000000"/>
                </a:solidFill>
                <a:latin typeface="Candara"/>
                <a:cs typeface="Arial" pitchFamily="34" charset="0"/>
              </a:rPr>
              <a:t>Process of analyzing large databases to find valid, novel, useful, and understandable patterns.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Process of efficient discovery in large databases and Data warehouses.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5803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6.2: The Knowledge Discovery Process (KDD)</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Concept of KDD</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Data Mining is also known as Knowledge Discovery in Databases (KDD).</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involves mining on different kinds of 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is a process of using raw 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is a collection of powerful techniques.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refers to the automated extraction of hidden information from databases.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helps customers to detect previously undetected facts present in their business critical data.</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75922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6.3: Need of Data Mining</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Why Use Data Mining Today?</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Human analytical skills are inadequate when: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Volume and dimensionality of the data increases.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growth rate is high.</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Data </a:t>
            </a:r>
            <a:r>
              <a:rPr lang="en-US" sz="2000" b="1" dirty="0">
                <a:solidFill>
                  <a:srgbClr val="000000"/>
                </a:solidFill>
                <a:latin typeface="Candara"/>
                <a:cs typeface="Arial" pitchFamily="34" charset="0"/>
              </a:rPr>
              <a:t>Mining is used for availability of:</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Storage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Computation of Data</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23480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7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6.4: Use of Data Mining</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Usage</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Here are some instances where Data Mining is essential:</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The US Government needs to track fraudulent events.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A Supermarket is aspiring to become an information broker.</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Basketball teams need it to track game strategy.</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Cross Selling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Target Marketing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Holding on to good customers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Weeding out bad customers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08803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Usage Scenarios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Data warehouse mining is used in the following scenarios: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Assimilate data from operational sources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Mine static 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Mining log 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Continuous mining in process control</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Stages </a:t>
            </a:r>
            <a:r>
              <a:rPr lang="en-US" sz="2000" b="1" dirty="0">
                <a:solidFill>
                  <a:srgbClr val="000000"/>
                </a:solidFill>
                <a:latin typeface="Candara"/>
                <a:cs typeface="Arial" pitchFamily="34" charset="0"/>
              </a:rPr>
              <a:t>in mining: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selection -&gt; Pre-processing-&gt; cleaning -&gt; Transformation -&gt; Mining -&gt; Result evaluation -&gt; Visualization</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07491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63" name="Picture 3" descr="DataMi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0" y="1530350"/>
            <a:ext cx="5389563" cy="4565650"/>
          </a:xfrm>
          <a:prstGeom prst="rect">
            <a:avLst/>
          </a:prstGeom>
          <a:noFill/>
          <a:extLst>
            <a:ext uri="{909E8E84-426E-40DD-AFC4-6F175D3DCCD1}">
              <a14:hiddenFill xmlns:a14="http://schemas.microsoft.com/office/drawing/2010/main">
                <a:solidFill>
                  <a:srgbClr val="FFFFFF"/>
                </a:solidFill>
              </a14:hiddenFill>
            </a:ext>
          </a:extLst>
        </p:spPr>
      </p:pic>
      <p:sp>
        <p:nvSpPr>
          <p:cNvPr id="34816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6.5: Data Mining and Business Intelligence</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Using Data Mining for Decision Making</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28243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e1c37cee-1908-4add-8d3c-92a3bcbefca2">Template</Material_x0020_Type>
    <Levels xmlns="e1c37cee-1908-4add-8d3c-92a3bcbefca2">L1</Levels>
    <FolderName xmlns="952a6df7-b138-4f89-9bc4-e7a874ea3254" xsi:nil="true"/>
    <Category xmlns="e1c37cee-1908-4add-8d3c-92a3bcbefca2">Module Artifact</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A3A8DDA5FACA4FA94B1ED671713B59" ma:contentTypeVersion="3" ma:contentTypeDescription="Create a new document." ma:contentTypeScope="" ma:versionID="18dfa89d36869203757d41cc670a11ca">
  <xsd:schema xmlns:xsd="http://www.w3.org/2001/XMLSchema" xmlns:xs="http://www.w3.org/2001/XMLSchema" xmlns:p="http://schemas.microsoft.com/office/2006/metadata/properties" xmlns:ns2="e1c37cee-1908-4add-8d3c-92a3bcbefca2" xmlns:ns3="952a6df7-b138-4f89-9bc4-e7a874ea3254" targetNamespace="http://schemas.microsoft.com/office/2006/metadata/properties" ma:root="true" ma:fieldsID="938a7c9ac31ec9118c4b20c870384807" ns2:_="" ns3:_="">
    <xsd:import namespace="e1c37cee-1908-4add-8d3c-92a3bcbefca2"/>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37cee-1908-4add-8d3c-92a3bcbefca2"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e1c37cee-1908-4add-8d3c-92a3bcbefca2"/>
    <ds:schemaRef ds:uri="952a6df7-b138-4f89-9bc4-e7a874ea3254"/>
  </ds:schemaRefs>
</ds:datastoreItem>
</file>

<file path=customXml/itemProps3.xml><?xml version="1.0" encoding="utf-8"?>
<ds:datastoreItem xmlns:ds="http://schemas.openxmlformats.org/officeDocument/2006/customXml" ds:itemID="{C49595BB-3B63-41D3-A80D-F26128DA59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c37cee-1908-4add-8d3c-92a3bcbefca2"/>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2755</TotalTime>
  <Words>1312</Words>
  <Application>Microsoft Office PowerPoint</Application>
  <PresentationFormat>On-screen Show (4:3)</PresentationFormat>
  <Paragraphs>162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ヒラギノ角ゴ Pro W3</vt:lpstr>
      <vt:lpstr>Wingdings</vt:lpstr>
      <vt:lpstr>Candara</vt:lpstr>
      <vt:lpstr>ＭＳ Ｐゴシック</vt:lpstr>
      <vt:lpstr>1_Office Theme</vt:lpstr>
      <vt:lpstr>Data Warehousing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Anjana K Pathare</cp:lastModifiedBy>
  <cp:revision>136</cp:revision>
  <dcterms:created xsi:type="dcterms:W3CDTF">2012-05-18T02:59:15Z</dcterms:created>
  <dcterms:modified xsi:type="dcterms:W3CDTF">2016-04-29T10:02:45Z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0x01010040A3A8DDA5FACA4FA94B1ED671713B59</vt:lpwstr>
  </property>
  <property fmtid="{D5CDD505-2E9C-101B-9397-08002B2CF9AE}" pid="4" name="_SourceUrl">
    <vt:lpwstr/>
  </property>
</Properties>
</file>