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257" r:id="rId3"/>
    <p:sldId id="258" r:id="rId4"/>
    <p:sldId id="259" r:id="rId5"/>
    <p:sldId id="331" r:id="rId6"/>
    <p:sldId id="267" r:id="rId7"/>
    <p:sldId id="268" r:id="rId8"/>
    <p:sldId id="269" r:id="rId9"/>
    <p:sldId id="261" r:id="rId10"/>
    <p:sldId id="262" r:id="rId11"/>
    <p:sldId id="263" r:id="rId12"/>
    <p:sldId id="264" r:id="rId13"/>
    <p:sldId id="265" r:id="rId14"/>
    <p:sldId id="266" r:id="rId15"/>
    <p:sldId id="33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86" r:id="rId36"/>
    <p:sldId id="387" r:id="rId37"/>
    <p:sldId id="388" r:id="rId38"/>
    <p:sldId id="389" r:id="rId39"/>
    <p:sldId id="390" r:id="rId40"/>
    <p:sldId id="290" r:id="rId41"/>
    <p:sldId id="291" r:id="rId42"/>
    <p:sldId id="292" r:id="rId43"/>
    <p:sldId id="293" r:id="rId44"/>
    <p:sldId id="294" r:id="rId45"/>
    <p:sldId id="295" r:id="rId46"/>
    <p:sldId id="296" r:id="rId47"/>
    <p:sldId id="297" r:id="rId48"/>
    <p:sldId id="298" r:id="rId49"/>
    <p:sldId id="299" r:id="rId50"/>
    <p:sldId id="385"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2" r:id="rId82"/>
    <p:sldId id="333" r:id="rId83"/>
    <p:sldId id="350"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71" r:id="rId116"/>
    <p:sldId id="366" r:id="rId117"/>
    <p:sldId id="367" r:id="rId118"/>
    <p:sldId id="368" r:id="rId119"/>
    <p:sldId id="369" r:id="rId120"/>
    <p:sldId id="370" r:id="rId121"/>
    <p:sldId id="372" r:id="rId122"/>
    <p:sldId id="373" r:id="rId123"/>
    <p:sldId id="374" r:id="rId124"/>
    <p:sldId id="375" r:id="rId125"/>
    <p:sldId id="376" r:id="rId126"/>
    <p:sldId id="377" r:id="rId127"/>
    <p:sldId id="378" r:id="rId128"/>
    <p:sldId id="379" r:id="rId129"/>
    <p:sldId id="380" r:id="rId130"/>
    <p:sldId id="381"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77" autoAdjust="0"/>
  </p:normalViewPr>
  <p:slideViewPr>
    <p:cSldViewPr>
      <p:cViewPr varScale="1">
        <p:scale>
          <a:sx n="52" d="100"/>
          <a:sy n="52" d="100"/>
        </p:scale>
        <p:origin x="16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E79C-DF44-461D-921E-F2C4A0B39C8B}"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3B482-5479-4701-B54F-42D086ABD42F}" type="slidenum">
              <a:rPr lang="en-US" smtClean="0"/>
              <a:pPr/>
              <a:t>‹#›</a:t>
            </a:fld>
            <a:endParaRPr lang="en-US"/>
          </a:p>
        </p:txBody>
      </p:sp>
    </p:spTree>
    <p:extLst>
      <p:ext uri="{BB962C8B-B14F-4D97-AF65-F5344CB8AC3E}">
        <p14:creationId xmlns:p14="http://schemas.microsoft.com/office/powerpoint/2010/main" val="161751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0600-8694-40BF-9CD1-55780B70BA16}"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55574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https://www.wisdomjobs.com/e-university/teradata-tutorial-212/data-interrogation-6148.html</a:t>
            </a:r>
          </a:p>
          <a:p>
            <a:endParaRPr lang="en-US" dirty="0" smtClean="0"/>
          </a:p>
          <a:p>
            <a:r>
              <a:rPr lang="en-US" sz="1200" b="0" i="0" kern="1200" dirty="0" smtClean="0">
                <a:solidFill>
                  <a:schemeClr val="tx1"/>
                </a:solidFill>
                <a:effectLst/>
                <a:latin typeface="+mn-lt"/>
                <a:ea typeface="+mn-ea"/>
                <a:cs typeface="+mn-cs"/>
              </a:rPr>
              <a:t>The Teradata database software, for many years, has provided the user the ability to test for zero using the original NULLIFZERO function. The purpose of this function was to compare the data value in a column for a zero and when found, convert the zero, for the life of the SQL statement, to a NULL value.</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70</a:t>
            </a:fld>
            <a:endParaRPr lang="en-US"/>
          </a:p>
        </p:txBody>
      </p:sp>
    </p:spTree>
    <p:extLst>
      <p:ext uri="{BB962C8B-B14F-4D97-AF65-F5344CB8AC3E}">
        <p14:creationId xmlns:p14="http://schemas.microsoft.com/office/powerpoint/2010/main" val="3466006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71</a:t>
            </a:fld>
            <a:endParaRPr lang="en-US"/>
          </a:p>
        </p:txBody>
      </p:sp>
    </p:spTree>
    <p:extLst>
      <p:ext uri="{BB962C8B-B14F-4D97-AF65-F5344CB8AC3E}">
        <p14:creationId xmlns:p14="http://schemas.microsoft.com/office/powerpoint/2010/main" val="1234420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https://www.wisdomjobs.com/e-university/teradata-tutorial-212/macros-6159.html</a:t>
            </a:r>
          </a:p>
          <a:p>
            <a:r>
              <a:rPr lang="en-US" dirty="0" smtClean="0"/>
              <a:t>http://www.teradatawiki.net/2013/10/Teradata-Ranking.html</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77</a:t>
            </a:fld>
            <a:endParaRPr lang="en-US"/>
          </a:p>
        </p:txBody>
      </p:sp>
    </p:spTree>
    <p:extLst>
      <p:ext uri="{BB962C8B-B14F-4D97-AF65-F5344CB8AC3E}">
        <p14:creationId xmlns:p14="http://schemas.microsoft.com/office/powerpoint/2010/main" val="3166604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http://www.teradatawiki.net/2013/10/Teradata-Ranking.html</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81</a:t>
            </a:fld>
            <a:endParaRPr lang="en-US"/>
          </a:p>
        </p:txBody>
      </p:sp>
    </p:spTree>
    <p:extLst>
      <p:ext uri="{BB962C8B-B14F-4D97-AF65-F5344CB8AC3E}">
        <p14:creationId xmlns:p14="http://schemas.microsoft.com/office/powerpoint/2010/main" val="18180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77C0B4-B745-42AE-B23A-ADD76134ABB0}"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194672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kern="1200" dirty="0" smtClean="0">
                <a:solidFill>
                  <a:schemeClr val="tx1"/>
                </a:solidFill>
                <a:effectLst/>
                <a:latin typeface="+mn-lt"/>
                <a:ea typeface="+mn-ea"/>
                <a:cs typeface="+mn-cs"/>
              </a:rPr>
              <a:t>The ALL and ANY is quantifiers for 'LIKE' operator, these quantifiers are used to indicate how many string patterns must be found in the string expression.</a:t>
            </a:r>
          </a:p>
          <a:p>
            <a:pPr fontAlgn="base"/>
            <a:r>
              <a:rPr lang="en-US" sz="1200" b="0" i="0" kern="1200" dirty="0" smtClean="0">
                <a:solidFill>
                  <a:schemeClr val="tx1"/>
                </a:solidFill>
                <a:effectLst/>
                <a:latin typeface="+mn-lt"/>
                <a:ea typeface="+mn-ea"/>
                <a:cs typeface="+mn-cs"/>
              </a:rPr>
              <a:t>CREATE TABLE t (x INTEGER);</a:t>
            </a:r>
          </a:p>
          <a:p>
            <a:pPr fontAlgn="base"/>
            <a:r>
              <a:rPr lang="en-US" sz="1200" b="0" i="0" kern="1200" dirty="0" smtClean="0">
                <a:solidFill>
                  <a:schemeClr val="tx1"/>
                </a:solidFill>
                <a:effectLst/>
                <a:latin typeface="+mn-lt"/>
                <a:ea typeface="+mn-ea"/>
                <a:cs typeface="+mn-cs"/>
              </a:rPr>
              <a:t>   INSERT t (1);</a:t>
            </a:r>
          </a:p>
          <a:p>
            <a:pPr fontAlgn="base"/>
            <a:r>
              <a:rPr lang="en-US" sz="1200" b="0" i="0" kern="1200" dirty="0" smtClean="0">
                <a:solidFill>
                  <a:schemeClr val="tx1"/>
                </a:solidFill>
                <a:effectLst/>
                <a:latin typeface="+mn-lt"/>
                <a:ea typeface="+mn-ea"/>
                <a:cs typeface="+mn-cs"/>
              </a:rPr>
              <a:t>   INSERT t (2);</a:t>
            </a:r>
          </a:p>
          <a:p>
            <a:pPr fontAlgn="base"/>
            <a:r>
              <a:rPr lang="en-US" sz="1200" b="0" i="0" kern="1200" dirty="0" smtClean="0">
                <a:solidFill>
                  <a:schemeClr val="tx1"/>
                </a:solidFill>
                <a:effectLst/>
                <a:latin typeface="+mn-lt"/>
                <a:ea typeface="+mn-ea"/>
                <a:cs typeface="+mn-cs"/>
              </a:rPr>
              <a:t>   INSERT t (3);</a:t>
            </a:r>
          </a:p>
          <a:p>
            <a:pPr fontAlgn="base"/>
            <a:r>
              <a:rPr lang="en-US" sz="1200" b="0" i="0" kern="1200" dirty="0" smtClean="0">
                <a:solidFill>
                  <a:schemeClr val="tx1"/>
                </a:solidFill>
                <a:effectLst/>
                <a:latin typeface="+mn-lt"/>
                <a:ea typeface="+mn-ea"/>
                <a:cs typeface="+mn-cs"/>
              </a:rPr>
              <a:t>   INSERT t (4);</a:t>
            </a:r>
          </a:p>
          <a:p>
            <a:pPr fontAlgn="base"/>
            <a:r>
              <a:rPr lang="en-US" sz="1200" b="0" i="0" kern="1200" dirty="0" smtClean="0">
                <a:solidFill>
                  <a:schemeClr val="tx1"/>
                </a:solidFill>
                <a:effectLst/>
                <a:latin typeface="+mn-lt"/>
                <a:ea typeface="+mn-ea"/>
                <a:cs typeface="+mn-cs"/>
              </a:rPr>
              <a:t>   INSERT t (5);</a:t>
            </a:r>
          </a:p>
          <a:p>
            <a:pPr fontAlgn="base"/>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IF you use this query …</a:t>
            </a:r>
          </a:p>
          <a:p>
            <a:pPr fontAlgn="base"/>
            <a:r>
              <a:rPr lang="en-US" sz="1200" b="1" i="0" kern="1200" dirty="0" smtClean="0">
                <a:solidFill>
                  <a:schemeClr val="tx1"/>
                </a:solidFill>
                <a:effectLst/>
                <a:latin typeface="+mn-lt"/>
                <a:ea typeface="+mn-ea"/>
                <a:cs typeface="+mn-cs"/>
              </a:rPr>
              <a:t>THEN the result is …</a:t>
            </a:r>
          </a:p>
          <a:p>
            <a:pPr fontAlgn="base"/>
            <a:r>
              <a:rPr lang="en-US" sz="1200" b="0" i="0" kern="1200" dirty="0" smtClean="0">
                <a:solidFill>
                  <a:schemeClr val="tx1"/>
                </a:solidFill>
                <a:effectLst/>
                <a:latin typeface="+mn-lt"/>
                <a:ea typeface="+mn-ea"/>
                <a:cs typeface="+mn-cs"/>
              </a:rPr>
              <a:t>SELECT * FROM t WHERE x IN ANY (1,2)</a:t>
            </a:r>
          </a:p>
          <a:p>
            <a:pPr fontAlgn="base"/>
            <a:r>
              <a:rPr lang="en-US" sz="1200" b="0" i="0" kern="1200" dirty="0" smtClean="0">
                <a:solidFill>
                  <a:schemeClr val="tx1"/>
                </a:solidFill>
                <a:effectLst/>
                <a:latin typeface="+mn-lt"/>
                <a:ea typeface="+mn-ea"/>
                <a:cs typeface="+mn-cs"/>
              </a:rPr>
              <a:t>1, 2</a:t>
            </a:r>
          </a:p>
          <a:p>
            <a:pPr fontAlgn="base"/>
            <a:r>
              <a:rPr lang="en-US" sz="1200" b="0" i="0" kern="1200" dirty="0" smtClean="0">
                <a:solidFill>
                  <a:schemeClr val="tx1"/>
                </a:solidFill>
                <a:effectLst/>
                <a:latin typeface="+mn-lt"/>
                <a:ea typeface="+mn-ea"/>
                <a:cs typeface="+mn-cs"/>
              </a:rPr>
              <a:t>SELECT * FROM t WHERE x = SOME (1,2)</a:t>
            </a:r>
          </a:p>
          <a:p>
            <a:pPr fontAlgn="base"/>
            <a:r>
              <a:rPr lang="en-US" sz="1200" b="0" i="0" kern="1200" dirty="0" smtClean="0">
                <a:solidFill>
                  <a:schemeClr val="tx1"/>
                </a:solidFill>
                <a:effectLst/>
                <a:latin typeface="+mn-lt"/>
                <a:ea typeface="+mn-ea"/>
                <a:cs typeface="+mn-cs"/>
              </a:rPr>
              <a:t>1, 2</a:t>
            </a:r>
          </a:p>
          <a:p>
            <a:pPr fontAlgn="base"/>
            <a:r>
              <a:rPr lang="en-US" sz="1200" b="0" i="0" kern="1200" dirty="0" smtClean="0">
                <a:solidFill>
                  <a:schemeClr val="tx1"/>
                </a:solidFill>
                <a:effectLst/>
                <a:latin typeface="+mn-lt"/>
                <a:ea typeface="+mn-ea"/>
                <a:cs typeface="+mn-cs"/>
              </a:rPr>
              <a:t>SELECT * FROM t WHERE x NOT IN ALL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NOT (x IN ANY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NOT (x = SOME (1,2))</a:t>
            </a:r>
          </a:p>
          <a:p>
            <a:pPr fontAlgn="base"/>
            <a:r>
              <a:rPr lang="en-US" sz="1200" b="0" i="0" kern="1200" dirty="0" smtClean="0">
                <a:solidFill>
                  <a:schemeClr val="tx1"/>
                </a:solidFill>
                <a:effectLst/>
                <a:latin typeface="+mn-lt"/>
                <a:ea typeface="+mn-ea"/>
                <a:cs typeface="+mn-cs"/>
              </a:rPr>
              <a:t>3, 4, 5</a:t>
            </a:r>
          </a:p>
          <a:p>
            <a:pPr fontAlgn="base"/>
            <a:r>
              <a:rPr lang="en-US" sz="1200" b="0" i="0" kern="1200" dirty="0" smtClean="0">
                <a:solidFill>
                  <a:schemeClr val="tx1"/>
                </a:solidFill>
                <a:effectLst/>
                <a:latin typeface="+mn-lt"/>
                <a:ea typeface="+mn-ea"/>
                <a:cs typeface="+mn-cs"/>
              </a:rPr>
              <a:t>SELECT * FROM t WHERE x NOT IN SOME (1, 2)</a:t>
            </a:r>
          </a:p>
          <a:p>
            <a:pPr fontAlgn="base"/>
            <a:r>
              <a:rPr lang="en-US" sz="1200" b="0" i="0" kern="1200" dirty="0" smtClean="0">
                <a:solidFill>
                  <a:schemeClr val="tx1"/>
                </a:solidFill>
                <a:effectLst/>
                <a:latin typeface="+mn-lt"/>
                <a:ea typeface="+mn-ea"/>
                <a:cs typeface="+mn-cs"/>
              </a:rPr>
              <a:t>1, 2, 3, 4, 5</a:t>
            </a:r>
          </a:p>
          <a:p>
            <a:pPr fontAlgn="base"/>
            <a:r>
              <a:rPr lang="en-US" sz="1200" b="0" i="0" kern="1200" dirty="0" smtClean="0">
                <a:solidFill>
                  <a:schemeClr val="tx1"/>
                </a:solidFill>
                <a:effectLst/>
                <a:latin typeface="+mn-lt"/>
                <a:ea typeface="+mn-ea"/>
                <a:cs typeface="+mn-cs"/>
              </a:rPr>
              <a:t>SELECT * FROM t WHERE x NOT = ANY (1, 2)</a:t>
            </a:r>
          </a:p>
          <a:p>
            <a:pPr fontAlgn="base"/>
            <a:r>
              <a:rPr lang="en-US" sz="1200" b="0" i="0" kern="1200" dirty="0" smtClean="0">
                <a:solidFill>
                  <a:schemeClr val="tx1"/>
                </a:solidFill>
                <a:effectLst/>
                <a:latin typeface="+mn-lt"/>
                <a:ea typeface="+mn-ea"/>
                <a:cs typeface="+mn-cs"/>
              </a:rPr>
              <a:t>1, 2, 3, 4, 5</a:t>
            </a:r>
          </a:p>
          <a:p>
            <a:pPr fontAlgn="base"/>
            <a:r>
              <a:rPr lang="en-US" sz="1200" b="0" i="0" kern="1200" dirty="0" smtClean="0">
                <a:solidFill>
                  <a:schemeClr val="tx1"/>
                </a:solidFill>
                <a:effectLst/>
                <a:latin typeface="+mn-lt"/>
                <a:ea typeface="+mn-ea"/>
                <a:cs typeface="+mn-cs"/>
              </a:rPr>
              <a:t>SELECT * FROM t WHERE x IN ALL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NOT (x NOT IN SOME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x = ALL (1,2)</a:t>
            </a:r>
          </a:p>
          <a:p>
            <a:pPr fontAlgn="base"/>
            <a:r>
              <a:rPr lang="en-US" sz="1200" b="0" i="0" kern="1200" dirty="0" smtClean="0">
                <a:solidFill>
                  <a:schemeClr val="tx1"/>
                </a:solidFill>
                <a:effectLst/>
                <a:latin typeface="+mn-lt"/>
                <a:ea typeface="+mn-ea"/>
                <a:cs typeface="+mn-cs"/>
              </a:rPr>
              <a:t>no rows</a:t>
            </a:r>
          </a:p>
          <a:p>
            <a:pPr fontAlgn="base"/>
            <a:r>
              <a:rPr lang="en-US" sz="1200" b="0" i="0" kern="1200" dirty="0" smtClean="0">
                <a:solidFill>
                  <a:schemeClr val="tx1"/>
                </a:solidFill>
                <a:effectLst/>
                <a:latin typeface="+mn-lt"/>
                <a:ea typeface="+mn-ea"/>
                <a:cs typeface="+mn-cs"/>
              </a:rPr>
              <a:t>SELECT * FROM t WHERE NOT (x NOT = ANY (1,2))</a:t>
            </a:r>
          </a:p>
          <a:p>
            <a:pPr fontAlgn="base"/>
            <a:r>
              <a:rPr lang="en-US" sz="1200" b="0" i="0" kern="1200" dirty="0" smtClean="0">
                <a:solidFill>
                  <a:schemeClr val="tx1"/>
                </a:solidFill>
                <a:effectLst/>
                <a:latin typeface="+mn-lt"/>
                <a:ea typeface="+mn-ea"/>
                <a:cs typeface="+mn-cs"/>
              </a:rPr>
              <a:t>no rows</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ANY - one or more pattern should match in the string expression</a:t>
            </a:r>
            <a:r>
              <a:rPr lang="en-US" dirty="0" smtClean="0"/>
              <a:t/>
            </a:r>
            <a:br>
              <a:rPr lang="en-US" dirty="0" smtClean="0"/>
            </a:br>
            <a:r>
              <a:rPr lang="en-US" sz="1200" b="0" i="0" kern="1200" dirty="0" smtClean="0">
                <a:solidFill>
                  <a:schemeClr val="tx1"/>
                </a:solidFill>
                <a:effectLst/>
                <a:latin typeface="+mn-lt"/>
                <a:ea typeface="+mn-ea"/>
                <a:cs typeface="+mn-cs"/>
              </a:rPr>
              <a:t>ALL - All patterns in the list should be match.</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first_name</a:t>
            </a:r>
            <a:r>
              <a:rPr lang="en-US" sz="1200" b="0" i="0" kern="1200" dirty="0" smtClean="0">
                <a:solidFill>
                  <a:schemeClr val="tx1"/>
                </a:solidFill>
                <a:effectLst/>
                <a:latin typeface="+mn-lt"/>
                <a:ea typeface="+mn-ea"/>
                <a:cs typeface="+mn-cs"/>
              </a:rPr>
              <a:t> like ANY ('ad%', 'w%',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find </a:t>
            </a:r>
            <a:r>
              <a:rPr lang="en-US" sz="1200" b="0" i="0" kern="1200" dirty="0" err="1" smtClean="0">
                <a:solidFill>
                  <a:schemeClr val="tx1"/>
                </a:solidFill>
                <a:effectLst/>
                <a:latin typeface="+mn-lt"/>
                <a:ea typeface="+mn-ea"/>
                <a:cs typeface="+mn-cs"/>
              </a:rPr>
              <a:t>adrian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william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eleanor</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first_name</a:t>
            </a:r>
            <a:r>
              <a:rPr lang="en-US" sz="1200" b="0" i="0" kern="1200" dirty="0" smtClean="0">
                <a:solidFill>
                  <a:schemeClr val="tx1"/>
                </a:solidFill>
                <a:effectLst/>
                <a:latin typeface="+mn-lt"/>
                <a:ea typeface="+mn-ea"/>
                <a:cs typeface="+mn-cs"/>
              </a:rPr>
              <a:t> like ALL ('ad%', 'w%',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not find anything because you cannot build a string which starts with AD, W and E!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But first name like ALL ('%an%','%w%, '%e%')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will find Andrew but not </a:t>
            </a:r>
            <a:r>
              <a:rPr lang="en-US" sz="1200" b="0" i="0" kern="1200" dirty="0" err="1" smtClean="0">
                <a:solidFill>
                  <a:schemeClr val="tx1"/>
                </a:solidFill>
                <a:effectLst/>
                <a:latin typeface="+mn-lt"/>
                <a:ea typeface="+mn-ea"/>
                <a:cs typeface="+mn-cs"/>
              </a:rPr>
              <a:t>adrian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william</a:t>
            </a:r>
            <a:r>
              <a:rPr lang="en-US" sz="1200" b="0" i="0" kern="1200" dirty="0" smtClean="0">
                <a:solidFill>
                  <a:schemeClr val="tx1"/>
                </a:solidFill>
                <a:effectLst/>
                <a:latin typeface="+mn-lt"/>
                <a:ea typeface="+mn-ea"/>
                <a:cs typeface="+mn-cs"/>
              </a:rPr>
              <a:t> or Eleanor.</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33</a:t>
            </a:fld>
            <a:endParaRPr lang="en-US"/>
          </a:p>
        </p:txBody>
      </p:sp>
    </p:spTree>
    <p:extLst>
      <p:ext uri="{BB962C8B-B14F-4D97-AF65-F5344CB8AC3E}">
        <p14:creationId xmlns:p14="http://schemas.microsoft.com/office/powerpoint/2010/main" val="37895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table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(salary numeric);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(1200)</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(10000);</a:t>
            </a:r>
          </a:p>
          <a:p>
            <a:r>
              <a:rPr lang="en-US" sz="1200" b="1" kern="1200" dirty="0" smtClean="0">
                <a:solidFill>
                  <a:schemeClr val="tx1"/>
                </a:solidFill>
                <a:effectLst/>
                <a:latin typeface="+mn-lt"/>
                <a:ea typeface="+mn-ea"/>
                <a:cs typeface="+mn-cs"/>
              </a:rPr>
              <a:t>insert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pay_table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values</a:t>
            </a:r>
            <a:r>
              <a:rPr lang="en-US" sz="1200" kern="1200" dirty="0" smtClean="0">
                <a:solidFill>
                  <a:schemeClr val="tx1"/>
                </a:solidFill>
                <a:effectLst/>
                <a:latin typeface="+mn-lt"/>
                <a:ea typeface="+mn-ea"/>
                <a:cs typeface="+mn-cs"/>
              </a:rPr>
              <a:t>(20000)</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40</a:t>
            </a:fld>
            <a:endParaRPr lang="en-US"/>
          </a:p>
        </p:txBody>
      </p:sp>
    </p:spTree>
    <p:extLst>
      <p:ext uri="{BB962C8B-B14F-4D97-AF65-F5344CB8AC3E}">
        <p14:creationId xmlns:p14="http://schemas.microsoft.com/office/powerpoint/2010/main" val="417117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i="0" kern="1200" dirty="0" smtClean="0">
                <a:solidFill>
                  <a:schemeClr val="tx1"/>
                </a:solidFill>
                <a:effectLst/>
                <a:latin typeface="+mn-lt"/>
                <a:ea typeface="+mn-ea"/>
                <a:cs typeface="+mn-cs"/>
              </a:rPr>
              <a:t>The TOP N function produces</a:t>
            </a:r>
            <a:r>
              <a:rPr lang="en-US" dirty="0" smtClean="0"/>
              <a:t/>
            </a:r>
            <a:br>
              <a:rPr lang="en-US" dirty="0" smtClean="0"/>
            </a:br>
            <a:r>
              <a:rPr lang="en-US" sz="1200" b="0" i="0" kern="1200" dirty="0" smtClean="0">
                <a:solidFill>
                  <a:schemeClr val="tx1"/>
                </a:solidFill>
                <a:effectLst/>
                <a:latin typeface="+mn-lt"/>
                <a:ea typeface="+mn-ea"/>
                <a:cs typeface="+mn-cs"/>
              </a:rPr>
              <a:t>The top (or bottom) N rows of results based on specified criteria.</a:t>
            </a:r>
          </a:p>
          <a:p>
            <a:r>
              <a:rPr lang="en-US" sz="1200" b="0" i="0" kern="1200" dirty="0" smtClean="0">
                <a:solidFill>
                  <a:schemeClr val="tx1"/>
                </a:solidFill>
                <a:effectLst/>
                <a:latin typeface="+mn-lt"/>
                <a:ea typeface="+mn-ea"/>
                <a:cs typeface="+mn-cs"/>
              </a:rPr>
              <a:t>The top (or bottom) N percentage of rows based on specified criteria.</a:t>
            </a:r>
          </a:p>
          <a:p>
            <a:r>
              <a:rPr lang="en-US" sz="1200" b="0" i="0" kern="1200" dirty="0" smtClean="0">
                <a:solidFill>
                  <a:schemeClr val="tx1"/>
                </a:solidFill>
                <a:effectLst/>
                <a:latin typeface="+mn-lt"/>
                <a:ea typeface="+mn-ea"/>
                <a:cs typeface="+mn-cs"/>
              </a:rPr>
              <a:t>These results either with or without ties (more than one row has identical criteria values).</a:t>
            </a:r>
          </a:p>
          <a:p>
            <a:r>
              <a:rPr lang="en-US" sz="1200" b="0" i="0" kern="1200" dirty="0" smtClean="0">
                <a:solidFill>
                  <a:schemeClr val="tx1"/>
                </a:solidFill>
                <a:effectLst/>
                <a:latin typeface="+mn-lt"/>
                <a:ea typeface="+mn-ea"/>
                <a:cs typeface="+mn-cs"/>
              </a:rPr>
              <a:t>Sample rows arbitrarily without regard to rankings or order.</a:t>
            </a:r>
          </a:p>
          <a:p>
            <a:r>
              <a:rPr lang="en-US" sz="1200" b="0" i="0" kern="1200" dirty="0" smtClean="0">
                <a:solidFill>
                  <a:schemeClr val="tx1"/>
                </a:solidFill>
                <a:effectLst/>
                <a:latin typeface="+mn-lt"/>
                <a:ea typeface="+mn-ea"/>
                <a:cs typeface="+mn-cs"/>
              </a:rPr>
              <a:t>New syntax to the SQL lexicon:</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TOP {decimal | integer} [PERCENT] [WITH TIES]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Below are the options with TOP.</a:t>
            </a:r>
            <a:r>
              <a:rPr lang="en-US" dirty="0" smtClean="0"/>
              <a:t/>
            </a:r>
            <a:br>
              <a:rPr lang="en-US" dirty="0" smtClean="0"/>
            </a:br>
            <a:r>
              <a:rPr lang="en-US" sz="1200" b="1" i="0" kern="1200" dirty="0" smtClean="0">
                <a:solidFill>
                  <a:schemeClr val="tx1"/>
                </a:solidFill>
                <a:effectLst/>
                <a:latin typeface="+mn-lt"/>
                <a:ea typeface="+mn-ea"/>
                <a:cs typeface="+mn-cs"/>
              </a:rPr>
              <a:t>TOP 10</a:t>
            </a:r>
            <a:r>
              <a:rPr lang="en-US" sz="1200" b="0" i="0" kern="1200" dirty="0" smtClean="0">
                <a:solidFill>
                  <a:schemeClr val="tx1"/>
                </a:solidFill>
                <a:effectLst/>
                <a:latin typeface="+mn-lt"/>
                <a:ea typeface="+mn-ea"/>
                <a:cs typeface="+mn-cs"/>
              </a:rPr>
              <a:t> – Return the top ten rows according to criteria</a:t>
            </a:r>
          </a:p>
          <a:p>
            <a:r>
              <a:rPr lang="en-US" sz="1200" b="1" i="0" kern="1200" dirty="0" smtClean="0">
                <a:solidFill>
                  <a:schemeClr val="tx1"/>
                </a:solidFill>
                <a:effectLst/>
                <a:latin typeface="+mn-lt"/>
                <a:ea typeface="+mn-ea"/>
                <a:cs typeface="+mn-cs"/>
              </a:rPr>
              <a:t>TOP 15 PERCENT</a:t>
            </a:r>
            <a:r>
              <a:rPr lang="en-US" sz="1200" b="0" i="0" kern="1200" dirty="0" smtClean="0">
                <a:solidFill>
                  <a:schemeClr val="tx1"/>
                </a:solidFill>
                <a:effectLst/>
                <a:latin typeface="+mn-lt"/>
                <a:ea typeface="+mn-ea"/>
                <a:cs typeface="+mn-cs"/>
              </a:rPr>
              <a:t> – Return the top 15% of rows according to criteria</a:t>
            </a:r>
          </a:p>
          <a:p>
            <a:r>
              <a:rPr lang="en-US" sz="1200" b="1" i="0" kern="1200" dirty="0" smtClean="0">
                <a:solidFill>
                  <a:schemeClr val="tx1"/>
                </a:solidFill>
                <a:effectLst/>
                <a:latin typeface="+mn-lt"/>
                <a:ea typeface="+mn-ea"/>
                <a:cs typeface="+mn-cs"/>
              </a:rPr>
              <a:t>TOP 10 WITH TIES</a:t>
            </a:r>
            <a:r>
              <a:rPr lang="en-US" sz="1200" b="0" i="0" kern="1200" dirty="0" smtClean="0">
                <a:solidFill>
                  <a:schemeClr val="tx1"/>
                </a:solidFill>
                <a:effectLst/>
                <a:latin typeface="+mn-lt"/>
                <a:ea typeface="+mn-ea"/>
                <a:cs typeface="+mn-cs"/>
              </a:rPr>
              <a:t> – If more that one row has the same criteria value, return all</a:t>
            </a:r>
          </a:p>
          <a:p>
            <a:r>
              <a:rPr lang="en-US" sz="1200" b="1" i="0" kern="1200" dirty="0" smtClean="0">
                <a:solidFill>
                  <a:schemeClr val="tx1"/>
                </a:solidFill>
                <a:effectLst/>
                <a:latin typeface="+mn-lt"/>
                <a:ea typeface="+mn-ea"/>
                <a:cs typeface="+mn-cs"/>
              </a:rPr>
              <a:t>TOP 15 PERCENT WITH TIES</a:t>
            </a:r>
            <a:r>
              <a:rPr lang="en-US" sz="1200" b="0" i="0" kern="1200" dirty="0" smtClean="0">
                <a:solidFill>
                  <a:schemeClr val="tx1"/>
                </a:solidFill>
                <a:effectLst/>
                <a:latin typeface="+mn-lt"/>
                <a:ea typeface="+mn-ea"/>
                <a:cs typeface="+mn-cs"/>
              </a:rPr>
              <a:t> – If more than one row has the same criteria value, return all</a:t>
            </a:r>
          </a:p>
          <a:p>
            <a:r>
              <a:rPr lang="en-US" sz="1200" b="1" i="1" kern="1200" dirty="0" smtClean="0">
                <a:solidFill>
                  <a:schemeClr val="tx1"/>
                </a:solidFill>
                <a:effectLst/>
                <a:latin typeface="+mn-lt"/>
                <a:ea typeface="+mn-ea"/>
                <a:cs typeface="+mn-cs"/>
              </a:rPr>
              <a:t>Example 1:</a:t>
            </a:r>
            <a:r>
              <a:rPr lang="en-US" dirty="0" smtClean="0"/>
              <a:t/>
            </a:r>
            <a:br>
              <a:rPr lang="en-US" dirty="0" smtClean="0"/>
            </a:br>
            <a:r>
              <a:rPr lang="en-US" sz="1200" b="1" i="0" kern="1200" dirty="0" smtClean="0">
                <a:solidFill>
                  <a:schemeClr val="tx1"/>
                </a:solidFill>
                <a:effectLst/>
                <a:latin typeface="+mn-lt"/>
                <a:ea typeface="+mn-ea"/>
                <a:cs typeface="+mn-cs"/>
              </a:rPr>
              <a:t>SELECT TOP 5</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department_number</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FROM department</a:t>
            </a:r>
            <a:r>
              <a:rPr lang="en-US" dirty="0" smtClean="0"/>
              <a:t/>
            </a:r>
            <a:br>
              <a:rPr lang="en-US" dirty="0" smtClean="0"/>
            </a:br>
            <a:r>
              <a:rPr lang="en-US" sz="1200" b="1" i="0" kern="1200" dirty="0" smtClean="0">
                <a:solidFill>
                  <a:schemeClr val="tx1"/>
                </a:solidFill>
                <a:effectLst/>
                <a:latin typeface="+mn-lt"/>
                <a:ea typeface="+mn-ea"/>
                <a:cs typeface="+mn-cs"/>
              </a:rPr>
              <a:t>  ORDER BY 2 DESC;</a:t>
            </a:r>
            <a:r>
              <a:rPr lang="en-US" dirty="0" smtClean="0"/>
              <a:t/>
            </a:r>
            <a:br>
              <a:rPr lang="en-US" dirty="0" smtClean="0"/>
            </a:b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1" kern="1200" dirty="0" smtClean="0">
                <a:solidFill>
                  <a:schemeClr val="tx1"/>
                </a:solidFill>
                <a:effectLst/>
                <a:latin typeface="+mn-lt"/>
                <a:ea typeface="+mn-ea"/>
                <a:cs typeface="+mn-cs"/>
              </a:rPr>
              <a:t>Result</a:t>
            </a:r>
            <a:r>
              <a:rPr lang="en-US" dirty="0" smtClean="0"/>
              <a:t/>
            </a:r>
            <a:br>
              <a:rPr lang="en-US" dirty="0" smtClean="0"/>
            </a:br>
            <a:r>
              <a:rPr lang="en-US" sz="1200" b="1" i="0" kern="1200" dirty="0" err="1" smtClean="0">
                <a:solidFill>
                  <a:schemeClr val="tx1"/>
                </a:solidFill>
                <a:effectLst/>
                <a:latin typeface="+mn-lt"/>
                <a:ea typeface="+mn-ea"/>
                <a:cs typeface="+mn-cs"/>
              </a:rPr>
              <a:t>department_number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a:t>
            </a:r>
            <a:r>
              <a:rPr lang="en-US" dirty="0" smtClean="0"/>
              <a:t/>
            </a:r>
            <a:br>
              <a:rPr lang="en-US" dirty="0" smtClean="0"/>
            </a:br>
            <a:r>
              <a:rPr lang="en-US" sz="1200" b="1" i="0" kern="1200" dirty="0" smtClean="0">
                <a:solidFill>
                  <a:schemeClr val="tx1"/>
                </a:solidFill>
                <a:effectLst/>
                <a:latin typeface="+mn-lt"/>
                <a:ea typeface="+mn-ea"/>
                <a:cs typeface="+mn-cs"/>
              </a:rPr>
              <a:t>                401              982300.00</a:t>
            </a:r>
            <a:r>
              <a:rPr lang="en-US" dirty="0" smtClean="0"/>
              <a:t/>
            </a:r>
            <a:br>
              <a:rPr lang="en-US" dirty="0" smtClean="0"/>
            </a:br>
            <a:r>
              <a:rPr lang="en-US" sz="1200" b="1" i="0" kern="1200" dirty="0" smtClean="0">
                <a:solidFill>
                  <a:schemeClr val="tx1"/>
                </a:solidFill>
                <a:effectLst/>
                <a:latin typeface="+mn-lt"/>
                <a:ea typeface="+mn-ea"/>
                <a:cs typeface="+mn-cs"/>
              </a:rPr>
              <a:t>                403              932000.00</a:t>
            </a:r>
            <a:r>
              <a:rPr lang="en-US" dirty="0" smtClean="0"/>
              <a:t/>
            </a:r>
            <a:br>
              <a:rPr lang="en-US" dirty="0" smtClean="0"/>
            </a:br>
            <a:r>
              <a:rPr lang="en-US" sz="1200" b="1" i="0" kern="1200" dirty="0" smtClean="0">
                <a:solidFill>
                  <a:schemeClr val="tx1"/>
                </a:solidFill>
                <a:effectLst/>
                <a:latin typeface="+mn-lt"/>
                <a:ea typeface="+mn-ea"/>
                <a:cs typeface="+mn-cs"/>
              </a:rPr>
              <a:t>                301              465600.00</a:t>
            </a:r>
            <a:r>
              <a:rPr lang="en-US" dirty="0" smtClean="0"/>
              <a:t/>
            </a:r>
            <a:br>
              <a:rPr lang="en-US" dirty="0" smtClean="0"/>
            </a:br>
            <a:r>
              <a:rPr lang="en-US" sz="1200" b="1" i="0" kern="1200" dirty="0" smtClean="0">
                <a:solidFill>
                  <a:schemeClr val="tx1"/>
                </a:solidFill>
                <a:effectLst/>
                <a:latin typeface="+mn-lt"/>
                <a:ea typeface="+mn-ea"/>
                <a:cs typeface="+mn-cs"/>
              </a:rPr>
              <a:t>                100              400000.00</a:t>
            </a:r>
            <a:r>
              <a:rPr lang="en-US" dirty="0" smtClean="0"/>
              <a:t/>
            </a:r>
            <a:br>
              <a:rPr lang="en-US" dirty="0" smtClean="0"/>
            </a:br>
            <a:r>
              <a:rPr lang="en-US" sz="1200" b="1" i="0" kern="1200" dirty="0" smtClean="0">
                <a:solidFill>
                  <a:schemeClr val="tx1"/>
                </a:solidFill>
                <a:effectLst/>
                <a:latin typeface="+mn-lt"/>
                <a:ea typeface="+mn-ea"/>
                <a:cs typeface="+mn-cs"/>
              </a:rPr>
              <a:t>                501              308000.00</a:t>
            </a:r>
            <a:r>
              <a:rPr lang="en-US" dirty="0" smtClean="0"/>
              <a:t/>
            </a:r>
            <a:br>
              <a:rPr lang="en-US" dirty="0" smtClean="0"/>
            </a:br>
            <a:r>
              <a:rPr lang="en-US" sz="1200" b="1" i="1" kern="1200" dirty="0" smtClean="0">
                <a:solidFill>
                  <a:schemeClr val="tx1"/>
                </a:solidFill>
                <a:effectLst/>
                <a:latin typeface="+mn-lt"/>
                <a:ea typeface="+mn-ea"/>
                <a:cs typeface="+mn-cs"/>
              </a:rPr>
              <a:t/>
            </a:r>
            <a:br>
              <a:rPr lang="en-US" sz="1200" b="1" i="1" kern="1200" dirty="0" smtClean="0">
                <a:solidFill>
                  <a:schemeClr val="tx1"/>
                </a:solidFill>
                <a:effectLst/>
                <a:latin typeface="+mn-lt"/>
                <a:ea typeface="+mn-ea"/>
                <a:cs typeface="+mn-cs"/>
              </a:rPr>
            </a:br>
            <a:r>
              <a:rPr lang="en-US" sz="1200" b="1" i="1" kern="1200" dirty="0" smtClean="0">
                <a:solidFill>
                  <a:schemeClr val="tx1"/>
                </a:solidFill>
                <a:effectLst/>
                <a:latin typeface="+mn-lt"/>
                <a:ea typeface="+mn-ea"/>
                <a:cs typeface="+mn-cs"/>
              </a:rPr>
              <a:t>Example 2:</a:t>
            </a:r>
            <a:r>
              <a:rPr lang="en-US" dirty="0" smtClean="0"/>
              <a:t/>
            </a:r>
            <a:br>
              <a:rPr lang="en-US" dirty="0" smtClean="0"/>
            </a:br>
            <a:r>
              <a:rPr lang="en-US" sz="1200" b="1" i="0" kern="1200" dirty="0" smtClean="0">
                <a:solidFill>
                  <a:schemeClr val="tx1"/>
                </a:solidFill>
                <a:effectLst/>
                <a:latin typeface="+mn-lt"/>
                <a:ea typeface="+mn-ea"/>
                <a:cs typeface="+mn-cs"/>
              </a:rPr>
              <a:t>SELECT TOP 5 WITH TIES</a:t>
            </a:r>
            <a:r>
              <a:rPr lang="en-US" dirty="0" smtClean="0"/>
              <a:t/>
            </a:r>
            <a:br>
              <a:rPr lang="en-US" dirty="0" smtClean="0"/>
            </a:br>
            <a:r>
              <a:rPr lang="en-US" sz="1200" b="1" i="0" kern="1200" dirty="0" err="1" smtClean="0">
                <a:solidFill>
                  <a:schemeClr val="tx1"/>
                </a:solidFill>
                <a:effectLst/>
                <a:latin typeface="+mn-lt"/>
                <a:ea typeface="+mn-ea"/>
                <a:cs typeface="+mn-cs"/>
              </a:rPr>
              <a:t>department_number</a:t>
            </a: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FROM department</a:t>
            </a:r>
            <a:r>
              <a:rPr lang="en-US" dirty="0" smtClean="0"/>
              <a:t/>
            </a:r>
            <a:br>
              <a:rPr lang="en-US" dirty="0" smtClean="0"/>
            </a:br>
            <a:r>
              <a:rPr lang="en-US" sz="1200" b="1" i="0" kern="1200" dirty="0" smtClean="0">
                <a:solidFill>
                  <a:schemeClr val="tx1"/>
                </a:solidFill>
                <a:effectLst/>
                <a:latin typeface="+mn-lt"/>
                <a:ea typeface="+mn-ea"/>
                <a:cs typeface="+mn-cs"/>
              </a:rPr>
              <a:t>ORDER BY 2 DESC;</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department_number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budget_amount</a:t>
            </a:r>
            <a:r>
              <a:rPr lang="en-US" dirty="0" smtClean="0"/>
              <a:t/>
            </a:r>
            <a:br>
              <a:rPr lang="en-US" dirty="0" smtClean="0"/>
            </a:br>
            <a:r>
              <a:rPr lang="en-US" sz="1200" b="1" i="0" kern="1200" dirty="0" smtClean="0">
                <a:solidFill>
                  <a:schemeClr val="tx1"/>
                </a:solidFill>
                <a:effectLst/>
                <a:latin typeface="+mn-lt"/>
                <a:ea typeface="+mn-ea"/>
                <a:cs typeface="+mn-cs"/>
              </a:rPr>
              <a:t>--------------------------    -------------</a:t>
            </a:r>
            <a:r>
              <a:rPr lang="en-US" dirty="0" smtClean="0"/>
              <a:t/>
            </a:r>
            <a:br>
              <a:rPr lang="en-US" dirty="0" smtClean="0"/>
            </a:br>
            <a:r>
              <a:rPr lang="en-US" sz="1200" b="1" i="0" kern="1200" dirty="0" smtClean="0">
                <a:solidFill>
                  <a:schemeClr val="tx1"/>
                </a:solidFill>
                <a:effectLst/>
                <a:latin typeface="+mn-lt"/>
                <a:ea typeface="+mn-ea"/>
                <a:cs typeface="+mn-cs"/>
              </a:rPr>
              <a:t>              401                 982300.00</a:t>
            </a:r>
            <a:r>
              <a:rPr lang="en-US" dirty="0" smtClean="0"/>
              <a:t/>
            </a:r>
            <a:br>
              <a:rPr lang="en-US" dirty="0" smtClean="0"/>
            </a:br>
            <a:r>
              <a:rPr lang="en-US" sz="1200" b="1" i="0" kern="1200" dirty="0" smtClean="0">
                <a:solidFill>
                  <a:schemeClr val="tx1"/>
                </a:solidFill>
                <a:effectLst/>
                <a:latin typeface="+mn-lt"/>
                <a:ea typeface="+mn-ea"/>
                <a:cs typeface="+mn-cs"/>
              </a:rPr>
              <a:t>              403                 932000.00</a:t>
            </a:r>
            <a:r>
              <a:rPr lang="en-US" dirty="0" smtClean="0"/>
              <a:t/>
            </a:r>
            <a:br>
              <a:rPr lang="en-US" dirty="0" smtClean="0"/>
            </a:br>
            <a:r>
              <a:rPr lang="en-US" sz="1200" b="1" i="0" kern="1200" dirty="0" smtClean="0">
                <a:solidFill>
                  <a:schemeClr val="tx1"/>
                </a:solidFill>
                <a:effectLst/>
                <a:latin typeface="+mn-lt"/>
                <a:ea typeface="+mn-ea"/>
                <a:cs typeface="+mn-cs"/>
              </a:rPr>
              <a:t>              301                 465600.00</a:t>
            </a:r>
            <a:r>
              <a:rPr lang="en-US" dirty="0" smtClean="0"/>
              <a:t/>
            </a:r>
            <a:br>
              <a:rPr lang="en-US" dirty="0" smtClean="0"/>
            </a:br>
            <a:r>
              <a:rPr lang="en-US" sz="1200" b="1" i="0" kern="1200" dirty="0" smtClean="0">
                <a:solidFill>
                  <a:schemeClr val="tx1"/>
                </a:solidFill>
                <a:effectLst/>
                <a:latin typeface="+mn-lt"/>
                <a:ea typeface="+mn-ea"/>
                <a:cs typeface="+mn-cs"/>
              </a:rPr>
              <a:t>              100                 400000.00</a:t>
            </a:r>
            <a:r>
              <a:rPr lang="en-US" dirty="0" smtClean="0"/>
              <a:t/>
            </a:r>
            <a:br>
              <a:rPr lang="en-US" dirty="0" smtClean="0"/>
            </a:br>
            <a:r>
              <a:rPr lang="en-US" sz="1200" b="1" i="0" kern="1200" dirty="0" smtClean="0">
                <a:solidFill>
                  <a:schemeClr val="tx1"/>
                </a:solidFill>
                <a:effectLst/>
                <a:latin typeface="+mn-lt"/>
                <a:ea typeface="+mn-ea"/>
                <a:cs typeface="+mn-cs"/>
              </a:rPr>
              <a:t>              501                 308000.00</a:t>
            </a:r>
            <a:r>
              <a:rPr lang="en-US" dirty="0" smtClean="0"/>
              <a:t/>
            </a:r>
            <a:br>
              <a:rPr lang="en-US" dirty="0" smtClean="0"/>
            </a:br>
            <a:r>
              <a:rPr lang="en-US" sz="1200" b="1" i="0" kern="1200" dirty="0" smtClean="0">
                <a:solidFill>
                  <a:schemeClr val="tx1"/>
                </a:solidFill>
                <a:effectLst/>
                <a:latin typeface="+mn-lt"/>
                <a:ea typeface="+mn-ea"/>
                <a:cs typeface="+mn-cs"/>
              </a:rPr>
              <a:t>              402                 308000.00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dirty="0" smtClean="0">
                <a:solidFill>
                  <a:schemeClr val="tx1"/>
                </a:solidFill>
                <a:effectLst/>
                <a:latin typeface="+mn-lt"/>
                <a:ea typeface="+mn-ea"/>
                <a:cs typeface="+mn-cs"/>
              </a:rPr>
              <a:t>Using the PERCENT Option</a:t>
            </a:r>
            <a:r>
              <a:rPr lang="en-US" dirty="0" smtClean="0"/>
              <a:t/>
            </a:r>
            <a:br>
              <a:rPr lang="en-US" dirty="0" smtClean="0"/>
            </a:br>
            <a:r>
              <a:rPr lang="en-US" sz="1200" b="0" i="0" kern="1200" dirty="0" smtClean="0">
                <a:solidFill>
                  <a:schemeClr val="tx1"/>
                </a:solidFill>
                <a:effectLst/>
                <a:latin typeface="+mn-lt"/>
                <a:ea typeface="+mn-ea"/>
                <a:cs typeface="+mn-cs"/>
              </a:rPr>
              <a:t>The TOP N function can also produce a percentage of rows in addition to an absolute number of rows.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Return employees whose salaries represent the top ten percent.</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SELECT TOP 10 PERCENT</a:t>
            </a:r>
            <a:r>
              <a:rPr lang="en-US" dirty="0" smtClean="0"/>
              <a:t/>
            </a:r>
            <a:br>
              <a:rPr lang="en-US" dirty="0" smtClean="0"/>
            </a:br>
            <a:r>
              <a:rPr lang="en-US" sz="1200" b="1" i="0" kern="1200" dirty="0" err="1" smtClean="0">
                <a:solidFill>
                  <a:schemeClr val="tx1"/>
                </a:solidFill>
                <a:effectLst/>
                <a:latin typeface="+mn-lt"/>
                <a:ea typeface="+mn-ea"/>
                <a:cs typeface="+mn-cs"/>
              </a:rPr>
              <a:t>employee_number</a:t>
            </a:r>
            <a:r>
              <a:rPr lang="en-US" dirty="0" smtClean="0"/>
              <a:t/>
            </a:r>
            <a:br>
              <a:rPr lang="en-US" dirty="0" smtClean="0"/>
            </a:b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salary_amount</a:t>
            </a:r>
            <a:r>
              <a:rPr lang="en-US" dirty="0" smtClean="0"/>
              <a:t/>
            </a:r>
            <a:br>
              <a:rPr lang="en-US" dirty="0" smtClean="0"/>
            </a:br>
            <a:r>
              <a:rPr lang="en-US" sz="1200" b="1" i="0" kern="1200" dirty="0" smtClean="0">
                <a:solidFill>
                  <a:schemeClr val="tx1"/>
                </a:solidFill>
                <a:effectLst/>
                <a:latin typeface="+mn-lt"/>
                <a:ea typeface="+mn-ea"/>
                <a:cs typeface="+mn-cs"/>
              </a:rPr>
              <a:t>FROM employee ORDER BY </a:t>
            </a:r>
            <a:r>
              <a:rPr lang="en-US" sz="1200" b="1" i="0" kern="1200" dirty="0" err="1" smtClean="0">
                <a:solidFill>
                  <a:schemeClr val="tx1"/>
                </a:solidFill>
                <a:effectLst/>
                <a:latin typeface="+mn-lt"/>
                <a:ea typeface="+mn-ea"/>
                <a:cs typeface="+mn-cs"/>
              </a:rPr>
              <a:t>salary_amount</a:t>
            </a:r>
            <a:r>
              <a:rPr lang="en-US" sz="1200" b="1" i="0" kern="1200" dirty="0" smtClean="0">
                <a:solidFill>
                  <a:schemeClr val="tx1"/>
                </a:solidFill>
                <a:effectLst/>
                <a:latin typeface="+mn-lt"/>
                <a:ea typeface="+mn-ea"/>
                <a:cs typeface="+mn-cs"/>
              </a:rPr>
              <a:t> DESC;</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employee_number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salary_amount</a:t>
            </a:r>
            <a:r>
              <a:rPr lang="en-US" dirty="0" smtClean="0"/>
              <a:t/>
            </a:r>
            <a:br>
              <a:rPr lang="en-US" dirty="0" smtClean="0"/>
            </a:br>
            <a:r>
              <a:rPr lang="en-US" sz="1200" b="1" i="0" kern="1200" dirty="0" smtClean="0">
                <a:solidFill>
                  <a:schemeClr val="tx1"/>
                </a:solidFill>
                <a:effectLst/>
                <a:latin typeface="+mn-lt"/>
                <a:ea typeface="+mn-ea"/>
                <a:cs typeface="+mn-cs"/>
              </a:rPr>
              <a:t>  -------------------    -------------</a:t>
            </a:r>
            <a:r>
              <a:rPr lang="en-US" dirty="0" smtClean="0"/>
              <a:t/>
            </a:r>
            <a:br>
              <a:rPr lang="en-US" dirty="0" smtClean="0"/>
            </a:br>
            <a:r>
              <a:rPr lang="en-US" sz="1200" b="1" i="0" kern="1200" dirty="0" smtClean="0">
                <a:solidFill>
                  <a:schemeClr val="tx1"/>
                </a:solidFill>
                <a:effectLst/>
                <a:latin typeface="+mn-lt"/>
                <a:ea typeface="+mn-ea"/>
                <a:cs typeface="+mn-cs"/>
              </a:rPr>
              <a:t>            801            100000.00</a:t>
            </a:r>
            <a:r>
              <a:rPr lang="en-US" dirty="0" smtClean="0"/>
              <a:t/>
            </a:r>
            <a:br>
              <a:rPr lang="en-US" dirty="0" smtClean="0"/>
            </a:br>
            <a:r>
              <a:rPr lang="en-US" sz="1200" b="1" i="0" kern="1200" dirty="0" smtClean="0">
                <a:solidFill>
                  <a:schemeClr val="tx1"/>
                </a:solidFill>
                <a:effectLst/>
                <a:latin typeface="+mn-lt"/>
                <a:ea typeface="+mn-ea"/>
                <a:cs typeface="+mn-cs"/>
              </a:rPr>
              <a:t>           1017            66000.00</a:t>
            </a:r>
            <a:r>
              <a:rPr lang="en-US" dirty="0" smtClean="0"/>
              <a:t/>
            </a:r>
            <a:br>
              <a:rPr lang="en-US" dirty="0" smtClean="0"/>
            </a:br>
            <a:r>
              <a:rPr lang="en-US" sz="1200" b="1" i="0" kern="1200" dirty="0" smtClean="0">
                <a:solidFill>
                  <a:schemeClr val="tx1"/>
                </a:solidFill>
                <a:effectLst/>
                <a:latin typeface="+mn-lt"/>
                <a:ea typeface="+mn-ea"/>
                <a:cs typeface="+mn-cs"/>
              </a:rPr>
              <a:t>           1019            57700.00</a:t>
            </a:r>
            <a:r>
              <a:rPr lang="en-US" dirty="0" smtClean="0"/>
              <a:t/>
            </a:r>
            <a:br>
              <a:rPr lang="en-US" dirty="0" smtClean="0"/>
            </a:br>
            <a:r>
              <a:rPr lang="en-US" dirty="0" smtClean="0"/>
              <a:t/>
            </a:r>
            <a:br>
              <a:rPr lang="en-US" dirty="0" smtClean="0"/>
            </a:br>
            <a:r>
              <a:rPr lang="en-US" sz="1200" b="1" i="1" kern="1200" dirty="0" smtClean="0">
                <a:solidFill>
                  <a:schemeClr val="tx1"/>
                </a:solidFill>
                <a:effectLst/>
                <a:latin typeface="+mn-lt"/>
                <a:ea typeface="+mn-ea"/>
                <a:cs typeface="+mn-cs"/>
              </a:rPr>
              <a:t>Things to notice:</a:t>
            </a:r>
            <a:r>
              <a:rPr lang="en-US" dirty="0" smtClean="0"/>
              <a:t/>
            </a:r>
            <a:br>
              <a:rPr lang="en-US" dirty="0" smtClean="0"/>
            </a:br>
            <a:r>
              <a:rPr lang="en-US" sz="1200" b="0" i="0" kern="1200" dirty="0" smtClean="0">
                <a:solidFill>
                  <a:schemeClr val="tx1"/>
                </a:solidFill>
                <a:effectLst/>
                <a:latin typeface="+mn-lt"/>
                <a:ea typeface="+mn-ea"/>
                <a:cs typeface="+mn-cs"/>
              </a:rPr>
              <a:t>10% of 26 rows is 2.6 rows rounded to 3.</a:t>
            </a:r>
            <a:r>
              <a:rPr lang="en-US" dirty="0" smtClean="0"/>
              <a:t/>
            </a:r>
            <a:br>
              <a:rPr lang="en-US" dirty="0" smtClean="0"/>
            </a:br>
            <a:r>
              <a:rPr lang="en-US" sz="1200" b="0" i="0" kern="1200" dirty="0" smtClean="0">
                <a:solidFill>
                  <a:schemeClr val="tx1"/>
                </a:solidFill>
                <a:effectLst/>
                <a:latin typeface="+mn-lt"/>
                <a:ea typeface="+mn-ea"/>
                <a:cs typeface="+mn-cs"/>
              </a:rPr>
              <a:t>PERCENT must be a number between 0 and 100.</a:t>
            </a:r>
            <a:r>
              <a:rPr lang="en-US" dirty="0" smtClean="0"/>
              <a:t/>
            </a:r>
            <a:br>
              <a:rPr lang="en-US" dirty="0" smtClean="0"/>
            </a:br>
            <a:r>
              <a:rPr lang="en-US" sz="1200" b="0" i="0" kern="1200" dirty="0" smtClean="0">
                <a:solidFill>
                  <a:schemeClr val="tx1"/>
                </a:solidFill>
                <a:effectLst/>
                <a:latin typeface="+mn-lt"/>
                <a:ea typeface="+mn-ea"/>
                <a:cs typeface="+mn-cs"/>
              </a:rPr>
              <a:t>At least one row is always returned (if there is at least one row in the table).</a:t>
            </a:r>
            <a:r>
              <a:rPr lang="en-US" dirty="0" smtClean="0"/>
              <a:t/>
            </a:r>
            <a:br>
              <a:rPr lang="en-US" dirty="0" smtClean="0"/>
            </a:br>
            <a:r>
              <a:rPr lang="en-US" sz="1200" b="0" i="0" kern="1200" dirty="0" smtClean="0">
                <a:solidFill>
                  <a:schemeClr val="tx1"/>
                </a:solidFill>
                <a:effectLst/>
                <a:latin typeface="+mn-lt"/>
                <a:ea typeface="+mn-ea"/>
                <a:cs typeface="+mn-cs"/>
              </a:rPr>
              <a:t>A percentage resulting in a fractional number of rows is always rounded up:10% of 6 rows = .6 rows = 1 row output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20% of 6 rows = 1.2 rows = 2 rows output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30% of 6 rows = 1.8 rows = 2 rows output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43</a:t>
            </a:fld>
            <a:endParaRPr lang="en-US"/>
          </a:p>
        </p:txBody>
      </p:sp>
    </p:spTree>
    <p:extLst>
      <p:ext uri="{BB962C8B-B14F-4D97-AF65-F5344CB8AC3E}">
        <p14:creationId xmlns:p14="http://schemas.microsoft.com/office/powerpoint/2010/main" val="310432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44</a:t>
            </a:fld>
            <a:endParaRPr lang="en-US"/>
          </a:p>
        </p:txBody>
      </p:sp>
    </p:spTree>
    <p:extLst>
      <p:ext uri="{BB962C8B-B14F-4D97-AF65-F5344CB8AC3E}">
        <p14:creationId xmlns:p14="http://schemas.microsoft.com/office/powerpoint/2010/main" val="266953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For formatting refer to this link </a:t>
            </a:r>
          </a:p>
          <a:p>
            <a:pPr fontAlgn="base"/>
            <a:r>
              <a:rPr lang="en-US" sz="1200" b="1" i="0" kern="1200" dirty="0" smtClean="0">
                <a:solidFill>
                  <a:schemeClr val="tx1"/>
                </a:solidFill>
                <a:effectLst/>
                <a:latin typeface="+mn-lt"/>
                <a:ea typeface="+mn-ea"/>
                <a:cs typeface="+mn-cs"/>
              </a:rPr>
              <a:t>http://info.teradata.com/htmlpubs/DB_TTU_14_00/index.html#page/SQL_Reference/B035_1143_111A/ch09.051.25.html</a:t>
            </a:r>
          </a:p>
          <a:p>
            <a:pPr fontAlgn="base"/>
            <a:endParaRPr lang="en-US" sz="1200" b="1" i="0"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FORMAT</a:t>
            </a:r>
            <a:endParaRPr lang="en-US" sz="1200"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Data</a:t>
            </a:r>
            <a:endParaRPr lang="en-US" sz="1200"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Display Form</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X(6)</a:t>
            </a:r>
          </a:p>
          <a:p>
            <a:pPr fontAlgn="base"/>
            <a:r>
              <a:rPr lang="en-US" sz="1200" kern="1200" dirty="0" smtClean="0">
                <a:solidFill>
                  <a:schemeClr val="tx1"/>
                </a:solidFill>
                <a:effectLst/>
                <a:latin typeface="+mn-lt"/>
                <a:ea typeface="+mn-ea"/>
                <a:cs typeface="+mn-cs"/>
              </a:rPr>
              <a:t>'HELLO'</a:t>
            </a:r>
          </a:p>
          <a:p>
            <a:pPr fontAlgn="base"/>
            <a:r>
              <a:rPr lang="en-US" sz="1200" kern="1200" dirty="0" smtClean="0">
                <a:solidFill>
                  <a:schemeClr val="tx1"/>
                </a:solidFill>
                <a:effectLst/>
                <a:latin typeface="+mn-lt"/>
                <a:ea typeface="+mn-ea"/>
                <a:cs typeface="+mn-cs"/>
              </a:rPr>
              <a:t>'HELLO ‘</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XXXXXX</a:t>
            </a:r>
          </a:p>
          <a:p>
            <a:pPr fontAlgn="base"/>
            <a:r>
              <a:rPr lang="en-US" sz="1200" kern="1200" dirty="0" smtClean="0">
                <a:solidFill>
                  <a:schemeClr val="tx1"/>
                </a:solidFill>
                <a:effectLst/>
                <a:latin typeface="+mn-lt"/>
                <a:ea typeface="+mn-ea"/>
                <a:cs typeface="+mn-cs"/>
              </a:rPr>
              <a:t>'HELLO'</a:t>
            </a:r>
          </a:p>
          <a:p>
            <a:pPr fontAlgn="base"/>
            <a:r>
              <a:rPr lang="en-US" sz="1200" kern="1200" dirty="0" smtClean="0">
                <a:solidFill>
                  <a:schemeClr val="tx1"/>
                </a:solidFill>
                <a:effectLst/>
                <a:latin typeface="+mn-lt"/>
                <a:ea typeface="+mn-ea"/>
                <a:cs typeface="+mn-cs"/>
              </a:rPr>
              <a:t>'HELLO ‘</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X</a:t>
            </a:r>
          </a:p>
          <a:p>
            <a:pPr fontAlgn="base"/>
            <a:r>
              <a:rPr lang="en-US" sz="1200" kern="1200" dirty="0" smtClean="0">
                <a:solidFill>
                  <a:schemeClr val="tx1"/>
                </a:solidFill>
                <a:effectLst/>
                <a:latin typeface="+mn-lt"/>
                <a:ea typeface="+mn-ea"/>
                <a:cs typeface="+mn-cs"/>
              </a:rPr>
              <a:t>'HELLO'</a:t>
            </a:r>
          </a:p>
          <a:p>
            <a:pPr fontAlgn="base"/>
            <a:r>
              <a:rPr lang="en-US" sz="1200" kern="1200" dirty="0" smtClean="0">
                <a:solidFill>
                  <a:schemeClr val="tx1"/>
                </a:solidFill>
                <a:effectLst/>
                <a:latin typeface="+mn-lt"/>
                <a:ea typeface="+mn-ea"/>
                <a:cs typeface="+mn-cs"/>
              </a:rPr>
              <a:t>'H‘</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$$9.99</a:t>
            </a:r>
          </a:p>
          <a:p>
            <a:pPr fontAlgn="base"/>
            <a:r>
              <a:rPr lang="en-US" sz="1200" kern="1200" dirty="0" smtClean="0">
                <a:solidFill>
                  <a:schemeClr val="tx1"/>
                </a:solidFill>
                <a:effectLst/>
                <a:latin typeface="+mn-lt"/>
                <a:ea typeface="+mn-ea"/>
                <a:cs typeface="+mn-cs"/>
              </a:rPr>
              <a:t>.079</a:t>
            </a:r>
          </a:p>
          <a:p>
            <a:pPr fontAlgn="base"/>
            <a:r>
              <a:rPr lang="en-US" sz="1200" kern="1200" dirty="0" smtClean="0">
                <a:solidFill>
                  <a:schemeClr val="tx1"/>
                </a:solidFill>
                <a:effectLst/>
                <a:latin typeface="+mn-lt"/>
                <a:ea typeface="+mn-ea"/>
                <a:cs typeface="+mn-cs"/>
              </a:rPr>
              <a:t>' $0.08‘</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$$9.99</a:t>
            </a:r>
          </a:p>
          <a:p>
            <a:pPr fontAlgn="base"/>
            <a:r>
              <a:rPr lang="en-US" sz="1200" kern="1200" dirty="0" smtClean="0">
                <a:solidFill>
                  <a:schemeClr val="tx1"/>
                </a:solidFill>
                <a:effectLst/>
                <a:latin typeface="+mn-lt"/>
                <a:ea typeface="+mn-ea"/>
                <a:cs typeface="+mn-cs"/>
              </a:rPr>
              <a:t>1095</a:t>
            </a:r>
          </a:p>
          <a:p>
            <a:pPr fontAlgn="base"/>
            <a:r>
              <a:rPr lang="en-US" sz="1200" kern="1200" dirty="0" smtClean="0">
                <a:solidFill>
                  <a:schemeClr val="tx1"/>
                </a:solidFill>
                <a:effectLst/>
                <a:latin typeface="+mn-lt"/>
                <a:ea typeface="+mn-ea"/>
                <a:cs typeface="+mn-cs"/>
              </a:rPr>
              <a:t>******</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ZZ,ZZ9.99</a:t>
            </a:r>
          </a:p>
          <a:p>
            <a:pPr fontAlgn="base"/>
            <a:r>
              <a:rPr lang="en-US" sz="1200" kern="1200" dirty="0" smtClean="0">
                <a:solidFill>
                  <a:schemeClr val="tx1"/>
                </a:solidFill>
                <a:effectLst/>
                <a:latin typeface="+mn-lt"/>
                <a:ea typeface="+mn-ea"/>
                <a:cs typeface="+mn-cs"/>
              </a:rPr>
              <a:t>1095</a:t>
            </a:r>
          </a:p>
          <a:p>
            <a:pPr fontAlgn="base"/>
            <a:r>
              <a:rPr lang="en-US" sz="1200" kern="1200" dirty="0" smtClean="0">
                <a:solidFill>
                  <a:schemeClr val="tx1"/>
                </a:solidFill>
                <a:effectLst/>
                <a:latin typeface="+mn-lt"/>
                <a:ea typeface="+mn-ea"/>
                <a:cs typeface="+mn-cs"/>
              </a:rPr>
              <a:t>' 1,095.00‘</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9.99E99</a:t>
            </a:r>
          </a:p>
          <a:p>
            <a:pPr fontAlgn="base"/>
            <a:r>
              <a:rPr lang="en-US" sz="1200" kern="1200" dirty="0" smtClean="0">
                <a:solidFill>
                  <a:schemeClr val="tx1"/>
                </a:solidFill>
                <a:effectLst/>
                <a:latin typeface="+mn-lt"/>
                <a:ea typeface="+mn-ea"/>
                <a:cs typeface="+mn-cs"/>
              </a:rPr>
              <a:t>1095</a:t>
            </a:r>
          </a:p>
          <a:p>
            <a:pPr fontAlgn="base"/>
            <a:r>
              <a:rPr lang="en-US" sz="1200" kern="1200" dirty="0" smtClean="0">
                <a:solidFill>
                  <a:schemeClr val="tx1"/>
                </a:solidFill>
                <a:effectLst/>
                <a:latin typeface="+mn-lt"/>
                <a:ea typeface="+mn-ea"/>
                <a:cs typeface="+mn-cs"/>
              </a:rPr>
              <a:t>'1.09E03‘</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999V99</a:t>
            </a:r>
          </a:p>
          <a:p>
            <a:pPr fontAlgn="base"/>
            <a:r>
              <a:rPr lang="en-US" sz="1200" kern="1200" dirty="0" smtClean="0">
                <a:solidFill>
                  <a:schemeClr val="tx1"/>
                </a:solidFill>
                <a:effectLst/>
                <a:latin typeface="+mn-lt"/>
                <a:ea typeface="+mn-ea"/>
                <a:cs typeface="+mn-cs"/>
              </a:rPr>
              <a:t>123.456</a:t>
            </a:r>
          </a:p>
          <a:p>
            <a:pPr fontAlgn="base"/>
            <a:r>
              <a:rPr lang="en-US" sz="1200" kern="1200" dirty="0" smtClean="0">
                <a:solidFill>
                  <a:schemeClr val="tx1"/>
                </a:solidFill>
                <a:effectLst/>
                <a:latin typeface="+mn-lt"/>
                <a:ea typeface="+mn-ea"/>
                <a:cs typeface="+mn-cs"/>
              </a:rPr>
              <a:t>'12346‘</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$(5).9(2)</a:t>
            </a:r>
          </a:p>
          <a:p>
            <a:pPr fontAlgn="base"/>
            <a:r>
              <a:rPr lang="en-US" sz="1200" kern="1200" dirty="0" smtClean="0">
                <a:solidFill>
                  <a:schemeClr val="tx1"/>
                </a:solidFill>
                <a:effectLst/>
                <a:latin typeface="+mn-lt"/>
                <a:ea typeface="+mn-ea"/>
                <a:cs typeface="+mn-cs"/>
              </a:rPr>
              <a:t>1</a:t>
            </a:r>
          </a:p>
          <a:p>
            <a:pPr fontAlgn="base"/>
            <a:r>
              <a:rPr lang="en-US" sz="1200" kern="1200" dirty="0" smtClean="0">
                <a:solidFill>
                  <a:schemeClr val="tx1"/>
                </a:solidFill>
                <a:effectLst/>
                <a:latin typeface="+mn-lt"/>
                <a:ea typeface="+mn-ea"/>
                <a:cs typeface="+mn-cs"/>
              </a:rPr>
              <a:t>'$1.00‘</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G--(8)D9(2)</a:t>
            </a:r>
          </a:p>
          <a:p>
            <a:pPr fontAlgn="base"/>
            <a:r>
              <a:rPr lang="en-US" sz="1200" kern="1200" dirty="0" smtClean="0">
                <a:solidFill>
                  <a:schemeClr val="tx1"/>
                </a:solidFill>
                <a:effectLst/>
                <a:latin typeface="+mn-lt"/>
                <a:ea typeface="+mn-ea"/>
                <a:cs typeface="+mn-cs"/>
              </a:rPr>
              <a:t>-12345678.90</a:t>
            </a:r>
          </a:p>
          <a:p>
            <a:pPr fontAlgn="base"/>
            <a:r>
              <a:rPr lang="en-US" sz="1200" kern="1200" dirty="0" smtClean="0">
                <a:solidFill>
                  <a:schemeClr val="tx1"/>
                </a:solidFill>
                <a:effectLst/>
                <a:latin typeface="+mn-lt"/>
                <a:ea typeface="+mn-ea"/>
                <a:cs typeface="+mn-cs"/>
              </a:rPr>
              <a:t>'-12 345 678,90‘</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where the SDF defines the group separator as ' ' (blank) and the radix separator as ','.</a:t>
            </a:r>
          </a:p>
          <a:p>
            <a:pPr fontAlgn="base"/>
            <a:r>
              <a:rPr lang="en-US" sz="1200" kern="1200" dirty="0" smtClean="0">
                <a:solidFill>
                  <a:schemeClr val="tx1"/>
                </a:solidFill>
                <a:effectLst/>
                <a:latin typeface="+mn-lt"/>
                <a:ea typeface="+mn-ea"/>
                <a:cs typeface="+mn-cs"/>
              </a:rPr>
              <a:t>Z(I)D9(F)</a:t>
            </a:r>
          </a:p>
          <a:p>
            <a:pPr fontAlgn="base"/>
            <a:r>
              <a:rPr lang="en-US" sz="1200" kern="1200" dirty="0" smtClean="0">
                <a:solidFill>
                  <a:schemeClr val="tx1"/>
                </a:solidFill>
                <a:effectLst/>
                <a:latin typeface="+mn-lt"/>
                <a:ea typeface="+mn-ea"/>
                <a:cs typeface="+mn-cs"/>
              </a:rPr>
              <a:t>000000.42</a:t>
            </a:r>
          </a:p>
          <a:p>
            <a:pPr fontAlgn="base"/>
            <a:r>
              <a:rPr lang="en-US" sz="1200" kern="1200" dirty="0" smtClean="0">
                <a:solidFill>
                  <a:schemeClr val="tx1"/>
                </a:solidFill>
                <a:effectLst/>
                <a:latin typeface="+mn-lt"/>
                <a:ea typeface="+mn-ea"/>
                <a:cs typeface="+mn-cs"/>
              </a:rPr>
              <a:t>',42'</a:t>
            </a:r>
          </a:p>
          <a:p>
            <a:pPr fontAlgn="base"/>
            <a:r>
              <a:rPr lang="en-US" sz="1200" kern="1200" dirty="0" smtClean="0">
                <a:solidFill>
                  <a:schemeClr val="tx1"/>
                </a:solidFill>
                <a:effectLst/>
                <a:latin typeface="+mn-lt"/>
                <a:ea typeface="+mn-ea"/>
                <a:cs typeface="+mn-cs"/>
              </a:rPr>
              <a:t>where the SDF defines the radix separator as ','.</a:t>
            </a:r>
          </a:p>
          <a:p>
            <a:pPr fontAlgn="base"/>
            <a:r>
              <a:rPr lang="en-US" sz="1200" kern="1200" dirty="0" smtClean="0">
                <a:solidFill>
                  <a:schemeClr val="tx1"/>
                </a:solidFill>
                <a:effectLst/>
                <a:latin typeface="+mn-lt"/>
                <a:ea typeface="+mn-ea"/>
                <a:cs typeface="+mn-cs"/>
              </a:rPr>
              <a:t>YY.DDD</a:t>
            </a:r>
          </a:p>
          <a:p>
            <a:pPr fontAlgn="base"/>
            <a:r>
              <a:rPr lang="en-US" sz="1200" kern="1200" dirty="0" smtClean="0">
                <a:solidFill>
                  <a:schemeClr val="tx1"/>
                </a:solidFill>
                <a:effectLst/>
                <a:latin typeface="+mn-lt"/>
                <a:ea typeface="+mn-ea"/>
                <a:cs typeface="+mn-cs"/>
              </a:rPr>
              <a:t>85.224</a:t>
            </a:r>
          </a:p>
          <a:p>
            <a:pPr fontAlgn="base"/>
            <a:r>
              <a:rPr lang="en-US" sz="1200" kern="1200" dirty="0" smtClean="0">
                <a:solidFill>
                  <a:schemeClr val="tx1"/>
                </a:solidFill>
                <a:effectLst/>
                <a:latin typeface="+mn-lt"/>
                <a:ea typeface="+mn-ea"/>
                <a:cs typeface="+mn-cs"/>
              </a:rPr>
              <a:t>'85.224‘</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MMMBDD,BYY</a:t>
            </a:r>
          </a:p>
          <a:p>
            <a:pPr fontAlgn="base"/>
            <a:r>
              <a:rPr lang="en-US" sz="1200" kern="1200" dirty="0" smtClean="0">
                <a:solidFill>
                  <a:schemeClr val="tx1"/>
                </a:solidFill>
                <a:effectLst/>
                <a:latin typeface="+mn-lt"/>
                <a:ea typeface="+mn-ea"/>
                <a:cs typeface="+mn-cs"/>
              </a:rPr>
              <a:t>Sep 12, 85</a:t>
            </a:r>
          </a:p>
          <a:p>
            <a:pPr fontAlgn="base"/>
            <a:r>
              <a:rPr lang="en-US" sz="1200" kern="1200" dirty="0" smtClean="0">
                <a:solidFill>
                  <a:schemeClr val="tx1"/>
                </a:solidFill>
                <a:effectLst/>
                <a:latin typeface="+mn-lt"/>
                <a:ea typeface="+mn-ea"/>
                <a:cs typeface="+mn-cs"/>
              </a:rPr>
              <a:t>'Sep 12, 85'</a:t>
            </a:r>
          </a:p>
          <a:p>
            <a:pPr fontAlgn="base"/>
            <a:r>
              <a:rPr lang="en-US" sz="1200" kern="1200" dirty="0" smtClean="0">
                <a:solidFill>
                  <a:schemeClr val="tx1"/>
                </a:solidFill>
                <a:effectLst/>
                <a:latin typeface="+mn-lt"/>
                <a:ea typeface="+mn-ea"/>
                <a:cs typeface="+mn-cs"/>
              </a:rPr>
              <a:t>YYYY-MM-DD</a:t>
            </a:r>
          </a:p>
          <a:p>
            <a:pPr fontAlgn="base"/>
            <a:r>
              <a:rPr lang="en-US" sz="1200" kern="1200" dirty="0" smtClean="0">
                <a:solidFill>
                  <a:schemeClr val="tx1"/>
                </a:solidFill>
                <a:effectLst/>
                <a:latin typeface="+mn-lt"/>
                <a:ea typeface="+mn-ea"/>
                <a:cs typeface="+mn-cs"/>
              </a:rPr>
              <a:t>1996-02-14</a:t>
            </a:r>
          </a:p>
          <a:p>
            <a:pPr fontAlgn="base"/>
            <a:r>
              <a:rPr lang="en-US" sz="1200" kern="1200" dirty="0" smtClean="0">
                <a:solidFill>
                  <a:schemeClr val="tx1"/>
                </a:solidFill>
                <a:effectLst/>
                <a:latin typeface="+mn-lt"/>
                <a:ea typeface="+mn-ea"/>
                <a:cs typeface="+mn-cs"/>
              </a:rPr>
              <a:t>'1996-02-14‘</a:t>
            </a:r>
          </a:p>
          <a:p>
            <a:pPr fontAlgn="base"/>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YYYYBMMMBDD</a:t>
            </a:r>
          </a:p>
          <a:p>
            <a:pPr fontAlgn="base"/>
            <a:r>
              <a:rPr lang="en-US" sz="1200" kern="1200" dirty="0" smtClean="0">
                <a:solidFill>
                  <a:schemeClr val="tx1"/>
                </a:solidFill>
                <a:effectLst/>
                <a:latin typeface="+mn-lt"/>
                <a:ea typeface="+mn-ea"/>
                <a:cs typeface="+mn-cs"/>
              </a:rPr>
              <a:t>1985 Sep 12</a:t>
            </a:r>
          </a:p>
          <a:p>
            <a:pPr fontAlgn="base"/>
            <a:r>
              <a:rPr lang="en-US" sz="1200" kern="1200" dirty="0" smtClean="0">
                <a:solidFill>
                  <a:schemeClr val="tx1"/>
                </a:solidFill>
                <a:effectLst/>
                <a:latin typeface="+mn-lt"/>
                <a:ea typeface="+mn-ea"/>
                <a:cs typeface="+mn-cs"/>
              </a:rPr>
              <a:t>'1985 Sep 12'</a:t>
            </a:r>
          </a:p>
          <a:p>
            <a:r>
              <a:rPr lang="en-US" sz="120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________________________________________________________</a:t>
            </a:r>
          </a:p>
          <a:p>
            <a:pPr fontAlgn="base"/>
            <a:r>
              <a:rPr lang="en-US" sz="1200" b="1" i="1" kern="1200" dirty="0" smtClean="0">
                <a:solidFill>
                  <a:schemeClr val="tx1"/>
                </a:solidFill>
                <a:effectLst/>
                <a:latin typeface="+mn-lt"/>
                <a:ea typeface="+mn-ea"/>
                <a:cs typeface="+mn-cs"/>
              </a:rPr>
              <a:t>SELECT DATE;</a:t>
            </a:r>
            <a:r>
              <a:rPr lang="en-US" dirty="0" smtClean="0"/>
              <a:t/>
            </a:r>
            <a:br>
              <a:rPr lang="en-US" dirty="0" smtClean="0"/>
            </a:br>
            <a:r>
              <a:rPr lang="en-US" sz="1200" b="0" i="0" kern="1200" dirty="0" smtClean="0">
                <a:solidFill>
                  <a:schemeClr val="tx1"/>
                </a:solidFill>
                <a:effectLst/>
                <a:latin typeface="+mn-lt"/>
                <a:ea typeface="+mn-ea"/>
                <a:cs typeface="+mn-cs"/>
              </a:rPr>
              <a:t>TERADATA SQL Assistant modifies the DATE column and display in format specified in </a:t>
            </a:r>
            <a:r>
              <a:rPr lang="en-US" sz="1200" b="0" i="0" kern="1200" dirty="0" err="1" smtClean="0">
                <a:solidFill>
                  <a:schemeClr val="tx1"/>
                </a:solidFill>
                <a:effectLst/>
                <a:latin typeface="+mn-lt"/>
                <a:ea typeface="+mn-ea"/>
                <a:cs typeface="+mn-cs"/>
              </a:rPr>
              <a:t>settings.To</a:t>
            </a:r>
            <a:r>
              <a:rPr lang="en-US" sz="1200" b="0" i="0" kern="1200" dirty="0" smtClean="0">
                <a:solidFill>
                  <a:schemeClr val="tx1"/>
                </a:solidFill>
                <a:effectLst/>
                <a:latin typeface="+mn-lt"/>
                <a:ea typeface="+mn-ea"/>
                <a:cs typeface="+mn-cs"/>
              </a:rPr>
              <a:t> Display DATE in actual format:</a:t>
            </a:r>
            <a:r>
              <a:rPr lang="en-US" dirty="0" smtClean="0"/>
              <a:t/>
            </a:r>
            <a:br>
              <a:rPr lang="en-US" dirty="0" smtClean="0"/>
            </a:br>
            <a:r>
              <a:rPr lang="en-US" sz="1200" b="1" i="1" kern="1200" dirty="0" smtClean="0">
                <a:solidFill>
                  <a:schemeClr val="tx1"/>
                </a:solidFill>
                <a:effectLst/>
                <a:latin typeface="+mn-lt"/>
                <a:ea typeface="+mn-ea"/>
                <a:cs typeface="+mn-cs"/>
              </a:rPr>
              <a:t>SELECT CAST(DATE AS VARCHAR(20));</a:t>
            </a:r>
            <a:r>
              <a:rPr lang="en-US" dirty="0" smtClean="0"/>
              <a:t/>
            </a:r>
            <a:br>
              <a:rPr lang="en-US" dirty="0" smtClean="0"/>
            </a:br>
            <a:r>
              <a:rPr lang="en-US" sz="1200" b="0" i="0" kern="1200" dirty="0" smtClean="0">
                <a:solidFill>
                  <a:schemeClr val="tx1"/>
                </a:solidFill>
                <a:effectLst/>
                <a:latin typeface="+mn-lt"/>
                <a:ea typeface="+mn-ea"/>
                <a:cs typeface="+mn-cs"/>
              </a:rPr>
              <a:t>Display date in the user specified format</a:t>
            </a:r>
            <a:r>
              <a:rPr lang="en-US" dirty="0" smtClean="0"/>
              <a:t/>
            </a:r>
            <a:br>
              <a:rPr lang="en-US" dirty="0" smtClean="0"/>
            </a:br>
            <a:r>
              <a:rPr lang="en-US" sz="1200" b="1" i="1" kern="1200" dirty="0" smtClean="0">
                <a:solidFill>
                  <a:schemeClr val="tx1"/>
                </a:solidFill>
                <a:effectLst/>
                <a:latin typeface="+mn-lt"/>
                <a:ea typeface="+mn-ea"/>
                <a:cs typeface="+mn-cs"/>
              </a:rPr>
              <a:t>SELECT CAST(DATE AS DATE FORMAT ‘Y4-MM-DD’);</a:t>
            </a:r>
            <a:r>
              <a:rPr lang="en-US" dirty="0" smtClean="0"/>
              <a:t/>
            </a:r>
            <a:br>
              <a:rPr lang="en-US" dirty="0" smtClean="0"/>
            </a:br>
            <a:r>
              <a:rPr lang="en-US" sz="1200" b="0" i="0" kern="1200" dirty="0" smtClean="0">
                <a:solidFill>
                  <a:schemeClr val="tx1"/>
                </a:solidFill>
                <a:effectLst/>
                <a:latin typeface="+mn-lt"/>
                <a:ea typeface="+mn-ea"/>
                <a:cs typeface="+mn-cs"/>
              </a:rPr>
              <a:t>Add 2 Days to DATE</a:t>
            </a:r>
            <a:r>
              <a:rPr lang="en-US" dirty="0" smtClean="0"/>
              <a:t/>
            </a:r>
            <a:br>
              <a:rPr lang="en-US" dirty="0" smtClean="0"/>
            </a:br>
            <a:r>
              <a:rPr lang="en-US" sz="1200" b="1" i="1" kern="1200" dirty="0" smtClean="0">
                <a:solidFill>
                  <a:schemeClr val="tx1"/>
                </a:solidFill>
                <a:effectLst/>
                <a:latin typeface="+mn-lt"/>
                <a:ea typeface="+mn-ea"/>
                <a:cs typeface="+mn-cs"/>
              </a:rPr>
              <a:t>SELECT DATE + INTERVAL ‘2’ DAY;</a:t>
            </a:r>
            <a:r>
              <a:rPr lang="en-US" dirty="0" smtClean="0"/>
              <a:t/>
            </a:r>
            <a:br>
              <a:rPr lang="en-US" dirty="0" smtClean="0"/>
            </a:br>
            <a:r>
              <a:rPr lang="en-US" sz="1200" b="0" i="0" kern="1200" dirty="0" smtClean="0">
                <a:solidFill>
                  <a:schemeClr val="tx1"/>
                </a:solidFill>
                <a:effectLst/>
                <a:latin typeface="+mn-lt"/>
                <a:ea typeface="+mn-ea"/>
                <a:cs typeface="+mn-cs"/>
              </a:rPr>
              <a:t>Add 2 Months to DATE</a:t>
            </a:r>
            <a:r>
              <a:rPr lang="en-US" dirty="0" smtClean="0"/>
              <a:t/>
            </a:r>
            <a:br>
              <a:rPr lang="en-US" dirty="0" smtClean="0"/>
            </a:br>
            <a:r>
              <a:rPr lang="en-US" sz="1200" b="1" i="1" kern="1200" dirty="0" smtClean="0">
                <a:solidFill>
                  <a:schemeClr val="tx1"/>
                </a:solidFill>
                <a:effectLst/>
                <a:latin typeface="+mn-lt"/>
                <a:ea typeface="+mn-ea"/>
                <a:cs typeface="+mn-cs"/>
              </a:rPr>
              <a:t>SELECT DATE + INTERVAL ‘2’ MONTH;</a:t>
            </a:r>
            <a:r>
              <a:rPr lang="en-US" dirty="0" smtClean="0"/>
              <a:t/>
            </a:r>
            <a:br>
              <a:rPr lang="en-US" dirty="0" smtClean="0"/>
            </a:br>
            <a:r>
              <a:rPr lang="en-US" sz="1200" b="0" i="0" kern="1200" dirty="0" smtClean="0">
                <a:solidFill>
                  <a:schemeClr val="tx1"/>
                </a:solidFill>
                <a:effectLst/>
                <a:latin typeface="+mn-lt"/>
                <a:ea typeface="+mn-ea"/>
                <a:cs typeface="+mn-cs"/>
              </a:rPr>
              <a:t>Add 2 Years to DATE</a:t>
            </a:r>
            <a:r>
              <a:rPr lang="en-US" dirty="0" smtClean="0"/>
              <a:t/>
            </a:r>
            <a:br>
              <a:rPr lang="en-US" dirty="0" smtClean="0"/>
            </a:br>
            <a:r>
              <a:rPr lang="en-US" sz="1200" b="1" i="1" kern="1200" dirty="0" smtClean="0">
                <a:solidFill>
                  <a:schemeClr val="tx1"/>
                </a:solidFill>
                <a:effectLst/>
                <a:latin typeface="+mn-lt"/>
                <a:ea typeface="+mn-ea"/>
                <a:cs typeface="+mn-cs"/>
              </a:rPr>
              <a:t>SELECT DATE + INTERVAL ‘2’ YEAR;</a:t>
            </a:r>
            <a:r>
              <a:rPr lang="en-US" dirty="0" smtClean="0"/>
              <a:t/>
            </a:r>
            <a:br>
              <a:rPr lang="en-US" dirty="0" smtClean="0"/>
            </a:br>
            <a:r>
              <a:rPr lang="en-US" sz="1200" b="0" i="0" kern="1200" dirty="0" smtClean="0">
                <a:solidFill>
                  <a:schemeClr val="tx1"/>
                </a:solidFill>
                <a:effectLst/>
                <a:latin typeface="+mn-lt"/>
                <a:ea typeface="+mn-ea"/>
                <a:cs typeface="+mn-cs"/>
              </a:rPr>
              <a:t>Subtract 2 DATEs</a:t>
            </a:r>
            <a:r>
              <a:rPr lang="en-US" dirty="0" smtClean="0"/>
              <a:t/>
            </a:r>
            <a:br>
              <a:rPr lang="en-US" dirty="0" smtClean="0"/>
            </a:br>
            <a:r>
              <a:rPr lang="en-US" sz="1200" b="1" i="1" kern="1200" dirty="0" smtClean="0">
                <a:solidFill>
                  <a:schemeClr val="tx1"/>
                </a:solidFill>
                <a:effectLst/>
                <a:latin typeface="+mn-lt"/>
                <a:ea typeface="+mn-ea"/>
                <a:cs typeface="+mn-cs"/>
              </a:rPr>
              <a:t>SELECT DATE – (DATE -2 );</a:t>
            </a:r>
            <a:r>
              <a:rPr lang="en-US" dirty="0" smtClean="0"/>
              <a:t/>
            </a:r>
            <a:br>
              <a:rPr lang="en-US" dirty="0" smtClean="0"/>
            </a:br>
            <a:r>
              <a:rPr lang="en-US" sz="1200" b="0" i="0" kern="1200" dirty="0" smtClean="0">
                <a:solidFill>
                  <a:schemeClr val="tx1"/>
                </a:solidFill>
                <a:effectLst/>
                <a:latin typeface="+mn-lt"/>
                <a:ea typeface="+mn-ea"/>
                <a:cs typeface="+mn-cs"/>
              </a:rPr>
              <a:t>Change Date to Timestamp</a:t>
            </a:r>
            <a:r>
              <a:rPr lang="en-US" dirty="0" smtClean="0"/>
              <a:t/>
            </a:r>
            <a:br>
              <a:rPr lang="en-US" dirty="0" smtClean="0"/>
            </a:br>
            <a:r>
              <a:rPr lang="en-US" sz="1200" b="1" i="1" kern="1200" dirty="0" smtClean="0">
                <a:solidFill>
                  <a:schemeClr val="tx1"/>
                </a:solidFill>
                <a:effectLst/>
                <a:latin typeface="+mn-lt"/>
                <a:ea typeface="+mn-ea"/>
                <a:cs typeface="+mn-cs"/>
              </a:rPr>
              <a:t>SELECT CAST(DATE AS TIMESTAMP(0));</a:t>
            </a:r>
            <a:r>
              <a:rPr lang="en-US" dirty="0" smtClean="0"/>
              <a:t/>
            </a:r>
            <a:br>
              <a:rPr lang="en-US" dirty="0" smtClean="0"/>
            </a:br>
            <a:r>
              <a:rPr lang="en-US" sz="1200" b="0" i="0" kern="1200" dirty="0" smtClean="0">
                <a:solidFill>
                  <a:schemeClr val="tx1"/>
                </a:solidFill>
                <a:effectLst/>
                <a:latin typeface="+mn-lt"/>
                <a:ea typeface="+mn-ea"/>
                <a:cs typeface="+mn-cs"/>
              </a:rPr>
              <a:t>Select YEAR from Date</a:t>
            </a:r>
            <a:r>
              <a:rPr lang="en-US" dirty="0" smtClean="0"/>
              <a:t/>
            </a:r>
            <a:br>
              <a:rPr lang="en-US" dirty="0" smtClean="0"/>
            </a:br>
            <a:r>
              <a:rPr lang="en-US" sz="1200" b="1" i="1" kern="1200" dirty="0" smtClean="0">
                <a:solidFill>
                  <a:schemeClr val="tx1"/>
                </a:solidFill>
                <a:effectLst/>
                <a:latin typeface="+mn-lt"/>
                <a:ea typeface="+mn-ea"/>
                <a:cs typeface="+mn-cs"/>
              </a:rPr>
              <a:t>SELECT EXTRACT(YEAR FROM DATE);</a:t>
            </a:r>
            <a:r>
              <a:rPr lang="en-US" dirty="0" smtClean="0"/>
              <a:t/>
            </a:r>
            <a:br>
              <a:rPr lang="en-US" dirty="0" smtClean="0"/>
            </a:br>
            <a:r>
              <a:rPr lang="en-US" sz="1200" b="0" i="0" kern="1200" dirty="0" smtClean="0">
                <a:solidFill>
                  <a:schemeClr val="tx1"/>
                </a:solidFill>
                <a:effectLst/>
                <a:latin typeface="+mn-lt"/>
                <a:ea typeface="+mn-ea"/>
                <a:cs typeface="+mn-cs"/>
              </a:rPr>
              <a:t>Select MONTH from Date</a:t>
            </a:r>
            <a:r>
              <a:rPr lang="en-US" dirty="0" smtClean="0"/>
              <a:t/>
            </a:r>
            <a:br>
              <a:rPr lang="en-US" dirty="0" smtClean="0"/>
            </a:br>
            <a:r>
              <a:rPr lang="en-US" sz="1200" b="1" i="1" kern="1200" dirty="0" smtClean="0">
                <a:solidFill>
                  <a:schemeClr val="tx1"/>
                </a:solidFill>
                <a:effectLst/>
                <a:latin typeface="+mn-lt"/>
                <a:ea typeface="+mn-ea"/>
                <a:cs typeface="+mn-cs"/>
              </a:rPr>
              <a:t>SELECT EXTRACT(MONTH FROM DATE);</a:t>
            </a:r>
            <a:r>
              <a:rPr lang="en-US" dirty="0" smtClean="0"/>
              <a:t/>
            </a:r>
            <a:br>
              <a:rPr lang="en-US" dirty="0" smtClean="0"/>
            </a:br>
            <a:r>
              <a:rPr lang="en-US" sz="1200" b="0" i="0" kern="1200" dirty="0" smtClean="0">
                <a:solidFill>
                  <a:schemeClr val="tx1"/>
                </a:solidFill>
                <a:effectLst/>
                <a:latin typeface="+mn-lt"/>
                <a:ea typeface="+mn-ea"/>
                <a:cs typeface="+mn-cs"/>
              </a:rPr>
              <a:t>Select DAY from Date</a:t>
            </a:r>
            <a:r>
              <a:rPr lang="en-US" dirty="0" smtClean="0"/>
              <a:t/>
            </a:r>
            <a:br>
              <a:rPr lang="en-US" dirty="0" smtClean="0"/>
            </a:br>
            <a:r>
              <a:rPr lang="en-US" sz="1200" b="1" i="1" kern="1200" dirty="0" smtClean="0">
                <a:solidFill>
                  <a:schemeClr val="tx1"/>
                </a:solidFill>
                <a:effectLst/>
                <a:latin typeface="+mn-lt"/>
                <a:ea typeface="+mn-ea"/>
                <a:cs typeface="+mn-cs"/>
              </a:rPr>
              <a:t>SELECT EXTRACT(DAY FROM DATE);</a:t>
            </a:r>
            <a:r>
              <a:rPr lang="en-US" dirty="0" smtClean="0"/>
              <a:t/>
            </a:r>
            <a:br>
              <a:rPr lang="en-US" dirty="0" smtClean="0"/>
            </a:br>
            <a:r>
              <a:rPr lang="en-US" sz="1200" b="0" i="0" kern="1200" dirty="0" smtClean="0">
                <a:solidFill>
                  <a:schemeClr val="tx1"/>
                </a:solidFill>
                <a:effectLst/>
                <a:latin typeface="+mn-lt"/>
                <a:ea typeface="+mn-ea"/>
                <a:cs typeface="+mn-cs"/>
              </a:rPr>
              <a:t>Select LAST DAY of LAST MONTH</a:t>
            </a:r>
            <a:r>
              <a:rPr lang="en-US" dirty="0" smtClean="0"/>
              <a:t/>
            </a:r>
            <a:br>
              <a:rPr lang="en-US" dirty="0" smtClean="0"/>
            </a:br>
            <a:r>
              <a:rPr lang="en-US" sz="1200" b="1" i="1" kern="1200" dirty="0" smtClean="0">
                <a:solidFill>
                  <a:schemeClr val="tx1"/>
                </a:solidFill>
                <a:effectLst/>
                <a:latin typeface="+mn-lt"/>
                <a:ea typeface="+mn-ea"/>
                <a:cs typeface="+mn-cs"/>
              </a:rPr>
              <a:t>SELECT (DATE – EXTRACT(DAY FROM DATE))</a:t>
            </a:r>
            <a:r>
              <a:rPr lang="en-US" dirty="0" smtClean="0"/>
              <a:t/>
            </a:r>
            <a:br>
              <a:rPr lang="en-US" dirty="0" smtClean="0"/>
            </a:br>
            <a:r>
              <a:rPr lang="en-US" sz="1200" b="0" i="0" kern="1200" dirty="0" smtClean="0">
                <a:solidFill>
                  <a:schemeClr val="tx1"/>
                </a:solidFill>
                <a:effectLst/>
                <a:latin typeface="+mn-lt"/>
                <a:ea typeface="+mn-ea"/>
                <a:cs typeface="+mn-cs"/>
              </a:rPr>
              <a:t>Select FIRST day of Current Month</a:t>
            </a:r>
            <a:r>
              <a:rPr lang="en-US" dirty="0" smtClean="0"/>
              <a:t/>
            </a:r>
            <a:br>
              <a:rPr lang="en-US" dirty="0" smtClean="0"/>
            </a:br>
            <a:r>
              <a:rPr lang="en-US" sz="1200" b="1" i="1" kern="1200" dirty="0" smtClean="0">
                <a:solidFill>
                  <a:schemeClr val="tx1"/>
                </a:solidFill>
                <a:effectLst/>
                <a:latin typeface="+mn-lt"/>
                <a:ea typeface="+mn-ea"/>
                <a:cs typeface="+mn-cs"/>
              </a:rPr>
              <a:t>SELECT (DATE – EXTRACT(DAY FROM DATE)) + 1;</a:t>
            </a:r>
            <a:r>
              <a:rPr lang="en-US" dirty="0" smtClean="0"/>
              <a:t/>
            </a:r>
            <a:br>
              <a:rPr lang="en-US" dirty="0" smtClean="0"/>
            </a:br>
            <a:r>
              <a:rPr lang="en-US" sz="1200" b="0" i="0" kern="1200" dirty="0" smtClean="0">
                <a:solidFill>
                  <a:schemeClr val="tx1"/>
                </a:solidFill>
                <a:effectLst/>
                <a:latin typeface="+mn-lt"/>
                <a:ea typeface="+mn-ea"/>
                <a:cs typeface="+mn-cs"/>
              </a:rPr>
              <a:t>Select LAST day of Current Month</a:t>
            </a:r>
            <a:r>
              <a:rPr lang="en-US" dirty="0" smtClean="0"/>
              <a:t/>
            </a:r>
            <a:br>
              <a:rPr lang="en-US" dirty="0" smtClean="0"/>
            </a:br>
            <a:r>
              <a:rPr lang="en-US" sz="1200" b="1" i="1" kern="1200" dirty="0" smtClean="0">
                <a:solidFill>
                  <a:schemeClr val="tx1"/>
                </a:solidFill>
                <a:effectLst/>
                <a:latin typeface="+mn-lt"/>
                <a:ea typeface="+mn-ea"/>
                <a:cs typeface="+mn-cs"/>
              </a:rPr>
              <a:t>SELECT (DATE + INTERVAL ‘1’ MONTH) – EXTRACT(DAY FROM ADD_MONTHS(DATE,1));</a:t>
            </a:r>
          </a:p>
          <a:p>
            <a:pPr fontAlgn="base"/>
            <a:endParaRPr lang="en-US" sz="1200" b="1" i="1"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If DATE is </a:t>
            </a:r>
            <a:r>
              <a:rPr lang="en-US" sz="1200" b="1" i="1" kern="1200" dirty="0" smtClean="0">
                <a:solidFill>
                  <a:schemeClr val="tx1"/>
                </a:solidFill>
                <a:effectLst/>
                <a:latin typeface="+mn-lt"/>
                <a:ea typeface="+mn-ea"/>
                <a:cs typeface="+mn-cs"/>
              </a:rPr>
              <a:t>2013-03-13</a:t>
            </a:r>
            <a:r>
              <a:rPr lang="en-US" sz="1200" b="1" i="0" kern="1200" dirty="0" smtClean="0">
                <a:solidFill>
                  <a:schemeClr val="tx1"/>
                </a:solidFill>
                <a:effectLst/>
                <a:latin typeface="+mn-lt"/>
                <a:ea typeface="+mn-ea"/>
                <a:cs typeface="+mn-cs"/>
              </a:rPr>
              <a:t> then TERADATA will save it in integer format and value will be</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SEL (2013-1900)*10000 + 03*100 + 13 –&gt; [</a:t>
            </a:r>
            <a:r>
              <a:rPr lang="en-US" sz="1200" b="1" i="1" kern="1200" dirty="0" smtClean="0">
                <a:solidFill>
                  <a:schemeClr val="tx1"/>
                </a:solidFill>
                <a:effectLst/>
                <a:latin typeface="+mn-lt"/>
                <a:ea typeface="+mn-ea"/>
                <a:cs typeface="+mn-cs"/>
              </a:rPr>
              <a:t>1130313</a:t>
            </a:r>
            <a:r>
              <a:rPr lang="en-US" sz="1200" b="1"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Example: If we have a table which has a DATE column DOA and it has some value as ‘2013-03-13’ then we can fetch records like this:</a:t>
            </a:r>
          </a:p>
          <a:p>
            <a:r>
              <a:rPr lang="en-US" sz="1200" b="1" i="1" kern="1200" dirty="0" smtClean="0">
                <a:solidFill>
                  <a:schemeClr val="tx1"/>
                </a:solidFill>
                <a:effectLst/>
                <a:latin typeface="+mn-lt"/>
                <a:ea typeface="+mn-ea"/>
                <a:cs typeface="+mn-cs"/>
              </a:rPr>
              <a:t>SELECT * FROM EMPLOYEE WHERE DOJ=’2013-03-13′;</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a:t>
            </a:r>
          </a:p>
          <a:p>
            <a:r>
              <a:rPr lang="en-US" sz="1200" b="1" i="1" kern="1200" dirty="0" smtClean="0">
                <a:solidFill>
                  <a:schemeClr val="tx1"/>
                </a:solidFill>
                <a:effectLst/>
                <a:latin typeface="+mn-lt"/>
                <a:ea typeface="+mn-ea"/>
                <a:cs typeface="+mn-cs"/>
              </a:rPr>
              <a:t>SELECT * FROM EMPLOYEE WHERE DOJ=1130313;</a:t>
            </a:r>
            <a:endParaRPr lang="en-US" sz="1200" b="1"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83B482-5479-4701-B54F-42D086ABD42F}" type="slidenum">
              <a:rPr lang="en-US" smtClean="0"/>
              <a:pPr/>
              <a:t>49</a:t>
            </a:fld>
            <a:endParaRPr lang="en-US"/>
          </a:p>
        </p:txBody>
      </p:sp>
    </p:spTree>
    <p:extLst>
      <p:ext uri="{BB962C8B-B14F-4D97-AF65-F5344CB8AC3E}">
        <p14:creationId xmlns:p14="http://schemas.microsoft.com/office/powerpoint/2010/main" val="424818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http://www.teradatawiki.net/2013/10/Teradata-Ranking.html</a:t>
            </a:r>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50</a:t>
            </a:fld>
            <a:endParaRPr lang="en-US"/>
          </a:p>
        </p:txBody>
      </p:sp>
    </p:spTree>
    <p:extLst>
      <p:ext uri="{BB962C8B-B14F-4D97-AF65-F5344CB8AC3E}">
        <p14:creationId xmlns:p14="http://schemas.microsoft.com/office/powerpoint/2010/main" val="368656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3B482-5479-4701-B54F-42D086ABD42F}" type="slidenum">
              <a:rPr lang="en-US" smtClean="0"/>
              <a:pPr/>
              <a:t>64</a:t>
            </a:fld>
            <a:endParaRPr lang="en-US"/>
          </a:p>
        </p:txBody>
      </p:sp>
    </p:spTree>
    <p:extLst>
      <p:ext uri="{BB962C8B-B14F-4D97-AF65-F5344CB8AC3E}">
        <p14:creationId xmlns:p14="http://schemas.microsoft.com/office/powerpoint/2010/main" val="357498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CEC9A-38BA-426C-B41E-8B648F43E347}"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3CEC9A-38BA-426C-B41E-8B648F43E347}"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3CEC9A-38BA-426C-B41E-8B648F43E347}"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3CEC9A-38BA-426C-B41E-8B648F43E347}"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CEC9A-38BA-426C-B41E-8B648F43E347}"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CEC9A-38BA-426C-B41E-8B648F43E347}" type="datetimeFigureOut">
              <a:rPr lang="en-US" smtClean="0"/>
              <a:pPr/>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A9CB0-DA70-4519-B451-42BDC5C391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82094"/>
            <a:ext cx="8534400" cy="5575052"/>
          </a:xfrm>
          <a:prstGeom prst="rect">
            <a:avLst/>
          </a:prstGeom>
        </p:spPr>
        <p:txBody>
          <a:bodyPr wrap="square">
            <a:spAutoFit/>
          </a:bodyPr>
          <a:lstStyle/>
          <a:p>
            <a:pPr>
              <a:lnSpc>
                <a:spcPct val="150000"/>
              </a:lnSpc>
            </a:pPr>
            <a:r>
              <a:rPr lang="en-US" sz="2400" b="1" dirty="0" err="1" smtClean="0">
                <a:solidFill>
                  <a:srgbClr val="00B0F0"/>
                </a:solidFill>
              </a:rPr>
              <a:t>Teradata</a:t>
            </a:r>
            <a:r>
              <a:rPr lang="en-US" sz="2400" b="1" dirty="0" smtClean="0">
                <a:solidFill>
                  <a:srgbClr val="00B0F0"/>
                </a:solidFill>
              </a:rPr>
              <a:t> is a Relational Database Management  System (RDBMS):</a:t>
            </a:r>
          </a:p>
          <a:p>
            <a:pPr marL="914400" lvl="1" indent="-457200">
              <a:lnSpc>
                <a:spcPct val="150000"/>
              </a:lnSpc>
              <a:buFont typeface="Calibri" pitchFamily="34" charset="0"/>
              <a:buAutoNum type="arabicPeriod"/>
            </a:pPr>
            <a:r>
              <a:rPr lang="en-US" sz="2400" dirty="0"/>
              <a:t>Designed to run the world’s largest commercial databases. </a:t>
            </a:r>
          </a:p>
          <a:p>
            <a:pPr marL="914400" lvl="1" indent="-457200">
              <a:lnSpc>
                <a:spcPct val="150000"/>
              </a:lnSpc>
              <a:buFont typeface="Calibri" pitchFamily="34" charset="0"/>
              <a:buAutoNum type="arabicPeriod"/>
            </a:pPr>
            <a:r>
              <a:rPr lang="en-US" sz="2400" dirty="0"/>
              <a:t>Preferred solution for enterprise data warehousing (OLAP).</a:t>
            </a:r>
          </a:p>
          <a:p>
            <a:pPr marL="914400" lvl="1" indent="-457200">
              <a:lnSpc>
                <a:spcPct val="150000"/>
              </a:lnSpc>
              <a:buFont typeface="Calibri" pitchFamily="34" charset="0"/>
              <a:buAutoNum type="arabicPeriod"/>
            </a:pPr>
            <a:r>
              <a:rPr lang="en-US" sz="2400" dirty="0"/>
              <a:t>Executes on UNIX-MP-RAS or NT-based system platforms</a:t>
            </a:r>
          </a:p>
          <a:p>
            <a:pPr marL="914400" lvl="1" indent="-457200">
              <a:lnSpc>
                <a:spcPct val="150000"/>
              </a:lnSpc>
              <a:buFont typeface="Calibri" pitchFamily="34" charset="0"/>
              <a:buAutoNum type="arabicPeriod"/>
            </a:pPr>
            <a:r>
              <a:rPr lang="en-US" sz="2400" dirty="0"/>
              <a:t>Compliant with ANSI industry standards</a:t>
            </a:r>
          </a:p>
          <a:p>
            <a:pPr marL="914400" lvl="1" indent="-457200">
              <a:lnSpc>
                <a:spcPct val="150000"/>
              </a:lnSpc>
              <a:buFont typeface="Calibri" pitchFamily="34" charset="0"/>
              <a:buAutoNum type="arabicPeriod"/>
            </a:pPr>
            <a:r>
              <a:rPr lang="en-US" sz="2400" dirty="0"/>
              <a:t>Runs on single (SMP) or multiple (MPP) nodes </a:t>
            </a:r>
          </a:p>
          <a:p>
            <a:pPr marL="914400" lvl="1" indent="-457200">
              <a:lnSpc>
                <a:spcPct val="150000"/>
              </a:lnSpc>
              <a:buFont typeface="Calibri" pitchFamily="34" charset="0"/>
              <a:buAutoNum type="arabicPeriod"/>
            </a:pPr>
            <a:r>
              <a:rPr lang="en-US" sz="2400" dirty="0"/>
              <a:t>Acts as “Database server” to client applications throughout the enterprise</a:t>
            </a:r>
          </a:p>
          <a:p>
            <a:pPr marL="914400" lvl="1" indent="-457200">
              <a:lnSpc>
                <a:spcPct val="150000"/>
              </a:lnSpc>
              <a:buFont typeface="Calibri" pitchFamily="34" charset="0"/>
              <a:buAutoNum type="arabicPeriod"/>
            </a:pPr>
            <a:r>
              <a:rPr lang="en-US" sz="2400" dirty="0"/>
              <a:t>Uses </a:t>
            </a:r>
            <a:r>
              <a:rPr lang="en-US" sz="2400" b="1" dirty="0"/>
              <a:t>Parallelism</a:t>
            </a:r>
            <a:r>
              <a:rPr lang="en-US" sz="2400" dirty="0"/>
              <a:t> to manage Terabytes of data</a:t>
            </a:r>
          </a:p>
          <a:p>
            <a:pPr marL="914400" lvl="1" indent="-457200">
              <a:lnSpc>
                <a:spcPct val="150000"/>
              </a:lnSpc>
              <a:buFont typeface="Calibri" pitchFamily="34" charset="0"/>
              <a:buAutoNum type="arabicPeriod"/>
            </a:pPr>
            <a:r>
              <a:rPr lang="en-US" sz="2400" dirty="0"/>
              <a:t>“Shared-Nothing Architecture”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196866" cy="369332"/>
          </a:xfrm>
          <a:prstGeom prst="rect">
            <a:avLst/>
          </a:prstGeom>
        </p:spPr>
        <p:txBody>
          <a:bodyPr wrap="none">
            <a:spAutoFit/>
          </a:bodyPr>
          <a:lstStyle/>
          <a:p>
            <a:r>
              <a:rPr lang="en-US" b="1" dirty="0"/>
              <a:t>The AMPs </a:t>
            </a:r>
            <a:endParaRPr lang="en-US" dirty="0"/>
          </a:p>
        </p:txBody>
      </p:sp>
      <p:sp>
        <p:nvSpPr>
          <p:cNvPr id="3" name="Rectangle 2"/>
          <p:cNvSpPr/>
          <p:nvPr/>
        </p:nvSpPr>
        <p:spPr>
          <a:xfrm>
            <a:off x="457200" y="990600"/>
            <a:ext cx="8458200" cy="2862322"/>
          </a:xfrm>
          <a:prstGeom prst="rect">
            <a:avLst/>
          </a:prstGeom>
        </p:spPr>
        <p:txBody>
          <a:bodyPr wrap="square">
            <a:spAutoFit/>
          </a:bodyPr>
          <a:lstStyle/>
          <a:p>
            <a:r>
              <a:rPr lang="en-US" dirty="0"/>
              <a:t>The PE passes the PLAN to the AMPs over the BYNET. The AMPs then retrieve the rows they own from their disks and pass it back to the PE over the </a:t>
            </a:r>
            <a:r>
              <a:rPr lang="en-US" dirty="0" smtClean="0"/>
              <a:t>BYNET</a:t>
            </a:r>
          </a:p>
          <a:p>
            <a:endParaRPr lang="en-US" dirty="0"/>
          </a:p>
          <a:p>
            <a:r>
              <a:rPr lang="en-US" dirty="0"/>
              <a:t>The AMPs organize every table in separate blocks just like you might organize your clothes in separate dresser drawers </a:t>
            </a:r>
            <a:endParaRPr lang="en-US" dirty="0" smtClean="0"/>
          </a:p>
          <a:p>
            <a:endParaRPr lang="en-US" dirty="0"/>
          </a:p>
          <a:p>
            <a:r>
              <a:rPr lang="en-US" dirty="0"/>
              <a:t>When a table is first created each AMP creates a table header on their disk </a:t>
            </a:r>
            <a:endParaRPr lang="en-US" dirty="0" smtClean="0"/>
          </a:p>
          <a:p>
            <a:endParaRPr lang="en-US" dirty="0"/>
          </a:p>
          <a:p>
            <a:r>
              <a:rPr lang="en-US" dirty="0"/>
              <a:t>When the table is loaded each AMP receives rows for that table that they and only they own.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838201" y="1081088"/>
            <a:ext cx="7086600" cy="4695825"/>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66800" y="1071563"/>
            <a:ext cx="7086600" cy="5253037"/>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524000" y="1033463"/>
            <a:ext cx="6324600" cy="479107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990600" y="1062038"/>
            <a:ext cx="7315199" cy="5414962"/>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609600" y="1009650"/>
            <a:ext cx="7543799" cy="546735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143000" y="533400"/>
            <a:ext cx="7010400" cy="5691187"/>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295400" y="381000"/>
            <a:ext cx="6553200" cy="5495925"/>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143000" y="1023938"/>
            <a:ext cx="7086600" cy="5300662"/>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066800" y="457200"/>
            <a:ext cx="6934199" cy="5691187"/>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828800" y="990600"/>
            <a:ext cx="5586412" cy="4829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95400" y="533400"/>
            <a:ext cx="7010400"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600200" y="1028700"/>
            <a:ext cx="6019800" cy="54483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2328971" cy="369332"/>
          </a:xfrm>
          <a:prstGeom prst="rect">
            <a:avLst/>
          </a:prstGeom>
        </p:spPr>
        <p:txBody>
          <a:bodyPr wrap="none">
            <a:spAutoFit/>
          </a:bodyPr>
          <a:lstStyle/>
          <a:p>
            <a:r>
              <a:rPr lang="en-US" b="1" dirty="0" err="1" smtClean="0"/>
              <a:t>Teradata</a:t>
            </a:r>
            <a:r>
              <a:rPr lang="en-US" b="1" dirty="0" smtClean="0"/>
              <a:t> – JOIN INDEX</a:t>
            </a:r>
            <a:endParaRPr lang="en-US" b="1" dirty="0"/>
          </a:p>
        </p:txBody>
      </p:sp>
      <p:sp>
        <p:nvSpPr>
          <p:cNvPr id="3" name="Rectangle 2"/>
          <p:cNvSpPr/>
          <p:nvPr/>
        </p:nvSpPr>
        <p:spPr>
          <a:xfrm>
            <a:off x="381000" y="990600"/>
            <a:ext cx="8458200" cy="4247317"/>
          </a:xfrm>
          <a:prstGeom prst="rect">
            <a:avLst/>
          </a:prstGeom>
        </p:spPr>
        <p:txBody>
          <a:bodyPr wrap="square">
            <a:spAutoFit/>
          </a:bodyPr>
          <a:lstStyle/>
          <a:p>
            <a:r>
              <a:rPr lang="en-US" dirty="0" smtClean="0"/>
              <a:t>JOIN INDEX is a materialized view. </a:t>
            </a:r>
          </a:p>
          <a:p>
            <a:endParaRPr lang="en-US" dirty="0" smtClean="0"/>
          </a:p>
          <a:p>
            <a:r>
              <a:rPr lang="en-US" dirty="0" smtClean="0"/>
              <a:t>Its definition is permanently stored and the data is updated whenever the base tables referred in the join index is updated. </a:t>
            </a:r>
          </a:p>
          <a:p>
            <a:endParaRPr lang="en-US" dirty="0" smtClean="0"/>
          </a:p>
          <a:p>
            <a:r>
              <a:rPr lang="en-US" dirty="0" smtClean="0"/>
              <a:t>JOIN INDEX may contain one or more tables and also contain pre-aggregated data. </a:t>
            </a:r>
          </a:p>
          <a:p>
            <a:endParaRPr lang="en-US" dirty="0" smtClean="0"/>
          </a:p>
          <a:p>
            <a:r>
              <a:rPr lang="en-US" dirty="0" smtClean="0"/>
              <a:t>Join indexes are mainly used for improving the performance</a:t>
            </a:r>
          </a:p>
          <a:p>
            <a:endParaRPr lang="en-US" dirty="0" smtClean="0"/>
          </a:p>
          <a:p>
            <a:endParaRPr lang="en-US" dirty="0" smtClean="0"/>
          </a:p>
          <a:p>
            <a:r>
              <a:rPr lang="en-US" dirty="0" smtClean="0"/>
              <a:t> Single Table Join Index (STJI)</a:t>
            </a:r>
          </a:p>
          <a:p>
            <a:endParaRPr lang="en-US" dirty="0" smtClean="0"/>
          </a:p>
          <a:p>
            <a:r>
              <a:rPr lang="en-US" dirty="0" smtClean="0"/>
              <a:t> Multi Table Join Index (MTJI)</a:t>
            </a:r>
          </a:p>
          <a:p>
            <a:endParaRPr lang="en-US" dirty="0" smtClean="0"/>
          </a:p>
          <a:p>
            <a:r>
              <a:rPr lang="en-US" dirty="0" smtClean="0"/>
              <a:t> Aggregated Join Index (AJI)</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6172200" cy="7755969"/>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a:t>
            </a:r>
          </a:p>
          <a:p>
            <a:r>
              <a:rPr lang="en-US" b="1" dirty="0" err="1" smtClean="0"/>
              <a:t>FirstName</a:t>
            </a:r>
            <a:r>
              <a:rPr lang="en-US" b="1" dirty="0" smtClean="0"/>
              <a:t> VARCHAR(30) ,</a:t>
            </a:r>
          </a:p>
          <a:p>
            <a:r>
              <a:rPr lang="en-US" b="1" dirty="0" err="1" smtClean="0"/>
              <a:t>LastName</a:t>
            </a:r>
            <a:r>
              <a:rPr lang="en-US" b="1" dirty="0" smtClean="0"/>
              <a:t> VARCHAR(30) ,</a:t>
            </a:r>
          </a:p>
          <a:p>
            <a:r>
              <a:rPr lang="en-US" b="1" dirty="0" smtClean="0"/>
              <a:t>DOB DATE FORMAT 'YYYY-MM-DD',</a:t>
            </a:r>
          </a:p>
          <a:p>
            <a:r>
              <a:rPr lang="en-US" b="1" dirty="0" err="1" smtClean="0"/>
              <a:t>JoinedDate</a:t>
            </a:r>
            <a:r>
              <a:rPr lang="en-US" b="1" dirty="0" smtClean="0"/>
              <a:t> DATE FORMAT 'YYYY-MM-DD',</a:t>
            </a:r>
          </a:p>
          <a:p>
            <a:r>
              <a:rPr lang="en-US" b="1" dirty="0" err="1" smtClean="0"/>
              <a:t>DepartmentNo</a:t>
            </a:r>
            <a:r>
              <a:rPr lang="en-US" b="1" dirty="0" smtClean="0"/>
              <a:t> BYTEINT</a:t>
            </a:r>
          </a:p>
          <a:p>
            <a:r>
              <a:rPr lang="en-US" b="1" dirty="0" smtClean="0"/>
              <a:t>)  UNIQUE PRIMARY INDEX ( </a:t>
            </a:r>
            <a:r>
              <a:rPr lang="en-US" b="1" dirty="0" err="1" smtClean="0"/>
              <a:t>EmployeeNo</a:t>
            </a:r>
            <a:r>
              <a:rPr lang="en-US" b="1" dirty="0" smtClean="0"/>
              <a:t> );</a:t>
            </a:r>
          </a:p>
          <a:p>
            <a:endParaRPr lang="en-US" b="1" dirty="0" smtClean="0"/>
          </a:p>
          <a:p>
            <a:endParaRPr lang="en-US" sz="2400" b="1" dirty="0" smtClean="0"/>
          </a:p>
          <a:p>
            <a:r>
              <a:rPr lang="en-US" sz="2400" dirty="0" smtClean="0"/>
              <a:t>CREATE SET TABLE SALARY,FALLBACK</a:t>
            </a:r>
          </a:p>
          <a:p>
            <a:r>
              <a:rPr lang="en-US" sz="2400" dirty="0" smtClean="0"/>
              <a:t>( </a:t>
            </a:r>
            <a:r>
              <a:rPr lang="en-US" sz="2400" dirty="0" err="1" smtClean="0"/>
              <a:t>EmployeeNo</a:t>
            </a:r>
            <a:r>
              <a:rPr lang="en-US" sz="2400" dirty="0" smtClean="0"/>
              <a:t> INTEGER,</a:t>
            </a:r>
          </a:p>
          <a:p>
            <a:r>
              <a:rPr lang="en-US" sz="2400" dirty="0" smtClean="0"/>
              <a:t>Gross INTEGER,</a:t>
            </a:r>
          </a:p>
          <a:p>
            <a:r>
              <a:rPr lang="en-US" sz="2400" dirty="0" smtClean="0"/>
              <a:t>Deduction INTEGER,</a:t>
            </a:r>
          </a:p>
          <a:p>
            <a:r>
              <a:rPr lang="en-US" sz="2400" dirty="0" err="1" smtClean="0"/>
              <a:t>NetPay</a:t>
            </a:r>
            <a:r>
              <a:rPr lang="en-US" sz="2400" dirty="0" smtClean="0"/>
              <a:t> INTEGER )</a:t>
            </a:r>
          </a:p>
          <a:p>
            <a:r>
              <a:rPr lang="en-US" sz="2400" dirty="0" smtClean="0"/>
              <a:t>PRIMARY INDEX ( </a:t>
            </a:r>
            <a:r>
              <a:rPr lang="en-US" sz="2400" dirty="0" err="1" smtClean="0"/>
              <a:t>EmployeeNo</a:t>
            </a:r>
            <a:r>
              <a:rPr lang="en-US" sz="2400" dirty="0" smtClean="0"/>
              <a:t> )</a:t>
            </a:r>
          </a:p>
          <a:p>
            <a:r>
              <a:rPr lang="en-US" sz="2400" dirty="0" smtClean="0"/>
              <a:t>UNIQUE INDEX (</a:t>
            </a:r>
            <a:r>
              <a:rPr lang="en-US" sz="2400" dirty="0" err="1" smtClean="0"/>
              <a:t>EmployeeNo</a:t>
            </a:r>
            <a:r>
              <a:rPr lang="en-US" sz="2400" dirty="0" smtClean="0"/>
              <a:t>);</a:t>
            </a:r>
            <a:endParaRPr lang="en-US" sz="2400"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6186309"/>
          </a:xfrm>
          <a:prstGeom prst="rect">
            <a:avLst/>
          </a:prstGeom>
        </p:spPr>
        <p:txBody>
          <a:bodyPr wrap="square">
            <a:spAutoFit/>
          </a:bodyPr>
          <a:lstStyle/>
          <a:p>
            <a:r>
              <a:rPr lang="en-US" sz="2400" dirty="0" smtClean="0"/>
              <a:t>Multi Table Join Index (MTJI)</a:t>
            </a:r>
          </a:p>
          <a:p>
            <a:endParaRPr lang="en-US" sz="2400" dirty="0" smtClean="0"/>
          </a:p>
          <a:p>
            <a:r>
              <a:rPr lang="en-US" sz="2400" dirty="0" smtClean="0"/>
              <a:t>CREATE JOIN INDEX </a:t>
            </a:r>
            <a:r>
              <a:rPr lang="en-US" sz="2400" dirty="0" err="1" smtClean="0"/>
              <a:t>Employee_JI</a:t>
            </a:r>
            <a:endParaRPr lang="en-US" sz="2400" dirty="0" smtClean="0"/>
          </a:p>
          <a:p>
            <a:r>
              <a:rPr lang="en-US" sz="2400" dirty="0" smtClean="0"/>
              <a:t>AS</a:t>
            </a:r>
          </a:p>
          <a:p>
            <a:r>
              <a:rPr lang="en-US" sz="2400" dirty="0" smtClean="0"/>
              <a:t>SELECT </a:t>
            </a:r>
            <a:r>
              <a:rPr lang="en-US" sz="2400" dirty="0" err="1" smtClean="0"/>
              <a:t>EmployeeNo,FirstName,LastName</a:t>
            </a:r>
            <a:r>
              <a:rPr lang="en-US" sz="2400" dirty="0" smtClean="0"/>
              <a:t>,</a:t>
            </a:r>
          </a:p>
          <a:p>
            <a:r>
              <a:rPr lang="en-US" sz="2400" dirty="0" err="1" smtClean="0"/>
              <a:t>BirthDate,JoinedDate,DepartmentNo</a:t>
            </a:r>
            <a:endParaRPr lang="en-US" sz="2400" dirty="0" smtClean="0"/>
          </a:p>
          <a:p>
            <a:r>
              <a:rPr lang="en-US" sz="2400" dirty="0" smtClean="0"/>
              <a:t>FROM Employee</a:t>
            </a:r>
          </a:p>
          <a:p>
            <a:r>
              <a:rPr lang="en-US" sz="2400" dirty="0" smtClean="0"/>
              <a:t>PRIMARY INDEX(</a:t>
            </a:r>
            <a:r>
              <a:rPr lang="en-US" sz="2400" dirty="0" err="1" smtClean="0"/>
              <a:t>FirstName</a:t>
            </a:r>
            <a:r>
              <a:rPr lang="en-US" sz="2400" dirty="0" smtClean="0"/>
              <a:t>);</a:t>
            </a:r>
          </a:p>
          <a:p>
            <a:endParaRPr lang="en-US" sz="2400" dirty="0" smtClean="0"/>
          </a:p>
          <a:p>
            <a:endParaRPr lang="en-US" sz="2000" dirty="0" smtClean="0"/>
          </a:p>
          <a:p>
            <a:r>
              <a:rPr lang="en-US" sz="2000" dirty="0" smtClean="0"/>
              <a:t>If the user submits a query with a WHERE clause on </a:t>
            </a:r>
            <a:r>
              <a:rPr lang="en-US" sz="2000" dirty="0" err="1" smtClean="0"/>
              <a:t>EmployeeNo</a:t>
            </a:r>
            <a:r>
              <a:rPr lang="en-US" sz="2000" dirty="0" smtClean="0"/>
              <a:t>, then the system will query the Employee table using the unique primary index</a:t>
            </a:r>
          </a:p>
          <a:p>
            <a:endParaRPr lang="en-US" sz="2000" dirty="0" smtClean="0"/>
          </a:p>
          <a:p>
            <a:r>
              <a:rPr lang="en-US" sz="2000" dirty="0" smtClean="0"/>
              <a:t>If the user queries the employee</a:t>
            </a:r>
          </a:p>
          <a:p>
            <a:r>
              <a:rPr lang="en-US" sz="2000" dirty="0" smtClean="0"/>
              <a:t>table using </a:t>
            </a:r>
            <a:r>
              <a:rPr lang="en-US" sz="2000" dirty="0" err="1" smtClean="0"/>
              <a:t>employee_name</a:t>
            </a:r>
            <a:r>
              <a:rPr lang="en-US" sz="2000" dirty="0" smtClean="0"/>
              <a:t>, then the system may access the join index </a:t>
            </a:r>
            <a:r>
              <a:rPr lang="en-US" sz="2000" dirty="0" err="1" smtClean="0"/>
              <a:t>Employee_JI</a:t>
            </a:r>
            <a:r>
              <a:rPr lang="en-US" sz="2000" dirty="0" smtClean="0"/>
              <a:t>  using </a:t>
            </a:r>
            <a:r>
              <a:rPr lang="en-US" sz="2000" dirty="0" err="1" smtClean="0"/>
              <a:t>employee_name</a:t>
            </a:r>
            <a:r>
              <a:rPr lang="en-US" sz="2000" dirty="0" smtClean="0"/>
              <a:t>.</a:t>
            </a:r>
          </a:p>
          <a:p>
            <a:endParaRPr lang="en-US" sz="2000" dirty="0" smtClean="0"/>
          </a:p>
          <a:p>
            <a:r>
              <a:rPr lang="en-US" sz="2000" dirty="0" smtClean="0"/>
              <a:t>EXPLAIN SELECT * FROM EMPLOYEE WHERE </a:t>
            </a:r>
            <a:r>
              <a:rPr lang="en-US" sz="2000" dirty="0" err="1" smtClean="0"/>
              <a:t>FirstName</a:t>
            </a:r>
            <a:r>
              <a:rPr lang="en-US" sz="2000" dirty="0" smtClean="0"/>
              <a:t>='Mike';</a:t>
            </a:r>
            <a:endParaRPr lang="en-US" sz="20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153400" cy="5262979"/>
          </a:xfrm>
          <a:prstGeom prst="rect">
            <a:avLst/>
          </a:prstGeom>
        </p:spPr>
        <p:txBody>
          <a:bodyPr wrap="square">
            <a:spAutoFit/>
          </a:bodyPr>
          <a:lstStyle/>
          <a:p>
            <a:r>
              <a:rPr lang="en-US" sz="2400" dirty="0" smtClean="0"/>
              <a:t>CREATE JOIN INDEX </a:t>
            </a:r>
            <a:r>
              <a:rPr lang="en-US" sz="2400" dirty="0" err="1" smtClean="0"/>
              <a:t>Employee_Salary_JI</a:t>
            </a:r>
            <a:endParaRPr lang="en-US" sz="2400" dirty="0" smtClean="0"/>
          </a:p>
          <a:p>
            <a:r>
              <a:rPr lang="en-US" sz="2400" dirty="0" smtClean="0"/>
              <a:t>AS</a:t>
            </a:r>
          </a:p>
          <a:p>
            <a:r>
              <a:rPr lang="en-US" sz="2400" dirty="0" smtClean="0"/>
              <a:t>SELECT </a:t>
            </a:r>
            <a:r>
              <a:rPr lang="en-US" sz="2400" dirty="0" err="1" smtClean="0"/>
              <a:t>a.EmployeeNo,a.FirstName,a.LastName</a:t>
            </a:r>
            <a:r>
              <a:rPr lang="en-US" sz="2400" dirty="0" smtClean="0"/>
              <a:t>,</a:t>
            </a:r>
          </a:p>
          <a:p>
            <a:r>
              <a:rPr lang="en-US" sz="2400" dirty="0" smtClean="0"/>
              <a:t>a.BirthDate,a.JoinedDate,a.DepartmentNo,b.Gross,b.Deduction,b.NetPay FROM Employee a</a:t>
            </a:r>
          </a:p>
          <a:p>
            <a:r>
              <a:rPr lang="en-US" sz="2400" dirty="0" smtClean="0"/>
              <a:t>INNER JOIN Salary b</a:t>
            </a:r>
          </a:p>
          <a:p>
            <a:r>
              <a:rPr lang="en-US" sz="2400" dirty="0" smtClean="0"/>
              <a:t>ON(</a:t>
            </a:r>
            <a:r>
              <a:rPr lang="en-US" sz="2400" dirty="0" err="1" smtClean="0"/>
              <a:t>a.EmployeeNo</a:t>
            </a:r>
            <a:r>
              <a:rPr lang="en-US" sz="2400" dirty="0" smtClean="0"/>
              <a:t>=</a:t>
            </a:r>
            <a:r>
              <a:rPr lang="en-US" sz="2400" dirty="0" err="1" smtClean="0"/>
              <a:t>b.EmployeeNo</a:t>
            </a:r>
            <a:r>
              <a:rPr lang="en-US" sz="2400" dirty="0" smtClean="0"/>
              <a:t>)</a:t>
            </a:r>
          </a:p>
          <a:p>
            <a:r>
              <a:rPr lang="en-US" sz="2400" dirty="0" smtClean="0"/>
              <a:t>PRIMARY INDEX(</a:t>
            </a:r>
            <a:r>
              <a:rPr lang="en-US" sz="2400" dirty="0" err="1" smtClean="0"/>
              <a:t>FirstName</a:t>
            </a:r>
            <a:r>
              <a:rPr lang="en-US" sz="2400" dirty="0" smtClean="0"/>
              <a:t>);</a:t>
            </a:r>
          </a:p>
          <a:p>
            <a:endParaRPr lang="en-US" sz="2400" dirty="0" smtClean="0"/>
          </a:p>
          <a:p>
            <a:r>
              <a:rPr lang="en-US" sz="2000" dirty="0" smtClean="0"/>
              <a:t>Whenever the base tables Employee or Salary are updated, then the Join index </a:t>
            </a:r>
            <a:r>
              <a:rPr lang="en-US" sz="2000" dirty="0" err="1" smtClean="0"/>
              <a:t>Employee_Salary_JI</a:t>
            </a:r>
            <a:r>
              <a:rPr lang="en-US" sz="2000" dirty="0" smtClean="0"/>
              <a:t> is also automatically updated</a:t>
            </a:r>
          </a:p>
          <a:p>
            <a:endParaRPr lang="en-US" sz="2000" dirty="0" smtClean="0"/>
          </a:p>
          <a:p>
            <a:r>
              <a:rPr lang="en-US" sz="2000" dirty="0" smtClean="0"/>
              <a:t>If you are running a query joining</a:t>
            </a:r>
          </a:p>
          <a:p>
            <a:r>
              <a:rPr lang="en-US" sz="2000" dirty="0" smtClean="0"/>
              <a:t>Employee and Salary tables, then the optimizer may choose to access the data from  </a:t>
            </a:r>
            <a:r>
              <a:rPr lang="en-US" sz="2000" dirty="0" err="1" smtClean="0"/>
              <a:t>Employee_Salary_JI</a:t>
            </a:r>
            <a:r>
              <a:rPr lang="en-US" sz="2000" dirty="0" smtClean="0"/>
              <a:t> directly instead of joining the tables.</a:t>
            </a:r>
            <a:endParaRPr 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2159245" cy="369332"/>
          </a:xfrm>
          <a:prstGeom prst="rect">
            <a:avLst/>
          </a:prstGeom>
        </p:spPr>
        <p:txBody>
          <a:bodyPr wrap="none">
            <a:spAutoFit/>
          </a:bodyPr>
          <a:lstStyle/>
          <a:p>
            <a:r>
              <a:rPr lang="en-US" b="1" dirty="0" smtClean="0"/>
              <a:t>Aggregate Join Index</a:t>
            </a:r>
            <a:endParaRPr lang="en-US" dirty="0"/>
          </a:p>
        </p:txBody>
      </p:sp>
      <p:sp>
        <p:nvSpPr>
          <p:cNvPr id="3" name="Rectangle 2"/>
          <p:cNvSpPr/>
          <p:nvPr/>
        </p:nvSpPr>
        <p:spPr>
          <a:xfrm>
            <a:off x="381000" y="1447800"/>
            <a:ext cx="8229600" cy="2031325"/>
          </a:xfrm>
          <a:prstGeom prst="rect">
            <a:avLst/>
          </a:prstGeom>
        </p:spPr>
        <p:txBody>
          <a:bodyPr wrap="square">
            <a:spAutoFit/>
          </a:bodyPr>
          <a:lstStyle/>
          <a:p>
            <a:r>
              <a:rPr lang="en-US" dirty="0" smtClean="0"/>
              <a:t>CREATE JOIN INDEX </a:t>
            </a:r>
            <a:r>
              <a:rPr lang="en-US" dirty="0" err="1" smtClean="0"/>
              <a:t>Employee_Salary_JI</a:t>
            </a:r>
            <a:endParaRPr lang="en-US" dirty="0" smtClean="0"/>
          </a:p>
          <a:p>
            <a:r>
              <a:rPr lang="en-US" dirty="0" smtClean="0"/>
              <a:t>AS</a:t>
            </a:r>
          </a:p>
          <a:p>
            <a:r>
              <a:rPr lang="en-US" dirty="0" smtClean="0"/>
              <a:t>SELECT </a:t>
            </a:r>
            <a:r>
              <a:rPr lang="en-US" dirty="0" err="1" smtClean="0"/>
              <a:t>a.DepartmentNo,SUM</a:t>
            </a:r>
            <a:r>
              <a:rPr lang="en-US" dirty="0" smtClean="0"/>
              <a:t>(</a:t>
            </a:r>
            <a:r>
              <a:rPr lang="en-US" dirty="0" err="1" smtClean="0"/>
              <a:t>b.NetPay</a:t>
            </a:r>
            <a:r>
              <a:rPr lang="en-US" dirty="0" smtClean="0"/>
              <a:t>) AS </a:t>
            </a:r>
            <a:r>
              <a:rPr lang="en-US" dirty="0" err="1" smtClean="0"/>
              <a:t>TotalPay</a:t>
            </a:r>
            <a:endParaRPr lang="en-US" dirty="0" smtClean="0"/>
          </a:p>
          <a:p>
            <a:r>
              <a:rPr lang="en-US" dirty="0" smtClean="0"/>
              <a:t>FROM Employee a INNER JOIN Salary b ON( </a:t>
            </a:r>
            <a:r>
              <a:rPr lang="en-US" dirty="0" err="1" smtClean="0"/>
              <a:t>a.EmployeeNo</a:t>
            </a:r>
            <a:r>
              <a:rPr lang="en-US" dirty="0" smtClean="0"/>
              <a:t>=</a:t>
            </a:r>
            <a:r>
              <a:rPr lang="en-US" dirty="0" err="1" smtClean="0"/>
              <a:t>b.EmployeeNo</a:t>
            </a:r>
            <a:r>
              <a:rPr lang="en-US" dirty="0" smtClean="0"/>
              <a:t>)</a:t>
            </a:r>
          </a:p>
          <a:p>
            <a:r>
              <a:rPr lang="en-US" dirty="0" smtClean="0"/>
              <a:t>GROUP BY </a:t>
            </a:r>
            <a:r>
              <a:rPr lang="en-US" dirty="0" err="1" smtClean="0"/>
              <a:t>a.DepartmentNo</a:t>
            </a:r>
            <a:r>
              <a:rPr lang="en-US" dirty="0" smtClean="0"/>
              <a:t> Primary Index(</a:t>
            </a:r>
            <a:r>
              <a:rPr lang="en-US" dirty="0" err="1" smtClean="0"/>
              <a:t>DepartmentNo</a:t>
            </a:r>
            <a:r>
              <a:rPr lang="en-US" dirty="0" smtClean="0"/>
              <a:t>);</a:t>
            </a:r>
          </a:p>
          <a:p>
            <a:endParaRPr lang="en-US" dirty="0" smtClean="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202287" cy="400110"/>
          </a:xfrm>
          <a:prstGeom prst="rect">
            <a:avLst/>
          </a:prstGeom>
        </p:spPr>
        <p:txBody>
          <a:bodyPr wrap="none">
            <a:spAutoFit/>
          </a:bodyPr>
          <a:lstStyle/>
          <a:p>
            <a:r>
              <a:rPr lang="en-US" sz="2000" b="1" dirty="0" err="1" smtClean="0"/>
              <a:t>Teradata</a:t>
            </a:r>
            <a:r>
              <a:rPr lang="en-US" sz="2000" b="1" dirty="0" smtClean="0"/>
              <a:t> – Stored Procedure</a:t>
            </a:r>
            <a:endParaRPr lang="en-US" sz="2000" b="1" dirty="0"/>
          </a:p>
        </p:txBody>
      </p:sp>
      <p:pic>
        <p:nvPicPr>
          <p:cNvPr id="20482" name="Picture 2"/>
          <p:cNvPicPr>
            <a:picLocks noChangeAspect="1" noChangeArrowheads="1"/>
          </p:cNvPicPr>
          <p:nvPr/>
        </p:nvPicPr>
        <p:blipFill>
          <a:blip r:embed="rId2"/>
          <a:srcRect/>
          <a:stretch>
            <a:fillRect/>
          </a:stretch>
        </p:blipFill>
        <p:spPr bwMode="auto">
          <a:xfrm>
            <a:off x="4114800" y="304800"/>
            <a:ext cx="3638550" cy="11906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762000" y="1371600"/>
            <a:ext cx="6324600" cy="5029200"/>
          </a:xfrm>
          <a:prstGeom prst="rect">
            <a:avLst/>
          </a:prstGeom>
          <a:noFill/>
          <a:ln w="9525">
            <a:noFill/>
            <a:miter lim="800000"/>
            <a:headEnd/>
            <a:tailEnd/>
          </a:ln>
          <a:effectLst/>
        </p:spPr>
      </p:pic>
      <p:sp>
        <p:nvSpPr>
          <p:cNvPr id="5" name="Rectangle 4"/>
          <p:cNvSpPr/>
          <p:nvPr/>
        </p:nvSpPr>
        <p:spPr>
          <a:xfrm>
            <a:off x="685800" y="6488668"/>
            <a:ext cx="4162871" cy="369332"/>
          </a:xfrm>
          <a:prstGeom prst="rect">
            <a:avLst/>
          </a:prstGeom>
        </p:spPr>
        <p:txBody>
          <a:bodyPr wrap="none">
            <a:spAutoFit/>
          </a:bodyPr>
          <a:lstStyle/>
          <a:p>
            <a:r>
              <a:rPr lang="en-US" dirty="0" smtClean="0"/>
              <a:t>CALL </a:t>
            </a:r>
            <a:r>
              <a:rPr lang="en-US" dirty="0" err="1" smtClean="0"/>
              <a:t>InsertSalary</a:t>
            </a:r>
            <a:r>
              <a:rPr lang="en-US" dirty="0" smtClean="0"/>
              <a:t>(105,20000,2000,18000);</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5078313"/>
          </a:xfrm>
          <a:prstGeom prst="rect">
            <a:avLst/>
          </a:prstGeom>
        </p:spPr>
        <p:txBody>
          <a:bodyPr wrap="square">
            <a:spAutoFit/>
          </a:bodyPr>
          <a:lstStyle/>
          <a:p>
            <a:r>
              <a:rPr lang="en-US" b="1" dirty="0" smtClean="0"/>
              <a:t>Join Methods</a:t>
            </a:r>
          </a:p>
          <a:p>
            <a:r>
              <a:rPr lang="en-US" dirty="0" err="1" smtClean="0"/>
              <a:t>Teradata</a:t>
            </a:r>
            <a:r>
              <a:rPr lang="en-US" dirty="0" smtClean="0"/>
              <a:t> uses different join methods to perform join operations. Some of the commonly</a:t>
            </a:r>
          </a:p>
          <a:p>
            <a:endParaRPr lang="en-US" dirty="0" smtClean="0"/>
          </a:p>
          <a:p>
            <a:endParaRPr lang="en-US" dirty="0" smtClean="0"/>
          </a:p>
          <a:p>
            <a:r>
              <a:rPr lang="en-US" dirty="0" smtClean="0"/>
              <a:t>used Join methods are:</a:t>
            </a:r>
          </a:p>
          <a:p>
            <a:endParaRPr lang="en-US" dirty="0" smtClean="0"/>
          </a:p>
          <a:p>
            <a:r>
              <a:rPr lang="en-US" dirty="0" smtClean="0"/>
              <a:t> </a:t>
            </a:r>
            <a:r>
              <a:rPr lang="en-US" b="1" dirty="0" smtClean="0"/>
              <a:t>Merge Join</a:t>
            </a:r>
          </a:p>
          <a:p>
            <a:endParaRPr lang="en-US" b="1" dirty="0" smtClean="0"/>
          </a:p>
          <a:p>
            <a:r>
              <a:rPr lang="en-US" b="1" dirty="0" smtClean="0"/>
              <a:t> Nested Jon</a:t>
            </a:r>
          </a:p>
          <a:p>
            <a:endParaRPr lang="en-US" b="1" dirty="0" smtClean="0"/>
          </a:p>
          <a:p>
            <a:r>
              <a:rPr lang="en-US" b="1" dirty="0" smtClean="0"/>
              <a:t> Product Join</a:t>
            </a:r>
          </a:p>
          <a:p>
            <a:endParaRPr lang="en-US" b="1" dirty="0" smtClean="0"/>
          </a:p>
          <a:p>
            <a:r>
              <a:rPr lang="en-US" b="1" dirty="0" smtClean="0"/>
              <a:t>Merge Join</a:t>
            </a:r>
          </a:p>
          <a:p>
            <a:r>
              <a:rPr lang="en-US" dirty="0" smtClean="0"/>
              <a:t>Merge Join method takes place when the join is based on the equality condition. </a:t>
            </a:r>
          </a:p>
          <a:p>
            <a:endParaRPr lang="en-US" dirty="0" smtClean="0"/>
          </a:p>
          <a:p>
            <a:r>
              <a:rPr lang="en-US" dirty="0" smtClean="0"/>
              <a:t>Merge Join requires the joining rows to be on the same AMP. Rows are joined based on their row hash.</a:t>
            </a:r>
            <a:endParaRPr lang="en-US"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200329"/>
          </a:xfrm>
          <a:prstGeom prst="rect">
            <a:avLst/>
          </a:prstGeom>
        </p:spPr>
        <p:txBody>
          <a:bodyPr wrap="square">
            <a:spAutoFit/>
          </a:bodyPr>
          <a:lstStyle/>
          <a:p>
            <a:r>
              <a:rPr lang="en-US" b="1" dirty="0" smtClean="0"/>
              <a:t>Strategy #1</a:t>
            </a:r>
          </a:p>
          <a:p>
            <a:r>
              <a:rPr lang="en-US" dirty="0" smtClean="0"/>
              <a:t>If the join columns are the primary indexes of the corresponding tables, then the joining</a:t>
            </a:r>
          </a:p>
          <a:p>
            <a:r>
              <a:rPr lang="en-US" dirty="0" smtClean="0"/>
              <a:t>rows are already on the same AMP. In this case, no distribution is required.</a:t>
            </a:r>
          </a:p>
          <a:p>
            <a:r>
              <a:rPr lang="en-US" dirty="0" smtClean="0"/>
              <a:t>Consider the following Employee and Salary Tables.</a:t>
            </a:r>
            <a:endParaRPr lang="en-US" dirty="0"/>
          </a:p>
        </p:txBody>
      </p:sp>
      <p:sp>
        <p:nvSpPr>
          <p:cNvPr id="3" name="Rectangle 2"/>
          <p:cNvSpPr/>
          <p:nvPr/>
        </p:nvSpPr>
        <p:spPr>
          <a:xfrm>
            <a:off x="533400" y="1600200"/>
            <a:ext cx="8610600" cy="1477328"/>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 </a:t>
            </a:r>
            <a:r>
              <a:rPr lang="en-US" b="1" dirty="0" err="1" smtClean="0"/>
              <a:t>FirstName</a:t>
            </a:r>
            <a:r>
              <a:rPr lang="en-US" b="1" dirty="0" smtClean="0"/>
              <a:t> VARCHAR(30) ,</a:t>
            </a:r>
            <a:r>
              <a:rPr lang="en-US" b="1" dirty="0" err="1" smtClean="0"/>
              <a:t>LastName</a:t>
            </a:r>
            <a:r>
              <a:rPr lang="en-US" b="1" dirty="0" smtClean="0"/>
              <a:t> VARCHAR(30) ,</a:t>
            </a:r>
          </a:p>
          <a:p>
            <a:r>
              <a:rPr lang="en-US" b="1" dirty="0" smtClean="0"/>
              <a:t>DOB DATE FORMAT 'YYYY-MM-DD', </a:t>
            </a:r>
            <a:r>
              <a:rPr lang="en-US" b="1" dirty="0" err="1" smtClean="0"/>
              <a:t>JoinedDate</a:t>
            </a:r>
            <a:r>
              <a:rPr lang="en-US" b="1" dirty="0" smtClean="0"/>
              <a:t> DATE FORMAT 'YYYY-MM-DD',</a:t>
            </a:r>
          </a:p>
          <a:p>
            <a:r>
              <a:rPr lang="en-US" b="1" dirty="0" err="1" smtClean="0"/>
              <a:t>DepartmentNo</a:t>
            </a:r>
            <a:r>
              <a:rPr lang="en-US" b="1" dirty="0" smtClean="0"/>
              <a:t> BYTEINT )UNIQUE PRIMARY INDEX ( </a:t>
            </a:r>
            <a:r>
              <a:rPr lang="en-US" b="1" dirty="0" err="1" smtClean="0"/>
              <a:t>EmployeeNo</a:t>
            </a:r>
            <a:r>
              <a:rPr lang="en-US" b="1" dirty="0" smtClean="0"/>
              <a:t> );</a:t>
            </a:r>
            <a:endParaRPr lang="en-US" b="1" dirty="0"/>
          </a:p>
        </p:txBody>
      </p:sp>
      <p:sp>
        <p:nvSpPr>
          <p:cNvPr id="4" name="Rectangle 3"/>
          <p:cNvSpPr/>
          <p:nvPr/>
        </p:nvSpPr>
        <p:spPr>
          <a:xfrm>
            <a:off x="533400" y="3200400"/>
            <a:ext cx="8001000" cy="1200329"/>
          </a:xfrm>
          <a:prstGeom prst="rect">
            <a:avLst/>
          </a:prstGeom>
        </p:spPr>
        <p:txBody>
          <a:bodyPr wrap="square">
            <a:spAutoFit/>
          </a:bodyPr>
          <a:lstStyle/>
          <a:p>
            <a:endParaRPr lang="en-US" b="1" dirty="0" smtClean="0"/>
          </a:p>
          <a:p>
            <a:r>
              <a:rPr lang="en-US" b="1" dirty="0" smtClean="0"/>
              <a:t>CREATE SET TABLE Salary</a:t>
            </a:r>
          </a:p>
          <a:p>
            <a:r>
              <a:rPr lang="en-US" b="1" dirty="0" smtClean="0"/>
              <a:t>( </a:t>
            </a:r>
            <a:r>
              <a:rPr lang="en-US" b="1" dirty="0" err="1" smtClean="0"/>
              <a:t>EmployeeNo</a:t>
            </a:r>
            <a:r>
              <a:rPr lang="en-US" b="1" dirty="0" smtClean="0"/>
              <a:t> INTEGER, Gross </a:t>
            </a:r>
            <a:r>
              <a:rPr lang="en-US" b="1" dirty="0" err="1" smtClean="0"/>
              <a:t>INTEGER,Deduction</a:t>
            </a:r>
            <a:r>
              <a:rPr lang="en-US" b="1" dirty="0" smtClean="0"/>
              <a:t> INTEGER,</a:t>
            </a:r>
          </a:p>
          <a:p>
            <a:r>
              <a:rPr lang="en-US" b="1" dirty="0" err="1" smtClean="0"/>
              <a:t>NetPay</a:t>
            </a:r>
            <a:r>
              <a:rPr lang="en-US" b="1" dirty="0" smtClean="0"/>
              <a:t> INTEGER )UNIQUE PRIMARY INDEX(</a:t>
            </a:r>
            <a:r>
              <a:rPr lang="en-US" b="1" dirty="0" err="1" smtClean="0"/>
              <a:t>EmployeeNo</a:t>
            </a:r>
            <a:r>
              <a:rPr lang="en-US" b="1" dirty="0" smtClean="0"/>
              <a:t>);</a:t>
            </a:r>
            <a:endParaRPr lang="en-US" b="1" dirty="0"/>
          </a:p>
        </p:txBody>
      </p:sp>
      <p:sp>
        <p:nvSpPr>
          <p:cNvPr id="5" name="Rectangle 4"/>
          <p:cNvSpPr/>
          <p:nvPr/>
        </p:nvSpPr>
        <p:spPr>
          <a:xfrm>
            <a:off x="609600" y="4724400"/>
            <a:ext cx="8229600" cy="923330"/>
          </a:xfrm>
          <a:prstGeom prst="rect">
            <a:avLst/>
          </a:prstGeom>
        </p:spPr>
        <p:txBody>
          <a:bodyPr wrap="square">
            <a:spAutoFit/>
          </a:bodyPr>
          <a:lstStyle/>
          <a:p>
            <a:r>
              <a:rPr lang="en-US" dirty="0" smtClean="0"/>
              <a:t>When these two tables are joined on </a:t>
            </a:r>
            <a:r>
              <a:rPr lang="en-US" dirty="0" err="1" smtClean="0"/>
              <a:t>EmployeeNo</a:t>
            </a:r>
            <a:r>
              <a:rPr lang="en-US" dirty="0" smtClean="0"/>
              <a:t> column, then no redistribution takes place since </a:t>
            </a:r>
            <a:r>
              <a:rPr lang="en-US" dirty="0" err="1" smtClean="0"/>
              <a:t>EmployeeNo</a:t>
            </a:r>
            <a:r>
              <a:rPr lang="en-US" dirty="0" smtClean="0"/>
              <a:t> is the primary index of both the tables which are being joined.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001000" cy="646331"/>
          </a:xfrm>
          <a:prstGeom prst="rect">
            <a:avLst/>
          </a:prstGeom>
        </p:spPr>
        <p:txBody>
          <a:bodyPr wrap="square">
            <a:spAutoFit/>
          </a:bodyPr>
          <a:lstStyle/>
          <a:p>
            <a:r>
              <a:rPr lang="en-US" b="1" dirty="0" smtClean="0"/>
              <a:t>Strategy #2</a:t>
            </a:r>
          </a:p>
          <a:p>
            <a:r>
              <a:rPr lang="en-US" dirty="0" smtClean="0"/>
              <a:t>Consider the following Employee and Department tables</a:t>
            </a:r>
            <a:endParaRPr lang="en-US" dirty="0"/>
          </a:p>
        </p:txBody>
      </p:sp>
      <p:sp>
        <p:nvSpPr>
          <p:cNvPr id="3" name="Rectangle 2"/>
          <p:cNvSpPr/>
          <p:nvPr/>
        </p:nvSpPr>
        <p:spPr>
          <a:xfrm>
            <a:off x="381000" y="1295400"/>
            <a:ext cx="7239000" cy="1754326"/>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 </a:t>
            </a:r>
            <a:r>
              <a:rPr lang="en-US" b="1" dirty="0" err="1" smtClean="0"/>
              <a:t>FirstName</a:t>
            </a:r>
            <a:r>
              <a:rPr lang="en-US" b="1" dirty="0" smtClean="0"/>
              <a:t> VARCHAR(30) ,</a:t>
            </a:r>
          </a:p>
          <a:p>
            <a:r>
              <a:rPr lang="en-US" b="1" dirty="0" err="1" smtClean="0"/>
              <a:t>LastName</a:t>
            </a:r>
            <a:r>
              <a:rPr lang="en-US" b="1" dirty="0" smtClean="0"/>
              <a:t> VARCHAR(30) , DOB DATE FORMAT 'YYYY-MM-DD',</a:t>
            </a:r>
          </a:p>
          <a:p>
            <a:r>
              <a:rPr lang="en-US" b="1" dirty="0" err="1" smtClean="0"/>
              <a:t>JoinedDate</a:t>
            </a:r>
            <a:r>
              <a:rPr lang="en-US" b="1" dirty="0" smtClean="0"/>
              <a:t> DATE FORMAT 'YYYY-MM-DD', </a:t>
            </a:r>
            <a:r>
              <a:rPr lang="en-US" b="1" dirty="0" err="1" smtClean="0"/>
              <a:t>DepartmentNo</a:t>
            </a:r>
            <a:r>
              <a:rPr lang="en-US" b="1" dirty="0" smtClean="0"/>
              <a:t> BYTEINT</a:t>
            </a:r>
          </a:p>
          <a:p>
            <a:r>
              <a:rPr lang="en-US" b="1" dirty="0" smtClean="0"/>
              <a:t>) UNIQUE PRIMARY INDEX ( </a:t>
            </a:r>
            <a:r>
              <a:rPr lang="en-US" b="1" dirty="0" err="1" smtClean="0"/>
              <a:t>EmployeeNo</a:t>
            </a:r>
            <a:r>
              <a:rPr lang="en-US" b="1" dirty="0" smtClean="0"/>
              <a:t> );</a:t>
            </a:r>
            <a:endParaRPr lang="en-US" b="1" dirty="0"/>
          </a:p>
        </p:txBody>
      </p:sp>
      <p:sp>
        <p:nvSpPr>
          <p:cNvPr id="4" name="Rectangle 3"/>
          <p:cNvSpPr/>
          <p:nvPr/>
        </p:nvSpPr>
        <p:spPr>
          <a:xfrm>
            <a:off x="457200" y="3276600"/>
            <a:ext cx="7315200" cy="1477328"/>
          </a:xfrm>
          <a:prstGeom prst="rect">
            <a:avLst/>
          </a:prstGeom>
        </p:spPr>
        <p:txBody>
          <a:bodyPr wrap="square">
            <a:spAutoFit/>
          </a:bodyPr>
          <a:lstStyle/>
          <a:p>
            <a:r>
              <a:rPr lang="en-US" b="1" dirty="0" smtClean="0"/>
              <a:t>CREATE SET TABLE DEPARTMENT,FALLBACK</a:t>
            </a:r>
          </a:p>
          <a:p>
            <a:r>
              <a:rPr lang="en-US" b="1" dirty="0" smtClean="0"/>
              <a:t>(</a:t>
            </a:r>
          </a:p>
          <a:p>
            <a:r>
              <a:rPr lang="en-US" b="1" dirty="0" err="1" smtClean="0"/>
              <a:t>DepartmentNo</a:t>
            </a:r>
            <a:r>
              <a:rPr lang="en-US" b="1" dirty="0" smtClean="0"/>
              <a:t> BYTEINT,</a:t>
            </a:r>
          </a:p>
          <a:p>
            <a:r>
              <a:rPr lang="en-US" b="1" dirty="0" err="1" smtClean="0"/>
              <a:t>DepartmentName</a:t>
            </a:r>
            <a:r>
              <a:rPr lang="en-US" b="1" dirty="0" smtClean="0"/>
              <a:t> CHAR(15) )</a:t>
            </a:r>
          </a:p>
          <a:p>
            <a:r>
              <a:rPr lang="en-US" b="1" dirty="0" smtClean="0"/>
              <a:t>UNIQUE PRIMARY INDEX ( </a:t>
            </a:r>
            <a:r>
              <a:rPr lang="en-US" b="1" dirty="0" err="1" smtClean="0"/>
              <a:t>DepartmentNo</a:t>
            </a:r>
            <a:r>
              <a:rPr lang="en-US" b="1" dirty="0" smtClean="0"/>
              <a:t> );</a:t>
            </a:r>
            <a:endParaRPr lang="en-US" b="1" dirty="0"/>
          </a:p>
        </p:txBody>
      </p:sp>
      <p:sp>
        <p:nvSpPr>
          <p:cNvPr id="5" name="Rectangle 4"/>
          <p:cNvSpPr/>
          <p:nvPr/>
        </p:nvSpPr>
        <p:spPr>
          <a:xfrm>
            <a:off x="609600" y="5029200"/>
            <a:ext cx="4572000" cy="1200329"/>
          </a:xfrm>
          <a:prstGeom prst="rect">
            <a:avLst/>
          </a:prstGeom>
        </p:spPr>
        <p:txBody>
          <a:bodyPr>
            <a:spAutoFit/>
          </a:bodyPr>
          <a:lstStyle/>
          <a:p>
            <a:r>
              <a:rPr lang="en-US" dirty="0" smtClean="0"/>
              <a:t>In this scenario, joining rows may not be on the same AMP. In such case,</a:t>
            </a:r>
          </a:p>
          <a:p>
            <a:r>
              <a:rPr lang="en-US" dirty="0" err="1" smtClean="0"/>
              <a:t>Teradata</a:t>
            </a:r>
            <a:r>
              <a:rPr lang="en-US" dirty="0" smtClean="0"/>
              <a:t> may redistribute employee table on </a:t>
            </a:r>
            <a:r>
              <a:rPr lang="en-US" dirty="0" err="1" smtClean="0"/>
              <a:t>DepartmentNo</a:t>
            </a:r>
            <a:r>
              <a:rPr lang="en-US" dirty="0" smtClean="0"/>
              <a:t> column.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990600"/>
            <a:ext cx="6324599" cy="5148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229600" cy="1200329"/>
          </a:xfrm>
          <a:prstGeom prst="rect">
            <a:avLst/>
          </a:prstGeom>
        </p:spPr>
        <p:txBody>
          <a:bodyPr wrap="square">
            <a:spAutoFit/>
          </a:bodyPr>
          <a:lstStyle/>
          <a:p>
            <a:r>
              <a:rPr lang="en-US" b="1" dirty="0" smtClean="0"/>
              <a:t>Nested Join</a:t>
            </a:r>
          </a:p>
          <a:p>
            <a:r>
              <a:rPr lang="en-US" dirty="0" smtClean="0"/>
              <a:t>Nested Join doesn’t use all AMPs. For the Nested Join to take place, one of the condition should be equality on the unique primary index of one table and then joining this column to any index on the other table</a:t>
            </a:r>
            <a:endParaRPr lang="en-US" dirty="0"/>
          </a:p>
        </p:txBody>
      </p:sp>
      <p:sp>
        <p:nvSpPr>
          <p:cNvPr id="3" name="Rectangle 2"/>
          <p:cNvSpPr/>
          <p:nvPr/>
        </p:nvSpPr>
        <p:spPr>
          <a:xfrm>
            <a:off x="304800" y="2133600"/>
            <a:ext cx="8229600" cy="3139321"/>
          </a:xfrm>
          <a:prstGeom prst="rect">
            <a:avLst/>
          </a:prstGeom>
        </p:spPr>
        <p:txBody>
          <a:bodyPr wrap="square">
            <a:spAutoFit/>
          </a:bodyPr>
          <a:lstStyle/>
          <a:p>
            <a:r>
              <a:rPr lang="en-US" b="1" dirty="0" smtClean="0"/>
              <a:t>Product Join</a:t>
            </a:r>
          </a:p>
          <a:p>
            <a:r>
              <a:rPr lang="en-US" dirty="0" smtClean="0"/>
              <a:t>Product Join compares each qualifying row from one table with each qualifying row from other table. Product join may take place due to some of the following factors:</a:t>
            </a:r>
          </a:p>
          <a:p>
            <a:endParaRPr lang="en-US" dirty="0" smtClean="0"/>
          </a:p>
          <a:p>
            <a:r>
              <a:rPr lang="en-US" dirty="0" smtClean="0"/>
              <a:t> Where condition is missing.</a:t>
            </a:r>
          </a:p>
          <a:p>
            <a:endParaRPr lang="en-US" dirty="0" smtClean="0"/>
          </a:p>
          <a:p>
            <a:r>
              <a:rPr lang="en-US" dirty="0" smtClean="0"/>
              <a:t> Join condition is not based on equality condition.</a:t>
            </a:r>
          </a:p>
          <a:p>
            <a:endParaRPr lang="en-US" dirty="0" smtClean="0"/>
          </a:p>
          <a:p>
            <a:r>
              <a:rPr lang="en-US" dirty="0" smtClean="0"/>
              <a:t> Table aliases is not correct.</a:t>
            </a:r>
          </a:p>
          <a:p>
            <a:endParaRPr lang="en-US" dirty="0" smtClean="0"/>
          </a:p>
          <a:p>
            <a:r>
              <a:rPr lang="en-US" dirty="0" smtClean="0"/>
              <a:t> Multiple join conditions.</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763000" cy="6186309"/>
          </a:xfrm>
          <a:prstGeom prst="rect">
            <a:avLst/>
          </a:prstGeom>
        </p:spPr>
        <p:txBody>
          <a:bodyPr wrap="square">
            <a:spAutoFit/>
          </a:bodyPr>
          <a:lstStyle/>
          <a:p>
            <a:r>
              <a:rPr lang="en-US" b="1" dirty="0" err="1" smtClean="0"/>
              <a:t>FastLoad</a:t>
            </a:r>
            <a:r>
              <a:rPr lang="en-US" b="1" dirty="0" smtClean="0"/>
              <a:t> utility</a:t>
            </a:r>
          </a:p>
          <a:p>
            <a:endParaRPr lang="en-US" dirty="0" smtClean="0"/>
          </a:p>
          <a:p>
            <a:r>
              <a:rPr lang="en-US" dirty="0" err="1" smtClean="0"/>
              <a:t>FastLoad</a:t>
            </a:r>
            <a:r>
              <a:rPr lang="en-US" dirty="0" smtClean="0"/>
              <a:t> utility is used to load data into empty tables. Since it does not use transient</a:t>
            </a:r>
          </a:p>
          <a:p>
            <a:r>
              <a:rPr lang="en-US" dirty="0" smtClean="0"/>
              <a:t>journals, data can be loaded quickly. It doesn't load duplicate rows even if the target table</a:t>
            </a:r>
          </a:p>
          <a:p>
            <a:r>
              <a:rPr lang="en-US" dirty="0" smtClean="0"/>
              <a:t>is a MULTISET table.</a:t>
            </a:r>
          </a:p>
          <a:p>
            <a:endParaRPr lang="en-US" dirty="0" smtClean="0"/>
          </a:p>
          <a:p>
            <a:endParaRPr lang="en-US" dirty="0" smtClean="0"/>
          </a:p>
          <a:p>
            <a:r>
              <a:rPr lang="en-US" b="1" dirty="0" smtClean="0"/>
              <a:t>Phase 1</a:t>
            </a:r>
          </a:p>
          <a:p>
            <a:r>
              <a:rPr lang="en-US" dirty="0" smtClean="0"/>
              <a:t>The Parsing engines read the records from the input file and sends a block to each AMP </a:t>
            </a:r>
          </a:p>
          <a:p>
            <a:endParaRPr lang="en-US" dirty="0" smtClean="0"/>
          </a:p>
          <a:p>
            <a:r>
              <a:rPr lang="en-US" dirty="0" smtClean="0"/>
              <a:t>Each AMP stores the blocks of records.</a:t>
            </a:r>
          </a:p>
          <a:p>
            <a:endParaRPr lang="en-US" dirty="0" smtClean="0"/>
          </a:p>
          <a:p>
            <a:r>
              <a:rPr lang="en-US" dirty="0" smtClean="0"/>
              <a:t>Then AMPs hash each record and redistribute them to the correct AMP.</a:t>
            </a:r>
          </a:p>
          <a:p>
            <a:endParaRPr lang="en-US" dirty="0" smtClean="0"/>
          </a:p>
          <a:p>
            <a:r>
              <a:rPr lang="en-US" dirty="0" smtClean="0"/>
              <a:t>At the end of Phase 1, each AMP has its rows but they are not in row hash sequence.</a:t>
            </a:r>
          </a:p>
          <a:p>
            <a:r>
              <a:rPr lang="en-US" b="1" dirty="0" smtClean="0"/>
              <a:t>Phase 2</a:t>
            </a:r>
          </a:p>
          <a:p>
            <a:endParaRPr lang="en-US" dirty="0" smtClean="0"/>
          </a:p>
          <a:p>
            <a:r>
              <a:rPr lang="en-US" dirty="0" smtClean="0"/>
              <a:t>Phase 2 starts when </a:t>
            </a:r>
            <a:r>
              <a:rPr lang="en-US" dirty="0" err="1" smtClean="0"/>
              <a:t>FastLoad</a:t>
            </a:r>
            <a:r>
              <a:rPr lang="en-US" dirty="0" smtClean="0"/>
              <a:t> receives the END LOADING statement.</a:t>
            </a:r>
          </a:p>
          <a:p>
            <a:endParaRPr lang="en-US" dirty="0" smtClean="0"/>
          </a:p>
          <a:p>
            <a:r>
              <a:rPr lang="en-US" dirty="0" smtClean="0"/>
              <a:t>Each AMP sorts the records on row hash and writes them to the disk.</a:t>
            </a:r>
          </a:p>
          <a:p>
            <a:endParaRPr lang="en-US" dirty="0" smtClean="0"/>
          </a:p>
          <a:p>
            <a:r>
              <a:rPr lang="en-US" dirty="0" smtClean="0"/>
              <a:t>Locks on the target table is released and the error tables are dropped</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4572000" cy="1477328"/>
          </a:xfrm>
          <a:prstGeom prst="rect">
            <a:avLst/>
          </a:prstGeom>
        </p:spPr>
        <p:txBody>
          <a:bodyPr>
            <a:spAutoFit/>
          </a:bodyPr>
          <a:lstStyle/>
          <a:p>
            <a:r>
              <a:rPr lang="en-US" dirty="0" smtClean="0"/>
              <a:t>101,Mike,James,1980-01-05,2010-03-01,1</a:t>
            </a:r>
          </a:p>
          <a:p>
            <a:r>
              <a:rPr lang="en-US" dirty="0" smtClean="0"/>
              <a:t>102,Robert,Williams,1983-03-05,2010-09-01,1</a:t>
            </a:r>
          </a:p>
          <a:p>
            <a:r>
              <a:rPr lang="en-US" dirty="0" smtClean="0"/>
              <a:t>103,Peter,Paul,1983-04-01,2009-02-12,2</a:t>
            </a:r>
          </a:p>
          <a:p>
            <a:r>
              <a:rPr lang="en-US" dirty="0" smtClean="0"/>
              <a:t>104,Alex,Stuart,1984-11-06,2014-01-01,2</a:t>
            </a:r>
          </a:p>
          <a:p>
            <a:r>
              <a:rPr lang="en-US" dirty="0" smtClean="0"/>
              <a:t>105,Robert,James,1984-12-01,2015-03-09,3</a:t>
            </a:r>
            <a:endParaRPr lang="en-US" dirty="0"/>
          </a:p>
        </p:txBody>
      </p:sp>
      <p:sp>
        <p:nvSpPr>
          <p:cNvPr id="3" name="Rectangle 2"/>
          <p:cNvSpPr/>
          <p:nvPr/>
        </p:nvSpPr>
        <p:spPr>
          <a:xfrm>
            <a:off x="304800" y="228600"/>
            <a:ext cx="995401" cy="369332"/>
          </a:xfrm>
          <a:prstGeom prst="rect">
            <a:avLst/>
          </a:prstGeom>
        </p:spPr>
        <p:txBody>
          <a:bodyPr wrap="none">
            <a:spAutoFit/>
          </a:bodyPr>
          <a:lstStyle/>
          <a:p>
            <a:r>
              <a:rPr lang="en-US" b="1" dirty="0" smtClean="0"/>
              <a:t>Example</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162800" cy="5632311"/>
          </a:xfrm>
          <a:prstGeom prst="rect">
            <a:avLst/>
          </a:prstGeom>
        </p:spPr>
        <p:txBody>
          <a:bodyPr wrap="square">
            <a:spAutoFit/>
          </a:bodyPr>
          <a:lstStyle/>
          <a:p>
            <a:r>
              <a:rPr lang="en-US" sz="1200" dirty="0"/>
              <a:t>LOGON 10.74.161.248/TD_USER24,TD_USER24;</a:t>
            </a:r>
          </a:p>
          <a:p>
            <a:r>
              <a:rPr lang="en-US" sz="1200" dirty="0"/>
              <a:t>DATABASE TD_BIM_FR_TRNG_DB;</a:t>
            </a:r>
          </a:p>
          <a:p>
            <a:r>
              <a:rPr lang="en-US" sz="1200" dirty="0"/>
              <a:t>BEGIN LOADING TD_USER24.Employee_Stg</a:t>
            </a:r>
          </a:p>
          <a:p>
            <a:r>
              <a:rPr lang="en-US" sz="1200" dirty="0"/>
              <a:t>ERRORFILES </a:t>
            </a:r>
            <a:r>
              <a:rPr lang="en-US" sz="1200" dirty="0" err="1"/>
              <a:t>Employee_ET</a:t>
            </a:r>
            <a:r>
              <a:rPr lang="en-US" sz="1200" dirty="0"/>
              <a:t>, </a:t>
            </a:r>
            <a:r>
              <a:rPr lang="en-US" sz="1200" dirty="0" err="1"/>
              <a:t>Employee_UV</a:t>
            </a:r>
            <a:endParaRPr lang="en-US" sz="1200" dirty="0"/>
          </a:p>
          <a:p>
            <a:r>
              <a:rPr lang="en-US" sz="1200" dirty="0"/>
              <a:t>CHECKPOINT 10;</a:t>
            </a:r>
          </a:p>
          <a:p>
            <a:r>
              <a:rPr lang="en-US" sz="1200" dirty="0"/>
              <a:t>SET RECORD VARTEXT ",";</a:t>
            </a:r>
          </a:p>
          <a:p>
            <a:endParaRPr lang="en-US" sz="1200" dirty="0"/>
          </a:p>
          <a:p>
            <a:r>
              <a:rPr lang="en-US" sz="1200" dirty="0" smtClean="0"/>
              <a:t>DEFINE</a:t>
            </a:r>
          </a:p>
          <a:p>
            <a:r>
              <a:rPr lang="en-US" sz="1200" dirty="0" smtClean="0"/>
              <a:t> </a:t>
            </a:r>
            <a:r>
              <a:rPr lang="en-US" sz="1200" dirty="0" err="1"/>
              <a:t>in_EmployeeNo</a:t>
            </a:r>
            <a:r>
              <a:rPr lang="en-US" sz="1200" dirty="0"/>
              <a:t> (VARCHAR(10)) ,</a:t>
            </a:r>
          </a:p>
          <a:p>
            <a:r>
              <a:rPr lang="en-US" sz="1200" dirty="0" err="1"/>
              <a:t>in_FirstName</a:t>
            </a:r>
            <a:r>
              <a:rPr lang="en-US" sz="1200" dirty="0"/>
              <a:t> (VARCHAR(30)) ,</a:t>
            </a:r>
          </a:p>
          <a:p>
            <a:r>
              <a:rPr lang="en-US" sz="1200" dirty="0"/>
              <a:t> </a:t>
            </a:r>
            <a:r>
              <a:rPr lang="en-US" sz="1200" dirty="0" err="1"/>
              <a:t>in_LastName</a:t>
            </a:r>
            <a:r>
              <a:rPr lang="en-US" sz="1200" dirty="0"/>
              <a:t> (VARCHAR(30)) ,</a:t>
            </a:r>
          </a:p>
          <a:p>
            <a:r>
              <a:rPr lang="en-US" sz="1200" dirty="0" err="1"/>
              <a:t>in_BirthDate</a:t>
            </a:r>
            <a:r>
              <a:rPr lang="en-US" sz="1200" dirty="0"/>
              <a:t> (VARCHAR(10)) , </a:t>
            </a:r>
          </a:p>
          <a:p>
            <a:r>
              <a:rPr lang="en-US" sz="1200" dirty="0" err="1"/>
              <a:t>in_JoinedDate</a:t>
            </a:r>
            <a:r>
              <a:rPr lang="en-US" sz="1200" dirty="0"/>
              <a:t> (VARCHAR(10)) ,</a:t>
            </a:r>
          </a:p>
          <a:p>
            <a:r>
              <a:rPr lang="en-US" sz="1200" dirty="0" err="1"/>
              <a:t>in_DepartmentNo</a:t>
            </a:r>
            <a:r>
              <a:rPr lang="en-US" sz="1200" dirty="0"/>
              <a:t> (VARCHAR(02)) ,</a:t>
            </a:r>
          </a:p>
          <a:p>
            <a:r>
              <a:rPr lang="en-US" sz="1200" dirty="0"/>
              <a:t> FILE=C:\Users\jayavt\Desktop\emp.txt;</a:t>
            </a:r>
          </a:p>
          <a:p>
            <a:endParaRPr lang="en-US" sz="1200" dirty="0"/>
          </a:p>
          <a:p>
            <a:r>
              <a:rPr lang="en-US" sz="1200" dirty="0"/>
              <a:t>INSERT INTO </a:t>
            </a:r>
            <a:r>
              <a:rPr lang="en-US" sz="1200" dirty="0" err="1"/>
              <a:t>Employee_Stg</a:t>
            </a:r>
            <a:endParaRPr lang="en-US" sz="1200" dirty="0"/>
          </a:p>
          <a:p>
            <a:r>
              <a:rPr lang="en-US" sz="1200" dirty="0"/>
              <a:t>(</a:t>
            </a:r>
            <a:r>
              <a:rPr lang="en-US" sz="1200" dirty="0" err="1"/>
              <a:t>EmployeeNo,FirstName,LastName,BirthDate,JoinedDate</a:t>
            </a:r>
            <a:r>
              <a:rPr lang="en-US" sz="1200" dirty="0"/>
              <a:t>,</a:t>
            </a:r>
          </a:p>
          <a:p>
            <a:r>
              <a:rPr lang="en-US" sz="1200" dirty="0" err="1"/>
              <a:t>DepartmentNo</a:t>
            </a:r>
            <a:r>
              <a:rPr lang="en-US" sz="1200" dirty="0"/>
              <a:t>) </a:t>
            </a:r>
          </a:p>
          <a:p>
            <a:r>
              <a:rPr lang="en-US" sz="1200" dirty="0"/>
              <a:t>VALUES ( </a:t>
            </a:r>
          </a:p>
          <a:p>
            <a:r>
              <a:rPr lang="en-US" sz="1200" dirty="0"/>
              <a:t>:</a:t>
            </a:r>
            <a:r>
              <a:rPr lang="en-US" sz="1200" dirty="0" err="1"/>
              <a:t>in_EmployeeNo</a:t>
            </a:r>
            <a:r>
              <a:rPr lang="en-US" sz="1200" dirty="0"/>
              <a:t> , </a:t>
            </a:r>
          </a:p>
          <a:p>
            <a:r>
              <a:rPr lang="en-US" sz="1200" dirty="0"/>
              <a:t>:</a:t>
            </a:r>
            <a:r>
              <a:rPr lang="en-US" sz="1200" dirty="0" err="1"/>
              <a:t>in_FirstName</a:t>
            </a:r>
            <a:r>
              <a:rPr lang="en-US" sz="1200" dirty="0"/>
              <a:t> ,</a:t>
            </a:r>
          </a:p>
          <a:p>
            <a:r>
              <a:rPr lang="en-US" sz="1200" dirty="0"/>
              <a:t>:</a:t>
            </a:r>
            <a:r>
              <a:rPr lang="en-US" sz="1200" dirty="0" err="1"/>
              <a:t>in_LastName</a:t>
            </a:r>
            <a:r>
              <a:rPr lang="en-US" sz="1200" dirty="0"/>
              <a:t> , </a:t>
            </a:r>
          </a:p>
          <a:p>
            <a:r>
              <a:rPr lang="en-US" sz="1200" dirty="0"/>
              <a:t>:</a:t>
            </a:r>
            <a:r>
              <a:rPr lang="en-US" sz="1200" dirty="0" err="1"/>
              <a:t>in_BirthDate</a:t>
            </a:r>
            <a:r>
              <a:rPr lang="en-US" sz="1200" dirty="0"/>
              <a:t> (FORMAT 'YYYY-MM-DD'),</a:t>
            </a:r>
          </a:p>
          <a:p>
            <a:r>
              <a:rPr lang="en-US" sz="1200" dirty="0"/>
              <a:t>:</a:t>
            </a:r>
            <a:r>
              <a:rPr lang="en-US" sz="1200" dirty="0" err="1"/>
              <a:t>in_JoinedDate</a:t>
            </a:r>
            <a:r>
              <a:rPr lang="en-US" sz="1200" dirty="0"/>
              <a:t> (FORMAT 'YYYY-MM-DD'),</a:t>
            </a:r>
          </a:p>
          <a:p>
            <a:r>
              <a:rPr lang="en-US" sz="1200" dirty="0"/>
              <a:t>:</a:t>
            </a:r>
            <a:r>
              <a:rPr lang="en-US" sz="1200" dirty="0" err="1"/>
              <a:t>in_DepartmentNo</a:t>
            </a:r>
            <a:r>
              <a:rPr lang="en-US" sz="1200" dirty="0"/>
              <a:t> );</a:t>
            </a:r>
          </a:p>
          <a:p>
            <a:endParaRPr lang="en-US" sz="1200" dirty="0"/>
          </a:p>
          <a:p>
            <a:r>
              <a:rPr lang="en-US" sz="1200" dirty="0"/>
              <a:t>END LOADING;</a:t>
            </a:r>
          </a:p>
          <a:p>
            <a:r>
              <a:rPr lang="en-US" sz="1200" dirty="0"/>
              <a:t>LOGOFF;</a:t>
            </a:r>
          </a:p>
          <a:p>
            <a:endParaRPr lang="en-US" sz="1200" dirty="0"/>
          </a:p>
        </p:txBody>
      </p:sp>
      <p:sp>
        <p:nvSpPr>
          <p:cNvPr id="3" name="Rectangle 2"/>
          <p:cNvSpPr/>
          <p:nvPr/>
        </p:nvSpPr>
        <p:spPr>
          <a:xfrm>
            <a:off x="457200" y="6019800"/>
            <a:ext cx="2892523" cy="369332"/>
          </a:xfrm>
          <a:prstGeom prst="rect">
            <a:avLst/>
          </a:prstGeom>
        </p:spPr>
        <p:txBody>
          <a:bodyPr wrap="none">
            <a:spAutoFit/>
          </a:bodyPr>
          <a:lstStyle/>
          <a:p>
            <a:r>
              <a:rPr lang="en-US" b="1" dirty="0" err="1" smtClean="0"/>
              <a:t>FastLoad</a:t>
            </a:r>
            <a:r>
              <a:rPr lang="en-US" b="1" dirty="0" smtClean="0"/>
              <a:t> &lt; </a:t>
            </a:r>
            <a:r>
              <a:rPr lang="en-US" b="1" dirty="0" err="1" smtClean="0"/>
              <a:t>EmployeeLoad.fl</a:t>
            </a:r>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208746" cy="369332"/>
          </a:xfrm>
          <a:prstGeom prst="rect">
            <a:avLst/>
          </a:prstGeom>
        </p:spPr>
        <p:txBody>
          <a:bodyPr wrap="none">
            <a:spAutoFit/>
          </a:bodyPr>
          <a:lstStyle/>
          <a:p>
            <a:r>
              <a:rPr lang="en-US" b="1" dirty="0" err="1" smtClean="0"/>
              <a:t>Teradata</a:t>
            </a:r>
            <a:r>
              <a:rPr lang="en-US" b="1" dirty="0" smtClean="0"/>
              <a:t> – </a:t>
            </a:r>
            <a:r>
              <a:rPr lang="en-US" b="1" dirty="0" err="1" smtClean="0"/>
              <a:t>MultiLoad</a:t>
            </a:r>
            <a:endParaRPr lang="en-US" b="1" dirty="0"/>
          </a:p>
        </p:txBody>
      </p:sp>
      <p:sp>
        <p:nvSpPr>
          <p:cNvPr id="3" name="Rectangle 2"/>
          <p:cNvSpPr/>
          <p:nvPr/>
        </p:nvSpPr>
        <p:spPr>
          <a:xfrm>
            <a:off x="457200" y="762000"/>
            <a:ext cx="8305800" cy="2862322"/>
          </a:xfrm>
          <a:prstGeom prst="rect">
            <a:avLst/>
          </a:prstGeom>
        </p:spPr>
        <p:txBody>
          <a:bodyPr wrap="square">
            <a:spAutoFit/>
          </a:bodyPr>
          <a:lstStyle/>
          <a:p>
            <a:r>
              <a:rPr lang="en-US" dirty="0" err="1" smtClean="0"/>
              <a:t>MultiLoad</a:t>
            </a:r>
            <a:r>
              <a:rPr lang="en-US" dirty="0" smtClean="0"/>
              <a:t> can load multiple tables at a time and it can also perform different types of tasks such as INSERT, DELETE, UPDATE and UPSERT. It can load up to 5 tables at a time and perform up to 20 DML operations in a script. The target table is not required for </a:t>
            </a:r>
            <a:r>
              <a:rPr lang="en-US" dirty="0" err="1" smtClean="0"/>
              <a:t>MultiLoad</a:t>
            </a:r>
            <a:r>
              <a:rPr lang="en-US" dirty="0" smtClean="0"/>
              <a:t>.</a:t>
            </a:r>
          </a:p>
          <a:p>
            <a:endParaRPr lang="en-US" dirty="0" smtClean="0"/>
          </a:p>
          <a:p>
            <a:r>
              <a:rPr lang="en-US" dirty="0" err="1" smtClean="0"/>
              <a:t>MultiLoad</a:t>
            </a:r>
            <a:r>
              <a:rPr lang="en-US" dirty="0" smtClean="0"/>
              <a:t> supports two modes:</a:t>
            </a:r>
          </a:p>
          <a:p>
            <a:endParaRPr lang="en-US" dirty="0" smtClean="0"/>
          </a:p>
          <a:p>
            <a:r>
              <a:rPr lang="en-US" dirty="0" smtClean="0"/>
              <a:t> IMPORT</a:t>
            </a:r>
          </a:p>
          <a:p>
            <a:endParaRPr lang="en-US" dirty="0" smtClean="0"/>
          </a:p>
          <a:p>
            <a:r>
              <a:rPr lang="en-US" dirty="0" smtClean="0"/>
              <a:t> DELETE</a:t>
            </a:r>
            <a:endParaRPr lang="en-US" dirty="0"/>
          </a:p>
        </p:txBody>
      </p:sp>
      <p:sp>
        <p:nvSpPr>
          <p:cNvPr id="4" name="Rectangle 3"/>
          <p:cNvSpPr/>
          <p:nvPr/>
        </p:nvSpPr>
        <p:spPr>
          <a:xfrm>
            <a:off x="228600" y="3962400"/>
            <a:ext cx="8763000" cy="2862322"/>
          </a:xfrm>
          <a:prstGeom prst="rect">
            <a:avLst/>
          </a:prstGeom>
        </p:spPr>
        <p:txBody>
          <a:bodyPr wrap="square">
            <a:spAutoFit/>
          </a:bodyPr>
          <a:lstStyle/>
          <a:p>
            <a:r>
              <a:rPr lang="en-US" b="1" dirty="0" smtClean="0"/>
              <a:t>Log Table</a:t>
            </a:r>
            <a:r>
              <a:rPr lang="en-US" dirty="0" smtClean="0"/>
              <a:t>: Used to maintain the checkpoints taken during load which will be used for restart. </a:t>
            </a:r>
          </a:p>
          <a:p>
            <a:r>
              <a:rPr lang="en-US" b="1" dirty="0" smtClean="0"/>
              <a:t>Error Tables: These tables are inserted during load when an error occurs. First</a:t>
            </a:r>
          </a:p>
          <a:p>
            <a:r>
              <a:rPr lang="en-US" dirty="0" smtClean="0"/>
              <a:t>error table stores conversion errors whereas second error table stores duplicate</a:t>
            </a:r>
          </a:p>
          <a:p>
            <a:r>
              <a:rPr lang="en-US" dirty="0" smtClean="0"/>
              <a:t>records.</a:t>
            </a:r>
          </a:p>
          <a:p>
            <a:endParaRPr lang="en-US" dirty="0" smtClean="0"/>
          </a:p>
          <a:p>
            <a:r>
              <a:rPr lang="en-US" dirty="0" smtClean="0"/>
              <a:t> </a:t>
            </a:r>
            <a:r>
              <a:rPr lang="en-US" b="1" dirty="0" smtClean="0"/>
              <a:t>Log Table: Maintains the results from each phase of </a:t>
            </a:r>
            <a:r>
              <a:rPr lang="en-US" b="1" dirty="0" err="1" smtClean="0"/>
              <a:t>MultiLoad</a:t>
            </a:r>
            <a:r>
              <a:rPr lang="en-US" b="1" dirty="0" smtClean="0"/>
              <a:t> for restart purpose.</a:t>
            </a:r>
          </a:p>
          <a:p>
            <a:endParaRPr lang="en-US" dirty="0" smtClean="0"/>
          </a:p>
          <a:p>
            <a:r>
              <a:rPr lang="en-US" dirty="0" smtClean="0"/>
              <a:t> </a:t>
            </a:r>
            <a:r>
              <a:rPr lang="en-US" b="1" dirty="0" smtClean="0"/>
              <a:t>Work table: </a:t>
            </a:r>
            <a:r>
              <a:rPr lang="en-US" b="1" dirty="0" err="1" smtClean="0"/>
              <a:t>MultiLoad</a:t>
            </a:r>
            <a:r>
              <a:rPr lang="en-US" b="1" dirty="0" smtClean="0"/>
              <a:t> script creates one work table per target table. Work table</a:t>
            </a:r>
          </a:p>
          <a:p>
            <a:r>
              <a:rPr lang="en-US" dirty="0" smtClean="0"/>
              <a:t>is used to keep DML tasks and the input data.</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2031325"/>
          </a:xfrm>
          <a:prstGeom prst="rect">
            <a:avLst/>
          </a:prstGeom>
        </p:spPr>
        <p:txBody>
          <a:bodyPr wrap="square">
            <a:spAutoFit/>
          </a:bodyPr>
          <a:lstStyle/>
          <a:p>
            <a:r>
              <a:rPr lang="en-US" b="1" dirty="0" smtClean="0"/>
              <a:t>Limitation</a:t>
            </a:r>
          </a:p>
          <a:p>
            <a:r>
              <a:rPr lang="en-US" dirty="0" err="1" smtClean="0"/>
              <a:t>MultiLoad</a:t>
            </a:r>
            <a:r>
              <a:rPr lang="en-US" dirty="0" smtClean="0"/>
              <a:t> has some limitations.</a:t>
            </a:r>
          </a:p>
          <a:p>
            <a:r>
              <a:rPr lang="en-US" dirty="0" smtClean="0"/>
              <a:t>	Unique Secondary Index not supported on target table.</a:t>
            </a:r>
          </a:p>
          <a:p>
            <a:r>
              <a:rPr lang="en-US" dirty="0" smtClean="0"/>
              <a:t>	</a:t>
            </a:r>
          </a:p>
          <a:p>
            <a:r>
              <a:rPr lang="en-US" dirty="0" smtClean="0"/>
              <a:t>	Referential integrity not supported.</a:t>
            </a:r>
          </a:p>
          <a:p>
            <a:r>
              <a:rPr lang="en-US" dirty="0" smtClean="0"/>
              <a:t>	</a:t>
            </a:r>
          </a:p>
          <a:p>
            <a:r>
              <a:rPr lang="en-US" dirty="0" smtClean="0"/>
              <a:t>	Triggers not supported</a:t>
            </a:r>
            <a:endParaRPr lang="en-US" dirty="0"/>
          </a:p>
        </p:txBody>
      </p:sp>
      <p:sp>
        <p:nvSpPr>
          <p:cNvPr id="3" name="Rectangle 2"/>
          <p:cNvSpPr/>
          <p:nvPr/>
        </p:nvSpPr>
        <p:spPr>
          <a:xfrm>
            <a:off x="304800" y="2514600"/>
            <a:ext cx="8458200" cy="3970318"/>
          </a:xfrm>
          <a:prstGeom prst="rect">
            <a:avLst/>
          </a:prstGeom>
        </p:spPr>
        <p:txBody>
          <a:bodyPr wrap="square">
            <a:spAutoFit/>
          </a:bodyPr>
          <a:lstStyle/>
          <a:p>
            <a:r>
              <a:rPr lang="en-US" b="1" dirty="0" smtClean="0"/>
              <a:t>How </a:t>
            </a:r>
            <a:r>
              <a:rPr lang="en-US" b="1" dirty="0" err="1" smtClean="0"/>
              <a:t>MultiLoad</a:t>
            </a:r>
            <a:r>
              <a:rPr lang="en-US" b="1" dirty="0" smtClean="0"/>
              <a:t> Works</a:t>
            </a:r>
          </a:p>
          <a:p>
            <a:r>
              <a:rPr lang="en-US" dirty="0" err="1" smtClean="0"/>
              <a:t>MultiLoad</a:t>
            </a:r>
            <a:r>
              <a:rPr lang="en-US" dirty="0" smtClean="0"/>
              <a:t> import has five phases:</a:t>
            </a:r>
          </a:p>
          <a:p>
            <a:endParaRPr lang="en-US" b="1" dirty="0" smtClean="0"/>
          </a:p>
          <a:p>
            <a:r>
              <a:rPr lang="en-US" b="1" dirty="0" smtClean="0"/>
              <a:t>Phase 1: Preliminary Phase – Performs basic setup activities.</a:t>
            </a:r>
          </a:p>
          <a:p>
            <a:endParaRPr lang="en-US" b="1" dirty="0" smtClean="0"/>
          </a:p>
          <a:p>
            <a:endParaRPr lang="en-US" b="1" dirty="0" smtClean="0"/>
          </a:p>
          <a:p>
            <a:r>
              <a:rPr lang="en-US" b="1" dirty="0" smtClean="0"/>
              <a:t>Phase 2: DML Transaction Phase –Verifies the syntax of DML statements and</a:t>
            </a:r>
          </a:p>
          <a:p>
            <a:r>
              <a:rPr lang="en-US" b="1" dirty="0" smtClean="0"/>
              <a:t>brings them to </a:t>
            </a:r>
            <a:r>
              <a:rPr lang="en-US" b="1" dirty="0" err="1" smtClean="0"/>
              <a:t>Teradata</a:t>
            </a:r>
            <a:r>
              <a:rPr lang="en-US" b="1" dirty="0" smtClean="0"/>
              <a:t> system.</a:t>
            </a:r>
          </a:p>
          <a:p>
            <a:endParaRPr lang="en-US" b="1" dirty="0" smtClean="0"/>
          </a:p>
          <a:p>
            <a:r>
              <a:rPr lang="en-US" b="1" dirty="0" smtClean="0"/>
              <a:t>Phase 3: Acquisition Phase – Brings the input data into work tables and locks the table. </a:t>
            </a:r>
          </a:p>
          <a:p>
            <a:endParaRPr lang="en-US" b="1" dirty="0" smtClean="0"/>
          </a:p>
          <a:p>
            <a:r>
              <a:rPr lang="en-US" b="1" dirty="0" smtClean="0"/>
              <a:t>Phase 4: Application Phase – Applies all DML operations</a:t>
            </a:r>
          </a:p>
          <a:p>
            <a:endParaRPr lang="en-US" b="1" dirty="0" smtClean="0"/>
          </a:p>
          <a:p>
            <a:r>
              <a:rPr lang="en-US" dirty="0" smtClean="0"/>
              <a:t> </a:t>
            </a:r>
            <a:r>
              <a:rPr lang="en-US" b="1" dirty="0" smtClean="0"/>
              <a:t>Phase 5: Cleanup Phase – Releases the table lock.</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610600" cy="5509200"/>
          </a:xfrm>
          <a:prstGeom prst="rect">
            <a:avLst/>
          </a:prstGeom>
        </p:spPr>
        <p:txBody>
          <a:bodyPr wrap="square">
            <a:spAutoFit/>
          </a:bodyPr>
          <a:lstStyle/>
          <a:p>
            <a:r>
              <a:rPr lang="en-US" sz="1600" dirty="0"/>
              <a:t>.LOGTABLE TD_USER24.employee_log;  </a:t>
            </a:r>
          </a:p>
          <a:p>
            <a:r>
              <a:rPr lang="en-US" sz="1600" dirty="0"/>
              <a:t>.LOGON 10.74.161.248/TD_USER24,TD_USER24; </a:t>
            </a:r>
          </a:p>
          <a:p>
            <a:r>
              <a:rPr lang="en-US" sz="1600" dirty="0"/>
              <a:t>   .BEGIN MLOAD TABLES </a:t>
            </a:r>
            <a:r>
              <a:rPr lang="en-US" sz="1600" dirty="0" err="1"/>
              <a:t>Employee_Stg</a:t>
            </a:r>
            <a:r>
              <a:rPr lang="en-US" sz="1600" dirty="0"/>
              <a:t>;  </a:t>
            </a:r>
          </a:p>
          <a:p>
            <a:r>
              <a:rPr lang="en-US" sz="1600" dirty="0"/>
              <a:t>      .LAYOUT Employee;  </a:t>
            </a:r>
          </a:p>
          <a:p>
            <a:r>
              <a:rPr lang="en-US" sz="1600" dirty="0"/>
              <a:t>      .FIELD </a:t>
            </a:r>
            <a:r>
              <a:rPr lang="en-US" sz="1600" dirty="0" err="1"/>
              <a:t>in_EmployeeNo</a:t>
            </a:r>
            <a:r>
              <a:rPr lang="en-US" sz="1600" dirty="0"/>
              <a:t> * VARCHAR(10);  </a:t>
            </a:r>
          </a:p>
          <a:p>
            <a:r>
              <a:rPr lang="en-US" sz="1600" dirty="0"/>
              <a:t>      .FIELD </a:t>
            </a:r>
            <a:r>
              <a:rPr lang="en-US" sz="1600" dirty="0" err="1"/>
              <a:t>in_FirstName</a:t>
            </a:r>
            <a:r>
              <a:rPr lang="en-US" sz="1600" dirty="0"/>
              <a:t> * VARCHAR(30); </a:t>
            </a:r>
          </a:p>
          <a:p>
            <a:r>
              <a:rPr lang="en-US" sz="1600" dirty="0"/>
              <a:t>      .FIELD </a:t>
            </a:r>
            <a:r>
              <a:rPr lang="en-US" sz="1600" dirty="0" err="1"/>
              <a:t>in_LastName</a:t>
            </a:r>
            <a:r>
              <a:rPr lang="en-US" sz="1600" dirty="0"/>
              <a:t> * VARCHAR(30);  </a:t>
            </a:r>
          </a:p>
          <a:p>
            <a:r>
              <a:rPr lang="en-US" sz="1600" dirty="0"/>
              <a:t>      .FIELD </a:t>
            </a:r>
            <a:r>
              <a:rPr lang="en-US" sz="1600" dirty="0" err="1"/>
              <a:t>in_BirthDate</a:t>
            </a:r>
            <a:r>
              <a:rPr lang="en-US" sz="1600" dirty="0"/>
              <a:t> * VARCHAR(10); </a:t>
            </a:r>
          </a:p>
          <a:p>
            <a:r>
              <a:rPr lang="en-US" sz="1600" dirty="0"/>
              <a:t>      .FIELD </a:t>
            </a:r>
            <a:r>
              <a:rPr lang="en-US" sz="1600" dirty="0" err="1"/>
              <a:t>in_JoinedDate</a:t>
            </a:r>
            <a:r>
              <a:rPr lang="en-US" sz="1600" dirty="0"/>
              <a:t> * VARCHAR(10);  </a:t>
            </a:r>
          </a:p>
          <a:p>
            <a:r>
              <a:rPr lang="en-US" sz="1600" dirty="0"/>
              <a:t>      .FIELD </a:t>
            </a:r>
            <a:r>
              <a:rPr lang="en-US" sz="1600" dirty="0" err="1"/>
              <a:t>in_DepartmentNo</a:t>
            </a:r>
            <a:r>
              <a:rPr lang="en-US" sz="1600" dirty="0"/>
              <a:t> * VARCHAR(02);</a:t>
            </a:r>
          </a:p>
          <a:p>
            <a:endParaRPr lang="en-US" sz="1600" dirty="0"/>
          </a:p>
          <a:p>
            <a:r>
              <a:rPr lang="en-US" sz="1600" dirty="0"/>
              <a:t>      .DML LABEL </a:t>
            </a:r>
            <a:r>
              <a:rPr lang="en-US" sz="1600" dirty="0" err="1"/>
              <a:t>EmpLabel</a:t>
            </a:r>
            <a:r>
              <a:rPr lang="en-US" sz="1600" dirty="0"/>
              <a:t>; </a:t>
            </a:r>
          </a:p>
          <a:p>
            <a:r>
              <a:rPr lang="en-US" sz="1600" dirty="0"/>
              <a:t>      INSERT INTO </a:t>
            </a:r>
            <a:r>
              <a:rPr lang="en-US" sz="1600" dirty="0" err="1"/>
              <a:t>Employee_Stg</a:t>
            </a:r>
            <a:r>
              <a:rPr lang="en-US" sz="1600" dirty="0"/>
              <a:t> </a:t>
            </a:r>
          </a:p>
          <a:p>
            <a:r>
              <a:rPr lang="en-US" sz="1600" dirty="0"/>
              <a:t>        </a:t>
            </a:r>
            <a:r>
              <a:rPr lang="en-US" sz="1600" dirty="0" smtClean="0"/>
              <a:t>( </a:t>
            </a:r>
            <a:r>
              <a:rPr lang="en-US" sz="1600" dirty="0" err="1" smtClean="0"/>
              <a:t>EmployeeNo,FirstName</a:t>
            </a:r>
            <a:r>
              <a:rPr lang="en-US" sz="1600" dirty="0" smtClean="0"/>
              <a:t>, </a:t>
            </a:r>
            <a:r>
              <a:rPr lang="en-US" sz="1600" dirty="0" err="1"/>
              <a:t>LastName</a:t>
            </a:r>
            <a:r>
              <a:rPr lang="en-US" sz="1600" dirty="0" smtClean="0"/>
              <a:t>, </a:t>
            </a:r>
            <a:r>
              <a:rPr lang="en-US" sz="1600" dirty="0" err="1" smtClean="0"/>
              <a:t>BirthDate,JoinedDate,DepartmentNo</a:t>
            </a:r>
            <a:r>
              <a:rPr lang="en-US" sz="1600" dirty="0" smtClean="0"/>
              <a:t> </a:t>
            </a:r>
            <a:r>
              <a:rPr lang="en-US" sz="1600" dirty="0"/>
              <a:t>)  </a:t>
            </a:r>
          </a:p>
          <a:p>
            <a:r>
              <a:rPr lang="en-US" sz="1600" dirty="0"/>
              <a:t>      VALUES </a:t>
            </a:r>
            <a:r>
              <a:rPr lang="en-US" sz="1600" dirty="0" smtClean="0"/>
              <a:t>(  </a:t>
            </a:r>
            <a:r>
              <a:rPr lang="en-US" sz="1600" dirty="0"/>
              <a:t>:in_</a:t>
            </a:r>
            <a:r>
              <a:rPr lang="en-US" sz="1600" dirty="0" err="1"/>
              <a:t>EmployeeNo</a:t>
            </a:r>
            <a:r>
              <a:rPr lang="en-US" sz="1600" dirty="0" smtClean="0"/>
              <a:t>,:</a:t>
            </a:r>
            <a:r>
              <a:rPr lang="en-US" sz="1600" dirty="0" err="1"/>
              <a:t>in_FirstName</a:t>
            </a:r>
            <a:r>
              <a:rPr lang="en-US" sz="1600" dirty="0" smtClean="0"/>
              <a:t>, in_</a:t>
            </a:r>
            <a:r>
              <a:rPr lang="en-US" sz="1600" dirty="0" err="1" smtClean="0"/>
              <a:t>Lastname</a:t>
            </a:r>
            <a:r>
              <a:rPr lang="en-US" sz="1600" dirty="0" smtClean="0"/>
              <a:t>,:</a:t>
            </a:r>
            <a:r>
              <a:rPr lang="en-US" sz="1600" dirty="0"/>
              <a:t>in_</a:t>
            </a:r>
            <a:r>
              <a:rPr lang="en-US" sz="1600" dirty="0" err="1"/>
              <a:t>BirthDate</a:t>
            </a:r>
            <a:r>
              <a:rPr lang="en-US" sz="1600" dirty="0" smtClean="0"/>
              <a:t>,:</a:t>
            </a:r>
            <a:r>
              <a:rPr lang="en-US" sz="1600" dirty="0" err="1"/>
              <a:t>in_JoinedDate</a:t>
            </a:r>
            <a:r>
              <a:rPr lang="en-US" sz="1600" dirty="0"/>
              <a:t>,</a:t>
            </a:r>
          </a:p>
          <a:p>
            <a:r>
              <a:rPr lang="en-US" sz="1600" dirty="0"/>
              <a:t>         :</a:t>
            </a:r>
            <a:r>
              <a:rPr lang="en-US" sz="1600" dirty="0" err="1" smtClean="0"/>
              <a:t>in_DepartmentNo</a:t>
            </a:r>
            <a:r>
              <a:rPr lang="en-US" sz="1600" dirty="0" smtClean="0"/>
              <a:t>     </a:t>
            </a:r>
            <a:r>
              <a:rPr lang="en-US" sz="1600" dirty="0"/>
              <a:t>);</a:t>
            </a:r>
          </a:p>
          <a:p>
            <a:r>
              <a:rPr lang="en-US" sz="1600" dirty="0"/>
              <a:t>      .IMPORT INFILE emp.txt  </a:t>
            </a:r>
          </a:p>
          <a:p>
            <a:r>
              <a:rPr lang="en-US" sz="1600" dirty="0"/>
              <a:t>      FORMAT VARTEXT ','</a:t>
            </a:r>
          </a:p>
          <a:p>
            <a:r>
              <a:rPr lang="en-US" sz="1600" dirty="0"/>
              <a:t>      LAYOUT Employee</a:t>
            </a:r>
          </a:p>
          <a:p>
            <a:r>
              <a:rPr lang="en-US" sz="1600" dirty="0"/>
              <a:t>      APPLY </a:t>
            </a:r>
            <a:r>
              <a:rPr lang="en-US" sz="1600" dirty="0" err="1"/>
              <a:t>EmpLabel</a:t>
            </a:r>
            <a:r>
              <a:rPr lang="en-US" sz="1600" dirty="0"/>
              <a:t>;  </a:t>
            </a:r>
          </a:p>
          <a:p>
            <a:r>
              <a:rPr lang="en-US" sz="1600" dirty="0"/>
              <a:t>   .END MLOAD;  </a:t>
            </a:r>
          </a:p>
          <a:p>
            <a:r>
              <a:rPr lang="en-US" sz="1600" dirty="0"/>
              <a:t>LOGOFF;</a:t>
            </a:r>
          </a:p>
        </p:txBody>
      </p:sp>
      <p:sp>
        <p:nvSpPr>
          <p:cNvPr id="3" name="Rectangle 2"/>
          <p:cNvSpPr/>
          <p:nvPr/>
        </p:nvSpPr>
        <p:spPr>
          <a:xfrm>
            <a:off x="515241" y="6119336"/>
            <a:ext cx="2743828" cy="369332"/>
          </a:xfrm>
          <a:prstGeom prst="rect">
            <a:avLst/>
          </a:prstGeom>
        </p:spPr>
        <p:txBody>
          <a:bodyPr wrap="none">
            <a:spAutoFit/>
          </a:bodyPr>
          <a:lstStyle/>
          <a:p>
            <a:r>
              <a:rPr lang="en-US" dirty="0" err="1" smtClean="0"/>
              <a:t>Mload</a:t>
            </a:r>
            <a:r>
              <a:rPr lang="en-US" dirty="0" smtClean="0"/>
              <a:t> &lt; EmployeeLoad.ml;</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241576" cy="369332"/>
          </a:xfrm>
          <a:prstGeom prst="rect">
            <a:avLst/>
          </a:prstGeom>
        </p:spPr>
        <p:txBody>
          <a:bodyPr wrap="none">
            <a:spAutoFit/>
          </a:bodyPr>
          <a:lstStyle/>
          <a:p>
            <a:r>
              <a:rPr lang="en-US" b="1" dirty="0" err="1" smtClean="0"/>
              <a:t>Teradata</a:t>
            </a:r>
            <a:r>
              <a:rPr lang="en-US" b="1" dirty="0" smtClean="0"/>
              <a:t> – </a:t>
            </a:r>
            <a:r>
              <a:rPr lang="en-US" b="1" dirty="0" err="1" smtClean="0"/>
              <a:t>FastExport</a:t>
            </a:r>
            <a:endParaRPr lang="en-US" b="1" dirty="0"/>
          </a:p>
        </p:txBody>
      </p:sp>
      <p:sp>
        <p:nvSpPr>
          <p:cNvPr id="3" name="Rectangle 2"/>
          <p:cNvSpPr/>
          <p:nvPr/>
        </p:nvSpPr>
        <p:spPr>
          <a:xfrm>
            <a:off x="381000" y="914400"/>
            <a:ext cx="7391400" cy="4247317"/>
          </a:xfrm>
          <a:prstGeom prst="rect">
            <a:avLst/>
          </a:prstGeom>
        </p:spPr>
        <p:txBody>
          <a:bodyPr wrap="square">
            <a:spAutoFit/>
          </a:bodyPr>
          <a:lstStyle/>
          <a:p>
            <a:r>
              <a:rPr lang="en-US" b="1" dirty="0" smtClean="0"/>
              <a:t>.</a:t>
            </a:r>
            <a:r>
              <a:rPr lang="en-US" b="1" dirty="0"/>
              <a:t>LOGTABLE </a:t>
            </a:r>
            <a:r>
              <a:rPr lang="en-US" b="1" dirty="0" err="1" smtClean="0"/>
              <a:t>TD_BIM_FR_TRNG_DB.employee_log</a:t>
            </a:r>
            <a:r>
              <a:rPr lang="en-US" b="1" dirty="0"/>
              <a:t>;  </a:t>
            </a:r>
          </a:p>
          <a:p>
            <a:r>
              <a:rPr lang="en-US" b="1" dirty="0"/>
              <a:t> LOGON 10.74.161.248/TD_USER24,TD_USER24;</a:t>
            </a:r>
          </a:p>
          <a:p>
            <a:r>
              <a:rPr lang="en-US" b="1" dirty="0"/>
              <a:t>DATABASE TD_BIM_FR_TRNG_DB;</a:t>
            </a:r>
          </a:p>
          <a:p>
            <a:r>
              <a:rPr lang="en-US" b="1" dirty="0"/>
              <a:t>   .BEGIN EXPORT SESSIONS 2;  </a:t>
            </a:r>
          </a:p>
          <a:p>
            <a:r>
              <a:rPr lang="en-US" b="1" dirty="0"/>
              <a:t>      .EXPORT OUTFILE employeedata.txt  </a:t>
            </a:r>
          </a:p>
          <a:p>
            <a:r>
              <a:rPr lang="en-US" b="1" dirty="0"/>
              <a:t>      MODE RECORD FORMAT TEXT;</a:t>
            </a:r>
          </a:p>
          <a:p>
            <a:r>
              <a:rPr lang="en-US" b="1" dirty="0"/>
              <a:t>      SELECT CAST(</a:t>
            </a:r>
            <a:r>
              <a:rPr lang="en-US" b="1" dirty="0" err="1"/>
              <a:t>EmployeeNo</a:t>
            </a:r>
            <a:r>
              <a:rPr lang="en-US" b="1" dirty="0"/>
              <a:t> AS CHAR(10)), </a:t>
            </a:r>
          </a:p>
          <a:p>
            <a:r>
              <a:rPr lang="en-US" b="1" dirty="0"/>
              <a:t>         CAST(</a:t>
            </a:r>
            <a:r>
              <a:rPr lang="en-US" b="1" dirty="0" err="1"/>
              <a:t>FirstName</a:t>
            </a:r>
            <a:r>
              <a:rPr lang="en-US" b="1" dirty="0"/>
              <a:t> AS CHAR(15)), </a:t>
            </a:r>
          </a:p>
          <a:p>
            <a:r>
              <a:rPr lang="en-US" b="1" dirty="0"/>
              <a:t>         CAST(</a:t>
            </a:r>
            <a:r>
              <a:rPr lang="en-US" b="1" dirty="0" err="1"/>
              <a:t>LastName</a:t>
            </a:r>
            <a:r>
              <a:rPr lang="en-US" b="1" dirty="0"/>
              <a:t> AS CHAR(15)), </a:t>
            </a:r>
          </a:p>
          <a:p>
            <a:r>
              <a:rPr lang="en-US" b="1" dirty="0"/>
              <a:t>         CAST(</a:t>
            </a:r>
            <a:r>
              <a:rPr lang="en-US" b="1" dirty="0" err="1"/>
              <a:t>BirthDate</a:t>
            </a:r>
            <a:r>
              <a:rPr lang="en-US" b="1" dirty="0"/>
              <a:t> AS CHAR(10))   </a:t>
            </a:r>
          </a:p>
          <a:p>
            <a:r>
              <a:rPr lang="en-US" b="1" dirty="0"/>
              <a:t>      FROM</a:t>
            </a:r>
          </a:p>
          <a:p>
            <a:r>
              <a:rPr lang="en-US" b="1" dirty="0"/>
              <a:t>      Employee;</a:t>
            </a:r>
          </a:p>
          <a:p>
            <a:r>
              <a:rPr lang="en-US" b="1" dirty="0"/>
              <a:t>   .END EXPORT;</a:t>
            </a:r>
          </a:p>
          <a:p>
            <a:r>
              <a:rPr lang="en-US" b="1" dirty="0"/>
              <a:t>.LOGOFF;</a:t>
            </a:r>
          </a:p>
          <a:p>
            <a:endParaRPr lang="en-US" b="1" dirty="0"/>
          </a:p>
        </p:txBody>
      </p:sp>
      <p:sp>
        <p:nvSpPr>
          <p:cNvPr id="4" name="Rectangle 3"/>
          <p:cNvSpPr/>
          <p:nvPr/>
        </p:nvSpPr>
        <p:spPr>
          <a:xfrm>
            <a:off x="457200" y="5029200"/>
            <a:ext cx="1954253" cy="369332"/>
          </a:xfrm>
          <a:prstGeom prst="rect">
            <a:avLst/>
          </a:prstGeom>
        </p:spPr>
        <p:txBody>
          <a:bodyPr wrap="none">
            <a:spAutoFit/>
          </a:bodyPr>
          <a:lstStyle/>
          <a:p>
            <a:r>
              <a:rPr lang="en-US" dirty="0" err="1" smtClean="0"/>
              <a:t>fexp</a:t>
            </a:r>
            <a:r>
              <a:rPr lang="en-US" dirty="0" smtClean="0"/>
              <a:t> &lt; </a:t>
            </a:r>
            <a:r>
              <a:rPr lang="en-US" dirty="0" err="1" smtClean="0"/>
              <a:t>employee.fx</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2308324"/>
          </a:xfrm>
          <a:prstGeom prst="rect">
            <a:avLst/>
          </a:prstGeom>
        </p:spPr>
        <p:txBody>
          <a:bodyPr wrap="square">
            <a:spAutoFit/>
          </a:bodyPr>
          <a:lstStyle/>
          <a:p>
            <a:r>
              <a:rPr lang="en-US" dirty="0" smtClean="0"/>
              <a:t>BTEQ utility is a powerful utility in </a:t>
            </a:r>
            <a:r>
              <a:rPr lang="en-US" dirty="0" err="1" smtClean="0"/>
              <a:t>Teradata</a:t>
            </a:r>
            <a:r>
              <a:rPr lang="en-US" dirty="0" smtClean="0"/>
              <a:t> that can be used in both batch and interactive mode. </a:t>
            </a:r>
          </a:p>
          <a:p>
            <a:endParaRPr lang="en-US" dirty="0" smtClean="0"/>
          </a:p>
          <a:p>
            <a:r>
              <a:rPr lang="en-US" dirty="0" smtClean="0"/>
              <a:t>It can be used to run any DDL statement, DML statement, create Macros and stored</a:t>
            </a:r>
          </a:p>
          <a:p>
            <a:r>
              <a:rPr lang="en-US" dirty="0" smtClean="0"/>
              <a:t>procedures. </a:t>
            </a:r>
          </a:p>
          <a:p>
            <a:endParaRPr lang="en-US" dirty="0" smtClean="0"/>
          </a:p>
          <a:p>
            <a:r>
              <a:rPr lang="en-US" dirty="0" smtClean="0"/>
              <a:t>BTEQ can be used to import data into </a:t>
            </a:r>
            <a:r>
              <a:rPr lang="en-US" dirty="0" err="1" smtClean="0"/>
              <a:t>Teradata</a:t>
            </a:r>
            <a:r>
              <a:rPr lang="en-US" dirty="0" smtClean="0"/>
              <a:t> tables from flat file and it can also be used to extract data from tables into files or reports</a:t>
            </a:r>
            <a:endParaRPr lang="en-US" dirty="0"/>
          </a:p>
        </p:txBody>
      </p:sp>
      <p:sp>
        <p:nvSpPr>
          <p:cNvPr id="3" name="Rectangle 2"/>
          <p:cNvSpPr/>
          <p:nvPr/>
        </p:nvSpPr>
        <p:spPr>
          <a:xfrm>
            <a:off x="228600" y="304800"/>
            <a:ext cx="1357038" cy="369332"/>
          </a:xfrm>
          <a:prstGeom prst="rect">
            <a:avLst/>
          </a:prstGeom>
        </p:spPr>
        <p:txBody>
          <a:bodyPr wrap="none">
            <a:spAutoFit/>
          </a:bodyPr>
          <a:lstStyle/>
          <a:p>
            <a:r>
              <a:rPr lang="en-US" b="1" dirty="0" smtClean="0"/>
              <a:t>BTEQ utility </a:t>
            </a:r>
            <a:endParaRPr lang="en-US"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572000" cy="5909310"/>
          </a:xfrm>
          <a:prstGeom prst="rect">
            <a:avLst/>
          </a:prstGeom>
        </p:spPr>
        <p:txBody>
          <a:bodyPr>
            <a:spAutoFit/>
          </a:bodyPr>
          <a:lstStyle/>
          <a:p>
            <a:r>
              <a:rPr lang="en-US" dirty="0" smtClean="0"/>
              <a:t>.LOGON 192.168.1.102/</a:t>
            </a:r>
            <a:r>
              <a:rPr lang="en-US" dirty="0" err="1" smtClean="0"/>
              <a:t>dbc,dbc</a:t>
            </a:r>
            <a:r>
              <a:rPr lang="en-US" dirty="0" smtClean="0"/>
              <a:t>;</a:t>
            </a:r>
          </a:p>
          <a:p>
            <a:r>
              <a:rPr lang="en-US" dirty="0" smtClean="0"/>
              <a:t>DATABASE </a:t>
            </a:r>
            <a:r>
              <a:rPr lang="en-US" dirty="0" err="1" smtClean="0"/>
              <a:t>tduser</a:t>
            </a:r>
            <a:r>
              <a:rPr lang="en-US" dirty="0" smtClean="0"/>
              <a:t>;</a:t>
            </a:r>
          </a:p>
          <a:p>
            <a:r>
              <a:rPr lang="en-US" dirty="0" smtClean="0"/>
              <a:t>CREATE TABLE </a:t>
            </a:r>
            <a:r>
              <a:rPr lang="en-US" dirty="0" err="1" smtClean="0"/>
              <a:t>employee_bkup</a:t>
            </a:r>
            <a:endParaRPr lang="en-US" dirty="0" smtClean="0"/>
          </a:p>
          <a:p>
            <a:r>
              <a:rPr lang="en-US" dirty="0" smtClean="0"/>
              <a:t>(</a:t>
            </a:r>
          </a:p>
          <a:p>
            <a:r>
              <a:rPr lang="en-US" dirty="0" err="1" smtClean="0"/>
              <a:t>EmployeeNo</a:t>
            </a:r>
            <a:r>
              <a:rPr lang="en-US" dirty="0" smtClean="0"/>
              <a:t> INTEGER,</a:t>
            </a:r>
          </a:p>
          <a:p>
            <a:r>
              <a:rPr lang="en-US" dirty="0" err="1" smtClean="0"/>
              <a:t>FirstName</a:t>
            </a:r>
            <a:r>
              <a:rPr lang="en-US" dirty="0" smtClean="0"/>
              <a:t> CHAR(30),</a:t>
            </a:r>
          </a:p>
          <a:p>
            <a:r>
              <a:rPr lang="en-US" dirty="0" err="1" smtClean="0"/>
              <a:t>LastName</a:t>
            </a:r>
            <a:r>
              <a:rPr lang="en-US" dirty="0" smtClean="0"/>
              <a:t> CHAR(30),</a:t>
            </a:r>
          </a:p>
          <a:p>
            <a:r>
              <a:rPr lang="en-US" dirty="0" err="1" smtClean="0"/>
              <a:t>DepartmentNo</a:t>
            </a:r>
            <a:r>
              <a:rPr lang="en-US" dirty="0" smtClean="0"/>
              <a:t> SMALLINT,</a:t>
            </a:r>
          </a:p>
          <a:p>
            <a:r>
              <a:rPr lang="en-US" dirty="0" err="1" smtClean="0"/>
              <a:t>NetPay</a:t>
            </a:r>
            <a:r>
              <a:rPr lang="en-US" dirty="0" smtClean="0"/>
              <a:t> INTEGER</a:t>
            </a:r>
          </a:p>
          <a:p>
            <a:r>
              <a:rPr lang="en-US" dirty="0" smtClean="0"/>
              <a:t>)</a:t>
            </a:r>
          </a:p>
          <a:p>
            <a:r>
              <a:rPr lang="en-US" dirty="0" smtClean="0"/>
              <a:t>Unique Primary Index(</a:t>
            </a:r>
            <a:r>
              <a:rPr lang="en-US" dirty="0" err="1" smtClean="0"/>
              <a:t>EmployeeNo</a:t>
            </a:r>
            <a:r>
              <a:rPr lang="en-US" dirty="0" smtClean="0"/>
              <a:t>);</a:t>
            </a:r>
          </a:p>
          <a:p>
            <a:r>
              <a:rPr lang="en-US" dirty="0" smtClean="0"/>
              <a:t>.IF ERRORCODE &lt;&gt; 0 THEN .EXIT ERRORCODE;</a:t>
            </a:r>
          </a:p>
          <a:p>
            <a:endParaRPr lang="en-US" dirty="0" smtClean="0"/>
          </a:p>
          <a:p>
            <a:r>
              <a:rPr lang="en-US" dirty="0" smtClean="0"/>
              <a:t>SELECT * FROM</a:t>
            </a:r>
          </a:p>
          <a:p>
            <a:r>
              <a:rPr lang="en-US" dirty="0" smtClean="0"/>
              <a:t>Employee</a:t>
            </a:r>
          </a:p>
          <a:p>
            <a:r>
              <a:rPr lang="en-US" dirty="0" smtClean="0"/>
              <a:t>Sample 1;</a:t>
            </a:r>
          </a:p>
          <a:p>
            <a:r>
              <a:rPr lang="en-US" dirty="0" smtClean="0"/>
              <a:t>.IF ACTIVITYCOUNT &lt;&gt; 0 THEN .GOTO </a:t>
            </a:r>
            <a:r>
              <a:rPr lang="en-US" dirty="0" err="1" smtClean="0"/>
              <a:t>InsertEmployee</a:t>
            </a:r>
            <a:r>
              <a:rPr lang="en-US" dirty="0" smtClean="0"/>
              <a:t>;</a:t>
            </a:r>
          </a:p>
          <a:p>
            <a:endParaRPr lang="en-US" dirty="0" smtClean="0"/>
          </a:p>
          <a:p>
            <a:r>
              <a:rPr lang="en-US" dirty="0" smtClean="0"/>
              <a:t>DROP TABLE </a:t>
            </a:r>
            <a:r>
              <a:rPr lang="en-US" dirty="0" err="1" smtClean="0"/>
              <a:t>employee_bkup</a:t>
            </a:r>
            <a:r>
              <a:rPr lang="en-US" dirty="0" smtClean="0"/>
              <a:t>;</a:t>
            </a:r>
          </a:p>
          <a:p>
            <a:r>
              <a:rPr lang="en-US" dirty="0" smtClean="0"/>
              <a:t>.IF ERRORCODE &lt;&gt; 0 THEN .EXIT ERRORCODE;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2384408" cy="400110"/>
          </a:xfrm>
          <a:prstGeom prst="rect">
            <a:avLst/>
          </a:prstGeom>
        </p:spPr>
        <p:txBody>
          <a:bodyPr wrap="square">
            <a:spAutoFit/>
          </a:bodyPr>
          <a:lstStyle/>
          <a:p>
            <a:r>
              <a:rPr lang="en-US" sz="2000" b="1" dirty="0"/>
              <a:t>The BYNET </a:t>
            </a:r>
            <a:endParaRPr lang="en-US" sz="2000" dirty="0"/>
          </a:p>
        </p:txBody>
      </p:sp>
      <p:sp>
        <p:nvSpPr>
          <p:cNvPr id="4" name="Rectangle 3"/>
          <p:cNvSpPr/>
          <p:nvPr/>
        </p:nvSpPr>
        <p:spPr>
          <a:xfrm>
            <a:off x="381000" y="990601"/>
            <a:ext cx="8153400" cy="2862322"/>
          </a:xfrm>
          <a:prstGeom prst="rect">
            <a:avLst/>
          </a:prstGeom>
        </p:spPr>
        <p:txBody>
          <a:bodyPr wrap="square">
            <a:spAutoFit/>
          </a:bodyPr>
          <a:lstStyle/>
          <a:p>
            <a:r>
              <a:rPr lang="en-US" dirty="0"/>
              <a:t>The BYNET gets its name from the Banyan tree. The Banyan tree has the ability to continually plant new roots to grow forever </a:t>
            </a:r>
            <a:endParaRPr lang="en-US" dirty="0" smtClean="0"/>
          </a:p>
          <a:p>
            <a:endParaRPr lang="en-US" dirty="0" smtClean="0"/>
          </a:p>
          <a:p>
            <a:r>
              <a:rPr lang="en-US" dirty="0" smtClean="0"/>
              <a:t>The </a:t>
            </a:r>
            <a:r>
              <a:rPr lang="en-US" dirty="0"/>
              <a:t>BYNET is the communication network between AMPs and PE‘s</a:t>
            </a:r>
            <a:r>
              <a:rPr lang="en-US" dirty="0" smtClean="0"/>
              <a:t>.</a:t>
            </a:r>
          </a:p>
          <a:p>
            <a:endParaRPr lang="en-US" dirty="0"/>
          </a:p>
          <a:p>
            <a:r>
              <a:rPr lang="en-US" dirty="0"/>
              <a:t>The AMPs then retrieve the data requested by the PE and they deliver their portion of the answer set to the PE over the BYNET. </a:t>
            </a:r>
            <a:endParaRPr lang="en-US" dirty="0" smtClean="0"/>
          </a:p>
          <a:p>
            <a:endParaRPr lang="en-US" dirty="0" smtClean="0"/>
          </a:p>
          <a:p>
            <a:r>
              <a:rPr lang="en-US" dirty="0"/>
              <a:t>There are always two BYNETs for redundancy and extra bandwidth. </a:t>
            </a:r>
          </a:p>
          <a:p>
            <a:r>
              <a:rPr lang="en-US" dirty="0" smtClean="0"/>
              <a:t> </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4572000" cy="3693319"/>
          </a:xfrm>
          <a:prstGeom prst="rect">
            <a:avLst/>
          </a:prstGeom>
        </p:spPr>
        <p:txBody>
          <a:bodyPr>
            <a:spAutoFit/>
          </a:bodyPr>
          <a:lstStyle/>
          <a:p>
            <a:r>
              <a:rPr lang="en-US" dirty="0" smtClean="0"/>
              <a:t>.LABEL </a:t>
            </a:r>
            <a:r>
              <a:rPr lang="en-US" dirty="0" err="1" smtClean="0"/>
              <a:t>InsertEmployee</a:t>
            </a:r>
            <a:endParaRPr lang="en-US" dirty="0" smtClean="0"/>
          </a:p>
          <a:p>
            <a:r>
              <a:rPr lang="en-US" dirty="0" smtClean="0"/>
              <a:t>INSERT INTO </a:t>
            </a:r>
            <a:r>
              <a:rPr lang="en-US" dirty="0" err="1" smtClean="0"/>
              <a:t>employee_bkup</a:t>
            </a:r>
            <a:endParaRPr lang="en-US" dirty="0" smtClean="0"/>
          </a:p>
          <a:p>
            <a:r>
              <a:rPr lang="en-US" dirty="0" smtClean="0"/>
              <a:t>SELECT </a:t>
            </a:r>
            <a:r>
              <a:rPr lang="en-US" dirty="0" err="1" smtClean="0"/>
              <a:t>a.EmployeeNo</a:t>
            </a:r>
            <a:r>
              <a:rPr lang="en-US" dirty="0" smtClean="0"/>
              <a:t>,</a:t>
            </a:r>
          </a:p>
          <a:p>
            <a:r>
              <a:rPr lang="en-US" dirty="0" err="1" smtClean="0"/>
              <a:t>a.FirstName</a:t>
            </a:r>
            <a:r>
              <a:rPr lang="en-US" dirty="0" smtClean="0"/>
              <a:t>,</a:t>
            </a:r>
          </a:p>
          <a:p>
            <a:r>
              <a:rPr lang="en-US" dirty="0" err="1" smtClean="0"/>
              <a:t>a.LastName</a:t>
            </a:r>
            <a:r>
              <a:rPr lang="en-US" dirty="0" smtClean="0"/>
              <a:t>,</a:t>
            </a:r>
          </a:p>
          <a:p>
            <a:r>
              <a:rPr lang="en-US" dirty="0" err="1" smtClean="0"/>
              <a:t>a.DepartmentNo</a:t>
            </a:r>
            <a:r>
              <a:rPr lang="en-US" dirty="0" smtClean="0"/>
              <a:t>,</a:t>
            </a:r>
          </a:p>
          <a:p>
            <a:r>
              <a:rPr lang="en-US" dirty="0" err="1" smtClean="0"/>
              <a:t>b.NetPay</a:t>
            </a:r>
            <a:endParaRPr lang="en-US" dirty="0" smtClean="0"/>
          </a:p>
          <a:p>
            <a:r>
              <a:rPr lang="en-US" dirty="0" smtClean="0"/>
              <a:t>FROM</a:t>
            </a:r>
          </a:p>
          <a:p>
            <a:r>
              <a:rPr lang="en-US" dirty="0" smtClean="0"/>
              <a:t>Employee a INNER JOIN Salary b</a:t>
            </a:r>
          </a:p>
          <a:p>
            <a:r>
              <a:rPr lang="en-US" dirty="0" smtClean="0"/>
              <a:t>ON (</a:t>
            </a:r>
            <a:r>
              <a:rPr lang="en-US" dirty="0" err="1" smtClean="0"/>
              <a:t>a.EmployeeNo</a:t>
            </a:r>
            <a:r>
              <a:rPr lang="en-US" dirty="0" smtClean="0"/>
              <a:t>=</a:t>
            </a:r>
            <a:r>
              <a:rPr lang="en-US" dirty="0" err="1" smtClean="0"/>
              <a:t>b.EmployeeNo</a:t>
            </a:r>
            <a:r>
              <a:rPr lang="en-US" dirty="0" smtClean="0"/>
              <a:t>);</a:t>
            </a:r>
          </a:p>
          <a:p>
            <a:endParaRPr lang="en-US" dirty="0" smtClean="0"/>
          </a:p>
          <a:p>
            <a:r>
              <a:rPr lang="en-US" dirty="0" smtClean="0"/>
              <a:t>.IF ERRORCODE &lt;&gt; 0 THEN .EXIT ERRORCODE;</a:t>
            </a:r>
          </a:p>
          <a:p>
            <a:r>
              <a:rPr lang="en-US" smtClean="0"/>
              <a:t>.LOGOFF;</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457200" y="1095375"/>
            <a:ext cx="7467600" cy="466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09600" y="947738"/>
            <a:ext cx="7162799"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905000" y="685800"/>
            <a:ext cx="5334000" cy="5867400"/>
          </a:xfrm>
          <a:prstGeom prst="rect">
            <a:avLst/>
          </a:prstGeom>
          <a:noFill/>
          <a:ln w="9525">
            <a:noFill/>
            <a:miter lim="800000"/>
            <a:headEnd/>
            <a:tailEnd/>
          </a:ln>
          <a:effectLst/>
        </p:spPr>
      </p:pic>
      <p:sp>
        <p:nvSpPr>
          <p:cNvPr id="6" name="TextBox 5"/>
          <p:cNvSpPr txBox="1"/>
          <p:nvPr/>
        </p:nvSpPr>
        <p:spPr>
          <a:xfrm>
            <a:off x="381000" y="0"/>
            <a:ext cx="2804675" cy="400110"/>
          </a:xfrm>
          <a:prstGeom prst="rect">
            <a:avLst/>
          </a:prstGeom>
          <a:noFill/>
        </p:spPr>
        <p:txBody>
          <a:bodyPr wrap="square" rtlCol="0">
            <a:spAutoFit/>
          </a:bodyPr>
          <a:lstStyle/>
          <a:p>
            <a:r>
              <a:rPr lang="en-US" sz="2000" b="1" dirty="0" err="1" smtClean="0"/>
              <a:t>Teradata</a:t>
            </a:r>
            <a:r>
              <a:rPr lang="en-US" sz="2000" b="1" dirty="0" smtClean="0"/>
              <a:t> Data types</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371600" y="1066800"/>
            <a:ext cx="6267450"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553200" cy="1754326"/>
          </a:xfrm>
          <a:prstGeom prst="rect">
            <a:avLst/>
          </a:prstGeom>
        </p:spPr>
        <p:txBody>
          <a:bodyPr wrap="square">
            <a:spAutoFit/>
          </a:bodyPr>
          <a:lstStyle/>
          <a:p>
            <a:r>
              <a:rPr lang="en-US" b="1" dirty="0"/>
              <a:t>Determining the Release of Your </a:t>
            </a:r>
            <a:r>
              <a:rPr lang="en-US" b="1" dirty="0" err="1"/>
              <a:t>Teradata</a:t>
            </a:r>
            <a:r>
              <a:rPr lang="en-US" b="1" dirty="0"/>
              <a:t> System:</a:t>
            </a:r>
          </a:p>
          <a:p>
            <a:r>
              <a:rPr lang="en-US" dirty="0"/>
              <a:t>SELECT * FROM DBC.DBCINFO;</a:t>
            </a:r>
          </a:p>
          <a:p>
            <a:endParaRPr lang="en-US" b="1" dirty="0" smtClean="0"/>
          </a:p>
          <a:p>
            <a:r>
              <a:rPr lang="en-US" b="1" dirty="0" err="1" smtClean="0"/>
              <a:t>InfoKey</a:t>
            </a:r>
            <a:r>
              <a:rPr lang="en-US" b="1" dirty="0" smtClean="0"/>
              <a:t>  		</a:t>
            </a:r>
            <a:r>
              <a:rPr lang="en-US" b="1" dirty="0" err="1" smtClean="0"/>
              <a:t>InfoData</a:t>
            </a:r>
            <a:endParaRPr lang="en-US" b="1" dirty="0"/>
          </a:p>
          <a:p>
            <a:r>
              <a:rPr lang="en-US" dirty="0"/>
              <a:t>RELEASE </a:t>
            </a:r>
            <a:r>
              <a:rPr lang="en-US" dirty="0" smtClean="0"/>
              <a:t> 		V2R.05.01.03.00</a:t>
            </a:r>
            <a:endParaRPr lang="en-US" dirty="0"/>
          </a:p>
          <a:p>
            <a:r>
              <a:rPr lang="en-US" dirty="0"/>
              <a:t>VERSION </a:t>
            </a:r>
            <a:r>
              <a:rPr lang="en-US" dirty="0" smtClean="0"/>
              <a:t> 	05.01.03.00</a:t>
            </a:r>
            <a:endParaRPr lang="en-US" dirty="0"/>
          </a:p>
        </p:txBody>
      </p:sp>
      <p:sp>
        <p:nvSpPr>
          <p:cNvPr id="3" name="Rectangle 2"/>
          <p:cNvSpPr/>
          <p:nvPr/>
        </p:nvSpPr>
        <p:spPr>
          <a:xfrm>
            <a:off x="304800" y="2438400"/>
            <a:ext cx="8561767" cy="1200329"/>
          </a:xfrm>
          <a:prstGeom prst="rect">
            <a:avLst/>
          </a:prstGeom>
        </p:spPr>
        <p:txBody>
          <a:bodyPr wrap="none">
            <a:spAutoFit/>
          </a:bodyPr>
          <a:lstStyle/>
          <a:p>
            <a:r>
              <a:rPr lang="en-US" b="1" dirty="0" err="1" smtClean="0"/>
              <a:t>Teradata</a:t>
            </a:r>
            <a:r>
              <a:rPr lang="en-US" b="1" dirty="0" smtClean="0"/>
              <a:t> Table </a:t>
            </a:r>
          </a:p>
          <a:p>
            <a:endParaRPr lang="en-US" b="1" dirty="0"/>
          </a:p>
          <a:p>
            <a:r>
              <a:rPr lang="en-US" dirty="0"/>
              <a:t>Tables in Relational model are defined as collection of data. They are represented as rows</a:t>
            </a:r>
          </a:p>
          <a:p>
            <a:r>
              <a:rPr lang="en-US" dirty="0"/>
              <a:t>and columns.</a:t>
            </a:r>
          </a:p>
        </p:txBody>
      </p:sp>
      <p:sp>
        <p:nvSpPr>
          <p:cNvPr id="4" name="Rectangle 3"/>
          <p:cNvSpPr/>
          <p:nvPr/>
        </p:nvSpPr>
        <p:spPr>
          <a:xfrm>
            <a:off x="228601" y="3962400"/>
            <a:ext cx="3810000" cy="1200329"/>
          </a:xfrm>
          <a:prstGeom prst="rect">
            <a:avLst/>
          </a:prstGeom>
        </p:spPr>
        <p:txBody>
          <a:bodyPr wrap="square">
            <a:spAutoFit/>
          </a:bodyPr>
          <a:lstStyle/>
          <a:p>
            <a:endParaRPr lang="en-US" b="1" dirty="0" smtClean="0"/>
          </a:p>
          <a:p>
            <a:endParaRPr lang="en-US" b="1" dirty="0"/>
          </a:p>
          <a:p>
            <a:endParaRPr lang="en-US" b="1" dirty="0" smtClean="0"/>
          </a:p>
          <a:p>
            <a:endParaRPr lang="en-US" dirty="0"/>
          </a:p>
        </p:txBody>
      </p:sp>
      <p:sp>
        <p:nvSpPr>
          <p:cNvPr id="5" name="Rectangle 4"/>
          <p:cNvSpPr/>
          <p:nvPr/>
        </p:nvSpPr>
        <p:spPr>
          <a:xfrm>
            <a:off x="381000" y="3810000"/>
            <a:ext cx="1288494" cy="369332"/>
          </a:xfrm>
          <a:prstGeom prst="rect">
            <a:avLst/>
          </a:prstGeom>
        </p:spPr>
        <p:txBody>
          <a:bodyPr wrap="none">
            <a:spAutoFit/>
          </a:bodyPr>
          <a:lstStyle/>
          <a:p>
            <a:r>
              <a:rPr lang="en-US" b="1" dirty="0"/>
              <a:t>Table Types</a:t>
            </a:r>
            <a:endParaRPr lang="en-US" dirty="0"/>
          </a:p>
        </p:txBody>
      </p:sp>
      <p:sp>
        <p:nvSpPr>
          <p:cNvPr id="6" name="Rectangle 5"/>
          <p:cNvSpPr/>
          <p:nvPr/>
        </p:nvSpPr>
        <p:spPr>
          <a:xfrm>
            <a:off x="533400" y="4343400"/>
            <a:ext cx="8001000" cy="646331"/>
          </a:xfrm>
          <a:prstGeom prst="rect">
            <a:avLst/>
          </a:prstGeom>
        </p:spPr>
        <p:txBody>
          <a:bodyPr wrap="square">
            <a:spAutoFit/>
          </a:bodyPr>
          <a:lstStyle/>
          <a:p>
            <a:r>
              <a:rPr lang="en-US" dirty="0"/>
              <a:t>Permanent Table: This is the default table and it contains data inserted by the</a:t>
            </a:r>
          </a:p>
          <a:p>
            <a:r>
              <a:rPr lang="en-US" dirty="0"/>
              <a:t>user and stores the data permanently.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1"/>
            <a:ext cx="6172200" cy="3139321"/>
          </a:xfrm>
          <a:prstGeom prst="rect">
            <a:avLst/>
          </a:prstGeom>
        </p:spPr>
        <p:txBody>
          <a:bodyPr wrap="square">
            <a:spAutoFit/>
          </a:bodyPr>
          <a:lstStyle/>
          <a:p>
            <a:r>
              <a:rPr lang="en-US" b="1" dirty="0"/>
              <a:t>Create Table</a:t>
            </a:r>
          </a:p>
          <a:p>
            <a:r>
              <a:rPr lang="en-US" dirty="0"/>
              <a:t>CREATE TABLE command is used to create tables in </a:t>
            </a:r>
            <a:r>
              <a:rPr lang="en-US" dirty="0" err="1"/>
              <a:t>Teradata</a:t>
            </a:r>
            <a:r>
              <a:rPr lang="en-US" dirty="0"/>
              <a:t>.</a:t>
            </a:r>
          </a:p>
          <a:p>
            <a:endParaRPr lang="en-US" dirty="0" smtClean="0"/>
          </a:p>
          <a:p>
            <a:endParaRPr lang="en-US" dirty="0"/>
          </a:p>
          <a:p>
            <a:r>
              <a:rPr lang="en-US" dirty="0" smtClean="0"/>
              <a:t>Following </a:t>
            </a:r>
            <a:r>
              <a:rPr lang="en-US" dirty="0"/>
              <a:t>is the generic syntax of CREATE TABLE statement.</a:t>
            </a:r>
          </a:p>
          <a:p>
            <a:endParaRPr lang="en-US" dirty="0" smtClean="0"/>
          </a:p>
          <a:p>
            <a:endParaRPr lang="en-US" dirty="0"/>
          </a:p>
          <a:p>
            <a:r>
              <a:rPr lang="en-US" dirty="0" smtClean="0"/>
              <a:t>CREATE </a:t>
            </a:r>
            <a:r>
              <a:rPr lang="en-US" dirty="0"/>
              <a:t>&lt;SET/MULTISET&gt; TABLE &lt;</a:t>
            </a:r>
            <a:r>
              <a:rPr lang="en-US" dirty="0" err="1"/>
              <a:t>Tablename</a:t>
            </a:r>
            <a:r>
              <a:rPr lang="en-US" dirty="0"/>
              <a:t>&gt;</a:t>
            </a:r>
          </a:p>
          <a:p>
            <a:r>
              <a:rPr lang="en-US" dirty="0"/>
              <a:t>&lt; Table Options&gt;</a:t>
            </a:r>
          </a:p>
          <a:p>
            <a:r>
              <a:rPr lang="en-US" dirty="0"/>
              <a:t>&lt;Column Definitions&gt;</a:t>
            </a:r>
          </a:p>
          <a:p>
            <a:r>
              <a:rPr lang="en-US" dirty="0"/>
              <a:t>&lt;Index Definitions&gt;;</a:t>
            </a:r>
          </a:p>
        </p:txBody>
      </p:sp>
      <p:sp>
        <p:nvSpPr>
          <p:cNvPr id="3" name="Rectangle 2"/>
          <p:cNvSpPr/>
          <p:nvPr/>
        </p:nvSpPr>
        <p:spPr>
          <a:xfrm>
            <a:off x="457200" y="3733800"/>
            <a:ext cx="8305800" cy="2031325"/>
          </a:xfrm>
          <a:prstGeom prst="rect">
            <a:avLst/>
          </a:prstGeom>
        </p:spPr>
        <p:txBody>
          <a:bodyPr wrap="square">
            <a:spAutoFit/>
          </a:bodyPr>
          <a:lstStyle/>
          <a:p>
            <a:r>
              <a:rPr lang="en-US" dirty="0"/>
              <a:t>Table Options – Specifies the physical attributes of the table such as Journal and</a:t>
            </a:r>
          </a:p>
          <a:p>
            <a:r>
              <a:rPr lang="en-US" dirty="0"/>
              <a:t>Fallback</a:t>
            </a:r>
            <a:r>
              <a:rPr lang="en-US" dirty="0" smtClean="0"/>
              <a:t>.</a:t>
            </a:r>
          </a:p>
          <a:p>
            <a:endParaRPr lang="en-US" dirty="0"/>
          </a:p>
          <a:p>
            <a:r>
              <a:rPr lang="en-US" dirty="0" smtClean="0"/>
              <a:t> </a:t>
            </a:r>
            <a:r>
              <a:rPr lang="en-US" dirty="0"/>
              <a:t>Column Definition – Specifies the list of columns, data types and their attributes.</a:t>
            </a:r>
          </a:p>
          <a:p>
            <a:endParaRPr lang="en-US" dirty="0" smtClean="0"/>
          </a:p>
          <a:p>
            <a:r>
              <a:rPr lang="en-US" dirty="0" smtClean="0"/>
              <a:t> </a:t>
            </a:r>
            <a:r>
              <a:rPr lang="en-US" dirty="0"/>
              <a:t>Index Definition – Additional indexing options such as Primary Index, Secondary</a:t>
            </a:r>
          </a:p>
          <a:p>
            <a:r>
              <a:rPr lang="en-US" dirty="0"/>
              <a:t>Index and Partitioned Primary Index.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457200"/>
            <a:ext cx="4800600" cy="523220"/>
          </a:xfrm>
          <a:prstGeom prst="rect">
            <a:avLst/>
          </a:prstGeom>
        </p:spPr>
        <p:txBody>
          <a:bodyPr wrap="square">
            <a:spAutoFit/>
          </a:bodyPr>
          <a:lstStyle/>
          <a:p>
            <a:r>
              <a:rPr lang="en-US" sz="2800" b="1" dirty="0" smtClean="0"/>
              <a:t>Advantage </a:t>
            </a:r>
            <a:r>
              <a:rPr lang="en-US" sz="2800" b="1" dirty="0" err="1" smtClean="0"/>
              <a:t>Teradata</a:t>
            </a:r>
            <a:endParaRPr lang="en-US" sz="2800" dirty="0"/>
          </a:p>
        </p:txBody>
      </p:sp>
      <p:sp>
        <p:nvSpPr>
          <p:cNvPr id="6" name="Rectangle 5"/>
          <p:cNvSpPr/>
          <p:nvPr/>
        </p:nvSpPr>
        <p:spPr>
          <a:xfrm>
            <a:off x="381000" y="1524000"/>
            <a:ext cx="8534400" cy="4342856"/>
          </a:xfrm>
          <a:prstGeom prst="rect">
            <a:avLst/>
          </a:prstGeom>
        </p:spPr>
        <p:txBody>
          <a:bodyPr wrap="square">
            <a:spAutoFit/>
          </a:bodyPr>
          <a:lstStyle/>
          <a:p>
            <a:pPr marL="457200" indent="-457200" fontAlgn="auto">
              <a:lnSpc>
                <a:spcPct val="150000"/>
              </a:lnSpc>
              <a:spcAft>
                <a:spcPts val="0"/>
              </a:spcAft>
              <a:buFont typeface="+mj-lt"/>
              <a:buAutoNum type="arabicPeriod"/>
              <a:defRPr/>
            </a:pPr>
            <a:r>
              <a:rPr lang="en-US" dirty="0"/>
              <a:t>Unlimited, Proven Scalability</a:t>
            </a:r>
          </a:p>
          <a:p>
            <a:pPr marL="457200" indent="-457200" fontAlgn="auto">
              <a:lnSpc>
                <a:spcPct val="150000"/>
              </a:lnSpc>
              <a:spcAft>
                <a:spcPts val="0"/>
              </a:spcAft>
              <a:buFont typeface="+mj-lt"/>
              <a:buAutoNum type="arabicPeriod"/>
              <a:defRPr/>
            </a:pPr>
            <a:r>
              <a:rPr lang="en-US" dirty="0"/>
              <a:t>Unlimited Parallelism - Parallel sorts/aggregations, temporary tables – </a:t>
            </a:r>
          </a:p>
          <a:p>
            <a:pPr marL="457200" indent="-457200" fontAlgn="auto">
              <a:lnSpc>
                <a:spcPct val="150000"/>
              </a:lnSpc>
              <a:spcAft>
                <a:spcPts val="0"/>
              </a:spcAft>
              <a:buFont typeface="Arial" pitchFamily="34" charset="0"/>
              <a:buNone/>
              <a:defRPr/>
            </a:pPr>
            <a:r>
              <a:rPr lang="en-US" dirty="0"/>
              <a:t>	“</a:t>
            </a:r>
            <a:r>
              <a:rPr lang="en-US" sz="2100" b="1" dirty="0">
                <a:solidFill>
                  <a:srgbClr val="00B0F0"/>
                </a:solidFill>
              </a:rPr>
              <a:t>Shared-Nothing</a:t>
            </a:r>
            <a:r>
              <a:rPr lang="en-US" dirty="0"/>
              <a:t>” architecture</a:t>
            </a:r>
          </a:p>
          <a:p>
            <a:pPr marL="457200" indent="-457200" fontAlgn="auto">
              <a:lnSpc>
                <a:spcPct val="150000"/>
              </a:lnSpc>
              <a:spcAft>
                <a:spcPts val="0"/>
              </a:spcAft>
              <a:buFont typeface="+mj-lt"/>
              <a:buAutoNum type="arabicPeriod" startAt="3"/>
              <a:defRPr/>
            </a:pPr>
            <a:r>
              <a:rPr lang="en-US" dirty="0"/>
              <a:t>Mature Optimizer - Complex queries, joins per query, ad-hoc processing</a:t>
            </a:r>
          </a:p>
          <a:p>
            <a:pPr marL="457200" indent="-457200" fontAlgn="auto">
              <a:lnSpc>
                <a:spcPct val="150000"/>
              </a:lnSpc>
              <a:spcAft>
                <a:spcPts val="0"/>
              </a:spcAft>
              <a:buFont typeface="Arial" pitchFamily="34" charset="0"/>
              <a:buNone/>
              <a:defRPr/>
            </a:pPr>
            <a:r>
              <a:rPr lang="en-US" dirty="0"/>
              <a:t>	It’s a “</a:t>
            </a:r>
            <a:r>
              <a:rPr lang="en-US" sz="2100" b="1" dirty="0">
                <a:solidFill>
                  <a:srgbClr val="00B0F0"/>
                </a:solidFill>
              </a:rPr>
              <a:t>Cost Based Optimizer</a:t>
            </a:r>
            <a:r>
              <a:rPr lang="en-US" dirty="0"/>
              <a:t>”.</a:t>
            </a:r>
          </a:p>
          <a:p>
            <a:pPr marL="457200" indent="-457200" fontAlgn="auto">
              <a:lnSpc>
                <a:spcPct val="150000"/>
              </a:lnSpc>
              <a:spcAft>
                <a:spcPts val="0"/>
              </a:spcAft>
              <a:buFont typeface="+mj-lt"/>
              <a:buAutoNum type="arabicPeriod" startAt="3"/>
              <a:defRPr/>
            </a:pPr>
            <a:r>
              <a:rPr lang="en-US" dirty="0"/>
              <a:t>Model the Business - 3NF, robust view processing, star schema</a:t>
            </a:r>
          </a:p>
          <a:p>
            <a:pPr marL="457200" indent="-457200" fontAlgn="auto">
              <a:lnSpc>
                <a:spcPct val="150000"/>
              </a:lnSpc>
              <a:spcAft>
                <a:spcPts val="0"/>
              </a:spcAft>
              <a:buFont typeface="+mj-lt"/>
              <a:buAutoNum type="arabicPeriod" startAt="3"/>
              <a:defRPr/>
            </a:pPr>
            <a:r>
              <a:rPr lang="en-US" dirty="0"/>
              <a:t>Lowest TCO - ease of setup &amp; maintenance, robust parallel utilities, no re-orgs, lowest disk to data ratio, robust expansion utility</a:t>
            </a:r>
          </a:p>
          <a:p>
            <a:pPr marL="457200" indent="-457200" fontAlgn="auto">
              <a:lnSpc>
                <a:spcPct val="150000"/>
              </a:lnSpc>
              <a:spcAft>
                <a:spcPts val="0"/>
              </a:spcAft>
              <a:buFont typeface="+mj-lt"/>
              <a:buAutoNum type="arabicPeriod" startAt="3"/>
              <a:defRPr/>
            </a:pPr>
            <a:r>
              <a:rPr lang="en-US" dirty="0"/>
              <a:t>High Availability - No single point of failure, </a:t>
            </a:r>
            <a:br>
              <a:rPr lang="en-US" dirty="0"/>
            </a:br>
            <a:r>
              <a:rPr lang="en-US" dirty="0"/>
              <a:t>scalable data loading, parallel load utilities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4572000" cy="2031325"/>
          </a:xfrm>
          <a:prstGeom prst="rect">
            <a:avLst/>
          </a:prstGeom>
        </p:spPr>
        <p:txBody>
          <a:bodyPr>
            <a:spAutoFit/>
          </a:bodyPr>
          <a:lstStyle/>
          <a:p>
            <a:r>
              <a:rPr lang="en-US" dirty="0" smtClean="0"/>
              <a:t>CREATE  TABLE EMPLOYEE</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3" name="Rectangle 2"/>
          <p:cNvSpPr/>
          <p:nvPr/>
        </p:nvSpPr>
        <p:spPr>
          <a:xfrm>
            <a:off x="533400" y="3810000"/>
            <a:ext cx="2444387" cy="369332"/>
          </a:xfrm>
          <a:prstGeom prst="rect">
            <a:avLst/>
          </a:prstGeom>
        </p:spPr>
        <p:txBody>
          <a:bodyPr wrap="none">
            <a:spAutoFit/>
          </a:bodyPr>
          <a:lstStyle/>
          <a:p>
            <a:r>
              <a:rPr lang="en-US" dirty="0"/>
              <a:t>SHOW TABLE Employee;</a:t>
            </a:r>
          </a:p>
        </p:txBody>
      </p:sp>
      <p:sp>
        <p:nvSpPr>
          <p:cNvPr id="4" name="Rectangle 3"/>
          <p:cNvSpPr/>
          <p:nvPr/>
        </p:nvSpPr>
        <p:spPr>
          <a:xfrm>
            <a:off x="228600" y="3200400"/>
            <a:ext cx="8153400" cy="369332"/>
          </a:xfrm>
          <a:prstGeom prst="rect">
            <a:avLst/>
          </a:prstGeom>
        </p:spPr>
        <p:txBody>
          <a:bodyPr wrap="square">
            <a:spAutoFit/>
          </a:bodyPr>
          <a:lstStyle/>
          <a:p>
            <a:r>
              <a:rPr lang="en-US" dirty="0"/>
              <a:t>SHOW TABLE command to view the Definition </a:t>
            </a:r>
            <a:r>
              <a:rPr lang="en-US" dirty="0" smtClean="0"/>
              <a:t>of the </a:t>
            </a:r>
            <a:r>
              <a:rPr lang="en-US" dirty="0"/>
              <a:t>table.</a:t>
            </a:r>
          </a:p>
        </p:txBody>
      </p:sp>
      <p:sp>
        <p:nvSpPr>
          <p:cNvPr id="6" name="TextBox 5"/>
          <p:cNvSpPr txBox="1"/>
          <p:nvPr/>
        </p:nvSpPr>
        <p:spPr>
          <a:xfrm>
            <a:off x="533400" y="4953000"/>
            <a:ext cx="6248400" cy="369332"/>
          </a:xfrm>
          <a:prstGeom prst="rect">
            <a:avLst/>
          </a:prstGeom>
          <a:noFill/>
        </p:spPr>
        <p:txBody>
          <a:bodyPr wrap="square" rtlCol="0">
            <a:spAutoFit/>
          </a:bodyPr>
          <a:lstStyle/>
          <a:p>
            <a:r>
              <a:rPr lang="en-US" dirty="0" smtClean="0"/>
              <a:t>INSERT INTO  EMPLOYEES VALUES (1,’Raja’,’Ram’,10)</a:t>
            </a:r>
            <a:endParaRPr lang="en-US" dirty="0"/>
          </a:p>
        </p:txBody>
      </p:sp>
      <p:sp>
        <p:nvSpPr>
          <p:cNvPr id="7" name="TextBox 6"/>
          <p:cNvSpPr txBox="1"/>
          <p:nvPr/>
        </p:nvSpPr>
        <p:spPr>
          <a:xfrm>
            <a:off x="607291" y="5550564"/>
            <a:ext cx="6248400" cy="369332"/>
          </a:xfrm>
          <a:prstGeom prst="rect">
            <a:avLst/>
          </a:prstGeom>
          <a:noFill/>
        </p:spPr>
        <p:txBody>
          <a:bodyPr wrap="square" rtlCol="0">
            <a:spAutoFit/>
          </a:bodyPr>
          <a:lstStyle/>
          <a:p>
            <a:r>
              <a:rPr lang="en-US" dirty="0" smtClean="0"/>
              <a:t>SELECT * FROM EMPLOYEES;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1200329"/>
          </a:xfrm>
          <a:prstGeom prst="rect">
            <a:avLst/>
          </a:prstGeom>
        </p:spPr>
        <p:txBody>
          <a:bodyPr wrap="square">
            <a:spAutoFit/>
          </a:bodyPr>
          <a:lstStyle/>
          <a:p>
            <a:r>
              <a:rPr lang="en-US" b="1" dirty="0"/>
              <a:t>Set Versus </a:t>
            </a:r>
            <a:r>
              <a:rPr lang="en-US" b="1" dirty="0" err="1"/>
              <a:t>Multiset</a:t>
            </a:r>
            <a:endParaRPr lang="en-US" b="1" dirty="0"/>
          </a:p>
          <a:p>
            <a:r>
              <a:rPr lang="en-US" dirty="0" err="1"/>
              <a:t>Teradata</a:t>
            </a:r>
            <a:r>
              <a:rPr lang="en-US" dirty="0"/>
              <a:t> classifies the tables as SET or MULTISET tables based on how the duplicate</a:t>
            </a:r>
          </a:p>
          <a:p>
            <a:r>
              <a:rPr lang="en-US" dirty="0"/>
              <a:t>records are handled. A table defined as SET table doesn’t store the duplicate records,</a:t>
            </a:r>
          </a:p>
          <a:p>
            <a:r>
              <a:rPr lang="en-US" dirty="0"/>
              <a:t>whereas the MULTISET table can store duplicate records.</a:t>
            </a:r>
          </a:p>
        </p:txBody>
      </p:sp>
      <p:sp>
        <p:nvSpPr>
          <p:cNvPr id="3" name="Rectangle 2"/>
          <p:cNvSpPr/>
          <p:nvPr/>
        </p:nvSpPr>
        <p:spPr>
          <a:xfrm>
            <a:off x="838200" y="2209800"/>
            <a:ext cx="6019800" cy="2031325"/>
          </a:xfrm>
          <a:prstGeom prst="rect">
            <a:avLst/>
          </a:prstGeom>
        </p:spPr>
        <p:txBody>
          <a:bodyPr wrap="square">
            <a:spAutoFit/>
          </a:bodyPr>
          <a:lstStyle/>
          <a:p>
            <a:r>
              <a:rPr lang="en-US" dirty="0" smtClean="0"/>
              <a:t>CREATE  SET TABLE EMPLOYEE_SET</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4" name="Rectangle 3"/>
          <p:cNvSpPr/>
          <p:nvPr/>
        </p:nvSpPr>
        <p:spPr>
          <a:xfrm>
            <a:off x="914400" y="4800600"/>
            <a:ext cx="7543800" cy="369332"/>
          </a:xfrm>
          <a:prstGeom prst="rect">
            <a:avLst/>
          </a:prstGeom>
        </p:spPr>
        <p:txBody>
          <a:bodyPr wrap="square">
            <a:spAutoFit/>
          </a:bodyPr>
          <a:lstStyle/>
          <a:p>
            <a:r>
              <a:rPr lang="en-US" dirty="0" smtClean="0"/>
              <a:t>INSERT INTO  EMPLOYEES VALUES </a:t>
            </a:r>
            <a:r>
              <a:rPr lang="en-US" dirty="0"/>
              <a:t>(1,’Raja’,’Ram’,10)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6019800" cy="2031325"/>
          </a:xfrm>
          <a:prstGeom prst="rect">
            <a:avLst/>
          </a:prstGeom>
        </p:spPr>
        <p:txBody>
          <a:bodyPr wrap="square">
            <a:spAutoFit/>
          </a:bodyPr>
          <a:lstStyle/>
          <a:p>
            <a:r>
              <a:rPr lang="en-US" dirty="0" smtClean="0"/>
              <a:t>CREATE  MULTISET TABLE EMPLOYEE_SET</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3" name="TextBox 2"/>
          <p:cNvSpPr txBox="1"/>
          <p:nvPr/>
        </p:nvSpPr>
        <p:spPr>
          <a:xfrm>
            <a:off x="533400" y="838200"/>
            <a:ext cx="4114800" cy="369332"/>
          </a:xfrm>
          <a:prstGeom prst="rect">
            <a:avLst/>
          </a:prstGeom>
          <a:noFill/>
        </p:spPr>
        <p:txBody>
          <a:bodyPr wrap="square" rtlCol="0">
            <a:spAutoFit/>
          </a:bodyPr>
          <a:lstStyle/>
          <a:p>
            <a:r>
              <a:rPr lang="en-US" dirty="0" err="1" smtClean="0"/>
              <a:t>Multiset</a:t>
            </a:r>
            <a:r>
              <a:rPr lang="en-US" dirty="0" smtClean="0"/>
              <a:t> table</a:t>
            </a:r>
            <a:endParaRPr lang="en-US" dirty="0"/>
          </a:p>
        </p:txBody>
      </p:sp>
      <p:sp>
        <p:nvSpPr>
          <p:cNvPr id="4" name="Rectangle 3"/>
          <p:cNvSpPr/>
          <p:nvPr/>
        </p:nvSpPr>
        <p:spPr>
          <a:xfrm>
            <a:off x="381000" y="3886200"/>
            <a:ext cx="8382000" cy="1200329"/>
          </a:xfrm>
          <a:prstGeom prst="rect">
            <a:avLst/>
          </a:prstGeom>
        </p:spPr>
        <p:txBody>
          <a:bodyPr wrap="square">
            <a:spAutoFit/>
          </a:bodyPr>
          <a:lstStyle/>
          <a:p>
            <a:r>
              <a:rPr lang="en-US" b="1" dirty="0"/>
              <a:t>Volatile Table: </a:t>
            </a:r>
            <a:endParaRPr lang="en-US" b="1" dirty="0" smtClean="0"/>
          </a:p>
          <a:p>
            <a:r>
              <a:rPr lang="en-US" dirty="0" smtClean="0"/>
              <a:t>The </a:t>
            </a:r>
            <a:r>
              <a:rPr lang="en-US" dirty="0"/>
              <a:t>data inserted into a volatile table is retained only during the</a:t>
            </a:r>
          </a:p>
          <a:p>
            <a:r>
              <a:rPr lang="en-US" dirty="0"/>
              <a:t>user session. The table and data is dropped at the end of the session. These tables</a:t>
            </a:r>
          </a:p>
          <a:p>
            <a:r>
              <a:rPr lang="en-US" dirty="0"/>
              <a:t>are mainly used to hold the intermediate data during data transformation.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4572000" cy="2031325"/>
          </a:xfrm>
          <a:prstGeom prst="rect">
            <a:avLst/>
          </a:prstGeom>
        </p:spPr>
        <p:txBody>
          <a:bodyPr>
            <a:spAutoFit/>
          </a:bodyPr>
          <a:lstStyle/>
          <a:p>
            <a:r>
              <a:rPr lang="en-US" dirty="0" smtClean="0"/>
              <a:t>CREATE VOLATILE TABLE dept</a:t>
            </a:r>
          </a:p>
          <a:p>
            <a:r>
              <a:rPr lang="en-US" dirty="0" smtClean="0"/>
              <a:t>(</a:t>
            </a:r>
          </a:p>
          <a:p>
            <a:r>
              <a:rPr lang="en-US" dirty="0" err="1" smtClean="0"/>
              <a:t>dept_no</a:t>
            </a:r>
            <a:r>
              <a:rPr lang="en-US" dirty="0" smtClean="0"/>
              <a:t> INTEGER,</a:t>
            </a:r>
          </a:p>
          <a:p>
            <a:r>
              <a:rPr lang="en-US" dirty="0" err="1" smtClean="0"/>
              <a:t>avg_salary</a:t>
            </a:r>
            <a:r>
              <a:rPr lang="en-US" dirty="0" smtClean="0"/>
              <a:t> INTEGER,</a:t>
            </a:r>
          </a:p>
          <a:p>
            <a:r>
              <a:rPr lang="en-US" dirty="0" err="1" smtClean="0"/>
              <a:t>max_salary</a:t>
            </a:r>
            <a:r>
              <a:rPr lang="en-US" dirty="0" smtClean="0"/>
              <a:t> INTEGER,</a:t>
            </a:r>
          </a:p>
          <a:p>
            <a:r>
              <a:rPr lang="en-US" dirty="0" err="1" smtClean="0"/>
              <a:t>min_salary</a:t>
            </a:r>
            <a:r>
              <a:rPr lang="en-US" dirty="0" smtClean="0"/>
              <a:t> INTEGER</a:t>
            </a:r>
          </a:p>
          <a:p>
            <a:r>
              <a:rPr lang="en-US" dirty="0" smtClean="0"/>
              <a:t>)</a:t>
            </a:r>
            <a:endParaRPr lang="en-US" dirty="0"/>
          </a:p>
        </p:txBody>
      </p:sp>
      <p:sp>
        <p:nvSpPr>
          <p:cNvPr id="3" name="TextBox 2"/>
          <p:cNvSpPr txBox="1"/>
          <p:nvPr/>
        </p:nvSpPr>
        <p:spPr>
          <a:xfrm>
            <a:off x="533400" y="3276600"/>
            <a:ext cx="6400800" cy="369332"/>
          </a:xfrm>
          <a:prstGeom prst="rect">
            <a:avLst/>
          </a:prstGeom>
          <a:noFill/>
        </p:spPr>
        <p:txBody>
          <a:bodyPr wrap="square" rtlCol="0">
            <a:spAutoFit/>
          </a:bodyPr>
          <a:lstStyle/>
          <a:p>
            <a:r>
              <a:rPr lang="en-US" dirty="0" smtClean="0"/>
              <a:t>INSERT INTO DEPT VALUES(1,10000,1000000,20000) </a:t>
            </a:r>
            <a:endParaRPr lang="en-US" dirty="0"/>
          </a:p>
        </p:txBody>
      </p:sp>
      <p:sp>
        <p:nvSpPr>
          <p:cNvPr id="7" name="TextBox 6"/>
          <p:cNvSpPr txBox="1"/>
          <p:nvPr/>
        </p:nvSpPr>
        <p:spPr>
          <a:xfrm>
            <a:off x="609600" y="4800600"/>
            <a:ext cx="6400800" cy="369332"/>
          </a:xfrm>
          <a:prstGeom prst="rect">
            <a:avLst/>
          </a:prstGeom>
          <a:noFill/>
        </p:spPr>
        <p:txBody>
          <a:bodyPr wrap="square" rtlCol="0">
            <a:spAutoFit/>
          </a:bodyPr>
          <a:lstStyle/>
          <a:p>
            <a:pPr lvl="0" fontAlgn="base">
              <a:spcBef>
                <a:spcPct val="0"/>
              </a:spcBef>
              <a:spcAft>
                <a:spcPct val="0"/>
              </a:spcAft>
            </a:pPr>
            <a:r>
              <a:rPr lang="en-US" altLang="en-US" b="1" dirty="0">
                <a:solidFill>
                  <a:srgbClr val="0000FF"/>
                </a:solidFill>
                <a:latin typeface="Arial Unicode MS" pitchFamily="34" charset="-128"/>
                <a:cs typeface="Arial" pitchFamily="34" charset="0"/>
              </a:rPr>
              <a:t>SELECT</a:t>
            </a:r>
            <a:r>
              <a:rPr lang="en-US" altLang="en-US" dirty="0">
                <a:solidFill>
                  <a:srgbClr val="000000"/>
                </a:solidFill>
                <a:latin typeface="Arial Unicode MS" pitchFamily="34" charset="-128"/>
                <a:cs typeface="Arial" pitchFamily="34" charset="0"/>
              </a:rPr>
              <a:t> </a:t>
            </a:r>
            <a:r>
              <a:rPr lang="en-US" altLang="en-US" dirty="0">
                <a:solidFill>
                  <a:srgbClr val="808080"/>
                </a:solidFill>
                <a:latin typeface="Arial Unicode MS" pitchFamily="34" charset="-128"/>
                <a:cs typeface="Arial" pitchFamily="34" charset="0"/>
              </a:rPr>
              <a:t>*</a:t>
            </a:r>
            <a:r>
              <a:rPr lang="en-US" altLang="en-US" dirty="0">
                <a:solidFill>
                  <a:srgbClr val="000000"/>
                </a:solidFill>
                <a:latin typeface="Arial Unicode MS" pitchFamily="34" charset="-128"/>
                <a:cs typeface="Arial" pitchFamily="34" charset="0"/>
              </a:rPr>
              <a:t> </a:t>
            </a:r>
            <a:r>
              <a:rPr lang="en-US" altLang="en-US" b="1" dirty="0">
                <a:solidFill>
                  <a:srgbClr val="0000FF"/>
                </a:solidFill>
                <a:latin typeface="Arial Unicode MS" pitchFamily="34" charset="-128"/>
                <a:cs typeface="Arial" pitchFamily="34" charset="0"/>
              </a:rPr>
              <a:t>FROM</a:t>
            </a:r>
            <a:r>
              <a:rPr lang="en-US" altLang="en-US" dirty="0">
                <a:solidFill>
                  <a:srgbClr val="000000"/>
                </a:solidFill>
                <a:latin typeface="Arial Unicode MS" pitchFamily="34" charset="-128"/>
                <a:cs typeface="Arial" pitchFamily="34" charset="0"/>
              </a:rPr>
              <a:t> </a:t>
            </a:r>
            <a:r>
              <a:rPr lang="en-US" altLang="en-US" dirty="0" err="1">
                <a:solidFill>
                  <a:srgbClr val="800000"/>
                </a:solidFill>
                <a:latin typeface="Arial Unicode MS" pitchFamily="34" charset="-128"/>
                <a:cs typeface="Arial" pitchFamily="34" charset="0"/>
              </a:rPr>
              <a:t>dbc</a:t>
            </a:r>
            <a:r>
              <a:rPr lang="en-US" altLang="en-US" dirty="0" err="1">
                <a:solidFill>
                  <a:srgbClr val="000000"/>
                </a:solidFill>
                <a:latin typeface="Arial Unicode MS" pitchFamily="34" charset="-128"/>
                <a:cs typeface="Arial" pitchFamily="34" charset="0"/>
              </a:rPr>
              <a:t>.</a:t>
            </a:r>
            <a:r>
              <a:rPr lang="en-US" altLang="en-US" dirty="0" err="1">
                <a:solidFill>
                  <a:srgbClr val="800000"/>
                </a:solidFill>
                <a:latin typeface="Arial Unicode MS" pitchFamily="34" charset="-128"/>
                <a:cs typeface="Arial" pitchFamily="34" charset="0"/>
              </a:rPr>
              <a:t>tables</a:t>
            </a:r>
            <a:r>
              <a:rPr lang="en-US" altLang="en-US" dirty="0">
                <a:solidFill>
                  <a:srgbClr val="000000"/>
                </a:solidFill>
                <a:latin typeface="Arial Unicode MS" pitchFamily="34" charset="-128"/>
                <a:cs typeface="Arial" pitchFamily="34" charset="0"/>
              </a:rPr>
              <a:t> </a:t>
            </a:r>
            <a:r>
              <a:rPr lang="en-US" altLang="en-US" b="1" dirty="0">
                <a:solidFill>
                  <a:srgbClr val="0000FF"/>
                </a:solidFill>
                <a:latin typeface="Arial Unicode MS" pitchFamily="34" charset="-128"/>
                <a:cs typeface="Arial" pitchFamily="34" charset="0"/>
              </a:rPr>
              <a:t>WHERE</a:t>
            </a:r>
            <a:r>
              <a:rPr lang="en-US" altLang="en-US" dirty="0">
                <a:solidFill>
                  <a:srgbClr val="000000"/>
                </a:solidFill>
                <a:latin typeface="Arial Unicode MS" pitchFamily="34" charset="-128"/>
                <a:cs typeface="Arial" pitchFamily="34" charset="0"/>
              </a:rPr>
              <a:t> </a:t>
            </a:r>
            <a:r>
              <a:rPr lang="en-US" altLang="en-US" dirty="0" err="1">
                <a:solidFill>
                  <a:srgbClr val="800000"/>
                </a:solidFill>
                <a:latin typeface="Arial Unicode MS" pitchFamily="34" charset="-128"/>
                <a:cs typeface="Arial" pitchFamily="34" charset="0"/>
              </a:rPr>
              <a:t>tablekind</a:t>
            </a:r>
            <a:r>
              <a:rPr lang="en-US" altLang="en-US" dirty="0">
                <a:solidFill>
                  <a:srgbClr val="000000"/>
                </a:solidFill>
                <a:latin typeface="Arial Unicode MS" pitchFamily="34" charset="-128"/>
                <a:cs typeface="Arial" pitchFamily="34" charset="0"/>
              </a:rPr>
              <a:t> </a:t>
            </a:r>
            <a:r>
              <a:rPr lang="en-US" altLang="en-US" dirty="0">
                <a:solidFill>
                  <a:srgbClr val="808080"/>
                </a:solidFill>
                <a:latin typeface="Arial Unicode MS" pitchFamily="34" charset="-128"/>
                <a:cs typeface="Arial" pitchFamily="34" charset="0"/>
              </a:rPr>
              <a:t>=</a:t>
            </a:r>
            <a:r>
              <a:rPr lang="en-US" altLang="en-US" dirty="0">
                <a:solidFill>
                  <a:srgbClr val="000000"/>
                </a:solidFill>
                <a:latin typeface="Arial Unicode MS" pitchFamily="34" charset="-128"/>
                <a:cs typeface="Arial" pitchFamily="34" charset="0"/>
              </a:rPr>
              <a:t> </a:t>
            </a:r>
            <a:r>
              <a:rPr lang="en-US" altLang="en-US" dirty="0">
                <a:solidFill>
                  <a:srgbClr val="FF00FF"/>
                </a:solidFill>
                <a:latin typeface="Arial Unicode MS" pitchFamily="34" charset="-128"/>
                <a:cs typeface="Arial" pitchFamily="34" charset="0"/>
              </a:rPr>
              <a:t>'T'</a:t>
            </a:r>
            <a:endParaRPr lang="en-US" altLang="en-US"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2441951" cy="369332"/>
          </a:xfrm>
          <a:prstGeom prst="rect">
            <a:avLst/>
          </a:prstGeom>
        </p:spPr>
        <p:txBody>
          <a:bodyPr wrap="none">
            <a:spAutoFit/>
          </a:bodyPr>
          <a:lstStyle/>
          <a:p>
            <a:r>
              <a:rPr lang="en-US" b="1" dirty="0"/>
              <a:t>Global Temporary Table</a:t>
            </a:r>
            <a:endParaRPr lang="en-US" dirty="0"/>
          </a:p>
        </p:txBody>
      </p:sp>
      <p:sp>
        <p:nvSpPr>
          <p:cNvPr id="3" name="Rectangle 2"/>
          <p:cNvSpPr/>
          <p:nvPr/>
        </p:nvSpPr>
        <p:spPr>
          <a:xfrm>
            <a:off x="685800" y="1219200"/>
            <a:ext cx="8077200" cy="1200329"/>
          </a:xfrm>
          <a:prstGeom prst="rect">
            <a:avLst/>
          </a:prstGeom>
        </p:spPr>
        <p:txBody>
          <a:bodyPr wrap="square">
            <a:spAutoFit/>
          </a:bodyPr>
          <a:lstStyle/>
          <a:p>
            <a:r>
              <a:rPr lang="en-US" dirty="0"/>
              <a:t>The definition of Global Temporary table is stored in data dictionary and they can be </a:t>
            </a:r>
            <a:r>
              <a:rPr lang="en-US" dirty="0" smtClean="0"/>
              <a:t>used by </a:t>
            </a:r>
            <a:r>
              <a:rPr lang="en-US" dirty="0"/>
              <a:t>many users/sessions</a:t>
            </a:r>
            <a:r>
              <a:rPr lang="en-US" dirty="0" smtClean="0"/>
              <a:t>.</a:t>
            </a:r>
          </a:p>
          <a:p>
            <a:endParaRPr lang="en-US" dirty="0"/>
          </a:p>
          <a:p>
            <a:r>
              <a:rPr lang="en-US" dirty="0" smtClean="0"/>
              <a:t> </a:t>
            </a:r>
            <a:r>
              <a:rPr lang="en-US" dirty="0"/>
              <a:t>But the data loaded into global temporary table is retained </a:t>
            </a:r>
            <a:r>
              <a:rPr lang="en-US" dirty="0" smtClean="0"/>
              <a:t>only during </a:t>
            </a:r>
            <a:r>
              <a:rPr lang="en-US" dirty="0"/>
              <a:t>the session. </a:t>
            </a:r>
          </a:p>
        </p:txBody>
      </p:sp>
      <p:sp>
        <p:nvSpPr>
          <p:cNvPr id="4" name="Rectangle 3"/>
          <p:cNvSpPr/>
          <p:nvPr/>
        </p:nvSpPr>
        <p:spPr>
          <a:xfrm>
            <a:off x="533400" y="2895600"/>
            <a:ext cx="7010400" cy="3139321"/>
          </a:xfrm>
          <a:prstGeom prst="rect">
            <a:avLst/>
          </a:prstGeom>
        </p:spPr>
        <p:txBody>
          <a:bodyPr wrap="square">
            <a:spAutoFit/>
          </a:bodyPr>
          <a:lstStyle/>
          <a:p>
            <a:r>
              <a:rPr lang="en-US" dirty="0"/>
              <a:t>CREATE SET GLOBAL TEMPORARY TABLE </a:t>
            </a:r>
            <a:r>
              <a:rPr lang="en-US" dirty="0" err="1" smtClean="0"/>
              <a:t>dept_GTB</a:t>
            </a:r>
            <a:endParaRPr lang="en-US" dirty="0"/>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smtClean="0"/>
              <a:t>)</a:t>
            </a:r>
          </a:p>
          <a:p>
            <a:endParaRPr lang="en-US" dirty="0"/>
          </a:p>
          <a:p>
            <a:r>
              <a:rPr lang="en-US" dirty="0" smtClean="0"/>
              <a:t>List of table in database</a:t>
            </a:r>
          </a:p>
          <a:p>
            <a:endParaRPr lang="en-US" dirty="0"/>
          </a:p>
          <a:p>
            <a:r>
              <a:rPr lang="en-US" dirty="0" smtClean="0"/>
              <a:t>Select </a:t>
            </a:r>
            <a:r>
              <a:rPr lang="en-US" dirty="0" err="1" smtClean="0"/>
              <a:t>tablename</a:t>
            </a:r>
            <a:r>
              <a:rPr lang="en-US" dirty="0" smtClean="0"/>
              <a:t> from </a:t>
            </a:r>
            <a:r>
              <a:rPr lang="en-US" dirty="0" err="1" smtClean="0"/>
              <a:t>dbc.tables</a:t>
            </a:r>
            <a:r>
              <a:rPr lang="en-US" dirty="0" smtClean="0"/>
              <a:t>  where </a:t>
            </a:r>
            <a:r>
              <a:rPr lang="en-US" dirty="0" err="1" smtClean="0"/>
              <a:t>tablekind</a:t>
            </a:r>
            <a:r>
              <a:rPr lang="en-US" dirty="0" smtClean="0"/>
              <a:t>=‘T’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6172200" cy="2308324"/>
          </a:xfrm>
          <a:prstGeom prst="rect">
            <a:avLst/>
          </a:prstGeom>
        </p:spPr>
        <p:txBody>
          <a:bodyPr wrap="square">
            <a:spAutoFit/>
          </a:bodyPr>
          <a:lstStyle/>
          <a:p>
            <a:r>
              <a:rPr lang="en-US" dirty="0" smtClean="0"/>
              <a:t>CREATE SET TABLE EMP</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DOB DATE FORMAT 'YYYY-MM-DD',</a:t>
            </a:r>
          </a:p>
          <a:p>
            <a:r>
              <a:rPr lang="en-US" dirty="0" smtClean="0"/>
              <a:t>	</a:t>
            </a:r>
            <a:r>
              <a:rPr lang="en-US" dirty="0" err="1" smtClean="0"/>
              <a:t>DepartmentNo</a:t>
            </a:r>
            <a:r>
              <a:rPr lang="en-US" dirty="0" smtClean="0"/>
              <a:t> BYTEINT</a:t>
            </a:r>
          </a:p>
          <a:p>
            <a:r>
              <a:rPr lang="en-US" dirty="0" smtClean="0"/>
              <a:t>)</a:t>
            </a:r>
            <a:endParaRPr lang="en-US" dirty="0"/>
          </a:p>
        </p:txBody>
      </p:sp>
      <p:sp>
        <p:nvSpPr>
          <p:cNvPr id="3" name="TextBox 2"/>
          <p:cNvSpPr txBox="1"/>
          <p:nvPr/>
        </p:nvSpPr>
        <p:spPr>
          <a:xfrm>
            <a:off x="762000" y="3733800"/>
            <a:ext cx="6477000" cy="369332"/>
          </a:xfrm>
          <a:prstGeom prst="rect">
            <a:avLst/>
          </a:prstGeom>
          <a:noFill/>
        </p:spPr>
        <p:txBody>
          <a:bodyPr wrap="square" rtlCol="0">
            <a:spAutoFit/>
          </a:bodyPr>
          <a:lstStyle/>
          <a:p>
            <a:r>
              <a:rPr lang="en-US" dirty="0" smtClean="0"/>
              <a:t>INSERT INTO EMP VALUES(200,’Raja’,’Ram’,’2001-10-2016’,20)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4876800" cy="3970318"/>
          </a:xfrm>
          <a:prstGeom prst="rect">
            <a:avLst/>
          </a:prstGeom>
          <a:noFill/>
        </p:spPr>
        <p:txBody>
          <a:bodyPr wrap="square" rtlCol="0">
            <a:spAutoFit/>
          </a:bodyPr>
          <a:lstStyle/>
          <a:p>
            <a:r>
              <a:rPr lang="en-US" b="1" dirty="0" smtClean="0"/>
              <a:t>ALTER  TABLE COMMAND</a:t>
            </a:r>
            <a:endParaRPr lang="en-US" b="1" dirty="0"/>
          </a:p>
          <a:p>
            <a:endParaRPr lang="en-US" dirty="0" smtClean="0"/>
          </a:p>
          <a:p>
            <a:endParaRPr lang="en-US" dirty="0"/>
          </a:p>
          <a:p>
            <a:r>
              <a:rPr lang="en-US" dirty="0" smtClean="0"/>
              <a:t>ALTER </a:t>
            </a:r>
            <a:r>
              <a:rPr lang="en-US" dirty="0"/>
              <a:t>TABLE </a:t>
            </a:r>
            <a:r>
              <a:rPr lang="en-US" dirty="0" err="1" smtClean="0"/>
              <a:t>emp</a:t>
            </a:r>
            <a:endParaRPr lang="en-US" dirty="0"/>
          </a:p>
          <a:p>
            <a:r>
              <a:rPr lang="en-US" dirty="0"/>
              <a:t>ADD </a:t>
            </a:r>
            <a:r>
              <a:rPr lang="en-US" dirty="0" err="1"/>
              <a:t>BirthDate</a:t>
            </a:r>
            <a:r>
              <a:rPr lang="en-US" dirty="0"/>
              <a:t> DATE FORMAT 'YYYY-MM-DD',</a:t>
            </a:r>
          </a:p>
          <a:p>
            <a:r>
              <a:rPr lang="en-US" dirty="0"/>
              <a:t>DROP DOB</a:t>
            </a:r>
            <a:r>
              <a:rPr lang="en-US" dirty="0" smtClean="0"/>
              <a:t>;</a:t>
            </a:r>
          </a:p>
          <a:p>
            <a:endParaRPr lang="en-US" dirty="0"/>
          </a:p>
          <a:p>
            <a:endParaRPr lang="en-US" dirty="0" smtClean="0"/>
          </a:p>
          <a:p>
            <a:r>
              <a:rPr lang="en-US" b="1" dirty="0" smtClean="0"/>
              <a:t>DROP TABLE COMMAND</a:t>
            </a:r>
          </a:p>
          <a:p>
            <a:endParaRPr lang="en-US" b="1" dirty="0"/>
          </a:p>
          <a:p>
            <a:r>
              <a:rPr lang="en-US" dirty="0" smtClean="0"/>
              <a:t>DROP TABLE EMP</a:t>
            </a:r>
          </a:p>
          <a:p>
            <a:endParaRPr lang="en-US" dirty="0"/>
          </a:p>
          <a:p>
            <a:endParaRPr lang="en-US" dirty="0" smtClean="0"/>
          </a:p>
          <a:p>
            <a:r>
              <a:rPr lang="en-US" dirty="0" smtClean="0"/>
              <a:t>SHOW TABLE EMP</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4247317"/>
          </a:xfrm>
          <a:prstGeom prst="rect">
            <a:avLst/>
          </a:prstGeom>
        </p:spPr>
        <p:txBody>
          <a:bodyPr wrap="square">
            <a:spAutoFit/>
          </a:bodyPr>
          <a:lstStyle/>
          <a:p>
            <a:r>
              <a:rPr lang="en-US" dirty="0" smtClean="0"/>
              <a:t>CREATE TABLE STUDENTS (STUDENT_ID INTEGER,LAST_NAME VARCHAR(40),FIRST_NAME VARCHAR(40),CLASS_CODE</a:t>
            </a:r>
          </a:p>
          <a:p>
            <a:r>
              <a:rPr lang="en-US" dirty="0" smtClean="0"/>
              <a:t>VARCHAR(2),GRADE_PT FLOAT)</a:t>
            </a:r>
          </a:p>
          <a:p>
            <a:endParaRPr lang="en-US" dirty="0" smtClean="0"/>
          </a:p>
          <a:p>
            <a:endParaRPr lang="en-US" dirty="0" smtClean="0"/>
          </a:p>
          <a:p>
            <a:r>
              <a:rPr lang="en-US" dirty="0" smtClean="0"/>
              <a:t>INSERT INTO STUDENTS VALUES(123250, 'Phillips' ,'</a:t>
            </a:r>
            <a:r>
              <a:rPr lang="en-US" dirty="0" err="1" smtClean="0"/>
              <a:t>Martin‘,'SR</a:t>
            </a:r>
            <a:r>
              <a:rPr lang="en-US" dirty="0" smtClean="0"/>
              <a:t>‘, 3.00)</a:t>
            </a:r>
          </a:p>
          <a:p>
            <a:r>
              <a:rPr lang="en-US" dirty="0" smtClean="0"/>
              <a:t>INSERT INTO STUDENTS VALUES(125634, 'Hanson', 'Henry', 'FR‘, 2.88)</a:t>
            </a:r>
          </a:p>
          <a:p>
            <a:r>
              <a:rPr lang="en-US" dirty="0" smtClean="0"/>
              <a:t>INSERT INTO STUDENTS VALUES(234121 , 'Thomas', 'Wendy', 'FR‘, 4.00)</a:t>
            </a:r>
          </a:p>
          <a:p>
            <a:r>
              <a:rPr lang="en-US" dirty="0" smtClean="0"/>
              <a:t>INSERT INTO STUDENTS VALUES(231222, 'Wilson', 'Susie' ,'SO', 3.80)</a:t>
            </a:r>
          </a:p>
          <a:p>
            <a:r>
              <a:rPr lang="en-US" dirty="0" smtClean="0"/>
              <a:t>INSERT INTO STUDENTS VALUES(260000, 'Johnson', '</a:t>
            </a:r>
            <a:r>
              <a:rPr lang="en-US" dirty="0" err="1" smtClean="0"/>
              <a:t>Stanley',NULL,NULL</a:t>
            </a:r>
            <a:r>
              <a:rPr lang="en-US" dirty="0" smtClean="0"/>
              <a:t>)</a:t>
            </a:r>
          </a:p>
          <a:p>
            <a:r>
              <a:rPr lang="en-US" dirty="0" smtClean="0"/>
              <a:t>INSERT INTO STUDENTS VALUES(280023, '</a:t>
            </a:r>
            <a:r>
              <a:rPr lang="en-US" dirty="0" err="1" smtClean="0"/>
              <a:t>McRoberts</a:t>
            </a:r>
            <a:r>
              <a:rPr lang="en-US" dirty="0" smtClean="0"/>
              <a:t>', 'Richard', 'JR', 1.90)</a:t>
            </a:r>
          </a:p>
          <a:p>
            <a:r>
              <a:rPr lang="en-US" dirty="0" smtClean="0"/>
              <a:t>INSERT INTO STUDENTS VALUES(322133, 'Bond', 'Jimmy', 'JR‘, 3.95)</a:t>
            </a:r>
          </a:p>
          <a:p>
            <a:r>
              <a:rPr lang="en-US" dirty="0" smtClean="0"/>
              <a:t>INSERT INTO STUDENTS VALUES(324652, 'Delaney', 'Danny', 'SR', 3.35)</a:t>
            </a:r>
          </a:p>
          <a:p>
            <a:r>
              <a:rPr lang="en-US" dirty="0" smtClean="0"/>
              <a:t>INSERT INTO STUDENTS VALUES(333450, 'Smith', '</a:t>
            </a:r>
            <a:r>
              <a:rPr lang="en-US" dirty="0" err="1" smtClean="0"/>
              <a:t>Andy','SO</a:t>
            </a:r>
            <a:r>
              <a:rPr lang="en-US" dirty="0" smtClean="0"/>
              <a:t>' ,2.00)</a:t>
            </a:r>
          </a:p>
          <a:p>
            <a:r>
              <a:rPr lang="en-US" dirty="0" smtClean="0"/>
              <a:t>INSERT INTO STUDENTS VALUES(423400, 'Larkins' ,'Michael', 'FR', 0.00)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4572000" cy="1477328"/>
          </a:xfrm>
          <a:prstGeom prst="rect">
            <a:avLst/>
          </a:prstGeom>
        </p:spPr>
        <p:txBody>
          <a:bodyPr>
            <a:spAutoFit/>
          </a:bodyPr>
          <a:lstStyle/>
          <a:p>
            <a:r>
              <a:rPr lang="en-US" dirty="0"/>
              <a:t>SELECT </a:t>
            </a:r>
            <a:r>
              <a:rPr lang="en-US" dirty="0" err="1"/>
              <a:t>First_name</a:t>
            </a:r>
            <a:endParaRPr lang="en-US" dirty="0"/>
          </a:p>
          <a:p>
            <a:r>
              <a:rPr lang="en-US" dirty="0"/>
              <a:t>,</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r>
              <a:rPr lang="en-US" dirty="0"/>
              <a:t> ;</a:t>
            </a:r>
          </a:p>
        </p:txBody>
      </p:sp>
      <p:sp>
        <p:nvSpPr>
          <p:cNvPr id="3" name="TextBox 2"/>
          <p:cNvSpPr txBox="1"/>
          <p:nvPr/>
        </p:nvSpPr>
        <p:spPr>
          <a:xfrm>
            <a:off x="152400" y="609600"/>
            <a:ext cx="3886200" cy="369332"/>
          </a:xfrm>
          <a:prstGeom prst="rect">
            <a:avLst/>
          </a:prstGeom>
          <a:noFill/>
        </p:spPr>
        <p:txBody>
          <a:bodyPr wrap="square" rtlCol="0">
            <a:spAutoFit/>
          </a:bodyPr>
          <a:lstStyle/>
          <a:p>
            <a:r>
              <a:rPr lang="en-US" b="1" dirty="0" smtClean="0"/>
              <a:t>SELECTING REQUIRED COLUMS</a:t>
            </a:r>
            <a:endParaRPr lang="en-US" b="1" dirty="0"/>
          </a:p>
        </p:txBody>
      </p:sp>
      <p:sp>
        <p:nvSpPr>
          <p:cNvPr id="4" name="Rectangle 3"/>
          <p:cNvSpPr/>
          <p:nvPr/>
        </p:nvSpPr>
        <p:spPr>
          <a:xfrm>
            <a:off x="228600" y="3124200"/>
            <a:ext cx="1569660" cy="369332"/>
          </a:xfrm>
          <a:prstGeom prst="rect">
            <a:avLst/>
          </a:prstGeom>
        </p:spPr>
        <p:txBody>
          <a:bodyPr wrap="none">
            <a:spAutoFit/>
          </a:bodyPr>
          <a:lstStyle/>
          <a:p>
            <a:r>
              <a:rPr lang="en-US" b="1" dirty="0"/>
              <a:t>WHERE Clause</a:t>
            </a:r>
            <a:endParaRPr lang="en-US" dirty="0"/>
          </a:p>
        </p:txBody>
      </p:sp>
      <p:sp>
        <p:nvSpPr>
          <p:cNvPr id="5" name="Rectangle 4"/>
          <p:cNvSpPr/>
          <p:nvPr/>
        </p:nvSpPr>
        <p:spPr>
          <a:xfrm>
            <a:off x="304800" y="3733800"/>
            <a:ext cx="8839200" cy="646331"/>
          </a:xfrm>
          <a:prstGeom prst="rect">
            <a:avLst/>
          </a:prstGeom>
        </p:spPr>
        <p:txBody>
          <a:bodyPr wrap="square">
            <a:spAutoFit/>
          </a:bodyPr>
          <a:lstStyle/>
          <a:p>
            <a:r>
              <a:rPr lang="en-US" dirty="0"/>
              <a:t>By adding a WHERE clause to the SELECT, a constraint is established to potentially limit which rows </a:t>
            </a:r>
            <a:r>
              <a:rPr lang="en-US" dirty="0" smtClean="0"/>
              <a:t>are returned </a:t>
            </a:r>
            <a:r>
              <a:rPr lang="en-US" dirty="0"/>
              <a:t>based on a TRUE comparison to specific criteria or set of conditions.</a:t>
            </a:r>
          </a:p>
        </p:txBody>
      </p:sp>
      <p:sp>
        <p:nvSpPr>
          <p:cNvPr id="6" name="Rectangle 5"/>
          <p:cNvSpPr/>
          <p:nvPr/>
        </p:nvSpPr>
        <p:spPr>
          <a:xfrm>
            <a:off x="381000" y="4572000"/>
            <a:ext cx="8305800" cy="2031325"/>
          </a:xfrm>
          <a:prstGeom prst="rect">
            <a:avLst/>
          </a:prstGeom>
        </p:spPr>
        <p:txBody>
          <a:bodyPr wrap="square">
            <a:spAutoFit/>
          </a:bodyPr>
          <a:lstStyle/>
          <a:p>
            <a:r>
              <a:rPr lang="en-US" dirty="0"/>
              <a:t>The following SELECT can be used to return the students with a B (3.0) average or better from </a:t>
            </a:r>
            <a:r>
              <a:rPr lang="en-US" dirty="0" smtClean="0"/>
              <a:t>the Student </a:t>
            </a:r>
            <a:r>
              <a:rPr lang="en-US" dirty="0"/>
              <a:t>table:</a:t>
            </a:r>
          </a:p>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WHERE </a:t>
            </a:r>
            <a:r>
              <a:rPr lang="en-US" b="1" dirty="0" err="1"/>
              <a:t>Grade_Pt</a:t>
            </a:r>
            <a:r>
              <a:rPr lang="en-US" b="1" dirty="0"/>
              <a:t> &gt;= 3.0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3650358" cy="369332"/>
          </a:xfrm>
          <a:prstGeom prst="rect">
            <a:avLst/>
          </a:prstGeom>
        </p:spPr>
        <p:txBody>
          <a:bodyPr wrap="none">
            <a:spAutoFit/>
          </a:bodyPr>
          <a:lstStyle/>
          <a:p>
            <a:r>
              <a:rPr lang="en-US" b="1" dirty="0"/>
              <a:t>Compound Comparisons (AND / OR)</a:t>
            </a:r>
            <a:endParaRPr lang="en-US" dirty="0"/>
          </a:p>
        </p:txBody>
      </p:sp>
      <p:sp>
        <p:nvSpPr>
          <p:cNvPr id="3" name="Rectangle 2"/>
          <p:cNvSpPr/>
          <p:nvPr/>
        </p:nvSpPr>
        <p:spPr>
          <a:xfrm>
            <a:off x="533400" y="1143000"/>
            <a:ext cx="4572000" cy="1200329"/>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AND </a:t>
            </a:r>
            <a:r>
              <a:rPr lang="en-US" b="1" dirty="0" err="1"/>
              <a:t>Grade_Pt</a:t>
            </a:r>
            <a:r>
              <a:rPr lang="en-US" b="1" dirty="0"/>
              <a:t> = 4.0;</a:t>
            </a:r>
            <a:endParaRPr lang="en-US" dirty="0"/>
          </a:p>
        </p:txBody>
      </p:sp>
      <p:sp>
        <p:nvSpPr>
          <p:cNvPr id="4" name="Rectangle 3"/>
          <p:cNvSpPr/>
          <p:nvPr/>
        </p:nvSpPr>
        <p:spPr>
          <a:xfrm>
            <a:off x="685800" y="2743200"/>
            <a:ext cx="4572000" cy="1754326"/>
          </a:xfrm>
          <a:prstGeom prst="rect">
            <a:avLst/>
          </a:prstGeom>
        </p:spPr>
        <p:txBody>
          <a:bodyPr>
            <a:spAutoFit/>
          </a:bodyPr>
          <a:lstStyle/>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First_Name</a:t>
            </a:r>
            <a:endParaRPr lang="en-US" dirty="0"/>
          </a:p>
          <a:p>
            <a:r>
              <a:rPr lang="en-US" dirty="0"/>
              <a:t>,</a:t>
            </a:r>
            <a:r>
              <a:rPr lang="en-US" dirty="0" err="1"/>
              <a:t>Grade_Pt</a:t>
            </a:r>
            <a:endParaRPr lang="en-US" dirty="0"/>
          </a:p>
          <a:p>
            <a:r>
              <a:rPr lang="en-US" dirty="0"/>
              <a:t>FROM </a:t>
            </a:r>
            <a:r>
              <a:rPr lang="en-US" dirty="0" err="1" smtClean="0"/>
              <a:t>Student_Table</a:t>
            </a:r>
            <a:endParaRPr lang="en-US" dirty="0" smtClean="0"/>
          </a:p>
          <a:p>
            <a:r>
              <a:rPr lang="en-US" dirty="0"/>
              <a:t>WHERE </a:t>
            </a:r>
            <a:r>
              <a:rPr lang="en-US" dirty="0" err="1"/>
              <a:t>Grade_Pt</a:t>
            </a:r>
            <a:r>
              <a:rPr lang="en-US" dirty="0"/>
              <a:t> = 3.0 </a:t>
            </a:r>
            <a:r>
              <a:rPr lang="en-US" b="1" dirty="0"/>
              <a:t>OR </a:t>
            </a:r>
            <a:r>
              <a:rPr lang="en-US" b="1" dirty="0" err="1"/>
              <a:t>Grade_Pt</a:t>
            </a:r>
            <a:r>
              <a:rPr lang="en-US" b="1" dirty="0"/>
              <a:t> = 4.0 ;</a:t>
            </a:r>
            <a:endParaRPr lang="en-US" dirty="0"/>
          </a:p>
        </p:txBody>
      </p:sp>
      <p:sp>
        <p:nvSpPr>
          <p:cNvPr id="5" name="Rectangle 4"/>
          <p:cNvSpPr/>
          <p:nvPr/>
        </p:nvSpPr>
        <p:spPr>
          <a:xfrm>
            <a:off x="762000" y="4724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AND </a:t>
            </a:r>
            <a:r>
              <a:rPr lang="en-US" b="1" dirty="0" err="1"/>
              <a:t>Class_Code</a:t>
            </a:r>
            <a:r>
              <a:rPr lang="en-US" b="1" dirty="0"/>
              <a:t> = 'FR'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Advantage Teradata </a:t>
            </a:r>
          </a:p>
        </p:txBody>
      </p:sp>
      <p:sp>
        <p:nvSpPr>
          <p:cNvPr id="3" name="Rectangle 2"/>
          <p:cNvSpPr/>
          <p:nvPr/>
        </p:nvSpPr>
        <p:spPr>
          <a:xfrm>
            <a:off x="685800" y="1582341"/>
            <a:ext cx="8153400" cy="4204356"/>
          </a:xfrm>
          <a:prstGeom prst="rect">
            <a:avLst/>
          </a:prstGeom>
        </p:spPr>
        <p:txBody>
          <a:bodyPr wrap="square">
            <a:spAutoFit/>
          </a:bodyPr>
          <a:lstStyle/>
          <a:p>
            <a:pPr marL="800100" lvl="1" indent="-342900">
              <a:lnSpc>
                <a:spcPct val="150000"/>
              </a:lnSpc>
              <a:buFont typeface="Calibri" pitchFamily="34" charset="0"/>
              <a:buAutoNum type="arabicPeriod" startAt="7"/>
            </a:pPr>
            <a:r>
              <a:rPr lang="en-US" dirty="0"/>
              <a:t>Enormous capacity</a:t>
            </a:r>
          </a:p>
          <a:p>
            <a:pPr marL="1257300" lvl="2" indent="-342900">
              <a:lnSpc>
                <a:spcPct val="150000"/>
              </a:lnSpc>
            </a:pPr>
            <a:r>
              <a:rPr lang="en-US" dirty="0"/>
              <a:t>Billions of rows</a:t>
            </a:r>
          </a:p>
          <a:p>
            <a:pPr marL="1257300" lvl="2" indent="-342900">
              <a:lnSpc>
                <a:spcPct val="150000"/>
              </a:lnSpc>
            </a:pPr>
            <a:r>
              <a:rPr lang="en-US" dirty="0"/>
              <a:t>Terabytes of data</a:t>
            </a:r>
          </a:p>
          <a:p>
            <a:pPr marL="800100" lvl="1" indent="-342900">
              <a:lnSpc>
                <a:spcPct val="150000"/>
              </a:lnSpc>
              <a:buFont typeface="Calibri" pitchFamily="34" charset="0"/>
              <a:buAutoNum type="arabicPeriod" startAt="7"/>
            </a:pPr>
            <a:r>
              <a:rPr lang="en-US" dirty="0"/>
              <a:t>High-performance parallel processing</a:t>
            </a:r>
          </a:p>
          <a:p>
            <a:pPr marL="800100" lvl="1" indent="-342900">
              <a:lnSpc>
                <a:spcPct val="150000"/>
              </a:lnSpc>
              <a:buFont typeface="Calibri" pitchFamily="34" charset="0"/>
              <a:buAutoNum type="arabicPeriod" startAt="7"/>
            </a:pPr>
            <a:r>
              <a:rPr lang="en-US" dirty="0"/>
              <a:t>Single database server for multiple clients “Single Version of the Truth”</a:t>
            </a:r>
          </a:p>
          <a:p>
            <a:pPr marL="800100" lvl="1" indent="-342900">
              <a:lnSpc>
                <a:spcPct val="150000"/>
              </a:lnSpc>
              <a:buFont typeface="Calibri" pitchFamily="34" charset="0"/>
              <a:buAutoNum type="arabicPeriod" startAt="7"/>
            </a:pPr>
            <a:r>
              <a:rPr lang="en-US" b="1" dirty="0"/>
              <a:t>Network</a:t>
            </a:r>
            <a:r>
              <a:rPr lang="en-US" dirty="0"/>
              <a:t> and </a:t>
            </a:r>
            <a:r>
              <a:rPr lang="en-US" b="1" dirty="0"/>
              <a:t>Mainframe</a:t>
            </a:r>
            <a:r>
              <a:rPr lang="en-US" dirty="0"/>
              <a:t> connectivity</a:t>
            </a:r>
          </a:p>
          <a:p>
            <a:pPr marL="800100" lvl="1" indent="-342900">
              <a:lnSpc>
                <a:spcPct val="150000"/>
              </a:lnSpc>
              <a:buFont typeface="Calibri" pitchFamily="34" charset="0"/>
              <a:buAutoNum type="arabicPeriod" startAt="7"/>
            </a:pPr>
            <a:r>
              <a:rPr lang="en-US" dirty="0"/>
              <a:t>Industry standard access language (SQL)</a:t>
            </a:r>
          </a:p>
          <a:p>
            <a:pPr marL="800100" lvl="1" indent="-342900">
              <a:lnSpc>
                <a:spcPct val="150000"/>
              </a:lnSpc>
              <a:buFont typeface="Calibri" pitchFamily="34" charset="0"/>
              <a:buAutoNum type="arabicPeriod" startAt="7"/>
            </a:pPr>
            <a:r>
              <a:rPr lang="en-US" dirty="0"/>
              <a:t>Manageable growth via modularity</a:t>
            </a:r>
          </a:p>
          <a:p>
            <a:pPr marL="800100" lvl="1" indent="-342900">
              <a:lnSpc>
                <a:spcPct val="150000"/>
              </a:lnSpc>
              <a:buFont typeface="Calibri" pitchFamily="34" charset="0"/>
              <a:buAutoNum type="arabicPeriod" startAt="7"/>
            </a:pPr>
            <a:r>
              <a:rPr lang="en-US" dirty="0"/>
              <a:t>Fault tolerance at all levels of hardware and software</a:t>
            </a:r>
          </a:p>
          <a:p>
            <a:pPr marL="800100" lvl="1" indent="-342900">
              <a:lnSpc>
                <a:spcPct val="150000"/>
              </a:lnSpc>
              <a:buFont typeface="Calibri" pitchFamily="34" charset="0"/>
              <a:buAutoNum type="arabicPeriod" startAt="7"/>
            </a:pPr>
            <a:r>
              <a:rPr lang="en-US" dirty="0"/>
              <a:t>Data integrity and reliability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6599499" cy="1754326"/>
          </a:xfrm>
          <a:prstGeom prst="rect">
            <a:avLst/>
          </a:prstGeom>
        </p:spPr>
        <p:txBody>
          <a:bodyPr wrap="none">
            <a:spAutoFit/>
          </a:bodyPr>
          <a:lstStyle/>
          <a:p>
            <a:r>
              <a:rPr lang="en-US" dirty="0"/>
              <a:t>SELECT </a:t>
            </a:r>
            <a:r>
              <a:rPr lang="en-US" dirty="0" err="1" smtClean="0"/>
              <a:t>Last_Name</a:t>
            </a:r>
            <a:endParaRPr lang="en-US" dirty="0" smtClean="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a:t>
            </a:r>
            <a:r>
              <a:rPr lang="en-US" b="1" dirty="0" err="1"/>
              <a:t>Grade_Pt</a:t>
            </a:r>
            <a:r>
              <a:rPr lang="en-US" b="1" dirty="0"/>
              <a:t> = 3.0 OR </a:t>
            </a:r>
            <a:r>
              <a:rPr lang="en-US" b="1" dirty="0" err="1"/>
              <a:t>Grade_Pt</a:t>
            </a:r>
            <a:r>
              <a:rPr lang="en-US" b="1" dirty="0"/>
              <a:t> = 4.0) AND </a:t>
            </a:r>
            <a:r>
              <a:rPr lang="en-US" b="1" dirty="0" err="1"/>
              <a:t>Class_Code</a:t>
            </a:r>
            <a:r>
              <a:rPr lang="en-US" b="1" dirty="0"/>
              <a:t> = 'FR' ;</a:t>
            </a:r>
            <a:endParaRPr lang="en-US" dirty="0"/>
          </a:p>
          <a:p>
            <a:endParaRPr lang="en-US" dirty="0"/>
          </a:p>
        </p:txBody>
      </p:sp>
      <p:sp>
        <p:nvSpPr>
          <p:cNvPr id="3" name="Rectangle 2"/>
          <p:cNvSpPr/>
          <p:nvPr/>
        </p:nvSpPr>
        <p:spPr>
          <a:xfrm>
            <a:off x="381000" y="2819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NULL ;</a:t>
            </a:r>
          </a:p>
        </p:txBody>
      </p:sp>
      <p:sp>
        <p:nvSpPr>
          <p:cNvPr id="4" name="Rectangle 3"/>
          <p:cNvSpPr/>
          <p:nvPr/>
        </p:nvSpPr>
        <p:spPr>
          <a:xfrm>
            <a:off x="457200" y="4648200"/>
            <a:ext cx="5867400" cy="923330"/>
          </a:xfrm>
          <a:prstGeom prst="rect">
            <a:avLst/>
          </a:prstGeom>
        </p:spPr>
        <p:txBody>
          <a:bodyPr wrap="square">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a:t>
            </a:r>
            <a:r>
              <a:rPr lang="en-US" dirty="0" smtClean="0"/>
              <a:t>IS NULL </a:t>
            </a:r>
            <a:r>
              <a:rPr lang="en-US"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3125920" cy="369332"/>
          </a:xfrm>
          <a:prstGeom prst="rect">
            <a:avLst/>
          </a:prstGeom>
        </p:spPr>
        <p:txBody>
          <a:bodyPr wrap="none">
            <a:spAutoFit/>
          </a:bodyPr>
          <a:lstStyle/>
          <a:p>
            <a:r>
              <a:rPr lang="en-US" b="1" dirty="0"/>
              <a:t>Using NOT in SQL Comparisons</a:t>
            </a:r>
            <a:endParaRPr lang="en-US" dirty="0"/>
          </a:p>
        </p:txBody>
      </p:sp>
      <p:sp>
        <p:nvSpPr>
          <p:cNvPr id="3" name="Rectangle 2"/>
          <p:cNvSpPr/>
          <p:nvPr/>
        </p:nvSpPr>
        <p:spPr>
          <a:xfrm>
            <a:off x="457200" y="1295400"/>
            <a:ext cx="4572000" cy="2031325"/>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Class_Code</a:t>
            </a:r>
            <a:r>
              <a:rPr lang="en-US" b="1" dirty="0"/>
              <a:t> &lt;&gt; 'SR') ;</a:t>
            </a:r>
            <a:endParaRPr lang="en-US" dirty="0"/>
          </a:p>
        </p:txBody>
      </p:sp>
      <p:sp>
        <p:nvSpPr>
          <p:cNvPr id="4" name="Rectangle 3"/>
          <p:cNvSpPr/>
          <p:nvPr/>
        </p:nvSpPr>
        <p:spPr>
          <a:xfrm>
            <a:off x="609600" y="3581400"/>
            <a:ext cx="4572000" cy="2308324"/>
          </a:xfrm>
          <a:prstGeom prst="rect">
            <a:avLst/>
          </a:prstGeom>
        </p:spPr>
        <p:txBody>
          <a:bodyPr>
            <a:spAutoFit/>
          </a:bodyPr>
          <a:lstStyle/>
          <a:p>
            <a:r>
              <a:rPr lang="en-US" dirty="0"/>
              <a:t>SELECT </a:t>
            </a:r>
            <a:r>
              <a:rPr lang="en-US" dirty="0" err="1"/>
              <a:t>Last_Name</a:t>
            </a:r>
            <a:r>
              <a:rPr lang="en-US" dirty="0"/>
              <a:t>, </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Grade_Pt</a:t>
            </a:r>
            <a:r>
              <a:rPr lang="en-US" b="1" dirty="0"/>
              <a:t> IS NOT NULL AND</a:t>
            </a:r>
          </a:p>
          <a:p>
            <a:r>
              <a:rPr lang="en-US" dirty="0" err="1"/>
              <a:t>Class_Code</a:t>
            </a:r>
            <a:r>
              <a:rPr lang="en-US" dirty="0"/>
              <a:t> &lt;&gt; 'SR' AND </a:t>
            </a:r>
            <a:r>
              <a:rPr lang="en-US" b="1" dirty="0" err="1"/>
              <a:t>Class_Code</a:t>
            </a:r>
            <a:r>
              <a:rPr lang="en-US" b="1" dirty="0"/>
              <a:t> IS NOT NULL)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4572000" cy="4247317"/>
          </a:xfrm>
          <a:prstGeom prst="rect">
            <a:avLst/>
          </a:prstGeom>
        </p:spPr>
        <p:txBody>
          <a:bodyPr>
            <a:spAutoFit/>
          </a:bodyPr>
          <a:lstStyle/>
          <a:p>
            <a:r>
              <a:rPr lang="en-US" b="1" dirty="0" smtClean="0"/>
              <a:t>USING IN OPERATOR</a:t>
            </a:r>
          </a:p>
          <a:p>
            <a:endParaRPr lang="en-US" dirty="0" smtClean="0"/>
          </a:p>
          <a:p>
            <a:r>
              <a:rPr lang="en-US" dirty="0" smtClean="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IN (2.0, 3.0, 4.0) </a:t>
            </a:r>
            <a:r>
              <a:rPr lang="en-US" b="1" dirty="0" smtClean="0"/>
              <a:t>;</a:t>
            </a:r>
          </a:p>
          <a:p>
            <a:endParaRPr lang="en-US" b="1" dirty="0"/>
          </a:p>
          <a:p>
            <a:r>
              <a:rPr lang="en-US" b="1" dirty="0" smtClean="0"/>
              <a:t>USING NOT IN OPERATOR</a:t>
            </a:r>
          </a:p>
          <a:p>
            <a:endParaRPr lang="en-US" dirty="0" smtClean="0"/>
          </a:p>
          <a:p>
            <a:r>
              <a:rPr lang="en-US" dirty="0" smtClean="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dirty="0" smtClean="0"/>
              <a:t> NOT</a:t>
            </a:r>
            <a:r>
              <a:rPr lang="en-US" b="1" dirty="0" smtClean="0"/>
              <a:t>IN </a:t>
            </a:r>
            <a:r>
              <a:rPr lang="en-US" b="1" dirty="0"/>
              <a:t>(2.0, 3.0, 4.0)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267066" cy="5355312"/>
          </a:xfrm>
          <a:prstGeom prst="rect">
            <a:avLst/>
          </a:prstGeom>
        </p:spPr>
        <p:txBody>
          <a:bodyPr wrap="none">
            <a:spAutoFit/>
          </a:bodyPr>
          <a:lstStyle/>
          <a:p>
            <a:r>
              <a:rPr lang="en-US" b="1" dirty="0"/>
              <a:t>Using Quantifiers Versus </a:t>
            </a:r>
            <a:r>
              <a:rPr lang="en-US" b="1" dirty="0" smtClean="0"/>
              <a:t>IN</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 ANY (2.0, 3.0, 4.0) </a:t>
            </a:r>
            <a:r>
              <a:rPr lang="en-US" b="1" dirty="0" smtClean="0"/>
              <a:t>;</a:t>
            </a:r>
          </a:p>
          <a:p>
            <a:endParaRPr lang="en-US" b="1" dirty="0"/>
          </a:p>
          <a:p>
            <a:endParaRPr lang="en-US" b="1" dirty="0" smtClean="0"/>
          </a:p>
          <a:p>
            <a:r>
              <a:rPr lang="en-US" dirty="0"/>
              <a:t>SELECT </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NOT = ALL (2.0, 3.0, 4.0) </a:t>
            </a:r>
            <a:r>
              <a:rPr lang="en-US" b="1" dirty="0" smtClean="0"/>
              <a:t>;</a:t>
            </a:r>
          </a:p>
          <a:p>
            <a:endParaRPr lang="en-US" b="1" dirty="0"/>
          </a:p>
          <a:p>
            <a:r>
              <a:rPr lang="en-US" b="1" dirty="0" smtClean="0"/>
              <a:t>USING BETWEEN </a:t>
            </a:r>
          </a:p>
          <a:p>
            <a:endParaRPr lang="en-US" b="1" dirty="0"/>
          </a:p>
          <a:p>
            <a:r>
              <a:rPr lang="en-US" dirty="0"/>
              <a:t>SELECT </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BETWEEN 2.0 and 4.0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4436471" cy="5078313"/>
          </a:xfrm>
          <a:prstGeom prst="rect">
            <a:avLst/>
          </a:prstGeom>
        </p:spPr>
        <p:txBody>
          <a:bodyPr wrap="none">
            <a:spAutoFit/>
          </a:bodyPr>
          <a:lstStyle/>
          <a:p>
            <a:r>
              <a:rPr lang="en-US" b="1" dirty="0"/>
              <a:t>Character String Search (LIKE</a:t>
            </a:r>
            <a:r>
              <a:rPr lang="en-US" b="1" dirty="0" smtClean="0"/>
              <a:t>)</a:t>
            </a:r>
            <a:endParaRPr lang="en-US" b="1" dirty="0"/>
          </a:p>
          <a:p>
            <a:endParaRPr lang="en-US" b="1" dirty="0" smtClean="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t>
            </a:r>
            <a:r>
              <a:rPr lang="en-US" b="1" dirty="0" err="1"/>
              <a:t>sm</a:t>
            </a:r>
            <a:r>
              <a:rPr lang="en-US" b="1" dirty="0"/>
              <a:t>%' </a:t>
            </a:r>
            <a:r>
              <a:rPr lang="en-US" b="1" dirty="0" smtClean="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('_a%') </a:t>
            </a:r>
            <a:r>
              <a:rPr lang="en-US" dirty="0" smtClean="0"/>
              <a:t>;</a:t>
            </a:r>
          </a:p>
          <a:p>
            <a:endParaRPr lang="en-US" dirty="0"/>
          </a:p>
          <a:p>
            <a:endParaRPr lang="en-US" dirty="0" smtClean="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ALL ('%S%', '%m%') </a:t>
            </a:r>
            <a:r>
              <a:rPr lang="en-US" b="1" dirty="0" smtClean="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ALL ('%S%', '%m%')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a:t>
            </a:r>
            <a:endParaRPr lang="en-US" dirty="0"/>
          </a:p>
        </p:txBody>
      </p:sp>
      <p:sp>
        <p:nvSpPr>
          <p:cNvPr id="3" name="Content Placeholder 2"/>
          <p:cNvSpPr>
            <a:spLocks noGrp="1"/>
          </p:cNvSpPr>
          <p:nvPr>
            <p:ph idx="1"/>
          </p:nvPr>
        </p:nvSpPr>
        <p:spPr/>
        <p:txBody>
          <a:bodyPr/>
          <a:lstStyle/>
          <a:p>
            <a:pPr marL="0" indent="0">
              <a:buNone/>
            </a:pPr>
            <a:r>
              <a:rPr lang="en-US" dirty="0"/>
              <a:t>SELECT SUBSTR(‘warehouse’,1,4</a:t>
            </a:r>
            <a:r>
              <a:rPr lang="en-US" dirty="0" smtClean="0"/>
              <a:t>)</a:t>
            </a:r>
          </a:p>
          <a:p>
            <a:pPr marL="0" indent="0">
              <a:buNone/>
            </a:pPr>
            <a:endParaRPr lang="en-US" dirty="0" smtClean="0"/>
          </a:p>
          <a:p>
            <a:pPr marL="0" indent="0">
              <a:buNone/>
            </a:pPr>
            <a:r>
              <a:rPr lang="en-US" dirty="0"/>
              <a:t>SELECT ‘data’ || ‘ ‘ || ‘warehouse</a:t>
            </a:r>
            <a:r>
              <a:rPr lang="en-US" dirty="0" smtClean="0"/>
              <a:t>’</a:t>
            </a:r>
          </a:p>
          <a:p>
            <a:pPr marL="0" indent="0">
              <a:buNone/>
            </a:pPr>
            <a:endParaRPr lang="en-US" dirty="0"/>
          </a:p>
          <a:p>
            <a:pPr marL="0" indent="0">
              <a:buNone/>
            </a:pPr>
            <a:r>
              <a:rPr lang="en-US" dirty="0"/>
              <a:t>SELECT UPPER(‘data</a:t>
            </a:r>
            <a:r>
              <a:rPr lang="en-US" dirty="0" smtClean="0"/>
              <a:t>’)</a:t>
            </a:r>
          </a:p>
          <a:p>
            <a:pPr marL="0" indent="0">
              <a:buNone/>
            </a:pPr>
            <a:endParaRPr lang="en-US" dirty="0"/>
          </a:p>
          <a:p>
            <a:pPr marL="0" indent="0">
              <a:buNone/>
            </a:pPr>
            <a:r>
              <a:rPr lang="en-US" dirty="0"/>
              <a:t>SELECT LOWER(‘DATA’)</a:t>
            </a:r>
            <a:endParaRPr lang="en-US" dirty="0" smtClean="0"/>
          </a:p>
          <a:p>
            <a:endParaRPr lang="en-US" dirty="0"/>
          </a:p>
        </p:txBody>
      </p:sp>
    </p:spTree>
    <p:extLst>
      <p:ext uri="{BB962C8B-B14F-4D97-AF65-F5344CB8AC3E}">
        <p14:creationId xmlns:p14="http://schemas.microsoft.com/office/powerpoint/2010/main" val="35002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 Date</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EXTRACT function extracts portions of day, month and year from a DATE value</a:t>
            </a:r>
            <a:r>
              <a:rPr lang="en-US" dirty="0" smtClean="0"/>
              <a:t>.</a:t>
            </a:r>
          </a:p>
          <a:p>
            <a:pPr marL="0" indent="0">
              <a:buNone/>
            </a:pPr>
            <a:endParaRPr lang="en-US" dirty="0" smtClean="0"/>
          </a:p>
          <a:p>
            <a:pPr marL="0" indent="0">
              <a:buNone/>
            </a:pPr>
            <a:r>
              <a:rPr lang="en-US" dirty="0"/>
              <a:t>SELECT DATE;</a:t>
            </a:r>
          </a:p>
          <a:p>
            <a:pPr marL="0" indent="0">
              <a:buNone/>
            </a:pPr>
            <a:r>
              <a:rPr lang="en-US" dirty="0"/>
              <a:t>SELECT DATABASE;</a:t>
            </a:r>
          </a:p>
          <a:p>
            <a:pPr marL="0" indent="0">
              <a:buNone/>
            </a:pPr>
            <a:r>
              <a:rPr lang="en-US" dirty="0"/>
              <a:t>SELECT TIME;</a:t>
            </a:r>
          </a:p>
          <a:p>
            <a:pPr marL="0" indent="0">
              <a:buNone/>
            </a:pPr>
            <a:endParaRPr lang="en-US" dirty="0" smtClean="0"/>
          </a:p>
          <a:p>
            <a:pPr marL="0" indent="0">
              <a:buNone/>
            </a:pPr>
            <a:r>
              <a:rPr lang="en-US" dirty="0"/>
              <a:t>SELECT EXTRACT(YEAR FROM CURRENT_DATE);</a:t>
            </a:r>
          </a:p>
          <a:p>
            <a:pPr marL="0" indent="0">
              <a:buNone/>
            </a:pPr>
            <a:r>
              <a:rPr lang="en-US" dirty="0"/>
              <a:t>SELECT EXTRACT(MONTH FROM CURRENT_DATE); </a:t>
            </a:r>
          </a:p>
          <a:p>
            <a:pPr marL="0" indent="0">
              <a:buNone/>
            </a:pPr>
            <a:r>
              <a:rPr lang="en-US" dirty="0"/>
              <a:t>SELECT EXTRACT(DAY FROM CURRENT_DATE);</a:t>
            </a:r>
          </a:p>
          <a:p>
            <a:pPr marL="0" indent="0">
              <a:buNone/>
            </a:pPr>
            <a:r>
              <a:rPr lang="en-US" dirty="0"/>
              <a:t>SELECT EXTRACT(HOUR FROM CURRENT_TIMESTAMP); </a:t>
            </a:r>
          </a:p>
          <a:p>
            <a:pPr marL="0" indent="0">
              <a:buNone/>
            </a:pPr>
            <a:r>
              <a:rPr lang="en-US" dirty="0"/>
              <a:t>SELECT EXTRACT(MINUTE FROM CURRENT_TIMESTAMP);</a:t>
            </a:r>
          </a:p>
          <a:p>
            <a:pPr marL="0" indent="0">
              <a:buNone/>
            </a:pPr>
            <a:r>
              <a:rPr lang="en-US" dirty="0"/>
              <a:t>SELECT EXTRACT(SECOND FROM CURRENT_TIMESTAMP);</a:t>
            </a:r>
          </a:p>
        </p:txBody>
      </p:sp>
    </p:spTree>
    <p:extLst>
      <p:ext uri="{BB962C8B-B14F-4D97-AF65-F5344CB8AC3E}">
        <p14:creationId xmlns:p14="http://schemas.microsoft.com/office/powerpoint/2010/main" val="104244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INTERVAL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Teradata provides INTERVAL function to perform </a:t>
            </a:r>
            <a:r>
              <a:rPr lang="en-US" dirty="0" smtClean="0"/>
              <a:t>arithmetic </a:t>
            </a:r>
            <a:r>
              <a:rPr lang="en-US" dirty="0"/>
              <a:t>operations on DATE and TIME </a:t>
            </a:r>
            <a:r>
              <a:rPr lang="en-US" dirty="0" smtClean="0"/>
              <a:t>values</a:t>
            </a:r>
          </a:p>
          <a:p>
            <a:pPr marL="0" indent="0">
              <a:buNone/>
            </a:pPr>
            <a:r>
              <a:rPr lang="en-US" dirty="0"/>
              <a:t>There are two types of INTERVAL </a:t>
            </a:r>
            <a:r>
              <a:rPr lang="en-US" dirty="0" smtClean="0"/>
              <a:t>functions</a:t>
            </a:r>
          </a:p>
          <a:p>
            <a:pPr marL="0" indent="0">
              <a:buNone/>
            </a:pPr>
            <a:r>
              <a:rPr lang="en-US" dirty="0"/>
              <a:t>Year-Month Interval</a:t>
            </a:r>
          </a:p>
          <a:p>
            <a:pPr marL="0" indent="0">
              <a:buNone/>
            </a:pPr>
            <a:r>
              <a:rPr lang="en-US" dirty="0"/>
              <a:t>Day-Time Interval</a:t>
            </a:r>
          </a:p>
          <a:p>
            <a:pPr marL="0" indent="0">
              <a:buNone/>
            </a:pPr>
            <a:r>
              <a:rPr lang="en-US" dirty="0"/>
              <a:t>SELECT CURRENT_DATE, CURRENT_DATE + INTERVAL '03' YEAR;</a:t>
            </a:r>
          </a:p>
          <a:p>
            <a:pPr marL="0" indent="0">
              <a:buNone/>
            </a:pPr>
            <a:r>
              <a:rPr lang="en-US" dirty="0"/>
              <a:t>SELECT CURRENT_DATE, CURRENT_DATE + INTERVAL '03-01' YEAR TO MONTH; </a:t>
            </a:r>
          </a:p>
          <a:p>
            <a:pPr marL="0" indent="0">
              <a:buNone/>
            </a:pPr>
            <a:r>
              <a:rPr lang="en-US" dirty="0" smtClean="0"/>
              <a:t>SELECT </a:t>
            </a:r>
            <a:r>
              <a:rPr lang="en-US" dirty="0"/>
              <a:t>CURRENT_TIMESTAMP;</a:t>
            </a:r>
          </a:p>
        </p:txBody>
      </p:sp>
    </p:spTree>
    <p:extLst>
      <p:ext uri="{BB962C8B-B14F-4D97-AF65-F5344CB8AC3E}">
        <p14:creationId xmlns:p14="http://schemas.microsoft.com/office/powerpoint/2010/main" val="30191020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Expression</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CASE expression evaluates each row against a condition or WHEN clause and returns the result of the first </a:t>
            </a:r>
            <a:r>
              <a:rPr lang="en-US" dirty="0" smtClean="0"/>
              <a:t>match.</a:t>
            </a:r>
          </a:p>
          <a:p>
            <a:pPr marL="0" indent="0">
              <a:buNone/>
            </a:pPr>
            <a:endParaRPr lang="en-US" dirty="0" smtClean="0"/>
          </a:p>
          <a:p>
            <a:pPr marL="0" indent="0">
              <a:buNone/>
            </a:pPr>
            <a:r>
              <a:rPr lang="en-US" dirty="0"/>
              <a:t>CASE &lt;expression&gt; </a:t>
            </a:r>
          </a:p>
          <a:p>
            <a:pPr marL="0" indent="0">
              <a:buNone/>
            </a:pPr>
            <a:r>
              <a:rPr lang="en-US" dirty="0"/>
              <a:t>WHEN &lt;expression&gt; THEN result-1 </a:t>
            </a:r>
          </a:p>
          <a:p>
            <a:pPr marL="0" indent="0">
              <a:buNone/>
            </a:pPr>
            <a:r>
              <a:rPr lang="en-US" dirty="0"/>
              <a:t>WHEN &lt;expression&gt; THEN result-2 </a:t>
            </a:r>
          </a:p>
          <a:p>
            <a:pPr marL="0" indent="0">
              <a:buNone/>
            </a:pPr>
            <a:endParaRPr lang="en-US" dirty="0"/>
          </a:p>
          <a:p>
            <a:pPr marL="0" indent="0">
              <a:buNone/>
            </a:pPr>
            <a:r>
              <a:rPr lang="en-US" dirty="0"/>
              <a:t>ELSE  </a:t>
            </a:r>
          </a:p>
          <a:p>
            <a:pPr marL="0" indent="0">
              <a:buNone/>
            </a:pPr>
            <a:r>
              <a:rPr lang="en-US" dirty="0"/>
              <a:t>   Result-n </a:t>
            </a:r>
          </a:p>
          <a:p>
            <a:pPr marL="0" indent="0">
              <a:buNone/>
            </a:pPr>
            <a:r>
              <a:rPr lang="en-US" dirty="0"/>
              <a:t>END</a:t>
            </a:r>
          </a:p>
        </p:txBody>
      </p:sp>
    </p:spTree>
    <p:extLst>
      <p:ext uri="{BB962C8B-B14F-4D97-AF65-F5344CB8AC3E}">
        <p14:creationId xmlns:p14="http://schemas.microsoft.com/office/powerpoint/2010/main" val="2868167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SELECT </a:t>
            </a:r>
            <a:r>
              <a:rPr lang="en-US" dirty="0" err="1"/>
              <a:t>EmployeeNo,CASE</a:t>
            </a:r>
            <a:r>
              <a:rPr lang="en-US" dirty="0"/>
              <a:t> </a:t>
            </a:r>
            <a:r>
              <a:rPr lang="en-US" dirty="0" err="1"/>
              <a:t>DepartmentNo</a:t>
            </a:r>
            <a:endParaRPr lang="en-US" dirty="0"/>
          </a:p>
          <a:p>
            <a:pPr marL="0" indent="0">
              <a:buNone/>
            </a:pPr>
            <a:r>
              <a:rPr lang="en-US" dirty="0"/>
              <a:t> WHEN 1 THEN 'Admin' </a:t>
            </a:r>
          </a:p>
          <a:p>
            <a:pPr marL="0" indent="0">
              <a:buNone/>
            </a:pPr>
            <a:r>
              <a:rPr lang="en-US" dirty="0"/>
              <a:t>   WHEN 2 THEN 'IT' </a:t>
            </a:r>
          </a:p>
          <a:p>
            <a:pPr marL="0" indent="0">
              <a:buNone/>
            </a:pPr>
            <a:r>
              <a:rPr lang="en-US" dirty="0"/>
              <a:t>ELSE 'Invalid </a:t>
            </a:r>
            <a:r>
              <a:rPr lang="en-US" dirty="0" err="1"/>
              <a:t>Dept</a:t>
            </a:r>
            <a:r>
              <a:rPr lang="en-US" dirty="0"/>
              <a:t>'</a:t>
            </a:r>
          </a:p>
          <a:p>
            <a:pPr marL="0" indent="0">
              <a:buNone/>
            </a:pPr>
            <a:r>
              <a:rPr lang="en-US" dirty="0"/>
              <a:t>   END AS Department </a:t>
            </a:r>
          </a:p>
          <a:p>
            <a:pPr marL="0" indent="0">
              <a:buNone/>
            </a:pPr>
            <a:r>
              <a:rPr lang="en-US" dirty="0"/>
              <a:t>FROM Employee; </a:t>
            </a:r>
          </a:p>
        </p:txBody>
      </p:sp>
    </p:spTree>
    <p:extLst>
      <p:ext uri="{BB962C8B-B14F-4D97-AF65-F5344CB8AC3E}">
        <p14:creationId xmlns:p14="http://schemas.microsoft.com/office/powerpoint/2010/main" val="3571184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3976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Advantage  Teradata Warehouse</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2"/>
          <a:srcRect/>
          <a:stretch>
            <a:fillRect/>
          </a:stretch>
        </p:blipFill>
        <p:spPr bwMode="auto">
          <a:xfrm>
            <a:off x="381000" y="1409700"/>
            <a:ext cx="86106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809598" cy="369332"/>
          </a:xfrm>
          <a:prstGeom prst="rect">
            <a:avLst/>
          </a:prstGeom>
        </p:spPr>
        <p:txBody>
          <a:bodyPr wrap="none">
            <a:spAutoFit/>
          </a:bodyPr>
          <a:lstStyle/>
          <a:p>
            <a:r>
              <a:rPr lang="en-US" b="1" dirty="0"/>
              <a:t>Derived Columns</a:t>
            </a:r>
            <a:endParaRPr lang="en-US" dirty="0"/>
          </a:p>
        </p:txBody>
      </p:sp>
      <p:sp>
        <p:nvSpPr>
          <p:cNvPr id="3" name="Rectangle 2"/>
          <p:cNvSpPr/>
          <p:nvPr/>
        </p:nvSpPr>
        <p:spPr>
          <a:xfrm>
            <a:off x="533400" y="1371600"/>
            <a:ext cx="4572000" cy="1200329"/>
          </a:xfrm>
          <a:prstGeom prst="rect">
            <a:avLst/>
          </a:prstGeom>
        </p:spPr>
        <p:txBody>
          <a:bodyPr>
            <a:spAutoFit/>
          </a:bodyPr>
          <a:lstStyle/>
          <a:p>
            <a:r>
              <a:rPr lang="en-US" dirty="0"/>
              <a:t>SELECT 2+4*5, (2+4)*5</a:t>
            </a:r>
          </a:p>
          <a:p>
            <a:r>
              <a:rPr lang="en-US" dirty="0"/>
              <a:t>,2+4/5, (2+4)/5</a:t>
            </a:r>
          </a:p>
          <a:p>
            <a:r>
              <a:rPr lang="en-US" dirty="0"/>
              <a:t>,2+4.0/5, (2+4.0)/5</a:t>
            </a:r>
          </a:p>
          <a:p>
            <a:r>
              <a:rPr lang="en-US" dirty="0"/>
              <a:t>,10**9 ;</a:t>
            </a:r>
          </a:p>
        </p:txBody>
      </p:sp>
      <p:sp>
        <p:nvSpPr>
          <p:cNvPr id="4" name="Rectangle 3"/>
          <p:cNvSpPr/>
          <p:nvPr/>
        </p:nvSpPr>
        <p:spPr>
          <a:xfrm>
            <a:off x="457200" y="2971800"/>
            <a:ext cx="4572000" cy="923330"/>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r>
              <a:rPr lang="en-US" dirty="0"/>
              <a:t> ;</a:t>
            </a:r>
          </a:p>
        </p:txBody>
      </p:sp>
      <p:sp>
        <p:nvSpPr>
          <p:cNvPr id="6" name="Rectangle 5"/>
          <p:cNvSpPr/>
          <p:nvPr/>
        </p:nvSpPr>
        <p:spPr>
          <a:xfrm>
            <a:off x="381000" y="4191000"/>
            <a:ext cx="4572000" cy="1200329"/>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endParaRPr lang="en-US" dirty="0"/>
          </a:p>
          <a:p>
            <a:r>
              <a:rPr lang="en-US" dirty="0"/>
              <a:t>WHERE salary/12 &gt; 1000 ;</a:t>
            </a:r>
          </a:p>
        </p:txBody>
      </p:sp>
      <p:sp>
        <p:nvSpPr>
          <p:cNvPr id="7" name="Rectangle 6"/>
          <p:cNvSpPr/>
          <p:nvPr/>
        </p:nvSpPr>
        <p:spPr>
          <a:xfrm>
            <a:off x="457200" y="5486400"/>
            <a:ext cx="4572000" cy="923330"/>
          </a:xfrm>
          <a:prstGeom prst="rect">
            <a:avLst/>
          </a:prstGeom>
        </p:spPr>
        <p:txBody>
          <a:bodyPr>
            <a:spAutoFit/>
          </a:bodyPr>
          <a:lstStyle/>
          <a:p>
            <a:r>
              <a:rPr lang="en-US" dirty="0"/>
              <a:t>SELECT salary </a:t>
            </a:r>
            <a:r>
              <a:rPr lang="en-US" b="1" dirty="0"/>
              <a:t>AS </a:t>
            </a:r>
            <a:r>
              <a:rPr lang="en-US" b="1" dirty="0" err="1"/>
              <a:t>Annual_salary</a:t>
            </a:r>
            <a:endParaRPr lang="en-US" b="1" dirty="0"/>
          </a:p>
          <a:p>
            <a:r>
              <a:rPr lang="en-US" dirty="0"/>
              <a:t>,salary/12 </a:t>
            </a:r>
            <a:r>
              <a:rPr lang="en-US" b="1" dirty="0"/>
              <a:t>AS </a:t>
            </a:r>
            <a:r>
              <a:rPr lang="en-US" b="1" dirty="0" err="1"/>
              <a:t>Monthly_salary</a:t>
            </a:r>
            <a:endParaRPr lang="en-US" b="1" dirty="0"/>
          </a:p>
          <a:p>
            <a:r>
              <a:rPr lang="en-US" dirty="0"/>
              <a:t>FROM </a:t>
            </a:r>
            <a:r>
              <a:rPr lang="en-US" dirty="0" err="1"/>
              <a:t>Pay_Table</a:t>
            </a:r>
            <a:r>
              <a:rPr lang="en-US" dirty="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4572000" cy="2031325"/>
          </a:xfrm>
          <a:prstGeom prst="rect">
            <a:avLst/>
          </a:prstGeom>
        </p:spPr>
        <p:txBody>
          <a:bodyPr>
            <a:spAutoFit/>
          </a:bodyPr>
          <a:lstStyle/>
          <a:p>
            <a:r>
              <a:rPr lang="en-US" dirty="0"/>
              <a:t>SELECT 200/100 AS Div200</a:t>
            </a:r>
          </a:p>
          <a:p>
            <a:r>
              <a:rPr lang="en-US" dirty="0"/>
              <a:t>,204 MOD 100 AS Last2</a:t>
            </a:r>
          </a:p>
          <a:p>
            <a:r>
              <a:rPr lang="en-US" dirty="0"/>
              <a:t>,2 MOD 2 AS Even</a:t>
            </a:r>
          </a:p>
          <a:p>
            <a:r>
              <a:rPr lang="en-US" dirty="0"/>
              <a:t>,3 MOD 2 AS Odd</a:t>
            </a:r>
          </a:p>
          <a:p>
            <a:r>
              <a:rPr lang="en-US" dirty="0"/>
              <a:t>,ABS(1) AS </a:t>
            </a:r>
            <a:r>
              <a:rPr lang="en-US" dirty="0" err="1"/>
              <a:t>WasPositive</a:t>
            </a:r>
            <a:endParaRPr lang="en-US" dirty="0"/>
          </a:p>
          <a:p>
            <a:r>
              <a:rPr lang="en-US" dirty="0"/>
              <a:t>,ABS(-1) AS </a:t>
            </a:r>
            <a:r>
              <a:rPr lang="en-US" dirty="0" err="1"/>
              <a:t>PositiveNow</a:t>
            </a:r>
            <a:endParaRPr lang="en-US" dirty="0"/>
          </a:p>
          <a:p>
            <a:r>
              <a:rPr lang="en-US" dirty="0"/>
              <a:t>,SQRT(4) AS </a:t>
            </a:r>
            <a:r>
              <a:rPr lang="en-US" dirty="0" err="1"/>
              <a:t>SqRoot</a:t>
            </a:r>
            <a:r>
              <a:rPr lang="en-US" dirty="0"/>
              <a:t> ;</a:t>
            </a:r>
          </a:p>
        </p:txBody>
      </p:sp>
      <p:sp>
        <p:nvSpPr>
          <p:cNvPr id="3" name="Rectangle 2"/>
          <p:cNvSpPr/>
          <p:nvPr/>
        </p:nvSpPr>
        <p:spPr>
          <a:xfrm>
            <a:off x="533400" y="3124200"/>
            <a:ext cx="2258503" cy="369332"/>
          </a:xfrm>
          <a:prstGeom prst="rect">
            <a:avLst/>
          </a:prstGeom>
        </p:spPr>
        <p:txBody>
          <a:bodyPr wrap="none">
            <a:spAutoFit/>
          </a:bodyPr>
          <a:lstStyle/>
          <a:p>
            <a:r>
              <a:rPr lang="en-US" b="1" dirty="0"/>
              <a:t>Breaking Conventions</a:t>
            </a:r>
            <a:endParaRPr lang="en-US" dirty="0"/>
          </a:p>
        </p:txBody>
      </p:sp>
      <p:sp>
        <p:nvSpPr>
          <p:cNvPr id="4" name="Rectangle 3"/>
          <p:cNvSpPr/>
          <p:nvPr/>
        </p:nvSpPr>
        <p:spPr>
          <a:xfrm>
            <a:off x="609600" y="3733800"/>
            <a:ext cx="4572000" cy="1200329"/>
          </a:xfrm>
          <a:prstGeom prst="rect">
            <a:avLst/>
          </a:prstGeom>
        </p:spPr>
        <p:txBody>
          <a:bodyPr>
            <a:spAutoFit/>
          </a:bodyPr>
          <a:lstStyle/>
          <a:p>
            <a:r>
              <a:rPr lang="en-US" dirty="0"/>
              <a:t>SELECT salary "</a:t>
            </a:r>
            <a:r>
              <a:rPr lang="en-US" b="1" dirty="0"/>
              <a:t>Annual salary"</a:t>
            </a:r>
          </a:p>
          <a:p>
            <a:r>
              <a:rPr lang="en-US" dirty="0"/>
              <a:t>,salary/12 "</a:t>
            </a:r>
            <a:r>
              <a:rPr lang="en-US" b="1" dirty="0"/>
              <a:t>Monthly salary"</a:t>
            </a:r>
          </a:p>
          <a:p>
            <a:r>
              <a:rPr lang="en-US" dirty="0"/>
              <a:t>FROM </a:t>
            </a:r>
            <a:r>
              <a:rPr lang="en-US" dirty="0" err="1"/>
              <a:t>Pay_Table</a:t>
            </a:r>
            <a:endParaRPr lang="en-US" dirty="0"/>
          </a:p>
          <a:p>
            <a:r>
              <a:rPr lang="en-US" dirty="0"/>
              <a:t>ORDER BY "Annual Salary"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3276600" cy="369332"/>
          </a:xfrm>
          <a:prstGeom prst="rect">
            <a:avLst/>
          </a:prstGeom>
          <a:noFill/>
        </p:spPr>
        <p:txBody>
          <a:bodyPr wrap="square" rtlCol="0">
            <a:spAutoFit/>
          </a:bodyPr>
          <a:lstStyle/>
          <a:p>
            <a:r>
              <a:rPr lang="en-US" b="1" dirty="0" smtClean="0"/>
              <a:t>ORDER BY</a:t>
            </a:r>
            <a:endParaRPr lang="en-US" b="1" dirty="0"/>
          </a:p>
        </p:txBody>
      </p:sp>
      <p:sp>
        <p:nvSpPr>
          <p:cNvPr id="3" name="Rectangle 2"/>
          <p:cNvSpPr/>
          <p:nvPr/>
        </p:nvSpPr>
        <p:spPr>
          <a:xfrm>
            <a:off x="457200" y="1143000"/>
            <a:ext cx="4572000" cy="5632311"/>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a:t>
            </a:r>
            <a:r>
              <a:rPr lang="en-US" b="1" dirty="0" err="1"/>
              <a:t>Grade_Pt</a:t>
            </a:r>
            <a:r>
              <a:rPr lang="en-US" b="1" dirty="0"/>
              <a:t> </a:t>
            </a:r>
            <a:r>
              <a:rPr lang="en-US" b="1" dirty="0" smtClean="0"/>
              <a:t>;</a:t>
            </a:r>
          </a:p>
          <a:p>
            <a:endParaRPr lang="en-US" b="1" dirty="0" smtClean="0"/>
          </a:p>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dirty="0"/>
              <a:t>ORDER BY </a:t>
            </a:r>
            <a:r>
              <a:rPr lang="en-US" dirty="0" err="1"/>
              <a:t>Grade_Pt</a:t>
            </a:r>
            <a:r>
              <a:rPr lang="en-US" dirty="0"/>
              <a:t> </a:t>
            </a:r>
            <a:r>
              <a:rPr lang="en-US" b="1" dirty="0"/>
              <a:t>DESC</a:t>
            </a:r>
            <a:r>
              <a:rPr lang="en-US" b="1" dirty="0" smtClean="0"/>
              <a:t>;</a:t>
            </a:r>
          </a:p>
          <a:p>
            <a:endParaRPr lang="en-US" b="1" dirty="0"/>
          </a:p>
          <a:p>
            <a:r>
              <a:rPr lang="en-US" dirty="0" smtClean="0"/>
              <a:t>SELECT </a:t>
            </a:r>
            <a:r>
              <a:rPr lang="en-US" dirty="0"/>
              <a:t>*</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5 DESC </a:t>
            </a:r>
            <a:r>
              <a:rPr lang="en-US" b="1" dirty="0" smtClean="0"/>
              <a:t>;</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ORDER BY 2 DESC, 1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848326" cy="369332"/>
          </a:xfrm>
          <a:prstGeom prst="rect">
            <a:avLst/>
          </a:prstGeom>
        </p:spPr>
        <p:txBody>
          <a:bodyPr wrap="none">
            <a:spAutoFit/>
          </a:bodyPr>
          <a:lstStyle/>
          <a:p>
            <a:r>
              <a:rPr lang="en-US" b="1" dirty="0"/>
              <a:t>TOP Rows Option</a:t>
            </a:r>
            <a:endParaRPr lang="en-US" dirty="0"/>
          </a:p>
        </p:txBody>
      </p:sp>
      <p:sp>
        <p:nvSpPr>
          <p:cNvPr id="3" name="Rectangle 2"/>
          <p:cNvSpPr/>
          <p:nvPr/>
        </p:nvSpPr>
        <p:spPr>
          <a:xfrm>
            <a:off x="457200" y="912674"/>
            <a:ext cx="7162800" cy="1754326"/>
          </a:xfrm>
          <a:prstGeom prst="rect">
            <a:avLst/>
          </a:prstGeom>
        </p:spPr>
        <p:txBody>
          <a:bodyPr wrap="square">
            <a:spAutoFit/>
          </a:bodyPr>
          <a:lstStyle/>
          <a:p>
            <a:r>
              <a:rPr lang="en-US" b="1" dirty="0"/>
              <a:t>TOP {decimal | integer} [PERCENT] [WITH TIES]</a:t>
            </a:r>
            <a:endParaRPr lang="en-US" dirty="0" smtClean="0"/>
          </a:p>
          <a:p>
            <a:endParaRPr lang="en-US" dirty="0" smtClean="0"/>
          </a:p>
          <a:p>
            <a:r>
              <a:rPr lang="en-US" dirty="0" smtClean="0"/>
              <a:t>SELECT </a:t>
            </a:r>
            <a:r>
              <a:rPr lang="en-US" dirty="0"/>
              <a:t>TOP 3 </a:t>
            </a:r>
            <a:r>
              <a:rPr lang="en-US" dirty="0" err="1"/>
              <a:t>Last_Name</a:t>
            </a:r>
            <a:endParaRPr lang="en-US" dirty="0"/>
          </a:p>
          <a:p>
            <a:r>
              <a:rPr lang="en-US" dirty="0"/>
              <a:t>,</a:t>
            </a:r>
            <a:r>
              <a:rPr lang="en-US" dirty="0" err="1"/>
              <a:t>Class_Code</a:t>
            </a:r>
            <a:r>
              <a:rPr lang="en-US" dirty="0"/>
              <a:t>, </a:t>
            </a:r>
            <a:r>
              <a:rPr lang="en-US" dirty="0" err="1" smtClean="0"/>
              <a:t>Grade_Pt</a:t>
            </a:r>
            <a:endParaRPr lang="en-US" dirty="0" smtClean="0"/>
          </a:p>
          <a:p>
            <a:r>
              <a:rPr lang="en-US" dirty="0"/>
              <a:t>FROM </a:t>
            </a:r>
            <a:r>
              <a:rPr lang="en-US" dirty="0" err="1"/>
              <a:t>Student_Table</a:t>
            </a:r>
            <a:endParaRPr lang="en-US" dirty="0"/>
          </a:p>
          <a:p>
            <a:r>
              <a:rPr lang="en-US" dirty="0"/>
              <a:t>ORDER BY 2 DESC, 1 ;</a:t>
            </a:r>
          </a:p>
        </p:txBody>
      </p:sp>
      <p:sp>
        <p:nvSpPr>
          <p:cNvPr id="4" name="TextBox 3"/>
          <p:cNvSpPr txBox="1"/>
          <p:nvPr/>
        </p:nvSpPr>
        <p:spPr>
          <a:xfrm>
            <a:off x="304800" y="2667000"/>
            <a:ext cx="2819400" cy="3416320"/>
          </a:xfrm>
          <a:prstGeom prst="rect">
            <a:avLst/>
          </a:prstGeom>
          <a:noFill/>
        </p:spPr>
        <p:txBody>
          <a:bodyPr wrap="square" rtlCol="0">
            <a:spAutoFit/>
          </a:bodyPr>
          <a:lstStyle/>
          <a:p>
            <a:r>
              <a:rPr lang="en-US" b="1" dirty="0" smtClean="0"/>
              <a:t>DISTINCT</a:t>
            </a:r>
          </a:p>
          <a:p>
            <a:endParaRPr lang="en-US" b="1" dirty="0"/>
          </a:p>
          <a:p>
            <a:r>
              <a:rPr lang="en-US" dirty="0" smtClean="0"/>
              <a:t>SELECT </a:t>
            </a:r>
            <a:r>
              <a:rPr lang="en-US" b="1" dirty="0"/>
              <a:t>DISTINCT </a:t>
            </a:r>
            <a:r>
              <a:rPr lang="en-US" b="1" dirty="0" err="1"/>
              <a:t>Class_code</a:t>
            </a:r>
            <a:endParaRPr lang="en-US" b="1" dirty="0"/>
          </a:p>
          <a:p>
            <a:r>
              <a:rPr lang="en-US" dirty="0"/>
              <a:t>FROM </a:t>
            </a:r>
            <a:r>
              <a:rPr lang="en-US" dirty="0" err="1"/>
              <a:t>student_table</a:t>
            </a:r>
            <a:endParaRPr lang="en-US" dirty="0"/>
          </a:p>
          <a:p>
            <a:r>
              <a:rPr lang="en-US" dirty="0"/>
              <a:t>ORDER BY </a:t>
            </a:r>
            <a:r>
              <a:rPr lang="en-US" dirty="0" err="1"/>
              <a:t>class_code</a:t>
            </a:r>
            <a:r>
              <a:rPr lang="en-US" dirty="0" smtClean="0"/>
              <a:t>;</a:t>
            </a:r>
          </a:p>
          <a:p>
            <a:endParaRPr lang="en-US" b="1" dirty="0"/>
          </a:p>
          <a:p>
            <a:r>
              <a:rPr lang="en-US" dirty="0"/>
              <a:t>SELECT </a:t>
            </a:r>
            <a:r>
              <a:rPr lang="en-US" b="1" dirty="0"/>
              <a:t>DISTINCT </a:t>
            </a:r>
            <a:r>
              <a:rPr lang="en-US" b="1" dirty="0" err="1"/>
              <a:t>class_code</a:t>
            </a:r>
            <a:r>
              <a:rPr lang="en-US" b="1" dirty="0"/>
              <a:t>, </a:t>
            </a:r>
            <a:r>
              <a:rPr lang="en-US" b="1" dirty="0" err="1"/>
              <a:t>grade_pt</a:t>
            </a:r>
            <a:endParaRPr lang="en-US" b="1" dirty="0"/>
          </a:p>
          <a:p>
            <a:r>
              <a:rPr lang="en-US" dirty="0"/>
              <a:t>FROM </a:t>
            </a:r>
            <a:r>
              <a:rPr lang="en-US" dirty="0" err="1"/>
              <a:t>student_table</a:t>
            </a:r>
            <a:endParaRPr lang="en-US" dirty="0"/>
          </a:p>
          <a:p>
            <a:r>
              <a:rPr lang="en-US" dirty="0"/>
              <a:t>ORDER BY </a:t>
            </a:r>
            <a:r>
              <a:rPr lang="en-US" dirty="0" err="1"/>
              <a:t>class_code</a:t>
            </a:r>
            <a:r>
              <a:rPr lang="en-US" dirty="0"/>
              <a:t>, </a:t>
            </a:r>
            <a:r>
              <a:rPr lang="en-US" dirty="0" err="1"/>
              <a:t>grade_pt</a:t>
            </a:r>
            <a:r>
              <a:rPr lang="en-US" dirty="0"/>
              <a:t>;</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762470" cy="369332"/>
          </a:xfrm>
          <a:prstGeom prst="rect">
            <a:avLst/>
          </a:prstGeom>
        </p:spPr>
        <p:txBody>
          <a:bodyPr wrap="none">
            <a:spAutoFit/>
          </a:bodyPr>
          <a:lstStyle/>
          <a:p>
            <a:r>
              <a:rPr lang="en-US" b="1" dirty="0"/>
              <a:t>HELP commands</a:t>
            </a:r>
            <a:endParaRPr lang="en-US" dirty="0"/>
          </a:p>
        </p:txBody>
      </p:sp>
      <p:sp>
        <p:nvSpPr>
          <p:cNvPr id="3" name="Rectangle 2"/>
          <p:cNvSpPr/>
          <p:nvPr/>
        </p:nvSpPr>
        <p:spPr>
          <a:xfrm>
            <a:off x="381000" y="1219200"/>
            <a:ext cx="8756308" cy="6001643"/>
          </a:xfrm>
          <a:prstGeom prst="rect">
            <a:avLst/>
          </a:prstGeom>
        </p:spPr>
        <p:txBody>
          <a:bodyPr wrap="none">
            <a:spAutoFit/>
          </a:bodyPr>
          <a:lstStyle/>
          <a:p>
            <a:r>
              <a:rPr lang="en-US" sz="1600" b="1" dirty="0"/>
              <a:t>HELP DATABASE &lt;database-name&gt; ;    </a:t>
            </a:r>
            <a:r>
              <a:rPr lang="en-US" sz="1600" dirty="0"/>
              <a:t/>
            </a:r>
            <a:br>
              <a:rPr lang="en-US" sz="1600" dirty="0"/>
            </a:br>
            <a:r>
              <a:rPr lang="en-US" sz="1600" dirty="0"/>
              <a:t>This command is used to display the names of all the tables (T), views (V), macros (M</a:t>
            </a:r>
            <a:r>
              <a:rPr lang="en-US" sz="1600" dirty="0" smtClean="0"/>
              <a:t>),</a:t>
            </a:r>
          </a:p>
          <a:p>
            <a:r>
              <a:rPr lang="en-US" sz="1600" dirty="0" smtClean="0"/>
              <a:t> </a:t>
            </a:r>
            <a:r>
              <a:rPr lang="en-US" sz="1600" dirty="0"/>
              <a:t>and triggers (G) stored in a database and table comments</a:t>
            </a:r>
            <a:endParaRPr lang="en-US" sz="1600" dirty="0" smtClean="0"/>
          </a:p>
          <a:p>
            <a:endParaRPr lang="en-US" sz="1600" dirty="0"/>
          </a:p>
          <a:p>
            <a:r>
              <a:rPr lang="en-US" sz="1600" b="1" dirty="0"/>
              <a:t>HELP USER &lt;user-name&gt; ;    </a:t>
            </a:r>
            <a:r>
              <a:rPr lang="en-US" sz="1600" dirty="0"/>
              <a:t/>
            </a:r>
            <a:br>
              <a:rPr lang="en-US" sz="1600" dirty="0"/>
            </a:br>
            <a:r>
              <a:rPr lang="en-US" sz="1600" dirty="0"/>
              <a:t>This command is used to display the names of all the tables (T), views (V), macros (M), and </a:t>
            </a:r>
            <a:endParaRPr lang="en-US" sz="1600" dirty="0" smtClean="0"/>
          </a:p>
          <a:p>
            <a:r>
              <a:rPr lang="en-US" sz="1600" dirty="0" smtClean="0"/>
              <a:t>triggers </a:t>
            </a:r>
            <a:r>
              <a:rPr lang="en-US" sz="1600" dirty="0"/>
              <a:t>(G) stored in a user area and table </a:t>
            </a:r>
            <a:r>
              <a:rPr lang="en-US" sz="1600" dirty="0" smtClean="0"/>
              <a:t>comments</a:t>
            </a:r>
          </a:p>
          <a:p>
            <a:endParaRPr lang="en-US" sz="1600" dirty="0" smtClean="0"/>
          </a:p>
          <a:p>
            <a:r>
              <a:rPr lang="en-US" sz="1600" b="1" dirty="0"/>
              <a:t>HELP 'SQL';    </a:t>
            </a:r>
            <a:r>
              <a:rPr lang="en-US" sz="1600" dirty="0"/>
              <a:t/>
            </a:r>
            <a:br>
              <a:rPr lang="en-US" sz="1600" dirty="0"/>
            </a:br>
            <a:r>
              <a:rPr lang="en-US" sz="1600" dirty="0"/>
              <a:t>This command is used to display a list of all  available SQL commands and functions.</a:t>
            </a:r>
          </a:p>
          <a:p>
            <a:endParaRPr lang="en-US" sz="1600" b="1" dirty="0" smtClean="0"/>
          </a:p>
          <a:p>
            <a:r>
              <a:rPr lang="en-US" sz="1600" b="1" dirty="0" smtClean="0"/>
              <a:t>HELP </a:t>
            </a:r>
            <a:r>
              <a:rPr lang="en-US" sz="1600" b="1" dirty="0"/>
              <a:t>SESSION;    </a:t>
            </a:r>
            <a:r>
              <a:rPr lang="en-US" sz="1600" dirty="0"/>
              <a:t/>
            </a:r>
            <a:br>
              <a:rPr lang="en-US" sz="1600" dirty="0"/>
            </a:br>
            <a:r>
              <a:rPr lang="en-US" sz="1600" dirty="0"/>
              <a:t>This command is used to display the user name, account name, logon date and time</a:t>
            </a:r>
            <a:r>
              <a:rPr lang="en-US" sz="1600" dirty="0" smtClean="0"/>
              <a:t>,</a:t>
            </a:r>
          </a:p>
          <a:p>
            <a:r>
              <a:rPr lang="en-US" sz="1600" dirty="0" smtClean="0"/>
              <a:t> </a:t>
            </a:r>
            <a:r>
              <a:rPr lang="en-US" sz="1600" dirty="0"/>
              <a:t>current database name, </a:t>
            </a:r>
            <a:r>
              <a:rPr lang="en-US" sz="1600" dirty="0" smtClean="0"/>
              <a:t>collation </a:t>
            </a:r>
            <a:r>
              <a:rPr lang="en-US" sz="1600" dirty="0"/>
              <a:t>code set and character set being used and also , </a:t>
            </a:r>
            <a:endParaRPr lang="en-US" sz="1600" dirty="0" smtClean="0"/>
          </a:p>
          <a:p>
            <a:r>
              <a:rPr lang="en-US" sz="1600" dirty="0" smtClean="0"/>
              <a:t>transaction </a:t>
            </a:r>
            <a:r>
              <a:rPr lang="en-US" sz="1600" dirty="0"/>
              <a:t>semantics, time zone and character set data</a:t>
            </a:r>
            <a:r>
              <a:rPr lang="en-US" sz="1600" dirty="0" smtClean="0"/>
              <a:t>.</a:t>
            </a:r>
          </a:p>
          <a:p>
            <a:endParaRPr lang="en-US" sz="1600" dirty="0" smtClean="0"/>
          </a:p>
          <a:p>
            <a:r>
              <a:rPr lang="en-US" sz="1600" b="1" dirty="0"/>
              <a:t>HELP TABLE &lt;table-name&gt; ;    </a:t>
            </a:r>
            <a:r>
              <a:rPr lang="en-US" sz="1600" dirty="0"/>
              <a:t/>
            </a:r>
            <a:br>
              <a:rPr lang="en-US" sz="1600" dirty="0"/>
            </a:br>
            <a:r>
              <a:rPr lang="en-US" sz="1600" dirty="0"/>
              <a:t>This command is used to display the column names, type identifier, and any user written comments on </a:t>
            </a:r>
            <a:endParaRPr lang="en-US" sz="1600" dirty="0" smtClean="0"/>
          </a:p>
          <a:p>
            <a:r>
              <a:rPr lang="en-US" sz="1600" dirty="0" smtClean="0"/>
              <a:t>the </a:t>
            </a:r>
            <a:r>
              <a:rPr lang="en-US" sz="1600" dirty="0"/>
              <a:t>columns within a table</a:t>
            </a:r>
            <a:r>
              <a:rPr lang="en-US" sz="1600" dirty="0" smtClean="0"/>
              <a:t>.</a:t>
            </a:r>
          </a:p>
          <a:p>
            <a:endParaRPr lang="en-US" sz="1600" dirty="0"/>
          </a:p>
          <a:p>
            <a:r>
              <a:rPr lang="en-US" sz="1600" dirty="0" smtClean="0"/>
              <a:t>HELP </a:t>
            </a:r>
            <a:r>
              <a:rPr lang="en-US" sz="1600" dirty="0"/>
              <a:t>VIEW </a:t>
            </a:r>
            <a:r>
              <a:rPr lang="en-US" sz="1600" dirty="0" err="1"/>
              <a:t>My_View</a:t>
            </a:r>
            <a:r>
              <a:rPr lang="en-US" sz="1600" dirty="0"/>
              <a:t> </a:t>
            </a:r>
            <a:r>
              <a:rPr lang="en-US" sz="1600" dirty="0" smtClean="0"/>
              <a:t>;</a:t>
            </a:r>
          </a:p>
          <a:p>
            <a:r>
              <a:rPr lang="en-US" sz="1600" b="1" dirty="0"/>
              <a:t>HELP INDEX &lt;table-name&gt; ; </a:t>
            </a:r>
            <a:endParaRPr lang="en-US" sz="1600" dirty="0"/>
          </a:p>
          <a:p>
            <a:endParaRPr lang="en-US" sz="1600" dirty="0"/>
          </a:p>
          <a:p>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3200400" cy="923330"/>
          </a:xfrm>
          <a:prstGeom prst="rect">
            <a:avLst/>
          </a:prstGeom>
          <a:noFill/>
        </p:spPr>
        <p:txBody>
          <a:bodyPr wrap="square" rtlCol="0">
            <a:spAutoFit/>
          </a:bodyPr>
          <a:lstStyle/>
          <a:p>
            <a:r>
              <a:rPr lang="en-US" b="1" dirty="0" smtClean="0"/>
              <a:t>SHOW COMMAND</a:t>
            </a:r>
          </a:p>
          <a:p>
            <a:endParaRPr lang="en-US" b="1" dirty="0"/>
          </a:p>
          <a:p>
            <a:endParaRPr lang="en-US" b="1" dirty="0"/>
          </a:p>
        </p:txBody>
      </p:sp>
      <p:pic>
        <p:nvPicPr>
          <p:cNvPr id="11266" name="Picture 2"/>
          <p:cNvPicPr>
            <a:picLocks noChangeAspect="1" noChangeArrowheads="1"/>
          </p:cNvPicPr>
          <p:nvPr/>
        </p:nvPicPr>
        <p:blipFill>
          <a:blip r:embed="rId2"/>
          <a:srcRect/>
          <a:stretch>
            <a:fillRect/>
          </a:stretch>
        </p:blipFill>
        <p:spPr bwMode="auto">
          <a:xfrm>
            <a:off x="0" y="1733550"/>
            <a:ext cx="9144000" cy="3390900"/>
          </a:xfrm>
          <a:prstGeom prst="rect">
            <a:avLst/>
          </a:prstGeom>
          <a:noFill/>
          <a:ln w="9525">
            <a:noFill/>
            <a:miter lim="800000"/>
            <a:headEnd/>
            <a:tailEnd/>
          </a:ln>
          <a:effectLst/>
        </p:spPr>
      </p:pic>
      <p:sp>
        <p:nvSpPr>
          <p:cNvPr id="4" name="TextBox 3"/>
          <p:cNvSpPr txBox="1"/>
          <p:nvPr/>
        </p:nvSpPr>
        <p:spPr>
          <a:xfrm>
            <a:off x="152400" y="1143000"/>
            <a:ext cx="8610600" cy="369332"/>
          </a:xfrm>
          <a:prstGeom prst="rect">
            <a:avLst/>
          </a:prstGeom>
          <a:noFill/>
        </p:spPr>
        <p:txBody>
          <a:bodyPr wrap="square" rtlCol="0">
            <a:spAutoFit/>
          </a:bodyPr>
          <a:lstStyle/>
          <a:p>
            <a:r>
              <a:rPr lang="en-US" dirty="0" smtClean="0"/>
              <a:t>SHOW TABLE &lt;TABLE-NAME&gt;         Displays the create table statement need to create table</a:t>
            </a:r>
            <a:endParaRPr lang="en-US" dirty="0"/>
          </a:p>
        </p:txBody>
      </p:sp>
      <p:sp>
        <p:nvSpPr>
          <p:cNvPr id="5" name="Rectangle 4"/>
          <p:cNvSpPr/>
          <p:nvPr/>
        </p:nvSpPr>
        <p:spPr>
          <a:xfrm>
            <a:off x="228600" y="5562600"/>
            <a:ext cx="2497287" cy="369332"/>
          </a:xfrm>
          <a:prstGeom prst="rect">
            <a:avLst/>
          </a:prstGeom>
        </p:spPr>
        <p:txBody>
          <a:bodyPr wrap="none">
            <a:spAutoFit/>
          </a:bodyPr>
          <a:lstStyle/>
          <a:p>
            <a:r>
              <a:rPr lang="en-US" dirty="0"/>
              <a:t>SHOW TABLE Employee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077200" cy="1200329"/>
          </a:xfrm>
          <a:prstGeom prst="rect">
            <a:avLst/>
          </a:prstGeom>
        </p:spPr>
        <p:txBody>
          <a:bodyPr wrap="square">
            <a:spAutoFit/>
          </a:bodyPr>
          <a:lstStyle/>
          <a:p>
            <a:r>
              <a:rPr lang="en-US" b="1" dirty="0"/>
              <a:t>EXPLAIN</a:t>
            </a:r>
          </a:p>
          <a:p>
            <a:r>
              <a:rPr lang="en-US" dirty="0"/>
              <a:t>The EXPLAIN command is a powerful tool provided with the </a:t>
            </a:r>
            <a:r>
              <a:rPr lang="en-US" dirty="0" err="1"/>
              <a:t>Teradata</a:t>
            </a:r>
            <a:r>
              <a:rPr lang="en-US" dirty="0"/>
              <a:t> database. It is designed to </a:t>
            </a:r>
            <a:r>
              <a:rPr lang="en-US" dirty="0" smtClean="0"/>
              <a:t>provide an </a:t>
            </a:r>
            <a:r>
              <a:rPr lang="en-US" dirty="0"/>
              <a:t>English explanation of what steps the AMP must complete to satisfy the SQL request. The EXPLAIN </a:t>
            </a:r>
            <a:r>
              <a:rPr lang="en-US" dirty="0" smtClean="0"/>
              <a:t>is based </a:t>
            </a:r>
            <a:r>
              <a:rPr lang="en-US" dirty="0"/>
              <a:t>on the PE's execution plan.</a:t>
            </a:r>
          </a:p>
        </p:txBody>
      </p:sp>
      <p:sp>
        <p:nvSpPr>
          <p:cNvPr id="3" name="Rectangle 2"/>
          <p:cNvSpPr/>
          <p:nvPr/>
        </p:nvSpPr>
        <p:spPr>
          <a:xfrm>
            <a:off x="381000" y="1981200"/>
            <a:ext cx="4572000" cy="646331"/>
          </a:xfrm>
          <a:prstGeom prst="rect">
            <a:avLst/>
          </a:prstGeom>
        </p:spPr>
        <p:txBody>
          <a:bodyPr>
            <a:spAutoFit/>
          </a:bodyPr>
          <a:lstStyle/>
          <a:p>
            <a:r>
              <a:rPr lang="en-US" dirty="0"/>
              <a:t>EXPLAIN</a:t>
            </a:r>
          </a:p>
          <a:p>
            <a:r>
              <a:rPr lang="en-US" dirty="0"/>
              <a:t>SELECT * FROM </a:t>
            </a:r>
            <a:r>
              <a:rPr lang="en-US" dirty="0" err="1"/>
              <a:t>Student_table</a:t>
            </a:r>
            <a:r>
              <a:rPr lang="en-US" dirty="0"/>
              <a:t> ;</a:t>
            </a:r>
          </a:p>
        </p:txBody>
      </p:sp>
      <p:sp>
        <p:nvSpPr>
          <p:cNvPr id="4" name="Rectangle 3"/>
          <p:cNvSpPr/>
          <p:nvPr/>
        </p:nvSpPr>
        <p:spPr>
          <a:xfrm>
            <a:off x="457200" y="3124200"/>
            <a:ext cx="1941044" cy="369332"/>
          </a:xfrm>
          <a:prstGeom prst="rect">
            <a:avLst/>
          </a:prstGeom>
        </p:spPr>
        <p:txBody>
          <a:bodyPr wrap="none">
            <a:spAutoFit/>
          </a:bodyPr>
          <a:lstStyle/>
          <a:p>
            <a:r>
              <a:rPr lang="en-US" b="1" dirty="0"/>
              <a:t>Adding Comments</a:t>
            </a:r>
            <a:endParaRPr lang="en-US" dirty="0"/>
          </a:p>
        </p:txBody>
      </p:sp>
      <p:sp>
        <p:nvSpPr>
          <p:cNvPr id="5" name="Rectangle 4"/>
          <p:cNvSpPr/>
          <p:nvPr/>
        </p:nvSpPr>
        <p:spPr>
          <a:xfrm>
            <a:off x="609600" y="3733800"/>
            <a:ext cx="8001000" cy="1477328"/>
          </a:xfrm>
          <a:prstGeom prst="rect">
            <a:avLst/>
          </a:prstGeom>
        </p:spPr>
        <p:txBody>
          <a:bodyPr wrap="square">
            <a:spAutoFit/>
          </a:bodyPr>
          <a:lstStyle/>
          <a:p>
            <a:r>
              <a:rPr lang="en-US" dirty="0" smtClean="0"/>
              <a:t>-- </a:t>
            </a:r>
            <a:r>
              <a:rPr lang="en-US" dirty="0"/>
              <a:t>the double dash at the start of a single line denotes a comment is on that </a:t>
            </a:r>
            <a:r>
              <a:rPr lang="en-US" dirty="0" smtClean="0"/>
              <a:t>line</a:t>
            </a:r>
          </a:p>
          <a:p>
            <a:endParaRPr lang="en-US" dirty="0"/>
          </a:p>
          <a:p>
            <a:r>
              <a:rPr lang="en-US" dirty="0"/>
              <a:t>/* the slash asterisk at the start of a line denotes the beginning of a comment</a:t>
            </a:r>
          </a:p>
          <a:p>
            <a:r>
              <a:rPr lang="en-US" dirty="0" smtClean="0"/>
              <a:t> </a:t>
            </a:r>
            <a:r>
              <a:rPr lang="en-US" dirty="0"/>
              <a:t>*/ the asterisk slash (reversed from the start of a comment) is used to end a comment.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3416320"/>
          </a:xfrm>
          <a:prstGeom prst="rect">
            <a:avLst/>
          </a:prstGeom>
        </p:spPr>
        <p:txBody>
          <a:bodyPr wrap="square">
            <a:spAutoFit/>
          </a:bodyPr>
          <a:lstStyle/>
          <a:p>
            <a:r>
              <a:rPr lang="en-US" b="1" dirty="0"/>
              <a:t>ACCOUNT Function</a:t>
            </a:r>
          </a:p>
          <a:p>
            <a:r>
              <a:rPr lang="en-US" dirty="0" smtClean="0"/>
              <a:t>A </a:t>
            </a:r>
            <a:r>
              <a:rPr lang="en-US" dirty="0"/>
              <a:t>user within the </a:t>
            </a:r>
            <a:r>
              <a:rPr lang="en-US" dirty="0" err="1"/>
              <a:t>Teradata</a:t>
            </a:r>
            <a:r>
              <a:rPr lang="en-US" dirty="0"/>
              <a:t> database has an account number. This number is used to identify the user</a:t>
            </a:r>
            <a:r>
              <a:rPr lang="en-US" dirty="0" smtClean="0"/>
              <a:t>, provide </a:t>
            </a:r>
            <a:r>
              <a:rPr lang="en-US" dirty="0"/>
              <a:t>a basis for charge back, if desired and establish a basic priority</a:t>
            </a:r>
            <a:r>
              <a:rPr lang="en-US" dirty="0" smtClean="0"/>
              <a:t>.</a:t>
            </a:r>
          </a:p>
          <a:p>
            <a:endParaRPr lang="en-US" dirty="0"/>
          </a:p>
          <a:p>
            <a:r>
              <a:rPr lang="en-US" dirty="0" smtClean="0"/>
              <a:t>SELECT </a:t>
            </a:r>
            <a:r>
              <a:rPr lang="en-US" b="1" dirty="0"/>
              <a:t>ACCOUNT </a:t>
            </a:r>
            <a:r>
              <a:rPr lang="en-US" b="1" dirty="0" smtClean="0"/>
              <a:t>;</a:t>
            </a:r>
          </a:p>
          <a:p>
            <a:endParaRPr lang="en-US" b="1" dirty="0"/>
          </a:p>
          <a:p>
            <a:r>
              <a:rPr lang="en-US" dirty="0"/>
              <a:t>SELECT SESSION</a:t>
            </a:r>
            <a:r>
              <a:rPr lang="en-US" dirty="0" smtClean="0"/>
              <a:t>;</a:t>
            </a:r>
          </a:p>
          <a:p>
            <a:endParaRPr lang="en-US" dirty="0"/>
          </a:p>
          <a:p>
            <a:r>
              <a:rPr lang="en-US" dirty="0" smtClean="0"/>
              <a:t>SELECT DATABASE;</a:t>
            </a:r>
          </a:p>
          <a:p>
            <a:endParaRPr lang="en-US" dirty="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1839221" cy="369332"/>
          </a:xfrm>
          <a:prstGeom prst="rect">
            <a:avLst/>
          </a:prstGeom>
        </p:spPr>
        <p:txBody>
          <a:bodyPr wrap="none">
            <a:spAutoFit/>
          </a:bodyPr>
          <a:lstStyle/>
          <a:p>
            <a:r>
              <a:rPr lang="en-US" b="1" dirty="0"/>
              <a:t>Data Conversions</a:t>
            </a:r>
            <a:endParaRPr lang="en-US" dirty="0"/>
          </a:p>
        </p:txBody>
      </p:sp>
      <p:sp>
        <p:nvSpPr>
          <p:cNvPr id="3" name="Rectangle 2"/>
          <p:cNvSpPr/>
          <p:nvPr/>
        </p:nvSpPr>
        <p:spPr>
          <a:xfrm>
            <a:off x="381000" y="990600"/>
            <a:ext cx="8077200" cy="923330"/>
          </a:xfrm>
          <a:prstGeom prst="rect">
            <a:avLst/>
          </a:prstGeom>
        </p:spPr>
        <p:txBody>
          <a:bodyPr wrap="square">
            <a:spAutoFit/>
          </a:bodyPr>
          <a:lstStyle/>
          <a:p>
            <a:r>
              <a:rPr lang="en-US" b="1" dirty="0" smtClean="0"/>
              <a:t>CAST</a:t>
            </a:r>
          </a:p>
          <a:p>
            <a:endParaRPr lang="en-US" b="1" dirty="0"/>
          </a:p>
          <a:p>
            <a:r>
              <a:rPr lang="en-US" dirty="0"/>
              <a:t>Data can be converted from </a:t>
            </a:r>
            <a:r>
              <a:rPr lang="en-US" dirty="0" smtClean="0"/>
              <a:t>one type </a:t>
            </a:r>
            <a:r>
              <a:rPr lang="en-US" dirty="0"/>
              <a:t>to another by using the CAST function.</a:t>
            </a:r>
          </a:p>
        </p:txBody>
      </p:sp>
      <p:sp>
        <p:nvSpPr>
          <p:cNvPr id="4" name="Rectangle 3"/>
          <p:cNvSpPr/>
          <p:nvPr/>
        </p:nvSpPr>
        <p:spPr>
          <a:xfrm>
            <a:off x="457200" y="2057400"/>
            <a:ext cx="7772400" cy="1754326"/>
          </a:xfrm>
          <a:prstGeom prst="rect">
            <a:avLst/>
          </a:prstGeom>
        </p:spPr>
        <p:txBody>
          <a:bodyPr wrap="square">
            <a:spAutoFit/>
          </a:bodyPr>
          <a:lstStyle/>
          <a:p>
            <a:r>
              <a:rPr lang="en-US" dirty="0"/>
              <a:t>CAST ( &lt;</a:t>
            </a:r>
            <a:r>
              <a:rPr lang="en-US" dirty="0" err="1"/>
              <a:t>smallint</a:t>
            </a:r>
            <a:r>
              <a:rPr lang="en-US" dirty="0"/>
              <a:t>-data&gt; AS CHAR(5) ) /* </a:t>
            </a:r>
            <a:r>
              <a:rPr lang="en-US" dirty="0" err="1"/>
              <a:t>smallint</a:t>
            </a:r>
            <a:r>
              <a:rPr lang="en-US" dirty="0"/>
              <a:t> to character */</a:t>
            </a:r>
          </a:p>
          <a:p>
            <a:r>
              <a:rPr lang="pt-BR" dirty="0"/>
              <a:t>CAST ( &lt;decimal-data&gt; AS INTEGER ) /* truncates decimals */</a:t>
            </a:r>
          </a:p>
          <a:p>
            <a:r>
              <a:rPr lang="en-US" dirty="0"/>
              <a:t>CAST ( &lt;</a:t>
            </a:r>
            <a:r>
              <a:rPr lang="en-US" dirty="0" err="1"/>
              <a:t>byteint</a:t>
            </a:r>
            <a:r>
              <a:rPr lang="en-US" dirty="0"/>
              <a:t>-data&gt; AS SMALLINT ) /* binary to </a:t>
            </a:r>
            <a:r>
              <a:rPr lang="en-US" dirty="0" err="1"/>
              <a:t>smallint</a:t>
            </a:r>
            <a:r>
              <a:rPr lang="en-US" dirty="0"/>
              <a:t> */</a:t>
            </a:r>
          </a:p>
          <a:p>
            <a:r>
              <a:rPr lang="en-US" dirty="0"/>
              <a:t>CAST ( &lt;char-data&gt; AS BYTE (128) ) /* character to binary */</a:t>
            </a:r>
          </a:p>
          <a:p>
            <a:r>
              <a:rPr lang="en-US" dirty="0"/>
              <a:t>CAST ( &lt;</a:t>
            </a:r>
            <a:r>
              <a:rPr lang="en-US" dirty="0" err="1"/>
              <a:t>byteint</a:t>
            </a:r>
            <a:r>
              <a:rPr lang="en-US" dirty="0"/>
              <a:t>-data&gt; AS VARCHAR(5) ) /* </a:t>
            </a:r>
            <a:r>
              <a:rPr lang="en-US" dirty="0" err="1"/>
              <a:t>byteint</a:t>
            </a:r>
            <a:r>
              <a:rPr lang="en-US" dirty="0"/>
              <a:t> to character */</a:t>
            </a:r>
          </a:p>
          <a:p>
            <a:r>
              <a:rPr lang="en-US" dirty="0"/>
              <a:t>CAST ( &lt;integer-data&gt; AS FLOAT) /* integer to float point */</a:t>
            </a:r>
          </a:p>
        </p:txBody>
      </p:sp>
      <p:sp>
        <p:nvSpPr>
          <p:cNvPr id="5" name="Rectangle 4"/>
          <p:cNvSpPr/>
          <p:nvPr/>
        </p:nvSpPr>
        <p:spPr>
          <a:xfrm>
            <a:off x="457200" y="4267200"/>
            <a:ext cx="6400800" cy="1477328"/>
          </a:xfrm>
          <a:prstGeom prst="rect">
            <a:avLst/>
          </a:prstGeom>
        </p:spPr>
        <p:txBody>
          <a:bodyPr wrap="square">
            <a:spAutoFit/>
          </a:bodyPr>
          <a:lstStyle/>
          <a:p>
            <a:r>
              <a:rPr lang="en-US" dirty="0"/>
              <a:t>SELECT </a:t>
            </a:r>
            <a:r>
              <a:rPr lang="en-US" b="1" dirty="0"/>
              <a:t>CAST('ABCDE' AS CHAR(1) ) AS </a:t>
            </a:r>
            <a:r>
              <a:rPr lang="en-US" b="1" dirty="0" err="1"/>
              <a:t>Trunc</a:t>
            </a:r>
            <a:endParaRPr lang="en-US" b="1" dirty="0"/>
          </a:p>
          <a:p>
            <a:r>
              <a:rPr lang="en-US" dirty="0"/>
              <a:t>,</a:t>
            </a:r>
            <a:r>
              <a:rPr lang="en-US" b="1" dirty="0"/>
              <a:t>CAST(128 AS CHAR(3) ) AS OK</a:t>
            </a:r>
          </a:p>
          <a:p>
            <a:r>
              <a:rPr lang="en-US" dirty="0"/>
              <a:t>,</a:t>
            </a:r>
            <a:r>
              <a:rPr lang="en-US" b="1" dirty="0"/>
              <a:t>CAST(127 AS INTEGER) AS Bigger</a:t>
            </a:r>
          </a:p>
          <a:p>
            <a:r>
              <a:rPr lang="en-US" dirty="0"/>
              <a:t>,</a:t>
            </a:r>
            <a:r>
              <a:rPr lang="en-US" b="1" dirty="0"/>
              <a:t>CAST(121.53 AS SMALLINT) AS Whole</a:t>
            </a:r>
          </a:p>
          <a:p>
            <a:r>
              <a:rPr lang="en-US" dirty="0"/>
              <a:t>,</a:t>
            </a:r>
            <a:r>
              <a:rPr lang="en-US" b="1" dirty="0"/>
              <a:t>CAST(121.53 AS DECIMAL(3,0)) AS Rounder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011367" cy="369332"/>
          </a:xfrm>
          <a:prstGeom prst="rect">
            <a:avLst/>
          </a:prstGeom>
        </p:spPr>
        <p:txBody>
          <a:bodyPr wrap="none">
            <a:spAutoFit/>
          </a:bodyPr>
          <a:lstStyle/>
          <a:p>
            <a:r>
              <a:rPr lang="en-US" b="1" dirty="0" smtClean="0"/>
              <a:t>FORMAT</a:t>
            </a:r>
            <a:endParaRPr lang="en-US" dirty="0"/>
          </a:p>
        </p:txBody>
      </p:sp>
      <p:sp>
        <p:nvSpPr>
          <p:cNvPr id="3" name="Rectangle 2"/>
          <p:cNvSpPr/>
          <p:nvPr/>
        </p:nvSpPr>
        <p:spPr>
          <a:xfrm>
            <a:off x="533400" y="1143000"/>
            <a:ext cx="4572000" cy="2031325"/>
          </a:xfrm>
          <a:prstGeom prst="rect">
            <a:avLst/>
          </a:prstGeom>
        </p:spPr>
        <p:txBody>
          <a:bodyPr>
            <a:spAutoFit/>
          </a:bodyPr>
          <a:lstStyle/>
          <a:p>
            <a:r>
              <a:rPr lang="en-US" dirty="0"/>
              <a:t>SELECT 'ABCDE' </a:t>
            </a:r>
            <a:r>
              <a:rPr lang="en-US" b="1" dirty="0"/>
              <a:t>(FORMAT 'XXX') AS Shorter</a:t>
            </a:r>
          </a:p>
          <a:p>
            <a:r>
              <a:rPr lang="en-US" dirty="0"/>
              <a:t>,121.53 </a:t>
            </a:r>
            <a:r>
              <a:rPr lang="en-US" b="1" dirty="0"/>
              <a:t>(FORMAT '99999') AS Fmt_121</a:t>
            </a:r>
          </a:p>
          <a:p>
            <a:r>
              <a:rPr lang="en-US" dirty="0"/>
              <a:t>,121.53</a:t>
            </a:r>
          </a:p>
          <a:p>
            <a:r>
              <a:rPr lang="en-US" dirty="0"/>
              <a:t>,991001(date) </a:t>
            </a:r>
            <a:r>
              <a:rPr lang="en-US" b="1" dirty="0"/>
              <a:t>(FORMAT 'MM/</a:t>
            </a:r>
            <a:r>
              <a:rPr lang="en-US" b="1" dirty="0" err="1"/>
              <a:t>dd</a:t>
            </a:r>
            <a:r>
              <a:rPr lang="en-US" b="1" dirty="0"/>
              <a:t>/</a:t>
            </a:r>
            <a:r>
              <a:rPr lang="en-US" b="1" dirty="0" err="1"/>
              <a:t>Yy</a:t>
            </a:r>
            <a:r>
              <a:rPr lang="en-US" b="1" dirty="0"/>
              <a:t>') AS </a:t>
            </a:r>
            <a:r>
              <a:rPr lang="en-US" b="1" dirty="0" err="1"/>
              <a:t>Fmt_NumDate</a:t>
            </a:r>
            <a:endParaRPr lang="en-US" b="1" dirty="0"/>
          </a:p>
          <a:p>
            <a:r>
              <a:rPr lang="en-US" dirty="0"/>
              <a:t>,991001(date) </a:t>
            </a:r>
            <a:r>
              <a:rPr lang="en-US" b="1" dirty="0"/>
              <a:t>(FORMAT '</a:t>
            </a:r>
            <a:r>
              <a:rPr lang="en-US" b="1" dirty="0" err="1"/>
              <a:t>mmmbdd,byyyy</a:t>
            </a:r>
            <a:r>
              <a:rPr lang="en-US" b="1" dirty="0"/>
              <a:t>') AS </a:t>
            </a:r>
            <a:r>
              <a:rPr lang="en-US" b="1" dirty="0" err="1"/>
              <a:t>Fmt_Date</a:t>
            </a:r>
            <a:r>
              <a:rPr lang="en-US" b="1" dirty="0"/>
              <a:t> ;</a:t>
            </a:r>
            <a:endParaRPr lang="en-US" dirty="0"/>
          </a:p>
        </p:txBody>
      </p:sp>
      <p:sp>
        <p:nvSpPr>
          <p:cNvPr id="4" name="Rectangle 3"/>
          <p:cNvSpPr/>
          <p:nvPr/>
        </p:nvSpPr>
        <p:spPr>
          <a:xfrm>
            <a:off x="381000" y="3505200"/>
            <a:ext cx="1767984" cy="369332"/>
          </a:xfrm>
          <a:prstGeom prst="rect">
            <a:avLst/>
          </a:prstGeom>
        </p:spPr>
        <p:txBody>
          <a:bodyPr wrap="none">
            <a:spAutoFit/>
          </a:bodyPr>
          <a:lstStyle/>
          <a:p>
            <a:r>
              <a:rPr lang="en-US" b="1" dirty="0"/>
              <a:t>LOWER Function</a:t>
            </a:r>
            <a:endParaRPr lang="en-US" dirty="0"/>
          </a:p>
        </p:txBody>
      </p:sp>
      <p:sp>
        <p:nvSpPr>
          <p:cNvPr id="5" name="Rectangle 4"/>
          <p:cNvSpPr/>
          <p:nvPr/>
        </p:nvSpPr>
        <p:spPr>
          <a:xfrm>
            <a:off x="609600" y="4038600"/>
            <a:ext cx="3617722" cy="369332"/>
          </a:xfrm>
          <a:prstGeom prst="rect">
            <a:avLst/>
          </a:prstGeom>
        </p:spPr>
        <p:txBody>
          <a:bodyPr wrap="none">
            <a:spAutoFit/>
          </a:bodyPr>
          <a:lstStyle/>
          <a:p>
            <a:r>
              <a:rPr lang="en-US" dirty="0"/>
              <a:t>SELECT </a:t>
            </a:r>
            <a:r>
              <a:rPr lang="en-US" b="1" dirty="0"/>
              <a:t>LOWER ('ABCDE') AS Result ;</a:t>
            </a:r>
            <a:endParaRPr lang="en-US" dirty="0"/>
          </a:p>
        </p:txBody>
      </p:sp>
      <p:sp>
        <p:nvSpPr>
          <p:cNvPr id="6" name="Rectangle 5"/>
          <p:cNvSpPr/>
          <p:nvPr/>
        </p:nvSpPr>
        <p:spPr>
          <a:xfrm>
            <a:off x="457200" y="4648200"/>
            <a:ext cx="1709122" cy="369332"/>
          </a:xfrm>
          <a:prstGeom prst="rect">
            <a:avLst/>
          </a:prstGeom>
        </p:spPr>
        <p:txBody>
          <a:bodyPr wrap="none">
            <a:spAutoFit/>
          </a:bodyPr>
          <a:lstStyle/>
          <a:p>
            <a:r>
              <a:rPr lang="en-US" b="1" dirty="0"/>
              <a:t>UPPER Function</a:t>
            </a:r>
            <a:endParaRPr lang="en-US" dirty="0"/>
          </a:p>
        </p:txBody>
      </p:sp>
      <p:sp>
        <p:nvSpPr>
          <p:cNvPr id="7" name="Rectangle 6"/>
          <p:cNvSpPr/>
          <p:nvPr/>
        </p:nvSpPr>
        <p:spPr>
          <a:xfrm>
            <a:off x="685800" y="5105400"/>
            <a:ext cx="3457870" cy="369332"/>
          </a:xfrm>
          <a:prstGeom prst="rect">
            <a:avLst/>
          </a:prstGeom>
        </p:spPr>
        <p:txBody>
          <a:bodyPr wrap="none">
            <a:spAutoFit/>
          </a:bodyPr>
          <a:lstStyle/>
          <a:p>
            <a:r>
              <a:rPr lang="en-US" dirty="0"/>
              <a:t>SELECT </a:t>
            </a:r>
            <a:r>
              <a:rPr lang="en-US" b="1" dirty="0"/>
              <a:t>UPPER('</a:t>
            </a:r>
            <a:r>
              <a:rPr lang="en-US" b="1" dirty="0" err="1"/>
              <a:t>aBcDe</a:t>
            </a:r>
            <a:r>
              <a:rPr lang="en-US" b="1" dirty="0"/>
              <a:t>') AS Result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12845"/>
            <a:ext cx="8153400" cy="5493812"/>
          </a:xfrm>
          <a:prstGeom prst="rect">
            <a:avLst/>
          </a:prstGeom>
        </p:spPr>
        <p:txBody>
          <a:bodyPr wrap="square">
            <a:spAutoFit/>
          </a:bodyPr>
          <a:lstStyle/>
          <a:p>
            <a:pPr>
              <a:lnSpc>
                <a:spcPct val="150000"/>
              </a:lnSpc>
            </a:pPr>
            <a:r>
              <a:rPr lang="en-US" b="1" dirty="0"/>
              <a:t>History of </a:t>
            </a:r>
            <a:r>
              <a:rPr lang="en-US" b="1" dirty="0" err="1"/>
              <a:t>Teradata</a:t>
            </a:r>
            <a:endParaRPr lang="en-US" b="1" dirty="0"/>
          </a:p>
          <a:p>
            <a:pPr>
              <a:lnSpc>
                <a:spcPct val="150000"/>
              </a:lnSpc>
            </a:pPr>
            <a:r>
              <a:rPr lang="en-US" dirty="0"/>
              <a:t>Following is a quick summary of the history of </a:t>
            </a:r>
            <a:r>
              <a:rPr lang="en-US" dirty="0" err="1"/>
              <a:t>Teradata</a:t>
            </a:r>
            <a:r>
              <a:rPr lang="en-US" dirty="0"/>
              <a:t>, listing major milestones.</a:t>
            </a:r>
          </a:p>
          <a:p>
            <a:pPr>
              <a:lnSpc>
                <a:spcPct val="150000"/>
              </a:lnSpc>
            </a:pPr>
            <a:r>
              <a:rPr lang="en-US" b="1" dirty="0"/>
              <a:t>1979 – </a:t>
            </a:r>
            <a:r>
              <a:rPr lang="en-US" b="1" dirty="0" err="1"/>
              <a:t>Teradata</a:t>
            </a:r>
            <a:r>
              <a:rPr lang="en-US" b="1" dirty="0"/>
              <a:t> was incorporated</a:t>
            </a:r>
          </a:p>
          <a:p>
            <a:pPr>
              <a:lnSpc>
                <a:spcPct val="150000"/>
              </a:lnSpc>
            </a:pPr>
            <a:r>
              <a:rPr lang="en-US" b="1" dirty="0"/>
              <a:t>1984 – Release of first database computer DBC/1012</a:t>
            </a:r>
          </a:p>
          <a:p>
            <a:pPr>
              <a:lnSpc>
                <a:spcPct val="150000"/>
              </a:lnSpc>
            </a:pPr>
            <a:r>
              <a:rPr lang="en-US" b="1" dirty="0"/>
              <a:t>1986 – </a:t>
            </a:r>
            <a:r>
              <a:rPr lang="en-US" b="1" i="1" dirty="0"/>
              <a:t>Fortune magazine names </a:t>
            </a:r>
            <a:r>
              <a:rPr lang="en-US" b="1" i="1" dirty="0" err="1"/>
              <a:t>Teradata</a:t>
            </a:r>
            <a:r>
              <a:rPr lang="en-US" b="1" i="1" dirty="0"/>
              <a:t> as ‘Product of the Year’</a:t>
            </a:r>
          </a:p>
          <a:p>
            <a:pPr>
              <a:lnSpc>
                <a:spcPct val="150000"/>
              </a:lnSpc>
            </a:pPr>
            <a:r>
              <a:rPr lang="en-US" b="1" dirty="0"/>
              <a:t>1999 – Largest database in the world using </a:t>
            </a:r>
            <a:r>
              <a:rPr lang="en-US" b="1" dirty="0" err="1"/>
              <a:t>Teradata</a:t>
            </a:r>
            <a:r>
              <a:rPr lang="en-US" b="1" dirty="0"/>
              <a:t> with 130 Terabytes</a:t>
            </a:r>
          </a:p>
          <a:p>
            <a:pPr>
              <a:lnSpc>
                <a:spcPct val="150000"/>
              </a:lnSpc>
            </a:pPr>
            <a:r>
              <a:rPr lang="en-US" b="1" dirty="0"/>
              <a:t>2002 – </a:t>
            </a:r>
            <a:r>
              <a:rPr lang="en-US" b="1" dirty="0" err="1"/>
              <a:t>Teradata</a:t>
            </a:r>
            <a:r>
              <a:rPr lang="en-US" b="1" dirty="0"/>
              <a:t> V2R5 released with Partition Primary Index and compression</a:t>
            </a:r>
          </a:p>
          <a:p>
            <a:pPr>
              <a:lnSpc>
                <a:spcPct val="150000"/>
              </a:lnSpc>
            </a:pPr>
            <a:r>
              <a:rPr lang="en-US" b="1" dirty="0"/>
              <a:t>2006 – Launch of </a:t>
            </a:r>
            <a:r>
              <a:rPr lang="en-US" b="1" dirty="0" err="1"/>
              <a:t>Teradata</a:t>
            </a:r>
            <a:r>
              <a:rPr lang="en-US" b="1" dirty="0"/>
              <a:t> Master Data Management solution</a:t>
            </a:r>
          </a:p>
          <a:p>
            <a:pPr>
              <a:lnSpc>
                <a:spcPct val="150000"/>
              </a:lnSpc>
            </a:pPr>
            <a:r>
              <a:rPr lang="en-US" b="1" dirty="0"/>
              <a:t>2008 – </a:t>
            </a:r>
            <a:r>
              <a:rPr lang="en-US" b="1" dirty="0" err="1"/>
              <a:t>Teradata</a:t>
            </a:r>
            <a:r>
              <a:rPr lang="en-US" b="1" dirty="0"/>
              <a:t> 13.0 released with Active Data Warehousing</a:t>
            </a:r>
          </a:p>
          <a:p>
            <a:pPr>
              <a:lnSpc>
                <a:spcPct val="150000"/>
              </a:lnSpc>
            </a:pPr>
            <a:r>
              <a:rPr lang="en-US" b="1" dirty="0"/>
              <a:t>2011 – Acquires </a:t>
            </a:r>
            <a:r>
              <a:rPr lang="en-US" b="1" dirty="0" err="1"/>
              <a:t>Teradata</a:t>
            </a:r>
            <a:r>
              <a:rPr lang="en-US" b="1" dirty="0"/>
              <a:t> Aster and enters into Advanced Analytics Space</a:t>
            </a:r>
          </a:p>
          <a:p>
            <a:pPr>
              <a:lnSpc>
                <a:spcPct val="150000"/>
              </a:lnSpc>
            </a:pPr>
            <a:r>
              <a:rPr lang="en-US" b="1" dirty="0"/>
              <a:t>2012 – </a:t>
            </a:r>
            <a:r>
              <a:rPr lang="en-US" b="1" dirty="0" err="1"/>
              <a:t>Teradata</a:t>
            </a:r>
            <a:r>
              <a:rPr lang="en-US" b="1" dirty="0"/>
              <a:t> 14.0 introduced</a:t>
            </a:r>
          </a:p>
          <a:p>
            <a:pPr>
              <a:lnSpc>
                <a:spcPct val="150000"/>
              </a:lnSpc>
            </a:pPr>
            <a:r>
              <a:rPr lang="en-US" b="1" dirty="0"/>
              <a:t>2014 – </a:t>
            </a:r>
            <a:r>
              <a:rPr lang="en-US" b="1" dirty="0" err="1"/>
              <a:t>Teradata</a:t>
            </a:r>
            <a:r>
              <a:rPr lang="en-US" b="1" dirty="0"/>
              <a:t> 15.0 </a:t>
            </a:r>
            <a:r>
              <a:rPr lang="en-US" b="1" dirty="0" smtClean="0"/>
              <a:t>introduced</a:t>
            </a:r>
          </a:p>
          <a:p>
            <a:pPr>
              <a:lnSpc>
                <a:spcPct val="150000"/>
              </a:lnSpc>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RANK</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Syntax</a:t>
            </a:r>
          </a:p>
          <a:p>
            <a:pPr marL="0" indent="0">
              <a:buNone/>
            </a:pPr>
            <a:r>
              <a:rPr lang="en-US" b="1" dirty="0"/>
              <a:t>RANK( ) OVER (ORDER BY sales DESC);</a:t>
            </a:r>
          </a:p>
          <a:p>
            <a:endParaRPr lang="en-US" dirty="0"/>
          </a:p>
          <a:p>
            <a:pPr marL="0" indent="0">
              <a:buNone/>
            </a:pPr>
            <a:r>
              <a:rPr lang="en-US" b="1" dirty="0"/>
              <a:t>To display rank</a:t>
            </a:r>
          </a:p>
          <a:p>
            <a:pPr marL="0" indent="0">
              <a:buNone/>
            </a:pPr>
            <a:r>
              <a:rPr lang="en-US" dirty="0"/>
              <a:t>SELECT S_ID,</a:t>
            </a:r>
          </a:p>
          <a:p>
            <a:pPr marL="0" indent="0">
              <a:buNone/>
            </a:pPr>
            <a:r>
              <a:rPr lang="en-US" dirty="0"/>
              <a:t>STORENAME,</a:t>
            </a:r>
          </a:p>
          <a:p>
            <a:pPr marL="0" indent="0">
              <a:buNone/>
            </a:pPr>
            <a:r>
              <a:rPr lang="en-US" dirty="0"/>
              <a:t>SALES,</a:t>
            </a:r>
          </a:p>
          <a:p>
            <a:pPr marL="0" indent="0">
              <a:buNone/>
            </a:pPr>
            <a:r>
              <a:rPr lang="en-US" dirty="0"/>
              <a:t>RANK( ) OVER (ORDER BY sales DESC)</a:t>
            </a:r>
          </a:p>
          <a:p>
            <a:pPr marL="0" indent="0">
              <a:buNone/>
            </a:pPr>
            <a:r>
              <a:rPr lang="en-US" dirty="0"/>
              <a:t>            AS "Ranking"</a:t>
            </a:r>
          </a:p>
          <a:p>
            <a:pPr marL="0" indent="0">
              <a:buNone/>
            </a:pPr>
            <a:r>
              <a:rPr lang="en-US" dirty="0"/>
              <a:t>FROM STORE</a:t>
            </a:r>
          </a:p>
          <a:p>
            <a:pPr marL="0" indent="0">
              <a:buNone/>
            </a:pPr>
            <a:r>
              <a:rPr lang="en-US" dirty="0"/>
              <a:t>QUALIFY Ranking &lt;= 3</a:t>
            </a:r>
            <a:r>
              <a:rPr lang="en-US" dirty="0" smtClean="0"/>
              <a:t>;</a:t>
            </a:r>
          </a:p>
          <a:p>
            <a:pPr marL="0" indent="0">
              <a:buNone/>
            </a:pPr>
            <a:endParaRPr lang="en-US" dirty="0"/>
          </a:p>
          <a:p>
            <a:pPr marL="0" indent="0">
              <a:buNone/>
            </a:pPr>
            <a:r>
              <a:rPr lang="en-US" b="1" dirty="0" smtClean="0"/>
              <a:t>To remove duplicates</a:t>
            </a:r>
          </a:p>
          <a:p>
            <a:pPr marL="0" indent="0">
              <a:buNone/>
            </a:pPr>
            <a:r>
              <a:rPr lang="en-US" dirty="0" smtClean="0"/>
              <a:t>select </a:t>
            </a:r>
            <a:r>
              <a:rPr lang="en-US" dirty="0"/>
              <a:t>id, name, email</a:t>
            </a:r>
          </a:p>
          <a:p>
            <a:pPr marL="0" indent="0">
              <a:buNone/>
            </a:pPr>
            <a:r>
              <a:rPr lang="en-US" dirty="0"/>
              <a:t>from </a:t>
            </a:r>
            <a:r>
              <a:rPr lang="en-US" dirty="0" err="1"/>
              <a:t>source_table</a:t>
            </a:r>
            <a:endParaRPr lang="en-US" dirty="0"/>
          </a:p>
          <a:p>
            <a:pPr marL="0" indent="0">
              <a:buNone/>
            </a:pPr>
            <a:r>
              <a:rPr lang="en-US" dirty="0"/>
              <a:t>qualify count(*) over (partition by id) = 1</a:t>
            </a:r>
          </a:p>
          <a:p>
            <a:endParaRPr lang="en-US" dirty="0" smtClean="0"/>
          </a:p>
        </p:txBody>
      </p:sp>
    </p:spTree>
    <p:extLst>
      <p:ext uri="{BB962C8B-B14F-4D97-AF65-F5344CB8AC3E}">
        <p14:creationId xmlns:p14="http://schemas.microsoft.com/office/powerpoint/2010/main" val="14084659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4572000" cy="1754326"/>
          </a:xfrm>
          <a:prstGeom prst="rect">
            <a:avLst/>
          </a:prstGeom>
        </p:spPr>
        <p:txBody>
          <a:bodyPr>
            <a:spAutoFit/>
          </a:bodyPr>
          <a:lstStyle/>
          <a:p>
            <a:r>
              <a:rPr lang="en-US" dirty="0"/>
              <a:t>SELECT </a:t>
            </a:r>
            <a:r>
              <a:rPr lang="en-US" b="1" dirty="0"/>
              <a:t>SUM(</a:t>
            </a:r>
            <a:r>
              <a:rPr lang="en-US" b="1" dirty="0" err="1"/>
              <a:t>Grade_pt</a:t>
            </a:r>
            <a:r>
              <a:rPr lang="en-US" b="1" dirty="0"/>
              <a:t>)</a:t>
            </a:r>
          </a:p>
          <a:p>
            <a:r>
              <a:rPr lang="en-US" b="1" dirty="0"/>
              <a:t>,AVG(</a:t>
            </a:r>
            <a:r>
              <a:rPr lang="en-US" b="1" dirty="0" err="1"/>
              <a:t>Grade_pt</a:t>
            </a:r>
            <a:r>
              <a:rPr lang="en-US" b="1" dirty="0"/>
              <a:t>)</a:t>
            </a:r>
          </a:p>
          <a:p>
            <a:r>
              <a:rPr lang="en-US" b="1" dirty="0"/>
              <a:t>,MIN(</a:t>
            </a:r>
            <a:r>
              <a:rPr lang="en-US" b="1" dirty="0" err="1"/>
              <a:t>Grade_pt</a:t>
            </a:r>
            <a:r>
              <a:rPr lang="en-US" b="1" dirty="0"/>
              <a:t>)</a:t>
            </a:r>
          </a:p>
          <a:p>
            <a:r>
              <a:rPr lang="en-US" b="1" dirty="0"/>
              <a:t>,MAX(</a:t>
            </a:r>
            <a:r>
              <a:rPr lang="en-US" b="1" dirty="0" err="1"/>
              <a:t>Grade_pt</a:t>
            </a:r>
            <a:r>
              <a:rPr lang="en-US" b="1" dirty="0"/>
              <a:t>)</a:t>
            </a:r>
          </a:p>
          <a:p>
            <a:r>
              <a:rPr lang="en-US" b="1" dirty="0"/>
              <a:t>,COUNT(</a:t>
            </a:r>
            <a:r>
              <a:rPr lang="en-US" b="1" dirty="0" err="1"/>
              <a:t>Grade_pt</a:t>
            </a:r>
            <a:r>
              <a:rPr lang="en-US" b="1" dirty="0"/>
              <a:t>)</a:t>
            </a:r>
          </a:p>
          <a:p>
            <a:r>
              <a:rPr lang="en-US" dirty="0"/>
              <a:t>FROM </a:t>
            </a:r>
            <a:r>
              <a:rPr lang="en-US" dirty="0" err="1"/>
              <a:t>Student_table</a:t>
            </a:r>
            <a:r>
              <a:rPr lang="en-US" dirty="0"/>
              <a:t>;</a:t>
            </a:r>
          </a:p>
        </p:txBody>
      </p:sp>
      <p:sp>
        <p:nvSpPr>
          <p:cNvPr id="3" name="TextBox 2"/>
          <p:cNvSpPr txBox="1"/>
          <p:nvPr/>
        </p:nvSpPr>
        <p:spPr>
          <a:xfrm>
            <a:off x="304800" y="457200"/>
            <a:ext cx="3581400" cy="369332"/>
          </a:xfrm>
          <a:prstGeom prst="rect">
            <a:avLst/>
          </a:prstGeom>
          <a:noFill/>
        </p:spPr>
        <p:txBody>
          <a:bodyPr wrap="square" rtlCol="0">
            <a:spAutoFit/>
          </a:bodyPr>
          <a:lstStyle/>
          <a:p>
            <a:r>
              <a:rPr lang="en-US" b="1" dirty="0"/>
              <a:t>Aggregation</a:t>
            </a:r>
            <a:endParaRPr lang="en-US" dirty="0"/>
          </a:p>
        </p:txBody>
      </p:sp>
      <p:sp>
        <p:nvSpPr>
          <p:cNvPr id="4" name="Rectangle 3"/>
          <p:cNvSpPr/>
          <p:nvPr/>
        </p:nvSpPr>
        <p:spPr>
          <a:xfrm>
            <a:off x="381000" y="3200400"/>
            <a:ext cx="4572000" cy="1754326"/>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r>
              <a:rPr lang="en-US" dirty="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4572000" cy="3139321"/>
          </a:xfrm>
          <a:prstGeom prst="rect">
            <a:avLst/>
          </a:prstGeom>
        </p:spPr>
        <p:txBody>
          <a:bodyPr>
            <a:spAutoFit/>
          </a:bodyPr>
          <a:lstStyle/>
          <a:p>
            <a:r>
              <a:rPr lang="en-US" dirty="0"/>
              <a:t>SELECT SUM(salary) (Title 'Salary Total', Format '$$$$,$$9.99')</a:t>
            </a:r>
          </a:p>
          <a:p>
            <a:r>
              <a:rPr lang="en-US" dirty="0"/>
              <a:t>,SUM(salary*1.05) (Title '+5% Raise', Format '$$$$,$$9.99')</a:t>
            </a:r>
          </a:p>
          <a:p>
            <a:r>
              <a:rPr lang="en-US" dirty="0"/>
              <a:t>,SUM(salary*1.10) (Title '+10% Raise', format '$$$$,$$9.99')</a:t>
            </a:r>
          </a:p>
          <a:p>
            <a:r>
              <a:rPr lang="en-US" dirty="0"/>
              <a:t>,AVG(salary) (Title 'Average Salary', format '$$$$,$$9.99</a:t>
            </a:r>
            <a:r>
              <a:rPr lang="en-US" dirty="0" smtClean="0"/>
              <a:t>'),</a:t>
            </a:r>
          </a:p>
          <a:p>
            <a:r>
              <a:rPr lang="en-US" dirty="0"/>
              <a:t>,SUM(salary) / COUNT(salary) (Title 'Computed Average Salary')</a:t>
            </a:r>
          </a:p>
          <a:p>
            <a:r>
              <a:rPr lang="en-US" dirty="0"/>
              <a:t>( format '$$$$,$$9.99')</a:t>
            </a:r>
          </a:p>
        </p:txBody>
      </p:sp>
      <p:sp>
        <p:nvSpPr>
          <p:cNvPr id="3" name="Rectangle 2"/>
          <p:cNvSpPr/>
          <p:nvPr/>
        </p:nvSpPr>
        <p:spPr>
          <a:xfrm>
            <a:off x="762000" y="4267200"/>
            <a:ext cx="4572000" cy="2031325"/>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dirty="0"/>
              <a:t>WHERE </a:t>
            </a:r>
            <a:r>
              <a:rPr lang="en-US" dirty="0" err="1"/>
              <a:t>class_code</a:t>
            </a:r>
            <a:r>
              <a:rPr lang="en-US" dirty="0"/>
              <a:t> = 'SR'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4572000" cy="2308324"/>
          </a:xfrm>
          <a:prstGeom prst="rect">
            <a:avLst/>
          </a:prstGeom>
        </p:spPr>
        <p:txBody>
          <a:bodyPr>
            <a:spAutoFit/>
          </a:bodyPr>
          <a:lstStyle/>
          <a:p>
            <a:r>
              <a:rPr lang="en-US" dirty="0"/>
              <a:t>SELECT </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a:t>
            </a:r>
            <a:r>
              <a:rPr lang="en-US" b="1" dirty="0" err="1"/>
              <a:t>Class_code</a:t>
            </a:r>
            <a:r>
              <a:rPr lang="en-US" b="1" dirty="0"/>
              <a:t> ;</a:t>
            </a:r>
            <a:endParaRPr lang="en-US" dirty="0"/>
          </a:p>
        </p:txBody>
      </p:sp>
      <p:sp>
        <p:nvSpPr>
          <p:cNvPr id="3" name="Rectangle 2"/>
          <p:cNvSpPr/>
          <p:nvPr/>
        </p:nvSpPr>
        <p:spPr>
          <a:xfrm>
            <a:off x="838200" y="3200400"/>
            <a:ext cx="4572000" cy="2585323"/>
          </a:xfrm>
          <a:prstGeom prst="rect">
            <a:avLst/>
          </a:prstGeom>
        </p:spPr>
        <p:txBody>
          <a:bodyPr>
            <a:spAutoFit/>
          </a:bodyPr>
          <a:lstStyle/>
          <a:p>
            <a:r>
              <a:rPr lang="en-US" dirty="0"/>
              <a:t>SELECT </a:t>
            </a:r>
            <a:r>
              <a:rPr lang="en-US" b="1" dirty="0" err="1"/>
              <a:t>Last_name</a:t>
            </a:r>
            <a:endParaRPr lang="en-US" b="1" dirty="0"/>
          </a:p>
          <a:p>
            <a:r>
              <a:rPr lang="en-US" b="1" dirty="0"/>
              <a:t>,</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1, 2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4572000" cy="2585323"/>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 AS "Count"</a:t>
            </a:r>
          </a:p>
          <a:p>
            <a:r>
              <a:rPr lang="en-US" dirty="0"/>
              <a:t>FROM </a:t>
            </a:r>
            <a:r>
              <a:rPr lang="en-US" dirty="0" err="1"/>
              <a:t>Student_table</a:t>
            </a:r>
            <a:endParaRPr lang="en-US" dirty="0"/>
          </a:p>
          <a:p>
            <a:r>
              <a:rPr lang="en-US" dirty="0"/>
              <a:t>GROUP BY 1</a:t>
            </a:r>
          </a:p>
          <a:p>
            <a:r>
              <a:rPr lang="en-US" b="1" dirty="0"/>
              <a:t>ORDER BY 1 ;</a:t>
            </a:r>
            <a:endParaRPr lang="en-US" dirty="0"/>
          </a:p>
        </p:txBody>
      </p:sp>
      <p:sp>
        <p:nvSpPr>
          <p:cNvPr id="3" name="Rectangle 2"/>
          <p:cNvSpPr/>
          <p:nvPr/>
        </p:nvSpPr>
        <p:spPr>
          <a:xfrm>
            <a:off x="762000" y="3200400"/>
            <a:ext cx="4572000" cy="2308324"/>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b="1" dirty="0"/>
              <a:t>,AVG(</a:t>
            </a:r>
            <a:r>
              <a:rPr lang="en-US" b="1" dirty="0" err="1"/>
              <a:t>Grade_Pt</a:t>
            </a:r>
            <a:r>
              <a:rPr lang="en-US" b="1" dirty="0"/>
              <a:t>) AS "Average"</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HAVING "Average" &gt; 3.00</a:t>
            </a:r>
          </a:p>
          <a:p>
            <a:r>
              <a:rPr lang="en-US" dirty="0"/>
              <a:t>GROUP BY 1</a:t>
            </a:r>
          </a:p>
          <a:p>
            <a:r>
              <a:rPr lang="en-US" dirty="0"/>
              <a:t>ORDER BY 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457200" y="1524000"/>
            <a:ext cx="7648575" cy="4914900"/>
          </a:xfrm>
          <a:prstGeom prst="rect">
            <a:avLst/>
          </a:prstGeom>
          <a:noFill/>
          <a:ln w="9525">
            <a:noFill/>
            <a:miter lim="800000"/>
            <a:headEnd/>
            <a:tailEnd/>
          </a:ln>
          <a:effectLst/>
        </p:spPr>
      </p:pic>
      <p:sp>
        <p:nvSpPr>
          <p:cNvPr id="5" name="Rectangle 4"/>
          <p:cNvSpPr/>
          <p:nvPr/>
        </p:nvSpPr>
        <p:spPr>
          <a:xfrm>
            <a:off x="228600" y="228600"/>
            <a:ext cx="8610600" cy="1200329"/>
          </a:xfrm>
          <a:prstGeom prst="rect">
            <a:avLst/>
          </a:prstGeom>
        </p:spPr>
        <p:txBody>
          <a:bodyPr wrap="square">
            <a:spAutoFit/>
          </a:bodyPr>
          <a:lstStyle/>
          <a:p>
            <a:r>
              <a:rPr lang="en-US" b="1" dirty="0" err="1" smtClean="0"/>
              <a:t>Subquery</a:t>
            </a:r>
            <a:endParaRPr lang="en-US" b="1" dirty="0" smtClean="0"/>
          </a:p>
          <a:p>
            <a:r>
              <a:rPr lang="en-US" dirty="0" smtClean="0"/>
              <a:t>The </a:t>
            </a:r>
            <a:r>
              <a:rPr lang="en-US" dirty="0" err="1" smtClean="0"/>
              <a:t>subquery</a:t>
            </a:r>
            <a:r>
              <a:rPr lang="en-US" dirty="0" smtClean="0"/>
              <a:t> is a commonly used technique and powerful way to select rows from one table based on</a:t>
            </a:r>
          </a:p>
          <a:p>
            <a:r>
              <a:rPr lang="en-US" dirty="0" smtClean="0"/>
              <a:t>values in another table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369332"/>
          </a:xfrm>
          <a:prstGeom prst="rect">
            <a:avLst/>
          </a:prstGeom>
        </p:spPr>
        <p:txBody>
          <a:bodyPr wrap="square">
            <a:spAutoFit/>
          </a:bodyPr>
          <a:lstStyle/>
          <a:p>
            <a:r>
              <a:rPr lang="en-US" b="1" dirty="0" smtClean="0"/>
              <a:t>find all customers that have an order of more than $10,000.00</a:t>
            </a:r>
            <a:endParaRPr lang="en-US" b="1" dirty="0"/>
          </a:p>
        </p:txBody>
      </p:sp>
      <p:sp>
        <p:nvSpPr>
          <p:cNvPr id="3" name="Rectangle 2"/>
          <p:cNvSpPr/>
          <p:nvPr/>
        </p:nvSpPr>
        <p:spPr>
          <a:xfrm>
            <a:off x="381000" y="838200"/>
            <a:ext cx="8001000" cy="2677656"/>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a:t>
            </a:r>
            <a:r>
              <a:rPr lang="en-US" sz="2800" dirty="0" err="1" smtClean="0"/>
              <a:t>Phone_number</a:t>
            </a:r>
            <a:endParaRPr lang="en-US" sz="2800" dirty="0" smtClean="0"/>
          </a:p>
          <a:p>
            <a:r>
              <a:rPr lang="en-US" sz="2800" dirty="0" smtClean="0"/>
              <a:t>FROM </a:t>
            </a:r>
            <a:r>
              <a:rPr lang="en-US" sz="2800" dirty="0" err="1" smtClean="0"/>
              <a:t>Customer_Table</a:t>
            </a:r>
            <a:endParaRPr lang="en-US" sz="2800" dirty="0" smtClean="0"/>
          </a:p>
          <a:p>
            <a:r>
              <a:rPr lang="en-US" sz="2800" dirty="0" smtClean="0"/>
              <a:t>WHERE </a:t>
            </a:r>
            <a:r>
              <a:rPr lang="en-US" sz="2800" b="1" dirty="0" err="1" smtClean="0"/>
              <a:t>Customer_number</a:t>
            </a:r>
            <a:r>
              <a:rPr lang="en-US" sz="2800" b="1" dirty="0" smtClean="0"/>
              <a:t> IN ( SELECT </a:t>
            </a:r>
            <a:r>
              <a:rPr lang="en-US" sz="2800" b="1" dirty="0" err="1" smtClean="0"/>
              <a:t>Customer_number</a:t>
            </a:r>
            <a:endParaRPr lang="en-US" sz="2800" b="1" dirty="0" smtClean="0"/>
          </a:p>
          <a:p>
            <a:r>
              <a:rPr lang="en-US" sz="2800" b="1" dirty="0" smtClean="0"/>
              <a:t>FROM </a:t>
            </a:r>
            <a:r>
              <a:rPr lang="en-US" sz="2800" b="1" dirty="0" err="1" smtClean="0"/>
              <a:t>Order_table</a:t>
            </a:r>
            <a:r>
              <a:rPr lang="en-US" sz="2800" b="1" dirty="0" smtClean="0"/>
              <a:t> WHERE </a:t>
            </a:r>
            <a:r>
              <a:rPr lang="en-US" sz="2800" b="1" dirty="0" err="1" smtClean="0"/>
              <a:t>Order_total</a:t>
            </a:r>
            <a:r>
              <a:rPr lang="en-US" sz="2800" b="1" dirty="0" smtClean="0"/>
              <a:t> &gt; 10000 ) ;</a:t>
            </a:r>
            <a:endParaRPr lang="en-US" sz="2800" dirty="0"/>
          </a:p>
        </p:txBody>
      </p:sp>
      <p:sp>
        <p:nvSpPr>
          <p:cNvPr id="4" name="Rectangle 3"/>
          <p:cNvSpPr/>
          <p:nvPr/>
        </p:nvSpPr>
        <p:spPr>
          <a:xfrm>
            <a:off x="381000" y="3886200"/>
            <a:ext cx="4098751" cy="369332"/>
          </a:xfrm>
          <a:prstGeom prst="rect">
            <a:avLst/>
          </a:prstGeom>
        </p:spPr>
        <p:txBody>
          <a:bodyPr wrap="none">
            <a:spAutoFit/>
          </a:bodyPr>
          <a:lstStyle/>
          <a:p>
            <a:r>
              <a:rPr lang="en-US" b="1" dirty="0" smtClean="0"/>
              <a:t>find all the orders by a specific customer</a:t>
            </a:r>
            <a:r>
              <a:rPr lang="en-US" dirty="0" smtClean="0"/>
              <a:t>:</a:t>
            </a:r>
            <a:endParaRPr lang="en-US" dirty="0"/>
          </a:p>
        </p:txBody>
      </p:sp>
      <p:sp>
        <p:nvSpPr>
          <p:cNvPr id="5" name="Rectangle 4"/>
          <p:cNvSpPr/>
          <p:nvPr/>
        </p:nvSpPr>
        <p:spPr>
          <a:xfrm>
            <a:off x="381000" y="4495800"/>
            <a:ext cx="7620000" cy="2308324"/>
          </a:xfrm>
          <a:prstGeom prst="rect">
            <a:avLst/>
          </a:prstGeom>
        </p:spPr>
        <p:txBody>
          <a:bodyPr wrap="square">
            <a:spAutoFit/>
          </a:bodyPr>
          <a:lstStyle/>
          <a:p>
            <a:r>
              <a:rPr lang="en-US" sz="2400" dirty="0" smtClean="0"/>
              <a:t>SELECT </a:t>
            </a:r>
            <a:r>
              <a:rPr lang="en-US" sz="2400" dirty="0" err="1" smtClean="0"/>
              <a:t>Order_number</a:t>
            </a:r>
            <a:endParaRPr lang="en-US" sz="2400" dirty="0" smtClean="0"/>
          </a:p>
          <a:p>
            <a:r>
              <a:rPr lang="en-US" sz="2400" dirty="0" smtClean="0"/>
              <a:t>,</a:t>
            </a:r>
            <a:r>
              <a:rPr lang="en-US" sz="2400" dirty="0" err="1" smtClean="0"/>
              <a:t>Order_total</a:t>
            </a:r>
            <a:endParaRPr lang="en-US" sz="2400" dirty="0" smtClean="0"/>
          </a:p>
          <a:p>
            <a:r>
              <a:rPr lang="en-US" sz="2400" dirty="0" smtClean="0"/>
              <a:t>FROM </a:t>
            </a:r>
            <a:r>
              <a:rPr lang="en-US" sz="2400" dirty="0" err="1" smtClean="0"/>
              <a:t>Order_Table</a:t>
            </a:r>
            <a:endParaRPr lang="en-US" sz="2400" dirty="0" smtClean="0"/>
          </a:p>
          <a:p>
            <a:r>
              <a:rPr lang="en-US" sz="2400" dirty="0" smtClean="0"/>
              <a:t>WHERE </a:t>
            </a:r>
            <a:r>
              <a:rPr lang="en-US" sz="2400" b="1" dirty="0" err="1" smtClean="0"/>
              <a:t>Customer_number</a:t>
            </a:r>
            <a:r>
              <a:rPr lang="en-US" sz="2400" b="1" dirty="0" smtClean="0"/>
              <a:t> IN ( SELECT </a:t>
            </a:r>
            <a:r>
              <a:rPr lang="en-US" sz="2400" b="1" dirty="0" err="1" smtClean="0"/>
              <a:t>Customer_number</a:t>
            </a:r>
            <a:endParaRPr lang="en-US" sz="2400" b="1" dirty="0" smtClean="0"/>
          </a:p>
          <a:p>
            <a:r>
              <a:rPr lang="en-US" sz="2400" b="1" dirty="0" smtClean="0"/>
              <a:t>FROM </a:t>
            </a:r>
            <a:r>
              <a:rPr lang="en-US" sz="2400" b="1" dirty="0" err="1" smtClean="0"/>
              <a:t>Customer_table</a:t>
            </a:r>
            <a:r>
              <a:rPr lang="en-US" sz="2400" b="1" dirty="0" smtClean="0"/>
              <a:t> WHERE </a:t>
            </a:r>
            <a:r>
              <a:rPr lang="en-US" sz="2400" b="1" dirty="0" err="1" smtClean="0"/>
              <a:t>Customer_name</a:t>
            </a:r>
            <a:r>
              <a:rPr lang="en-US" sz="2400" b="1" dirty="0" smtClean="0"/>
              <a:t> LIKE ‘RAM%');</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830997"/>
          </a:xfrm>
          <a:prstGeom prst="rect">
            <a:avLst/>
          </a:prstGeom>
        </p:spPr>
        <p:txBody>
          <a:bodyPr wrap="square">
            <a:spAutoFit/>
          </a:bodyPr>
          <a:lstStyle/>
          <a:p>
            <a:r>
              <a:rPr lang="en-US" sz="2400" dirty="0" err="1" smtClean="0"/>
              <a:t>subquery</a:t>
            </a:r>
            <a:r>
              <a:rPr lang="en-US" sz="2400" dirty="0" smtClean="0"/>
              <a:t> to match two columns with two values in the </a:t>
            </a:r>
            <a:r>
              <a:rPr lang="en-US" sz="2400" dirty="0" err="1" smtClean="0"/>
              <a:t>subquery</a:t>
            </a:r>
            <a:r>
              <a:rPr lang="en-US" sz="2400" dirty="0" smtClean="0"/>
              <a:t> to find the highest dollar orders for each customer:</a:t>
            </a:r>
            <a:endParaRPr lang="en-US" sz="2400" dirty="0"/>
          </a:p>
        </p:txBody>
      </p:sp>
      <p:sp>
        <p:nvSpPr>
          <p:cNvPr id="3" name="Rectangle 2"/>
          <p:cNvSpPr/>
          <p:nvPr/>
        </p:nvSpPr>
        <p:spPr>
          <a:xfrm>
            <a:off x="457200" y="1295400"/>
            <a:ext cx="6400800" cy="3046988"/>
          </a:xfrm>
          <a:prstGeom prst="rect">
            <a:avLst/>
          </a:prstGeom>
        </p:spPr>
        <p:txBody>
          <a:bodyPr wrap="square">
            <a:spAutoFit/>
          </a:bodyPr>
          <a:lstStyle/>
          <a:p>
            <a:r>
              <a:rPr lang="en-US" sz="2400" dirty="0" smtClean="0"/>
              <a:t>SELECT </a:t>
            </a:r>
            <a:r>
              <a:rPr lang="en-US" sz="2400" dirty="0" err="1" smtClean="0"/>
              <a:t>Customer_number</a:t>
            </a:r>
            <a:r>
              <a:rPr lang="en-US" sz="2400" dirty="0" smtClean="0"/>
              <a:t> AS Customer</a:t>
            </a:r>
          </a:p>
          <a:p>
            <a:r>
              <a:rPr lang="en-US" sz="2400" dirty="0" smtClean="0"/>
              <a:t>,</a:t>
            </a:r>
            <a:r>
              <a:rPr lang="en-US" sz="2400" dirty="0" err="1" smtClean="0"/>
              <a:t>Order_number</a:t>
            </a:r>
            <a:endParaRPr lang="en-US" sz="2400" dirty="0" smtClean="0"/>
          </a:p>
          <a:p>
            <a:r>
              <a:rPr lang="en-US" sz="2400" dirty="0" smtClean="0"/>
              <a:t>,</a:t>
            </a:r>
            <a:r>
              <a:rPr lang="en-US" sz="2400" dirty="0" err="1" smtClean="0"/>
              <a:t>Order_total</a:t>
            </a:r>
            <a:endParaRPr lang="en-US" sz="2400" dirty="0" smtClean="0"/>
          </a:p>
          <a:p>
            <a:r>
              <a:rPr lang="en-US" sz="2400" dirty="0" smtClean="0"/>
              <a:t>FROM </a:t>
            </a:r>
            <a:r>
              <a:rPr lang="en-US" sz="2400" dirty="0" err="1" smtClean="0"/>
              <a:t>Order_table</a:t>
            </a:r>
            <a:endParaRPr lang="en-US" sz="2400" dirty="0" smtClean="0"/>
          </a:p>
          <a:p>
            <a:r>
              <a:rPr lang="en-US" sz="2400" dirty="0" smtClean="0"/>
              <a:t>WHERE </a:t>
            </a:r>
            <a:r>
              <a:rPr lang="en-US" sz="2400" b="1" dirty="0" smtClean="0"/>
              <a:t>(</a:t>
            </a:r>
            <a:r>
              <a:rPr lang="en-US" sz="2400" b="1" dirty="0" err="1" smtClean="0"/>
              <a:t>customer_number</a:t>
            </a:r>
            <a:r>
              <a:rPr lang="en-US" sz="2400" b="1" dirty="0" smtClean="0"/>
              <a:t>, </a:t>
            </a:r>
            <a:r>
              <a:rPr lang="en-US" sz="2400" b="1" dirty="0" err="1" smtClean="0"/>
              <a:t>order_total</a:t>
            </a:r>
            <a:r>
              <a:rPr lang="en-US" sz="2400" b="1" dirty="0" smtClean="0"/>
              <a:t>) IN</a:t>
            </a:r>
          </a:p>
          <a:p>
            <a:r>
              <a:rPr lang="en-US" sz="2400" b="1" dirty="0" smtClean="0"/>
              <a:t>(SELECT </a:t>
            </a:r>
            <a:r>
              <a:rPr lang="en-US" sz="2400" b="1" dirty="0" err="1" smtClean="0"/>
              <a:t>customer_number</a:t>
            </a:r>
            <a:r>
              <a:rPr lang="en-US" sz="2400" b="1" dirty="0" smtClean="0"/>
              <a:t>, MAX(</a:t>
            </a:r>
            <a:r>
              <a:rPr lang="en-US" sz="2400" b="1" dirty="0" err="1" smtClean="0"/>
              <a:t>order_total</a:t>
            </a:r>
            <a:r>
              <a:rPr lang="en-US" sz="2400" b="1" dirty="0" smtClean="0"/>
              <a:t>) FROM </a:t>
            </a:r>
            <a:r>
              <a:rPr lang="en-US" sz="2400" b="1" dirty="0" err="1" smtClean="0"/>
              <a:t>order_table</a:t>
            </a:r>
            <a:endParaRPr lang="en-US" sz="2400" b="1" dirty="0" smtClean="0"/>
          </a:p>
          <a:p>
            <a:r>
              <a:rPr lang="en-US" sz="2400" dirty="0" smtClean="0"/>
              <a:t>GROUP BY 1) ;</a:t>
            </a:r>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400110"/>
          </a:xfrm>
          <a:prstGeom prst="rect">
            <a:avLst/>
          </a:prstGeom>
        </p:spPr>
        <p:txBody>
          <a:bodyPr wrap="square">
            <a:spAutoFit/>
          </a:bodyPr>
          <a:lstStyle/>
          <a:p>
            <a:r>
              <a:rPr lang="en-US" sz="2000" b="1" dirty="0" smtClean="0"/>
              <a:t>find the customer who has ordered the single highest dollar amount order.</a:t>
            </a:r>
            <a:endParaRPr lang="en-US" sz="2000" b="1" dirty="0"/>
          </a:p>
        </p:txBody>
      </p:sp>
      <p:sp>
        <p:nvSpPr>
          <p:cNvPr id="3" name="Rectangle 2"/>
          <p:cNvSpPr/>
          <p:nvPr/>
        </p:nvSpPr>
        <p:spPr>
          <a:xfrm>
            <a:off x="457200" y="990600"/>
            <a:ext cx="7543800" cy="3108543"/>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a:t>
            </a:r>
            <a:r>
              <a:rPr lang="en-US" sz="2800" dirty="0" err="1" smtClean="0"/>
              <a:t>Phone_number</a:t>
            </a:r>
            <a:endParaRPr lang="en-US" sz="2800" dirty="0" smtClean="0"/>
          </a:p>
          <a:p>
            <a:r>
              <a:rPr lang="en-US" sz="2800" dirty="0" smtClean="0"/>
              <a:t>FROM </a:t>
            </a:r>
            <a:r>
              <a:rPr lang="en-US" sz="2800" dirty="0" err="1" smtClean="0"/>
              <a:t>Customer_Table</a:t>
            </a:r>
            <a:endParaRPr lang="en-US" sz="2800" dirty="0" smtClean="0"/>
          </a:p>
          <a:p>
            <a:r>
              <a:rPr lang="en-US" sz="2800" dirty="0" smtClean="0"/>
              <a:t>WHERE </a:t>
            </a:r>
            <a:r>
              <a:rPr lang="en-US" sz="2800" dirty="0" err="1" smtClean="0"/>
              <a:t>customer_number</a:t>
            </a:r>
            <a:r>
              <a:rPr lang="en-US" sz="2800" dirty="0" smtClean="0"/>
              <a:t> IN</a:t>
            </a:r>
          </a:p>
          <a:p>
            <a:r>
              <a:rPr lang="en-US" sz="2800" b="1" dirty="0" smtClean="0"/>
              <a:t>(SELECT </a:t>
            </a:r>
            <a:r>
              <a:rPr lang="en-US" sz="2800" b="1" dirty="0" err="1" smtClean="0"/>
              <a:t>customer_number</a:t>
            </a:r>
            <a:r>
              <a:rPr lang="en-US" sz="2800" b="1" dirty="0" smtClean="0"/>
              <a:t> FROM </a:t>
            </a:r>
            <a:r>
              <a:rPr lang="en-US" sz="2800" b="1" dirty="0" err="1" smtClean="0"/>
              <a:t>Order_Table</a:t>
            </a:r>
            <a:endParaRPr lang="en-US" sz="2800" b="1" dirty="0" smtClean="0"/>
          </a:p>
          <a:p>
            <a:r>
              <a:rPr lang="en-US" sz="2800" b="1" dirty="0" smtClean="0"/>
              <a:t>WHERE </a:t>
            </a:r>
            <a:r>
              <a:rPr lang="en-US" sz="2800" b="1" dirty="0" err="1" smtClean="0"/>
              <a:t>Order_total</a:t>
            </a:r>
            <a:r>
              <a:rPr lang="en-US" sz="2800" b="1" dirty="0" smtClean="0"/>
              <a:t> IN</a:t>
            </a:r>
          </a:p>
          <a:p>
            <a:r>
              <a:rPr lang="en-US" sz="2800" b="1" dirty="0" smtClean="0"/>
              <a:t>(SELECT MAX(</a:t>
            </a:r>
            <a:r>
              <a:rPr lang="en-US" sz="2800" b="1" dirty="0" err="1" smtClean="0"/>
              <a:t>Order_total</a:t>
            </a:r>
            <a:r>
              <a:rPr lang="en-US" sz="2800" b="1" dirty="0" smtClean="0"/>
              <a:t>) FROM </a:t>
            </a:r>
            <a:r>
              <a:rPr lang="en-US" sz="2800" b="1" dirty="0" err="1" smtClean="0"/>
              <a:t>Order_Table</a:t>
            </a:r>
            <a:r>
              <a:rPr lang="en-US" sz="2800" b="1" dirty="0" smtClean="0"/>
              <a:t>) ) ;</a:t>
            </a:r>
            <a:endParaRPr lang="en-US" sz="2800" dirty="0"/>
          </a:p>
        </p:txBody>
      </p:sp>
      <p:sp>
        <p:nvSpPr>
          <p:cNvPr id="4" name="Rectangle 3"/>
          <p:cNvSpPr/>
          <p:nvPr/>
        </p:nvSpPr>
        <p:spPr>
          <a:xfrm>
            <a:off x="228600" y="4267200"/>
            <a:ext cx="3646319" cy="369332"/>
          </a:xfrm>
          <a:prstGeom prst="rect">
            <a:avLst/>
          </a:prstGeom>
        </p:spPr>
        <p:txBody>
          <a:bodyPr wrap="none">
            <a:spAutoFit/>
          </a:bodyPr>
          <a:lstStyle/>
          <a:p>
            <a:r>
              <a:rPr lang="en-US" b="1" dirty="0" smtClean="0"/>
              <a:t>find the customers without an order</a:t>
            </a:r>
            <a:endParaRPr lang="en-US" b="1" dirty="0"/>
          </a:p>
        </p:txBody>
      </p:sp>
      <p:sp>
        <p:nvSpPr>
          <p:cNvPr id="5" name="Rectangle 4"/>
          <p:cNvSpPr/>
          <p:nvPr/>
        </p:nvSpPr>
        <p:spPr>
          <a:xfrm>
            <a:off x="533400" y="4800600"/>
            <a:ext cx="8382000" cy="1938992"/>
          </a:xfrm>
          <a:prstGeom prst="rect">
            <a:avLst/>
          </a:prstGeom>
        </p:spPr>
        <p:txBody>
          <a:bodyPr wrap="square">
            <a:spAutoFit/>
          </a:bodyPr>
          <a:lstStyle/>
          <a:p>
            <a:r>
              <a:rPr lang="en-US" sz="2400" dirty="0" smtClean="0"/>
              <a:t>SELECT </a:t>
            </a:r>
            <a:r>
              <a:rPr lang="en-US" sz="2400" dirty="0" err="1" smtClean="0"/>
              <a:t>Customer_name</a:t>
            </a:r>
            <a:endParaRPr lang="en-US" sz="2400" dirty="0" smtClean="0"/>
          </a:p>
          <a:p>
            <a:r>
              <a:rPr lang="en-US" sz="2400" dirty="0" smtClean="0"/>
              <a:t>,</a:t>
            </a:r>
            <a:r>
              <a:rPr lang="en-US" sz="2400" dirty="0" err="1" smtClean="0"/>
              <a:t>Phone_number</a:t>
            </a:r>
            <a:endParaRPr lang="en-US" sz="2400" dirty="0" smtClean="0"/>
          </a:p>
          <a:p>
            <a:r>
              <a:rPr lang="en-US" sz="2400" dirty="0" smtClean="0"/>
              <a:t>FROM </a:t>
            </a:r>
            <a:r>
              <a:rPr lang="en-US" sz="2400" dirty="0" err="1" smtClean="0"/>
              <a:t>Customer_Table</a:t>
            </a:r>
            <a:endParaRPr lang="en-US" sz="2400" dirty="0" smtClean="0"/>
          </a:p>
          <a:p>
            <a:r>
              <a:rPr lang="en-US" sz="2400" dirty="0" smtClean="0"/>
              <a:t>WHERE </a:t>
            </a:r>
            <a:r>
              <a:rPr lang="en-US" sz="2400" dirty="0" err="1" smtClean="0"/>
              <a:t>Customer_number</a:t>
            </a:r>
            <a:r>
              <a:rPr lang="en-US" sz="2400" dirty="0" smtClean="0"/>
              <a:t> </a:t>
            </a:r>
            <a:r>
              <a:rPr lang="en-US" sz="2400" b="1" dirty="0" smtClean="0"/>
              <a:t>NOT IN</a:t>
            </a:r>
          </a:p>
          <a:p>
            <a:r>
              <a:rPr lang="en-US" sz="2400" dirty="0" smtClean="0"/>
              <a:t>( SELECT </a:t>
            </a:r>
            <a:r>
              <a:rPr lang="en-US" sz="2400" dirty="0" err="1" smtClean="0"/>
              <a:t>Customer_number</a:t>
            </a:r>
            <a:r>
              <a:rPr lang="en-US" sz="2400" dirty="0" smtClean="0"/>
              <a:t> FROM </a:t>
            </a:r>
            <a:r>
              <a:rPr lang="en-US" sz="2400" dirty="0" err="1" smtClean="0"/>
              <a:t>Order_table</a:t>
            </a:r>
            <a:r>
              <a:rPr lang="en-US" sz="2400"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6324600" cy="2384525"/>
          </a:xfrm>
          <a:prstGeom prst="rect">
            <a:avLst/>
          </a:prstGeom>
        </p:spPr>
        <p:txBody>
          <a:bodyPr wrap="square">
            <a:spAutoFit/>
          </a:bodyPr>
          <a:lstStyle/>
          <a:p>
            <a:r>
              <a:rPr lang="en-US" dirty="0" smtClean="0"/>
              <a:t>SELECT </a:t>
            </a:r>
            <a:r>
              <a:rPr lang="en-US" dirty="0" err="1" smtClean="0"/>
              <a:t>Customer_name</a:t>
            </a:r>
            <a:endParaRPr lang="en-US" dirty="0" smtClean="0"/>
          </a:p>
          <a:p>
            <a:r>
              <a:rPr lang="en-US" dirty="0" smtClean="0"/>
              <a:t>,</a:t>
            </a:r>
            <a:r>
              <a:rPr lang="en-US" dirty="0" err="1" smtClean="0"/>
              <a:t>Phone_number</a:t>
            </a:r>
            <a:endParaRPr lang="en-US" dirty="0" smtClean="0"/>
          </a:p>
          <a:p>
            <a:r>
              <a:rPr lang="en-US" dirty="0" smtClean="0"/>
              <a:t>FROM </a:t>
            </a:r>
            <a:r>
              <a:rPr lang="en-US" dirty="0" err="1" smtClean="0"/>
              <a:t>Customer_Table</a:t>
            </a:r>
            <a:endParaRPr lang="en-US" dirty="0" smtClean="0"/>
          </a:p>
          <a:p>
            <a:r>
              <a:rPr lang="en-US" dirty="0" smtClean="0"/>
              <a:t>WHERE </a:t>
            </a:r>
            <a:r>
              <a:rPr lang="en-US" dirty="0" err="1" smtClean="0"/>
              <a:t>customer_number</a:t>
            </a:r>
            <a:r>
              <a:rPr lang="en-US" dirty="0" smtClean="0"/>
              <a:t> </a:t>
            </a:r>
            <a:r>
              <a:rPr lang="en-US" b="1" dirty="0" smtClean="0"/>
              <a:t>= ANY</a:t>
            </a:r>
          </a:p>
          <a:p>
            <a:r>
              <a:rPr lang="en-US" b="1" dirty="0" smtClean="0"/>
              <a:t>(SELECT </a:t>
            </a:r>
            <a:r>
              <a:rPr lang="en-US" b="1" dirty="0" err="1" smtClean="0"/>
              <a:t>customer_number</a:t>
            </a:r>
            <a:r>
              <a:rPr lang="en-US" b="1" dirty="0" smtClean="0"/>
              <a:t> FROM </a:t>
            </a:r>
            <a:r>
              <a:rPr lang="en-US" b="1" dirty="0" err="1" smtClean="0"/>
              <a:t>Order_Table</a:t>
            </a:r>
            <a:endParaRPr lang="en-US" b="1" dirty="0" smtClean="0"/>
          </a:p>
          <a:p>
            <a:r>
              <a:rPr lang="en-US" dirty="0" smtClean="0"/>
              <a:t>WHERE </a:t>
            </a:r>
            <a:r>
              <a:rPr lang="en-US" dirty="0" err="1" smtClean="0"/>
              <a:t>Order_total</a:t>
            </a:r>
            <a:r>
              <a:rPr lang="en-US" dirty="0" smtClean="0"/>
              <a:t> &gt;</a:t>
            </a:r>
          </a:p>
          <a:p>
            <a:r>
              <a:rPr lang="en-US" b="1" dirty="0" smtClean="0"/>
              <a:t>( SELECT AVG(</a:t>
            </a:r>
            <a:r>
              <a:rPr lang="en-US" b="1" dirty="0" err="1" smtClean="0"/>
              <a:t>Order_total</a:t>
            </a:r>
            <a:r>
              <a:rPr lang="en-US" b="1" dirty="0" smtClean="0"/>
              <a:t>) FROM </a:t>
            </a:r>
            <a:r>
              <a:rPr lang="en-US" b="1" dirty="0" err="1" smtClean="0"/>
              <a:t>Order_Table</a:t>
            </a:r>
            <a:r>
              <a:rPr lang="en-US" b="1" dirty="0" smtClean="0"/>
              <a:t> ) );</a:t>
            </a:r>
          </a:p>
          <a:p>
            <a:endParaRPr lang="en-US" dirty="0"/>
          </a:p>
        </p:txBody>
      </p:sp>
      <p:sp>
        <p:nvSpPr>
          <p:cNvPr id="3" name="TextBox 2"/>
          <p:cNvSpPr txBox="1"/>
          <p:nvPr/>
        </p:nvSpPr>
        <p:spPr>
          <a:xfrm>
            <a:off x="533400" y="304800"/>
            <a:ext cx="4191000" cy="369332"/>
          </a:xfrm>
          <a:prstGeom prst="rect">
            <a:avLst/>
          </a:prstGeom>
          <a:noFill/>
        </p:spPr>
        <p:txBody>
          <a:bodyPr wrap="square" rtlCol="0">
            <a:spAutoFit/>
          </a:bodyPr>
          <a:lstStyle/>
          <a:p>
            <a:r>
              <a:rPr lang="en-US" dirty="0" smtClean="0"/>
              <a:t>ANY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1295400" y="304800"/>
            <a:ext cx="6553200" cy="5586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238917" cy="461665"/>
          </a:xfrm>
          <a:prstGeom prst="rect">
            <a:avLst/>
          </a:prstGeom>
        </p:spPr>
        <p:txBody>
          <a:bodyPr wrap="none">
            <a:spAutoFit/>
          </a:bodyPr>
          <a:lstStyle/>
          <a:p>
            <a:r>
              <a:rPr lang="en-US" sz="2400" b="1" dirty="0" smtClean="0"/>
              <a:t>Correlated </a:t>
            </a:r>
            <a:r>
              <a:rPr lang="en-US" sz="2400" b="1" dirty="0" err="1" smtClean="0"/>
              <a:t>Subquery</a:t>
            </a:r>
            <a:r>
              <a:rPr lang="en-US" sz="2400" b="1" dirty="0" smtClean="0"/>
              <a:t> Processing</a:t>
            </a:r>
            <a:endParaRPr lang="en-US" sz="2400" dirty="0"/>
          </a:p>
        </p:txBody>
      </p:sp>
      <p:sp>
        <p:nvSpPr>
          <p:cNvPr id="3" name="Rectangle 2"/>
          <p:cNvSpPr/>
          <p:nvPr/>
        </p:nvSpPr>
        <p:spPr>
          <a:xfrm>
            <a:off x="457200" y="838200"/>
            <a:ext cx="8686800" cy="707886"/>
          </a:xfrm>
          <a:prstGeom prst="rect">
            <a:avLst/>
          </a:prstGeom>
        </p:spPr>
        <p:txBody>
          <a:bodyPr wrap="square">
            <a:spAutoFit/>
          </a:bodyPr>
          <a:lstStyle/>
          <a:p>
            <a:r>
              <a:rPr lang="en-US" sz="2000" dirty="0" smtClean="0"/>
              <a:t>It is an excellent technique to use when there is a need to determine which rows to SELECT based on one or more values from another table</a:t>
            </a:r>
            <a:endParaRPr lang="en-US" sz="2000" dirty="0"/>
          </a:p>
        </p:txBody>
      </p:sp>
      <p:sp>
        <p:nvSpPr>
          <p:cNvPr id="5" name="Rectangle 4"/>
          <p:cNvSpPr/>
          <p:nvPr/>
        </p:nvSpPr>
        <p:spPr>
          <a:xfrm>
            <a:off x="685800" y="2286000"/>
            <a:ext cx="6096000" cy="2862322"/>
          </a:xfrm>
          <a:prstGeom prst="rect">
            <a:avLst/>
          </a:prstGeom>
        </p:spPr>
        <p:txBody>
          <a:bodyPr wrap="square">
            <a:spAutoFit/>
          </a:bodyPr>
          <a:lstStyle/>
          <a:p>
            <a:r>
              <a:rPr lang="en-US" sz="2000" b="1" dirty="0" smtClean="0"/>
              <a:t>SELECT </a:t>
            </a:r>
            <a:r>
              <a:rPr lang="en-US" sz="2000" b="1" dirty="0" err="1" smtClean="0"/>
              <a:t>Last_name</a:t>
            </a:r>
            <a:endParaRPr lang="en-US" sz="2000" b="1" dirty="0" smtClean="0"/>
          </a:p>
          <a:p>
            <a:r>
              <a:rPr lang="en-US" sz="2000" b="1" dirty="0" smtClean="0"/>
              <a:t>,</a:t>
            </a:r>
            <a:r>
              <a:rPr lang="en-US" sz="2000" b="1" dirty="0" err="1" smtClean="0"/>
              <a:t>First_name</a:t>
            </a:r>
            <a:endParaRPr lang="en-US" sz="2000" b="1" dirty="0" smtClean="0"/>
          </a:p>
          <a:p>
            <a:r>
              <a:rPr lang="en-US" sz="2000" b="1" dirty="0" smtClean="0"/>
              <a:t>,</a:t>
            </a:r>
            <a:r>
              <a:rPr lang="en-US" sz="2000" b="1" dirty="0" err="1" smtClean="0"/>
              <a:t>Dept_no</a:t>
            </a:r>
            <a:endParaRPr lang="en-US" sz="2000" b="1" dirty="0" smtClean="0"/>
          </a:p>
          <a:p>
            <a:r>
              <a:rPr lang="en-US" sz="2000" b="1" dirty="0" smtClean="0"/>
              <a:t>,Salary  </a:t>
            </a:r>
          </a:p>
          <a:p>
            <a:r>
              <a:rPr lang="en-US" sz="2000" b="1" dirty="0" smtClean="0"/>
              <a:t>FROM </a:t>
            </a:r>
            <a:r>
              <a:rPr lang="en-US" sz="2000" b="1" dirty="0" err="1" smtClean="0"/>
              <a:t>Employee_Table</a:t>
            </a:r>
            <a:r>
              <a:rPr lang="en-US" sz="2000" b="1" dirty="0" smtClean="0"/>
              <a:t> AS </a:t>
            </a:r>
            <a:r>
              <a:rPr lang="en-US" sz="2000" b="1" dirty="0" err="1" smtClean="0"/>
              <a:t>emp</a:t>
            </a:r>
            <a:endParaRPr lang="en-US" sz="2000" b="1" dirty="0" smtClean="0"/>
          </a:p>
          <a:p>
            <a:r>
              <a:rPr lang="en-US" sz="2000" b="1" dirty="0" smtClean="0"/>
              <a:t>WHERE Salary =</a:t>
            </a:r>
          </a:p>
          <a:p>
            <a:r>
              <a:rPr lang="en-US" sz="2000" b="1" dirty="0" smtClean="0"/>
              <a:t>( SELECT MAX(Salary) FROM </a:t>
            </a:r>
            <a:r>
              <a:rPr lang="en-US" sz="2000" b="1" dirty="0" err="1" smtClean="0"/>
              <a:t>Employee_table</a:t>
            </a:r>
            <a:r>
              <a:rPr lang="en-US" sz="2000" b="1" dirty="0" smtClean="0"/>
              <a:t> AS </a:t>
            </a:r>
            <a:r>
              <a:rPr lang="en-US" sz="2000" b="1" dirty="0" err="1" smtClean="0"/>
              <a:t>emt</a:t>
            </a:r>
            <a:endParaRPr lang="en-US" sz="2000" b="1" dirty="0" smtClean="0"/>
          </a:p>
          <a:p>
            <a:r>
              <a:rPr lang="en-US" sz="2000" b="1" dirty="0" smtClean="0"/>
              <a:t>WHERE </a:t>
            </a:r>
            <a:r>
              <a:rPr lang="en-US" sz="2000" b="1" dirty="0" err="1" smtClean="0"/>
              <a:t>emp.Dept_no</a:t>
            </a:r>
            <a:r>
              <a:rPr lang="en-US" sz="2000" b="1" dirty="0" smtClean="0"/>
              <a:t> = </a:t>
            </a:r>
            <a:r>
              <a:rPr lang="en-US" sz="2000" b="1" dirty="0" err="1" smtClean="0"/>
              <a:t>emt.Dept_no</a:t>
            </a:r>
            <a:r>
              <a:rPr lang="en-US" sz="2000" b="1" dirty="0" smtClean="0"/>
              <a:t> )</a:t>
            </a:r>
          </a:p>
          <a:p>
            <a:r>
              <a:rPr lang="en-US" sz="2000" b="1" dirty="0" smtClean="0"/>
              <a:t>ORDER BY 3,1 ;</a:t>
            </a:r>
            <a:endParaRPr lang="en-US" sz="2000" b="1" dirty="0"/>
          </a:p>
        </p:txBody>
      </p:sp>
      <p:sp>
        <p:nvSpPr>
          <p:cNvPr id="7" name="TextBox 6"/>
          <p:cNvSpPr txBox="1"/>
          <p:nvPr/>
        </p:nvSpPr>
        <p:spPr>
          <a:xfrm>
            <a:off x="457200" y="1676400"/>
            <a:ext cx="6248400" cy="369332"/>
          </a:xfrm>
          <a:prstGeom prst="rect">
            <a:avLst/>
          </a:prstGeom>
          <a:noFill/>
        </p:spPr>
        <p:txBody>
          <a:bodyPr wrap="square" rtlCol="0">
            <a:spAutoFit/>
          </a:bodyPr>
          <a:lstStyle/>
          <a:p>
            <a:r>
              <a:rPr lang="en-US" b="1" dirty="0" smtClean="0"/>
              <a:t>List employees max salary for each Dept</a:t>
            </a:r>
            <a:endParaRPr 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6248400" cy="5016758"/>
          </a:xfrm>
          <a:prstGeom prst="rect">
            <a:avLst/>
          </a:prstGeom>
        </p:spPr>
        <p:txBody>
          <a:bodyPr wrap="square">
            <a:spAutoFit/>
          </a:bodyPr>
          <a:lstStyle/>
          <a:p>
            <a:r>
              <a:rPr lang="en-US" sz="3200" dirty="0" smtClean="0"/>
              <a:t>SELECT </a:t>
            </a:r>
            <a:r>
              <a:rPr lang="en-US" sz="3200" dirty="0" err="1" smtClean="0"/>
              <a:t>Last_name</a:t>
            </a:r>
            <a:endParaRPr lang="en-US" sz="3200" dirty="0" smtClean="0"/>
          </a:p>
          <a:p>
            <a:r>
              <a:rPr lang="en-US" sz="3200" dirty="0" smtClean="0"/>
              <a:t>,</a:t>
            </a:r>
            <a:r>
              <a:rPr lang="en-US" sz="3200" dirty="0" err="1" smtClean="0"/>
              <a:t>First_name</a:t>
            </a:r>
            <a:endParaRPr lang="en-US" sz="3200" dirty="0" smtClean="0"/>
          </a:p>
          <a:p>
            <a:r>
              <a:rPr lang="en-US" sz="3200" dirty="0" smtClean="0"/>
              <a:t>,</a:t>
            </a:r>
            <a:r>
              <a:rPr lang="en-US" sz="3200" dirty="0" err="1" smtClean="0"/>
              <a:t>Dept_no</a:t>
            </a:r>
            <a:endParaRPr lang="en-US" sz="3200" dirty="0" smtClean="0"/>
          </a:p>
          <a:p>
            <a:r>
              <a:rPr lang="en-US" sz="3200" dirty="0" smtClean="0"/>
              <a:t>,Salary ( format '$$$$,$$9.99' )</a:t>
            </a:r>
          </a:p>
          <a:p>
            <a:r>
              <a:rPr lang="en-US" sz="3200" dirty="0" smtClean="0"/>
              <a:t>FROM </a:t>
            </a:r>
            <a:r>
              <a:rPr lang="en-US" sz="3200" b="1" dirty="0" err="1" smtClean="0"/>
              <a:t>Employee_Table</a:t>
            </a:r>
            <a:r>
              <a:rPr lang="en-US" sz="3200" b="1" dirty="0" smtClean="0"/>
              <a:t> AS </a:t>
            </a:r>
            <a:r>
              <a:rPr lang="en-US" sz="3200" b="1" dirty="0" err="1" smtClean="0"/>
              <a:t>emp</a:t>
            </a:r>
            <a:endParaRPr lang="en-US" sz="3200" b="1" dirty="0" smtClean="0"/>
          </a:p>
          <a:p>
            <a:r>
              <a:rPr lang="en-US" sz="3200" dirty="0" smtClean="0"/>
              <a:t>WHERE Salary &lt;= ( SELECT AVG(Salary) FROM </a:t>
            </a:r>
            <a:r>
              <a:rPr lang="en-US" sz="3200" b="1" dirty="0" err="1" smtClean="0"/>
              <a:t>Employee_table</a:t>
            </a:r>
            <a:r>
              <a:rPr lang="en-US" sz="3200" b="1" dirty="0" smtClean="0"/>
              <a:t> AS e</a:t>
            </a:r>
          </a:p>
          <a:p>
            <a:r>
              <a:rPr lang="en-US" sz="3200" dirty="0" smtClean="0"/>
              <a:t>WHERE </a:t>
            </a:r>
            <a:r>
              <a:rPr lang="en-US" sz="3200" b="1" dirty="0" err="1" smtClean="0"/>
              <a:t>emp.Dept_no</a:t>
            </a:r>
            <a:r>
              <a:rPr lang="en-US" sz="3200" b="1" dirty="0" smtClean="0"/>
              <a:t> = </a:t>
            </a:r>
            <a:r>
              <a:rPr lang="en-US" sz="3200" b="1" dirty="0" err="1" smtClean="0"/>
              <a:t>e.Dept_no</a:t>
            </a:r>
            <a:r>
              <a:rPr lang="en-US" sz="3200" b="1" dirty="0" smtClean="0"/>
              <a:t> )</a:t>
            </a:r>
          </a:p>
          <a:p>
            <a:r>
              <a:rPr lang="en-US" sz="3200" dirty="0" smtClean="0"/>
              <a:t>ORDER BY 3,1 ;</a:t>
            </a:r>
            <a:endParaRPr lang="en-US" sz="3200" dirty="0"/>
          </a:p>
        </p:txBody>
      </p:sp>
      <p:sp>
        <p:nvSpPr>
          <p:cNvPr id="3" name="Rectangle 2"/>
          <p:cNvSpPr/>
          <p:nvPr/>
        </p:nvSpPr>
        <p:spPr>
          <a:xfrm>
            <a:off x="228600" y="228600"/>
            <a:ext cx="8763000" cy="707886"/>
          </a:xfrm>
          <a:prstGeom prst="rect">
            <a:avLst/>
          </a:prstGeom>
        </p:spPr>
        <p:txBody>
          <a:bodyPr wrap="square">
            <a:spAutoFit/>
          </a:bodyPr>
          <a:lstStyle/>
          <a:p>
            <a:r>
              <a:rPr lang="en-US" sz="2000" b="1" dirty="0" smtClean="0"/>
              <a:t>Correlated </a:t>
            </a:r>
            <a:r>
              <a:rPr lang="en-US" sz="2000" b="1" dirty="0" err="1" smtClean="0"/>
              <a:t>subquery</a:t>
            </a:r>
            <a:r>
              <a:rPr lang="en-US" sz="2000" b="1" dirty="0" smtClean="0"/>
              <a:t> uses the AVG function to find all employees who earn less than the average pay in their department</a:t>
            </a:r>
            <a:endParaRPr lang="en-US" sz="20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3505200" cy="461665"/>
          </a:xfrm>
          <a:prstGeom prst="rect">
            <a:avLst/>
          </a:prstGeom>
          <a:noFill/>
        </p:spPr>
        <p:txBody>
          <a:bodyPr wrap="square" rtlCol="0">
            <a:spAutoFit/>
          </a:bodyPr>
          <a:lstStyle/>
          <a:p>
            <a:r>
              <a:rPr lang="en-US" sz="2400" b="1" dirty="0" smtClean="0"/>
              <a:t>Exist and Not Exist</a:t>
            </a:r>
            <a:endParaRPr lang="en-US" b="1" dirty="0"/>
          </a:p>
        </p:txBody>
      </p:sp>
      <p:sp>
        <p:nvSpPr>
          <p:cNvPr id="3" name="Rectangle 2"/>
          <p:cNvSpPr/>
          <p:nvPr/>
        </p:nvSpPr>
        <p:spPr>
          <a:xfrm>
            <a:off x="609600" y="990600"/>
            <a:ext cx="7239000" cy="1938992"/>
          </a:xfrm>
          <a:prstGeom prst="rect">
            <a:avLst/>
          </a:prstGeom>
        </p:spPr>
        <p:txBody>
          <a:bodyPr wrap="square">
            <a:spAutoFit/>
          </a:bodyPr>
          <a:lstStyle/>
          <a:p>
            <a:r>
              <a:rPr lang="en-US" sz="2400" dirty="0" smtClean="0"/>
              <a:t>SELECT </a:t>
            </a:r>
            <a:r>
              <a:rPr lang="en-US" sz="2400" dirty="0" err="1" smtClean="0"/>
              <a:t>Customer_name</a:t>
            </a:r>
            <a:endParaRPr lang="en-US" sz="2400" dirty="0" smtClean="0"/>
          </a:p>
          <a:p>
            <a:r>
              <a:rPr lang="en-US" sz="2400" dirty="0" smtClean="0"/>
              <a:t>FROM </a:t>
            </a:r>
            <a:r>
              <a:rPr lang="en-US" sz="2400" dirty="0" err="1" smtClean="0"/>
              <a:t>Customer_table</a:t>
            </a:r>
            <a:r>
              <a:rPr lang="en-US" sz="2400" dirty="0" smtClean="0"/>
              <a:t> AS CUST</a:t>
            </a:r>
          </a:p>
          <a:p>
            <a:r>
              <a:rPr lang="en-US" sz="2400" dirty="0" smtClean="0"/>
              <a:t>WHERE </a:t>
            </a:r>
            <a:r>
              <a:rPr lang="en-US" sz="2400" b="1" dirty="0" smtClean="0"/>
              <a:t>EXISTS ( SELECT * FROM </a:t>
            </a:r>
            <a:r>
              <a:rPr lang="en-US" sz="2400" b="1" dirty="0" err="1" smtClean="0"/>
              <a:t>Order_table</a:t>
            </a:r>
            <a:r>
              <a:rPr lang="en-US" sz="2400" b="1" dirty="0" smtClean="0"/>
              <a:t> AS OT</a:t>
            </a:r>
          </a:p>
          <a:p>
            <a:r>
              <a:rPr lang="en-US" sz="2400" dirty="0" smtClean="0"/>
              <a:t>WHERE </a:t>
            </a:r>
            <a:r>
              <a:rPr lang="en-US" sz="2400" dirty="0" err="1" smtClean="0"/>
              <a:t>CUST.Customer_number</a:t>
            </a:r>
            <a:r>
              <a:rPr lang="en-US" sz="2400" dirty="0" smtClean="0"/>
              <a:t> = </a:t>
            </a:r>
            <a:r>
              <a:rPr lang="en-US" sz="2400" dirty="0" err="1" smtClean="0"/>
              <a:t>OT.Customer_number</a:t>
            </a:r>
            <a:r>
              <a:rPr lang="en-US" sz="2400" dirty="0" smtClean="0"/>
              <a:t> ) ;</a:t>
            </a:r>
            <a:endParaRPr lang="en-US" sz="2400" dirty="0"/>
          </a:p>
        </p:txBody>
      </p:sp>
      <p:sp>
        <p:nvSpPr>
          <p:cNvPr id="4" name="Rectangle 3"/>
          <p:cNvSpPr/>
          <p:nvPr/>
        </p:nvSpPr>
        <p:spPr>
          <a:xfrm>
            <a:off x="457200" y="3429000"/>
            <a:ext cx="8382000" cy="2246769"/>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FROM </a:t>
            </a:r>
            <a:r>
              <a:rPr lang="en-US" sz="2800" dirty="0" err="1" smtClean="0"/>
              <a:t>Customer_table</a:t>
            </a:r>
            <a:r>
              <a:rPr lang="en-US" sz="2800" dirty="0" smtClean="0"/>
              <a:t> AS CUST</a:t>
            </a:r>
          </a:p>
          <a:p>
            <a:r>
              <a:rPr lang="en-US" sz="2800" dirty="0" smtClean="0"/>
              <a:t>WHERE NOT EXISTS ( SELECT * FROM </a:t>
            </a:r>
            <a:r>
              <a:rPr lang="en-US" sz="2800" dirty="0" err="1" smtClean="0"/>
              <a:t>Order_table</a:t>
            </a:r>
            <a:r>
              <a:rPr lang="en-US" sz="2800" dirty="0" smtClean="0"/>
              <a:t> AS OT</a:t>
            </a:r>
          </a:p>
          <a:p>
            <a:r>
              <a:rPr lang="en-US" sz="2800" dirty="0" smtClean="0"/>
              <a:t>WHERE </a:t>
            </a:r>
            <a:r>
              <a:rPr lang="en-US" sz="2800" dirty="0" err="1" smtClean="0"/>
              <a:t>CUST.Customer_number</a:t>
            </a:r>
            <a:r>
              <a:rPr lang="en-US" sz="2800" dirty="0" smtClean="0"/>
              <a:t> = </a:t>
            </a:r>
            <a:r>
              <a:rPr lang="en-US" sz="2800" dirty="0" err="1" smtClean="0"/>
              <a:t>OT.Customer_number</a:t>
            </a:r>
            <a:r>
              <a:rPr lang="en-US" sz="2800" dirty="0" smtClean="0"/>
              <a:t> ) ;</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626151" cy="369332"/>
          </a:xfrm>
          <a:prstGeom prst="rect">
            <a:avLst/>
          </a:prstGeom>
        </p:spPr>
        <p:txBody>
          <a:bodyPr wrap="none">
            <a:spAutoFit/>
          </a:bodyPr>
          <a:lstStyle/>
          <a:p>
            <a:r>
              <a:rPr lang="en-US" b="1" dirty="0" smtClean="0"/>
              <a:t>Join Processing</a:t>
            </a:r>
            <a:endParaRPr lang="en-US" dirty="0"/>
          </a:p>
        </p:txBody>
      </p:sp>
      <p:sp>
        <p:nvSpPr>
          <p:cNvPr id="3" name="Rectangle 2"/>
          <p:cNvSpPr/>
          <p:nvPr/>
        </p:nvSpPr>
        <p:spPr>
          <a:xfrm>
            <a:off x="457200" y="914401"/>
            <a:ext cx="6400800" cy="2339102"/>
          </a:xfrm>
          <a:prstGeom prst="rect">
            <a:avLst/>
          </a:prstGeom>
        </p:spPr>
        <p:txBody>
          <a:bodyPr wrap="square">
            <a:spAutoFit/>
          </a:bodyPr>
          <a:lstStyle/>
          <a:p>
            <a:r>
              <a:rPr lang="en-US" b="1" dirty="0" smtClean="0"/>
              <a:t>SELECT </a:t>
            </a:r>
            <a:r>
              <a:rPr lang="en-US" b="1" dirty="0" err="1" smtClean="0"/>
              <a:t>cust.Customer_number</a:t>
            </a:r>
            <a:endParaRPr lang="en-US" b="1" dirty="0" smtClean="0"/>
          </a:p>
          <a:p>
            <a:r>
              <a:rPr lang="en-US" b="1" dirty="0" smtClean="0"/>
              <a:t>,</a:t>
            </a:r>
            <a:r>
              <a:rPr lang="en-US" b="1" dirty="0" err="1" smtClean="0"/>
              <a:t>Customer_name</a:t>
            </a:r>
            <a:endParaRPr lang="en-US" b="1" dirty="0" smtClean="0"/>
          </a:p>
          <a:p>
            <a:r>
              <a:rPr lang="en-US" b="1" dirty="0" smtClean="0"/>
              <a:t>,</a:t>
            </a:r>
            <a:r>
              <a:rPr lang="en-US" b="1" dirty="0" err="1" smtClean="0"/>
              <a:t>Order_number</a:t>
            </a:r>
            <a:endParaRPr lang="en-US" b="1" dirty="0" smtClean="0"/>
          </a:p>
          <a:p>
            <a:r>
              <a:rPr lang="en-US" b="1" dirty="0" smtClean="0"/>
              <a:t>,</a:t>
            </a:r>
            <a:r>
              <a:rPr lang="en-US" b="1" dirty="0" err="1" smtClean="0"/>
              <a:t>Order_total</a:t>
            </a:r>
            <a:r>
              <a:rPr lang="en-US" b="1" dirty="0" smtClean="0"/>
              <a:t> (FORMAT '$$$,$$9.99' )</a:t>
            </a:r>
          </a:p>
          <a:p>
            <a:r>
              <a:rPr lang="en-US" b="1" dirty="0" smtClean="0"/>
              <a:t>FROM </a:t>
            </a:r>
            <a:r>
              <a:rPr lang="en-US" b="1" dirty="0" err="1" smtClean="0"/>
              <a:t>Customer_table</a:t>
            </a:r>
            <a:r>
              <a:rPr lang="en-US" b="1" dirty="0" smtClean="0"/>
              <a:t> AS </a:t>
            </a:r>
            <a:r>
              <a:rPr lang="en-US" b="1" dirty="0" err="1" smtClean="0"/>
              <a:t>cust</a:t>
            </a:r>
            <a:endParaRPr lang="en-US" b="1" dirty="0" smtClean="0"/>
          </a:p>
          <a:p>
            <a:r>
              <a:rPr lang="en-US" b="1" dirty="0" smtClean="0"/>
              <a:t>,</a:t>
            </a:r>
            <a:r>
              <a:rPr lang="en-US" b="1" dirty="0" err="1" smtClean="0"/>
              <a:t>Order_table</a:t>
            </a:r>
            <a:r>
              <a:rPr lang="en-US" b="1" dirty="0" smtClean="0"/>
              <a:t> AS </a:t>
            </a:r>
            <a:r>
              <a:rPr lang="en-US" b="1" dirty="0" err="1" smtClean="0"/>
              <a:t>ord</a:t>
            </a:r>
            <a:endParaRPr lang="en-US" b="1" dirty="0" smtClean="0"/>
          </a:p>
          <a:p>
            <a:r>
              <a:rPr lang="en-US" b="1" dirty="0" smtClean="0"/>
              <a:t>WHERE </a:t>
            </a:r>
            <a:r>
              <a:rPr lang="en-US" b="1" dirty="0" err="1" smtClean="0"/>
              <a:t>cust.customer_number</a:t>
            </a:r>
            <a:r>
              <a:rPr lang="en-US" b="1" dirty="0" smtClean="0"/>
              <a:t> = </a:t>
            </a:r>
            <a:r>
              <a:rPr lang="en-US" b="1" dirty="0" err="1" smtClean="0"/>
              <a:t>ord.customer_number</a:t>
            </a:r>
            <a:endParaRPr lang="en-US" b="1" dirty="0" smtClean="0"/>
          </a:p>
          <a:p>
            <a:r>
              <a:rPr lang="en-US" b="1" dirty="0" smtClean="0"/>
              <a:t>ORDER BY 2 </a:t>
            </a:r>
            <a:r>
              <a:rPr lang="en-US" sz="2000" b="1" dirty="0" smtClean="0"/>
              <a:t>;</a:t>
            </a:r>
            <a:endParaRPr lang="en-US" sz="2000" b="1" dirty="0"/>
          </a:p>
        </p:txBody>
      </p:sp>
      <p:sp>
        <p:nvSpPr>
          <p:cNvPr id="4" name="Rectangle 3"/>
          <p:cNvSpPr/>
          <p:nvPr/>
        </p:nvSpPr>
        <p:spPr>
          <a:xfrm>
            <a:off x="533400" y="3352800"/>
            <a:ext cx="1366464" cy="369332"/>
          </a:xfrm>
          <a:prstGeom prst="rect">
            <a:avLst/>
          </a:prstGeom>
        </p:spPr>
        <p:txBody>
          <a:bodyPr wrap="none">
            <a:spAutoFit/>
          </a:bodyPr>
          <a:lstStyle/>
          <a:p>
            <a:r>
              <a:rPr lang="en-US" b="1" dirty="0" smtClean="0"/>
              <a:t>Product Join</a:t>
            </a:r>
            <a:endParaRPr lang="en-US" dirty="0"/>
          </a:p>
        </p:txBody>
      </p:sp>
      <p:sp>
        <p:nvSpPr>
          <p:cNvPr id="5" name="Rectangle 4"/>
          <p:cNvSpPr/>
          <p:nvPr/>
        </p:nvSpPr>
        <p:spPr>
          <a:xfrm>
            <a:off x="609600" y="3733800"/>
            <a:ext cx="8153400" cy="646331"/>
          </a:xfrm>
          <a:prstGeom prst="rect">
            <a:avLst/>
          </a:prstGeom>
        </p:spPr>
        <p:txBody>
          <a:bodyPr wrap="square">
            <a:spAutoFit/>
          </a:bodyPr>
          <a:lstStyle/>
          <a:p>
            <a:r>
              <a:rPr lang="en-US" dirty="0" smtClean="0"/>
              <a:t>next join example uses a WHERE clause, but it only limits which rows participate in the join and does not provide a join condition</a:t>
            </a:r>
            <a:endParaRPr lang="en-US" dirty="0"/>
          </a:p>
        </p:txBody>
      </p:sp>
      <p:sp>
        <p:nvSpPr>
          <p:cNvPr id="6" name="Rectangle 5"/>
          <p:cNvSpPr/>
          <p:nvPr/>
        </p:nvSpPr>
        <p:spPr>
          <a:xfrm>
            <a:off x="609600" y="4495800"/>
            <a:ext cx="7543800" cy="1477328"/>
          </a:xfrm>
          <a:prstGeom prst="rect">
            <a:avLst/>
          </a:prstGeom>
        </p:spPr>
        <p:txBody>
          <a:bodyPr wrap="square">
            <a:spAutoFit/>
          </a:bodyPr>
          <a:lstStyle/>
          <a:p>
            <a:r>
              <a:rPr lang="en-US" b="1" dirty="0" smtClean="0"/>
              <a:t>SELECT </a:t>
            </a:r>
            <a:r>
              <a:rPr lang="en-US" b="1" dirty="0" err="1" smtClean="0"/>
              <a:t>Customer_name,Order_number</a:t>
            </a:r>
            <a:endParaRPr lang="en-US" b="1" dirty="0" smtClean="0"/>
          </a:p>
          <a:p>
            <a:r>
              <a:rPr lang="en-US" b="1" dirty="0" smtClean="0"/>
              <a:t>,</a:t>
            </a:r>
            <a:r>
              <a:rPr lang="en-US" b="1" dirty="0" err="1" smtClean="0"/>
              <a:t>Order_total</a:t>
            </a:r>
            <a:r>
              <a:rPr lang="en-US" b="1" dirty="0" smtClean="0"/>
              <a:t> (FORMAT '$$$,$$9.99' )</a:t>
            </a:r>
          </a:p>
          <a:p>
            <a:r>
              <a:rPr lang="en-US" b="1" dirty="0" smtClean="0"/>
              <a:t>FROM </a:t>
            </a:r>
            <a:r>
              <a:rPr lang="en-US" b="1" dirty="0" err="1" smtClean="0"/>
              <a:t>Customer_table</a:t>
            </a:r>
            <a:r>
              <a:rPr lang="en-US" b="1" dirty="0" smtClean="0"/>
              <a:t> AS </a:t>
            </a:r>
            <a:r>
              <a:rPr lang="en-US" b="1" dirty="0" err="1" smtClean="0"/>
              <a:t>cust</a:t>
            </a:r>
            <a:endParaRPr lang="en-US" b="1" dirty="0" smtClean="0"/>
          </a:p>
          <a:p>
            <a:r>
              <a:rPr lang="en-US" b="1" dirty="0" smtClean="0"/>
              <a:t>,</a:t>
            </a:r>
            <a:r>
              <a:rPr lang="en-US" b="1" dirty="0" err="1" smtClean="0"/>
              <a:t>Order_table</a:t>
            </a:r>
            <a:r>
              <a:rPr lang="en-US" b="1" dirty="0" smtClean="0"/>
              <a:t> AS </a:t>
            </a:r>
            <a:r>
              <a:rPr lang="en-US" b="1" dirty="0" err="1" smtClean="0"/>
              <a:t>ord</a:t>
            </a:r>
            <a:endParaRPr lang="en-US" b="1" dirty="0" smtClean="0"/>
          </a:p>
          <a:p>
            <a:r>
              <a:rPr lang="en-US" b="1" dirty="0" smtClean="0"/>
              <a:t>WHERE </a:t>
            </a:r>
            <a:r>
              <a:rPr lang="en-US" b="1" dirty="0" err="1" smtClean="0"/>
              <a:t>customer_name</a:t>
            </a:r>
            <a:r>
              <a:rPr lang="en-US" b="1" dirty="0" smtClean="0"/>
              <a:t> = 'Billy" Best Choice';</a:t>
            </a:r>
            <a:endParaRPr 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3429000" cy="369332"/>
          </a:xfrm>
          <a:prstGeom prst="rect">
            <a:avLst/>
          </a:prstGeom>
          <a:noFill/>
        </p:spPr>
        <p:txBody>
          <a:bodyPr wrap="square" rtlCol="0">
            <a:spAutoFit/>
          </a:bodyPr>
          <a:lstStyle/>
          <a:p>
            <a:r>
              <a:rPr lang="en-US" dirty="0" smtClean="0"/>
              <a:t>Date Processing</a:t>
            </a:r>
            <a:endParaRPr lang="en-US" dirty="0"/>
          </a:p>
        </p:txBody>
      </p:sp>
      <p:sp>
        <p:nvSpPr>
          <p:cNvPr id="3" name="TextBox 2"/>
          <p:cNvSpPr txBox="1"/>
          <p:nvPr/>
        </p:nvSpPr>
        <p:spPr>
          <a:xfrm>
            <a:off x="609600" y="990600"/>
            <a:ext cx="5029200" cy="369332"/>
          </a:xfrm>
          <a:prstGeom prst="rect">
            <a:avLst/>
          </a:prstGeom>
          <a:noFill/>
        </p:spPr>
        <p:txBody>
          <a:bodyPr wrap="square" rtlCol="0">
            <a:spAutoFit/>
          </a:bodyPr>
          <a:lstStyle/>
          <a:p>
            <a:r>
              <a:rPr lang="en-US" dirty="0" smtClean="0"/>
              <a:t>Select date </a:t>
            </a:r>
            <a:endParaRPr lang="en-US" dirty="0"/>
          </a:p>
        </p:txBody>
      </p:sp>
      <p:sp>
        <p:nvSpPr>
          <p:cNvPr id="4" name="Rectangle 3"/>
          <p:cNvSpPr/>
          <p:nvPr/>
        </p:nvSpPr>
        <p:spPr>
          <a:xfrm>
            <a:off x="685800" y="1447800"/>
            <a:ext cx="7467600" cy="2677656"/>
          </a:xfrm>
          <a:prstGeom prst="rect">
            <a:avLst/>
          </a:prstGeom>
        </p:spPr>
        <p:txBody>
          <a:bodyPr wrap="square">
            <a:spAutoFit/>
          </a:bodyPr>
          <a:lstStyle/>
          <a:p>
            <a:r>
              <a:rPr lang="en-US" sz="2400" dirty="0" smtClean="0"/>
              <a:t>SELECT </a:t>
            </a:r>
            <a:r>
              <a:rPr lang="en-US" sz="2400" dirty="0" err="1" smtClean="0"/>
              <a:t>Order_date</a:t>
            </a:r>
            <a:endParaRPr lang="en-US" sz="2400" dirty="0" smtClean="0"/>
          </a:p>
          <a:p>
            <a:r>
              <a:rPr lang="en-US" sz="2400" dirty="0" smtClean="0"/>
              <a:t>,</a:t>
            </a:r>
            <a:r>
              <a:rPr lang="en-US" sz="2400" dirty="0" err="1" smtClean="0"/>
              <a:t>Order_date</a:t>
            </a:r>
            <a:r>
              <a:rPr lang="en-US" sz="2400" dirty="0" smtClean="0"/>
              <a:t> +60 </a:t>
            </a:r>
            <a:r>
              <a:rPr lang="en-US" sz="2400" b="1" dirty="0" smtClean="0"/>
              <a:t>AS </a:t>
            </a:r>
            <a:r>
              <a:rPr lang="en-US" sz="2400" b="1" dirty="0" err="1" smtClean="0"/>
              <a:t>Due_Date</a:t>
            </a:r>
            <a:endParaRPr lang="en-US" sz="2400" b="1" dirty="0" smtClean="0"/>
          </a:p>
          <a:p>
            <a:r>
              <a:rPr lang="en-US" sz="2400" dirty="0" smtClean="0"/>
              <a:t>,</a:t>
            </a:r>
            <a:r>
              <a:rPr lang="en-US" sz="2400" dirty="0" err="1" smtClean="0"/>
              <a:t>Order_total</a:t>
            </a:r>
            <a:r>
              <a:rPr lang="en-US" sz="2400" dirty="0" smtClean="0"/>
              <a:t> ,</a:t>
            </a:r>
            <a:r>
              <a:rPr lang="en-US" sz="2400" b="1" dirty="0" err="1" smtClean="0"/>
              <a:t>Due_date</a:t>
            </a:r>
            <a:r>
              <a:rPr lang="en-US" sz="2400" b="1" dirty="0" smtClean="0"/>
              <a:t> -10 (Title 'Discount Date')</a:t>
            </a:r>
          </a:p>
          <a:p>
            <a:r>
              <a:rPr lang="en-US" sz="2400" dirty="0" smtClean="0"/>
              <a:t>,</a:t>
            </a:r>
            <a:r>
              <a:rPr lang="en-US" sz="2400" dirty="0" err="1" smtClean="0"/>
              <a:t>Order_total</a:t>
            </a:r>
            <a:r>
              <a:rPr lang="en-US" sz="2400" dirty="0" smtClean="0"/>
              <a:t>*.98 (FORMAT '$$$$,$$$.99', Title 'Discounted')</a:t>
            </a:r>
          </a:p>
          <a:p>
            <a:r>
              <a:rPr lang="en-US" sz="2400" dirty="0" smtClean="0"/>
              <a:t>FROM </a:t>
            </a:r>
            <a:r>
              <a:rPr lang="en-US" sz="2400" dirty="0" err="1" smtClean="0"/>
              <a:t>Order_table</a:t>
            </a:r>
            <a:endParaRPr lang="en-US" sz="2400" dirty="0" smtClean="0"/>
          </a:p>
          <a:p>
            <a:r>
              <a:rPr lang="en-US" sz="2400" dirty="0" smtClean="0"/>
              <a:t>WHERE </a:t>
            </a:r>
            <a:r>
              <a:rPr lang="en-US" sz="2400" dirty="0" err="1" smtClean="0"/>
              <a:t>Order_date</a:t>
            </a:r>
            <a:r>
              <a:rPr lang="en-US" sz="2400" dirty="0" smtClean="0"/>
              <a:t> &gt; 981231 ;</a:t>
            </a:r>
            <a:endParaRPr lang="en-US" sz="2400" b="1" dirty="0"/>
          </a:p>
        </p:txBody>
      </p:sp>
      <p:sp>
        <p:nvSpPr>
          <p:cNvPr id="5" name="Rectangle 4"/>
          <p:cNvSpPr/>
          <p:nvPr/>
        </p:nvSpPr>
        <p:spPr>
          <a:xfrm>
            <a:off x="685800" y="4180344"/>
            <a:ext cx="4572000" cy="2677656"/>
          </a:xfrm>
          <a:prstGeom prst="rect">
            <a:avLst/>
          </a:prstGeom>
        </p:spPr>
        <p:txBody>
          <a:bodyPr>
            <a:spAutoFit/>
          </a:bodyPr>
          <a:lstStyle/>
          <a:p>
            <a:r>
              <a:rPr lang="en-US" sz="2400" dirty="0" smtClean="0"/>
              <a:t>SELECT </a:t>
            </a:r>
            <a:r>
              <a:rPr lang="en-US" sz="2400" dirty="0" err="1" smtClean="0"/>
              <a:t>Order_date</a:t>
            </a:r>
            <a:endParaRPr lang="en-US" sz="2400" dirty="0" smtClean="0"/>
          </a:p>
          <a:p>
            <a:r>
              <a:rPr lang="en-US" sz="2400" dirty="0" smtClean="0"/>
              <a:t>,</a:t>
            </a:r>
            <a:r>
              <a:rPr lang="en-US" sz="2400" dirty="0" err="1" smtClean="0"/>
              <a:t>Order_date</a:t>
            </a:r>
            <a:r>
              <a:rPr lang="en-US" sz="2400" dirty="0" smtClean="0"/>
              <a:t> +365 (Title 'Year Later Date')</a:t>
            </a:r>
          </a:p>
          <a:p>
            <a:r>
              <a:rPr lang="en-US" sz="2400" dirty="0" smtClean="0"/>
              <a:t>,</a:t>
            </a:r>
            <a:r>
              <a:rPr lang="en-US" sz="2400" dirty="0" err="1" smtClean="0"/>
              <a:t>Order_total</a:t>
            </a:r>
            <a:r>
              <a:rPr lang="en-US" sz="2400" dirty="0" smtClean="0"/>
              <a:t> (FORMAT '$$$$,$$$.99')</a:t>
            </a:r>
          </a:p>
          <a:p>
            <a:r>
              <a:rPr lang="en-US" sz="2400" dirty="0" smtClean="0"/>
              <a:t>FROM </a:t>
            </a:r>
            <a:r>
              <a:rPr lang="en-US" sz="2400" dirty="0" err="1" smtClean="0"/>
              <a:t>Order_table</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09600"/>
            <a:ext cx="8610600" cy="2246769"/>
          </a:xfrm>
          <a:prstGeom prst="rect">
            <a:avLst/>
          </a:prstGeom>
        </p:spPr>
        <p:txBody>
          <a:bodyPr wrap="square">
            <a:spAutoFit/>
          </a:bodyPr>
          <a:lstStyle/>
          <a:p>
            <a:r>
              <a:rPr lang="en-US" sz="2800" b="1" dirty="0" smtClean="0"/>
              <a:t>SELECT ADD_MONTHS(</a:t>
            </a:r>
            <a:r>
              <a:rPr lang="en-US" sz="2800" b="1" dirty="0" err="1" smtClean="0"/>
              <a:t>Order_date</a:t>
            </a:r>
            <a:r>
              <a:rPr lang="en-US" sz="2800" b="1" dirty="0" smtClean="0"/>
              <a:t>, 2) (Title 'Due Date')</a:t>
            </a:r>
          </a:p>
          <a:p>
            <a:r>
              <a:rPr lang="en-US" sz="2800" b="1" dirty="0" smtClean="0"/>
              <a:t>,</a:t>
            </a:r>
            <a:r>
              <a:rPr lang="en-US" sz="2800" b="1" dirty="0" err="1" smtClean="0"/>
              <a:t>Order_date</a:t>
            </a:r>
            <a:r>
              <a:rPr lang="en-US" sz="2800" b="1" dirty="0" smtClean="0"/>
              <a:t> (FORMAT 'YYYY-MM-DD')</a:t>
            </a:r>
          </a:p>
          <a:p>
            <a:r>
              <a:rPr lang="en-US" sz="2800" b="1" dirty="0" smtClean="0"/>
              <a:t>,</a:t>
            </a:r>
            <a:r>
              <a:rPr lang="en-US" sz="2800" b="1" dirty="0" err="1" smtClean="0"/>
              <a:t>Order_total</a:t>
            </a:r>
            <a:r>
              <a:rPr lang="en-US" sz="2800" b="1" dirty="0" smtClean="0"/>
              <a:t> (FORMAT '$$$$,$$$.99')</a:t>
            </a:r>
          </a:p>
          <a:p>
            <a:r>
              <a:rPr lang="en-US" sz="2800" b="1" dirty="0" smtClean="0"/>
              <a:t>FROM </a:t>
            </a:r>
            <a:r>
              <a:rPr lang="en-US" sz="2800" b="1" dirty="0" err="1" smtClean="0"/>
              <a:t>Order_table</a:t>
            </a:r>
            <a:endParaRPr lang="en-US" sz="2800" b="1" dirty="0" smtClean="0"/>
          </a:p>
          <a:p>
            <a:r>
              <a:rPr lang="en-US" sz="2800" b="1" dirty="0" smtClean="0"/>
              <a:t>ORDER BY 2 ;</a:t>
            </a:r>
            <a:endParaRPr lang="en-US" sz="1600" b="1" dirty="0"/>
          </a:p>
        </p:txBody>
      </p:sp>
      <p:sp>
        <p:nvSpPr>
          <p:cNvPr id="4" name="Rectangle 3"/>
          <p:cNvSpPr/>
          <p:nvPr/>
        </p:nvSpPr>
        <p:spPr>
          <a:xfrm>
            <a:off x="304800" y="3352800"/>
            <a:ext cx="8382000" cy="2677656"/>
          </a:xfrm>
          <a:prstGeom prst="rect">
            <a:avLst/>
          </a:prstGeom>
        </p:spPr>
        <p:txBody>
          <a:bodyPr wrap="square">
            <a:spAutoFit/>
          </a:bodyPr>
          <a:lstStyle/>
          <a:p>
            <a:r>
              <a:rPr lang="en-US" sz="2800" b="1" dirty="0" smtClean="0"/>
              <a:t>SELECT EXTRACT(YEAR FROM '2000-10-01') AS </a:t>
            </a:r>
            <a:r>
              <a:rPr lang="en-US" sz="2800" b="1" dirty="0" err="1" smtClean="0"/>
              <a:t>Yr_Part</a:t>
            </a:r>
            <a:endParaRPr lang="en-US" sz="2800" b="1" dirty="0" smtClean="0"/>
          </a:p>
          <a:p>
            <a:r>
              <a:rPr lang="en-US" sz="2800" b="1" dirty="0" smtClean="0"/>
              <a:t>,EXTRACT(MONTH FROM '2000-10-01') AS </a:t>
            </a:r>
            <a:r>
              <a:rPr lang="en-US" sz="2800" b="1" dirty="0" err="1" smtClean="0"/>
              <a:t>Mth_Part</a:t>
            </a:r>
            <a:endParaRPr lang="en-US" sz="2800" b="1" dirty="0" smtClean="0"/>
          </a:p>
          <a:p>
            <a:r>
              <a:rPr lang="en-US" sz="2800" b="1" dirty="0" smtClean="0"/>
              <a:t>,EXTRACT(DAY FROM '2000-10-01') AS </a:t>
            </a:r>
            <a:r>
              <a:rPr lang="en-US" sz="2800" b="1" dirty="0" err="1" smtClean="0"/>
              <a:t>Day_Part</a:t>
            </a:r>
            <a:endParaRPr lang="en-US" sz="2800" b="1" dirty="0" smtClean="0"/>
          </a:p>
          <a:p>
            <a:r>
              <a:rPr lang="en-US" sz="2800" b="1" dirty="0" smtClean="0"/>
              <a:t>,EXTRACT(HOUR FROM '10:01:30') AS </a:t>
            </a:r>
            <a:r>
              <a:rPr lang="en-US" sz="2800" b="1" dirty="0" err="1" smtClean="0"/>
              <a:t>Hr_Part</a:t>
            </a:r>
            <a:endParaRPr lang="en-US" sz="2800" b="1" dirty="0" smtClean="0"/>
          </a:p>
          <a:p>
            <a:r>
              <a:rPr lang="en-US" sz="2800" b="1" dirty="0" smtClean="0"/>
              <a:t>,EXTRACT(MINUTE FROM '10:01:30') AS </a:t>
            </a:r>
            <a:r>
              <a:rPr lang="en-US" sz="2800" b="1" dirty="0" err="1" smtClean="0"/>
              <a:t>Min_Part</a:t>
            </a:r>
            <a:endParaRPr lang="en-US" sz="2800" b="1" dirty="0" smtClean="0"/>
          </a:p>
          <a:p>
            <a:r>
              <a:rPr lang="en-US" sz="2800" b="1" dirty="0" smtClean="0"/>
              <a:t>,EXTRACT(SECOND FROM '10:01:30') AS </a:t>
            </a:r>
            <a:r>
              <a:rPr lang="en-US" sz="2800" b="1" dirty="0" err="1" smtClean="0"/>
              <a:t>Sec_Part</a:t>
            </a:r>
            <a:r>
              <a:rPr lang="en-US" sz="2800" b="1" dirty="0" smtClean="0"/>
              <a:t> ;</a:t>
            </a:r>
            <a:endParaRPr lang="en-US" sz="2800"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43800" cy="1015663"/>
          </a:xfrm>
          <a:prstGeom prst="rect">
            <a:avLst/>
          </a:prstGeom>
        </p:spPr>
        <p:txBody>
          <a:bodyPr wrap="square">
            <a:spAutoFit/>
          </a:bodyPr>
          <a:lstStyle/>
          <a:p>
            <a:r>
              <a:rPr lang="en-US" sz="2000" b="1" dirty="0" smtClean="0"/>
              <a:t>SELECT EXTRACT(Month FROM </a:t>
            </a:r>
            <a:r>
              <a:rPr lang="en-US" sz="2000" b="1" dirty="0" err="1" smtClean="0"/>
              <a:t>Order_date</a:t>
            </a:r>
            <a:r>
              <a:rPr lang="en-US" sz="2000" b="1" dirty="0" smtClean="0"/>
              <a:t>)</a:t>
            </a:r>
          </a:p>
          <a:p>
            <a:r>
              <a:rPr lang="en-US" sz="2000" b="1" dirty="0" smtClean="0"/>
              <a:t>,COUNT(*) AS </a:t>
            </a:r>
            <a:r>
              <a:rPr lang="en-US" sz="2000" b="1" dirty="0" err="1" smtClean="0"/>
              <a:t>Nbr_of_rows</a:t>
            </a:r>
            <a:endParaRPr lang="en-US" sz="2000" b="1" dirty="0" smtClean="0"/>
          </a:p>
          <a:p>
            <a:r>
              <a:rPr lang="en-US" sz="2000" b="1" dirty="0" smtClean="0"/>
              <a:t>,AVG(</a:t>
            </a:r>
            <a:r>
              <a:rPr lang="en-US" sz="2000" b="1" dirty="0" err="1" smtClean="0"/>
              <a:t>Order_total</a:t>
            </a:r>
            <a:r>
              <a:rPr lang="en-US" sz="2000" b="1" dirty="0" smtClean="0"/>
              <a:t>) FROM </a:t>
            </a:r>
            <a:r>
              <a:rPr lang="en-US" sz="2000" b="1" dirty="0" err="1" smtClean="0"/>
              <a:t>Order_table</a:t>
            </a:r>
            <a:r>
              <a:rPr lang="en-US" sz="2000" b="1" dirty="0" smtClean="0"/>
              <a:t> GROUP BY 1 ORDER BY 1 ;</a:t>
            </a:r>
            <a:endParaRPr lang="en-US" sz="2000" b="1" dirty="0"/>
          </a:p>
        </p:txBody>
      </p:sp>
      <p:sp>
        <p:nvSpPr>
          <p:cNvPr id="3" name="Rectangle 2"/>
          <p:cNvSpPr/>
          <p:nvPr/>
        </p:nvSpPr>
        <p:spPr>
          <a:xfrm>
            <a:off x="457200" y="1981200"/>
            <a:ext cx="8382000" cy="830997"/>
          </a:xfrm>
          <a:prstGeom prst="rect">
            <a:avLst/>
          </a:prstGeom>
        </p:spPr>
        <p:txBody>
          <a:bodyPr wrap="square">
            <a:spAutoFit/>
          </a:bodyPr>
          <a:lstStyle/>
          <a:p>
            <a:r>
              <a:rPr lang="en-US" sz="2400" dirty="0" smtClean="0"/>
              <a:t>select * from </a:t>
            </a:r>
            <a:r>
              <a:rPr lang="en-US" sz="2400" b="1" dirty="0" err="1" smtClean="0"/>
              <a:t>sys_calendar.calendar</a:t>
            </a:r>
            <a:r>
              <a:rPr lang="en-US" sz="2400" b="1" dirty="0" smtClean="0"/>
              <a:t> </a:t>
            </a:r>
            <a:r>
              <a:rPr lang="en-US" sz="2400" dirty="0" smtClean="0"/>
              <a:t>where </a:t>
            </a:r>
            <a:r>
              <a:rPr lang="en-US" sz="2400" b="1" dirty="0" err="1" smtClean="0"/>
              <a:t>calendar_date</a:t>
            </a:r>
            <a:r>
              <a:rPr lang="en-US" sz="2400" b="1" dirty="0" smtClean="0"/>
              <a:t>=1011001 ;</a:t>
            </a:r>
            <a:endParaRPr lang="en-US" sz="2400" dirty="0"/>
          </a:p>
        </p:txBody>
      </p:sp>
      <p:sp>
        <p:nvSpPr>
          <p:cNvPr id="4" name="Rectangle 3"/>
          <p:cNvSpPr/>
          <p:nvPr/>
        </p:nvSpPr>
        <p:spPr>
          <a:xfrm>
            <a:off x="533400" y="2743200"/>
            <a:ext cx="6934200" cy="3539430"/>
          </a:xfrm>
          <a:prstGeom prst="rect">
            <a:avLst/>
          </a:prstGeom>
        </p:spPr>
        <p:txBody>
          <a:bodyPr wrap="square">
            <a:spAutoFit/>
          </a:bodyPr>
          <a:lstStyle/>
          <a:p>
            <a:r>
              <a:rPr lang="en-US" sz="2800" dirty="0" smtClean="0"/>
              <a:t>SELECT </a:t>
            </a:r>
            <a:r>
              <a:rPr lang="en-US" sz="2800" dirty="0" err="1" smtClean="0"/>
              <a:t>Order_date</a:t>
            </a:r>
            <a:endParaRPr lang="en-US" sz="2800" dirty="0" smtClean="0"/>
          </a:p>
          <a:p>
            <a:r>
              <a:rPr lang="en-US" sz="2800" dirty="0" smtClean="0"/>
              <a:t>,</a:t>
            </a:r>
            <a:r>
              <a:rPr lang="en-US" sz="2800" dirty="0" err="1" smtClean="0"/>
              <a:t>Order_total</a:t>
            </a:r>
            <a:r>
              <a:rPr lang="en-US" sz="2800" dirty="0" smtClean="0"/>
              <a:t> ,</a:t>
            </a:r>
            <a:r>
              <a:rPr lang="en-US" sz="2800" dirty="0" err="1" smtClean="0"/>
              <a:t>Quarter_of_Year</a:t>
            </a:r>
            <a:endParaRPr lang="en-US" sz="2800" dirty="0" smtClean="0"/>
          </a:p>
          <a:p>
            <a:r>
              <a:rPr lang="en-US" sz="2800" dirty="0" smtClean="0"/>
              <a:t>,</a:t>
            </a:r>
            <a:r>
              <a:rPr lang="en-US" sz="2800" dirty="0" err="1" smtClean="0"/>
              <a:t>Week_of_Month</a:t>
            </a:r>
            <a:endParaRPr lang="en-US" sz="2800" dirty="0" smtClean="0"/>
          </a:p>
          <a:p>
            <a:r>
              <a:rPr lang="en-US" sz="2800" dirty="0" smtClean="0"/>
              <a:t>FROM </a:t>
            </a:r>
            <a:r>
              <a:rPr lang="en-US" sz="2800" b="1" dirty="0" err="1" smtClean="0"/>
              <a:t>Order_table</a:t>
            </a:r>
            <a:r>
              <a:rPr lang="en-US" sz="2800" b="1" dirty="0" smtClean="0"/>
              <a:t> INNER JOIN </a:t>
            </a:r>
            <a:r>
              <a:rPr lang="en-US" sz="2800" b="1" dirty="0" err="1" smtClean="0"/>
              <a:t>Sys_Calendar.Calendar</a:t>
            </a:r>
            <a:endParaRPr lang="en-US" sz="2800" b="1" dirty="0" smtClean="0"/>
          </a:p>
          <a:p>
            <a:r>
              <a:rPr lang="en-US" sz="2800" b="1" dirty="0" smtClean="0"/>
              <a:t>ON </a:t>
            </a:r>
            <a:r>
              <a:rPr lang="en-US" sz="2800" b="1" dirty="0" err="1" smtClean="0"/>
              <a:t>Order_date</a:t>
            </a:r>
            <a:r>
              <a:rPr lang="en-US" sz="2800" b="1" dirty="0" smtClean="0"/>
              <a:t> = </a:t>
            </a:r>
            <a:r>
              <a:rPr lang="en-US" sz="2800" b="1" dirty="0" err="1" smtClean="0"/>
              <a:t>calendar_date</a:t>
            </a:r>
            <a:endParaRPr lang="en-US" sz="2800" b="1" dirty="0" smtClean="0"/>
          </a:p>
          <a:p>
            <a:r>
              <a:rPr lang="en-US" sz="2800" dirty="0" smtClean="0"/>
              <a:t>WHERE </a:t>
            </a:r>
            <a:r>
              <a:rPr lang="en-US" sz="2800" b="1" dirty="0" err="1" smtClean="0"/>
              <a:t>Quarter_of_Year</a:t>
            </a:r>
            <a:r>
              <a:rPr lang="en-US" sz="2800" b="1" dirty="0" smtClean="0"/>
              <a:t> = 3</a:t>
            </a:r>
          </a:p>
          <a:p>
            <a:r>
              <a:rPr lang="en-US" sz="2800" dirty="0" smtClean="0"/>
              <a:t>AND </a:t>
            </a:r>
            <a:r>
              <a:rPr lang="en-US" sz="2800" b="1" dirty="0" err="1" smtClean="0"/>
              <a:t>Week_of_Month</a:t>
            </a:r>
            <a:r>
              <a:rPr lang="en-US" sz="2800" b="1" dirty="0" smtClean="0"/>
              <a:t> &lt; 2;</a:t>
            </a:r>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509200"/>
          </a:xfrm>
          <a:prstGeom prst="rect">
            <a:avLst/>
          </a:prstGeom>
        </p:spPr>
        <p:txBody>
          <a:bodyPr wrap="square">
            <a:spAutoFit/>
          </a:bodyPr>
          <a:lstStyle/>
          <a:p>
            <a:r>
              <a:rPr lang="en-US" sz="3200" dirty="0" smtClean="0"/>
              <a:t>SELECT </a:t>
            </a:r>
            <a:r>
              <a:rPr lang="en-US" sz="3200" dirty="0" err="1" smtClean="0"/>
              <a:t>Order_date</a:t>
            </a:r>
            <a:endParaRPr lang="en-US" sz="3200" dirty="0" smtClean="0"/>
          </a:p>
          <a:p>
            <a:r>
              <a:rPr lang="en-US" sz="3200" dirty="0" smtClean="0"/>
              <a:t>,</a:t>
            </a:r>
            <a:r>
              <a:rPr lang="en-US" sz="3200" dirty="0" err="1" smtClean="0"/>
              <a:t>Order_total</a:t>
            </a:r>
            <a:r>
              <a:rPr lang="en-US" sz="3200" dirty="0" smtClean="0"/>
              <a:t> (FORMAT '$$$$,$$$.99')</a:t>
            </a:r>
          </a:p>
          <a:p>
            <a:r>
              <a:rPr lang="en-US" sz="3200" dirty="0" smtClean="0"/>
              <a:t>,</a:t>
            </a:r>
            <a:r>
              <a:rPr lang="en-US" sz="3200" dirty="0" err="1" smtClean="0"/>
              <a:t>Day_of_Week</a:t>
            </a:r>
            <a:endParaRPr lang="en-US" sz="3200" dirty="0" smtClean="0"/>
          </a:p>
          <a:p>
            <a:r>
              <a:rPr lang="en-US" sz="3200" dirty="0" smtClean="0"/>
              <a:t>,</a:t>
            </a:r>
            <a:r>
              <a:rPr lang="en-US" sz="3200" dirty="0" err="1" smtClean="0"/>
              <a:t>Wkday_Day</a:t>
            </a:r>
            <a:endParaRPr lang="en-US" sz="3200" dirty="0" smtClean="0"/>
          </a:p>
          <a:p>
            <a:r>
              <a:rPr lang="en-US" sz="3200" dirty="0" smtClean="0"/>
              <a:t>FROM </a:t>
            </a:r>
            <a:r>
              <a:rPr lang="en-US" sz="3200" b="1" dirty="0" err="1" smtClean="0"/>
              <a:t>Order_table</a:t>
            </a:r>
            <a:r>
              <a:rPr lang="en-US" sz="3200" b="1" dirty="0" smtClean="0"/>
              <a:t> INNER JOIN </a:t>
            </a:r>
            <a:r>
              <a:rPr lang="en-US" sz="3200" b="1" dirty="0" err="1" smtClean="0"/>
              <a:t>Sys_Calendar.Calendar</a:t>
            </a:r>
            <a:endParaRPr lang="en-US" sz="3200" b="1" dirty="0" smtClean="0"/>
          </a:p>
          <a:p>
            <a:r>
              <a:rPr lang="en-US" sz="3200" b="1" dirty="0" smtClean="0"/>
              <a:t>ON </a:t>
            </a:r>
            <a:r>
              <a:rPr lang="en-US" sz="3200" b="1" dirty="0" err="1" smtClean="0"/>
              <a:t>order_date</a:t>
            </a:r>
            <a:r>
              <a:rPr lang="en-US" sz="3200" b="1" dirty="0" smtClean="0"/>
              <a:t> = </a:t>
            </a:r>
            <a:r>
              <a:rPr lang="en-US" sz="3200" b="1" dirty="0" err="1" smtClean="0"/>
              <a:t>calendar_date</a:t>
            </a:r>
            <a:endParaRPr lang="en-US" sz="3200" b="1" dirty="0" smtClean="0"/>
          </a:p>
          <a:p>
            <a:r>
              <a:rPr lang="en-US" sz="3200" b="1" dirty="0" smtClean="0"/>
              <a:t>INNER JOIN </a:t>
            </a:r>
            <a:r>
              <a:rPr lang="en-US" sz="3200" b="1" dirty="0" err="1" smtClean="0"/>
              <a:t>Week_Days</a:t>
            </a:r>
            <a:endParaRPr lang="en-US" sz="3200" b="1" dirty="0" smtClean="0"/>
          </a:p>
          <a:p>
            <a:r>
              <a:rPr lang="en-US" sz="3200" b="1" dirty="0" smtClean="0"/>
              <a:t>ON </a:t>
            </a:r>
            <a:r>
              <a:rPr lang="en-US" sz="3200" b="1" dirty="0" err="1" smtClean="0"/>
              <a:t>Day_of_Week</a:t>
            </a:r>
            <a:r>
              <a:rPr lang="en-US" sz="3200" b="1" dirty="0" smtClean="0"/>
              <a:t> = </a:t>
            </a:r>
            <a:r>
              <a:rPr lang="en-US" sz="3200" b="1" dirty="0" err="1" smtClean="0"/>
              <a:t>Wkday_no</a:t>
            </a:r>
            <a:endParaRPr lang="en-US" sz="3200" b="1" dirty="0" smtClean="0"/>
          </a:p>
          <a:p>
            <a:r>
              <a:rPr lang="en-US" sz="3200" dirty="0" smtClean="0"/>
              <a:t>WHERE </a:t>
            </a:r>
            <a:r>
              <a:rPr lang="en-US" sz="3200" dirty="0" err="1" smtClean="0"/>
              <a:t>Quarter_of_Year</a:t>
            </a:r>
            <a:r>
              <a:rPr lang="en-US" sz="3200" dirty="0" smtClean="0"/>
              <a:t> = 3</a:t>
            </a:r>
          </a:p>
          <a:p>
            <a:r>
              <a:rPr lang="en-US" sz="3200" dirty="0" smtClean="0"/>
              <a:t>AND </a:t>
            </a:r>
            <a:r>
              <a:rPr lang="en-US" sz="3200" dirty="0" err="1" smtClean="0"/>
              <a:t>Week_of_Month</a:t>
            </a:r>
            <a:r>
              <a:rPr lang="en-US" sz="3200" dirty="0" smtClean="0"/>
              <a:t> &lt; 2</a:t>
            </a:r>
            <a:endParaRPr lang="en-US"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305800" cy="3416320"/>
          </a:xfrm>
          <a:prstGeom prst="rect">
            <a:avLst/>
          </a:prstGeom>
        </p:spPr>
        <p:txBody>
          <a:bodyPr wrap="square">
            <a:spAutoFit/>
          </a:bodyPr>
          <a:lstStyle/>
          <a:p>
            <a:r>
              <a:rPr lang="en-US" sz="2400" dirty="0" smtClean="0"/>
              <a:t>SELECT  </a:t>
            </a:r>
            <a:r>
              <a:rPr lang="en-US" sz="2400" b="1" dirty="0" smtClean="0"/>
              <a:t>,CHARACTERS(</a:t>
            </a:r>
            <a:r>
              <a:rPr lang="en-US" sz="2400" b="1" dirty="0" err="1" smtClean="0"/>
              <a:t>First_name</a:t>
            </a:r>
            <a:r>
              <a:rPr lang="en-US" sz="2400" b="1" dirty="0" smtClean="0"/>
              <a:t>) AS </a:t>
            </a:r>
            <a:r>
              <a:rPr lang="en-US" sz="2400" b="1" dirty="0" err="1" smtClean="0"/>
              <a:t>C_length,First_name</a:t>
            </a:r>
            <a:endParaRPr lang="en-US" sz="2400" b="1" dirty="0" smtClean="0"/>
          </a:p>
          <a:p>
            <a:r>
              <a:rPr lang="en-US" sz="2400" dirty="0" smtClean="0"/>
              <a:t>FROM </a:t>
            </a:r>
            <a:r>
              <a:rPr lang="en-US" sz="2400" dirty="0" err="1" smtClean="0"/>
              <a:t>Employee_table</a:t>
            </a:r>
            <a:r>
              <a:rPr lang="en-US" sz="2400" dirty="0" smtClean="0"/>
              <a:t> WHERE </a:t>
            </a:r>
            <a:r>
              <a:rPr lang="en-US" sz="2400" b="1" dirty="0" smtClean="0"/>
              <a:t>CHARACTERS(</a:t>
            </a:r>
            <a:r>
              <a:rPr lang="en-US" sz="2400" b="1" dirty="0" err="1" smtClean="0"/>
              <a:t>First_name</a:t>
            </a:r>
            <a:r>
              <a:rPr lang="en-US" sz="2400" b="1" dirty="0" smtClean="0"/>
              <a:t>) &lt; 7 ;</a:t>
            </a:r>
          </a:p>
          <a:p>
            <a:endParaRPr lang="en-US" sz="2400" b="1" dirty="0" smtClean="0"/>
          </a:p>
          <a:p>
            <a:r>
              <a:rPr lang="en-US" sz="2400" dirty="0" smtClean="0"/>
              <a:t>SELECT </a:t>
            </a:r>
            <a:r>
              <a:rPr lang="en-US" sz="2400" dirty="0" err="1" smtClean="0"/>
              <a:t>Last_name</a:t>
            </a:r>
            <a:r>
              <a:rPr lang="en-US" sz="2400" dirty="0" smtClean="0"/>
              <a:t> </a:t>
            </a:r>
            <a:r>
              <a:rPr lang="en-US" sz="2400" b="1" dirty="0" smtClean="0"/>
              <a:t>,CHAR(</a:t>
            </a:r>
            <a:r>
              <a:rPr lang="en-US" sz="2400" b="1" dirty="0" err="1" smtClean="0"/>
              <a:t>Last_name</a:t>
            </a:r>
            <a:r>
              <a:rPr lang="en-US" sz="2400" b="1" dirty="0" smtClean="0"/>
              <a:t>) AS </a:t>
            </a:r>
            <a:r>
              <a:rPr lang="en-US" sz="2400" b="1" dirty="0" err="1" smtClean="0"/>
              <a:t>C_length</a:t>
            </a:r>
            <a:endParaRPr lang="en-US" sz="2400" b="1" dirty="0" smtClean="0"/>
          </a:p>
          <a:p>
            <a:r>
              <a:rPr lang="en-US" sz="2400" dirty="0" smtClean="0"/>
              <a:t>FROM </a:t>
            </a:r>
            <a:r>
              <a:rPr lang="en-US" sz="2400" dirty="0" err="1" smtClean="0"/>
              <a:t>Employee_table</a:t>
            </a:r>
            <a:r>
              <a:rPr lang="en-US" sz="2400" dirty="0" smtClean="0"/>
              <a:t>  </a:t>
            </a:r>
            <a:r>
              <a:rPr lang="en-US" sz="2400" b="1" dirty="0" smtClean="0"/>
              <a:t>WHERE CHARACTERS(</a:t>
            </a:r>
            <a:r>
              <a:rPr lang="en-US" sz="2400" b="1" dirty="0" err="1" smtClean="0"/>
              <a:t>First_name</a:t>
            </a:r>
            <a:r>
              <a:rPr lang="en-US" sz="2400" b="1" dirty="0" smtClean="0"/>
              <a:t>) &lt; 7</a:t>
            </a:r>
          </a:p>
          <a:p>
            <a:endParaRPr lang="en-US" sz="2400" b="1" dirty="0" smtClean="0"/>
          </a:p>
          <a:p>
            <a:r>
              <a:rPr lang="en-US" sz="2400" dirty="0" smtClean="0"/>
              <a:t>SELECT </a:t>
            </a:r>
            <a:r>
              <a:rPr lang="en-US" sz="2400" dirty="0" err="1" smtClean="0"/>
              <a:t>First_name</a:t>
            </a:r>
            <a:r>
              <a:rPr lang="en-US" sz="2400" dirty="0" smtClean="0"/>
              <a:t> </a:t>
            </a:r>
            <a:r>
              <a:rPr lang="en-US" sz="2400" b="1" dirty="0" smtClean="0"/>
              <a:t>,CHARACTER_LENGTH(</a:t>
            </a:r>
            <a:r>
              <a:rPr lang="en-US" sz="2400" b="1" dirty="0" err="1" smtClean="0"/>
              <a:t>First_name</a:t>
            </a:r>
            <a:r>
              <a:rPr lang="en-US" sz="2400" b="1" dirty="0" smtClean="0"/>
              <a:t>) AS </a:t>
            </a:r>
            <a:r>
              <a:rPr lang="en-US" sz="2400" b="1" dirty="0" err="1" smtClean="0"/>
              <a:t>C_length</a:t>
            </a:r>
            <a:r>
              <a:rPr lang="en-US" sz="2400" b="1" dirty="0" smtClean="0"/>
              <a:t> </a:t>
            </a:r>
            <a:r>
              <a:rPr lang="en-US" sz="2400" dirty="0" smtClean="0"/>
              <a:t>FROM </a:t>
            </a:r>
            <a:r>
              <a:rPr lang="en-US" sz="2400" dirty="0" err="1" smtClean="0"/>
              <a:t>Employee_table</a:t>
            </a:r>
            <a:endParaRPr lang="en-US" sz="2400" dirty="0" smtClean="0"/>
          </a:p>
          <a:p>
            <a:r>
              <a:rPr lang="en-US" sz="2400" b="1" dirty="0" smtClean="0"/>
              <a:t>WHERE CHARACTER_LENGTH(</a:t>
            </a:r>
            <a:r>
              <a:rPr lang="en-US" sz="2400" b="1" dirty="0" err="1" smtClean="0"/>
              <a:t>First_name</a:t>
            </a:r>
            <a:r>
              <a:rPr lang="en-US" sz="2400" b="1" dirty="0" smtClean="0"/>
              <a:t>) &lt; 7 ;</a:t>
            </a:r>
            <a:endParaRPr lang="en-US" sz="2400" dirty="0"/>
          </a:p>
        </p:txBody>
      </p:sp>
      <p:sp>
        <p:nvSpPr>
          <p:cNvPr id="3" name="Rectangle 2"/>
          <p:cNvSpPr/>
          <p:nvPr/>
        </p:nvSpPr>
        <p:spPr>
          <a:xfrm>
            <a:off x="533400" y="4038600"/>
            <a:ext cx="7772400" cy="1938992"/>
          </a:xfrm>
          <a:prstGeom prst="rect">
            <a:avLst/>
          </a:prstGeom>
        </p:spPr>
        <p:txBody>
          <a:bodyPr wrap="square">
            <a:spAutoFit/>
          </a:bodyPr>
          <a:lstStyle/>
          <a:p>
            <a:r>
              <a:rPr lang="en-US" sz="2400" dirty="0" smtClean="0"/>
              <a:t>SELECT </a:t>
            </a:r>
            <a:r>
              <a:rPr lang="en-US" sz="2400" b="1" dirty="0" smtClean="0"/>
              <a:t>SUBSTRING('Partners' FROM 2 FOR 3) AS F2F3</a:t>
            </a:r>
          </a:p>
          <a:p>
            <a:r>
              <a:rPr lang="en-US" sz="2400" b="1" dirty="0" smtClean="0"/>
              <a:t>, SUBSTRING('Partners' FROM 2) AS F2ALL</a:t>
            </a:r>
          </a:p>
          <a:p>
            <a:r>
              <a:rPr lang="en-US" sz="2400" b="1" dirty="0" smtClean="0"/>
              <a:t>, SUBSTRING('Partners' FROM -1 FOR 6) AS BeforeF6</a:t>
            </a:r>
          </a:p>
          <a:p>
            <a:r>
              <a:rPr lang="en-US" sz="2400" b="1" dirty="0" smtClean="0"/>
              <a:t>, SUBSTRING('Partners' FROM 6 FOR 3) AS </a:t>
            </a:r>
            <a:r>
              <a:rPr lang="en-US" sz="2400" b="1" dirty="0" err="1" smtClean="0"/>
              <a:t>TooFar</a:t>
            </a:r>
            <a:endParaRPr lang="en-US" sz="2400" b="1" dirty="0" smtClean="0"/>
          </a:p>
          <a:p>
            <a:r>
              <a:rPr lang="en-US" sz="2400" b="1" dirty="0" smtClean="0"/>
              <a:t>, SUBSTRING('Partners' FROM 6 FOR 0) AS F6None ;</a:t>
            </a:r>
            <a:endParaRPr lang="en-US"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830997"/>
          </a:xfrm>
          <a:prstGeom prst="rect">
            <a:avLst/>
          </a:prstGeom>
        </p:spPr>
        <p:txBody>
          <a:bodyPr wrap="square">
            <a:spAutoFit/>
          </a:bodyPr>
          <a:lstStyle/>
          <a:p>
            <a:r>
              <a:rPr lang="en-US" sz="2400" dirty="0" smtClean="0"/>
              <a:t>SELECT </a:t>
            </a:r>
            <a:r>
              <a:rPr lang="en-US" sz="2400" b="1" dirty="0" err="1" smtClean="0"/>
              <a:t>First_name</a:t>
            </a:r>
            <a:r>
              <a:rPr lang="en-US" sz="2400" b="1" dirty="0" smtClean="0"/>
              <a:t> ||' '|| </a:t>
            </a:r>
            <a:r>
              <a:rPr lang="en-US" sz="2400" b="1" dirty="0" err="1" smtClean="0"/>
              <a:t>Last_name</a:t>
            </a:r>
            <a:r>
              <a:rPr lang="en-US" sz="2400" b="1" dirty="0" smtClean="0"/>
              <a:t> as "Name“ from </a:t>
            </a:r>
            <a:r>
              <a:rPr lang="en-US" sz="2400" b="1" dirty="0" err="1" smtClean="0"/>
              <a:t>employee_table</a:t>
            </a:r>
            <a:endParaRPr lang="en-US" sz="2400" dirty="0"/>
          </a:p>
        </p:txBody>
      </p:sp>
      <p:sp>
        <p:nvSpPr>
          <p:cNvPr id="3" name="Rectangle 2"/>
          <p:cNvSpPr/>
          <p:nvPr/>
        </p:nvSpPr>
        <p:spPr>
          <a:xfrm>
            <a:off x="381000" y="1524000"/>
            <a:ext cx="8077200" cy="1200329"/>
          </a:xfrm>
          <a:prstGeom prst="rect">
            <a:avLst/>
          </a:prstGeom>
        </p:spPr>
        <p:txBody>
          <a:bodyPr wrap="square">
            <a:spAutoFit/>
          </a:bodyPr>
          <a:lstStyle/>
          <a:p>
            <a:r>
              <a:rPr lang="en-US" b="1" dirty="0" smtClean="0"/>
              <a:t>Cumulative Sum Using the CSUM Function</a:t>
            </a:r>
          </a:p>
          <a:p>
            <a:endParaRPr lang="en-US" b="1" dirty="0" smtClean="0"/>
          </a:p>
          <a:p>
            <a:r>
              <a:rPr lang="en-US" dirty="0" smtClean="0"/>
              <a:t>The process of creating a cumulative sum means that data values in </a:t>
            </a:r>
          </a:p>
          <a:p>
            <a:r>
              <a:rPr lang="en-US" dirty="0" smtClean="0"/>
              <a:t>sequential rows are added together</a:t>
            </a:r>
            <a:endParaRPr lang="en-US" dirty="0"/>
          </a:p>
        </p:txBody>
      </p:sp>
      <p:sp>
        <p:nvSpPr>
          <p:cNvPr id="4" name="Rectangle 3"/>
          <p:cNvSpPr/>
          <p:nvPr/>
        </p:nvSpPr>
        <p:spPr>
          <a:xfrm>
            <a:off x="381000" y="3048000"/>
            <a:ext cx="8534400" cy="2862322"/>
          </a:xfrm>
          <a:prstGeom prst="rect">
            <a:avLst/>
          </a:prstGeom>
        </p:spPr>
        <p:txBody>
          <a:bodyPr wrap="square">
            <a:spAutoFit/>
          </a:bodyPr>
          <a:lstStyle/>
          <a:p>
            <a:r>
              <a:rPr lang="en-US" b="1" dirty="0" smtClean="0"/>
              <a:t>SELECT EMPNO , FIRST_NAME, LAST_NAME, SALARY ,</a:t>
            </a:r>
            <a:r>
              <a:rPr lang="en-US" b="1" dirty="0"/>
              <a:t>CSUM(SALARY,1) </a:t>
            </a:r>
            <a:r>
              <a:rPr lang="en-US" b="1" dirty="0" smtClean="0"/>
              <a:t>FROM EMPLOYEE_TABLE</a:t>
            </a:r>
          </a:p>
          <a:p>
            <a:endParaRPr lang="en-US" b="1" dirty="0" smtClean="0"/>
          </a:p>
          <a:p>
            <a:r>
              <a:rPr lang="en-US" b="1" dirty="0" smtClean="0"/>
              <a:t>SELECT EMPNO , FIRST_NAME, LAST_NAME, SALARY ,CSUM(SALARY,1) FROM EMPLOYEE_TABLE</a:t>
            </a:r>
          </a:p>
          <a:p>
            <a:r>
              <a:rPr lang="en-US" b="1" dirty="0" smtClean="0"/>
              <a:t>GROUP BY DEPTNO</a:t>
            </a:r>
          </a:p>
          <a:p>
            <a:endParaRPr lang="en-US" b="1" dirty="0" smtClean="0"/>
          </a:p>
          <a:p>
            <a:r>
              <a:rPr lang="en-US" b="1" dirty="0" smtClean="0"/>
              <a:t>SELECT EMPNO , FIRST_NAME, LAST_NAME, SALARY ,CSUM(1, EMPNO , FIRST_NAME, LAST_NAME) FROM EMPLOYEE_TABLE</a:t>
            </a:r>
          </a:p>
          <a:p>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229600" cy="1143000"/>
          </a:xfrm>
        </p:spPr>
        <p:txBody>
          <a:bodyPr/>
          <a:lstStyle/>
          <a:p>
            <a:r>
              <a:rPr lang="en-US" sz="3600" b="1" smtClean="0"/>
              <a:t>  Understanding Node</a:t>
            </a:r>
          </a:p>
        </p:txBody>
      </p:sp>
      <p:sp>
        <p:nvSpPr>
          <p:cNvPr id="61" name="Rounded Rectangle 60"/>
          <p:cNvSpPr/>
          <p:nvPr/>
        </p:nvSpPr>
        <p:spPr>
          <a:xfrm>
            <a:off x="2362200" y="1600200"/>
            <a:ext cx="4648200" cy="685800"/>
          </a:xfrm>
          <a:prstGeom prst="round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Parsing Engine</a:t>
            </a:r>
          </a:p>
        </p:txBody>
      </p:sp>
      <p:sp>
        <p:nvSpPr>
          <p:cNvPr id="62" name="Rectangle 61"/>
          <p:cNvSpPr/>
          <p:nvPr/>
        </p:nvSpPr>
        <p:spPr>
          <a:xfrm>
            <a:off x="838200" y="2971800"/>
            <a:ext cx="7924800" cy="5334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BYNET</a:t>
            </a:r>
          </a:p>
        </p:txBody>
      </p:sp>
      <p:sp>
        <p:nvSpPr>
          <p:cNvPr id="63" name="Rectangle 62"/>
          <p:cNvSpPr/>
          <p:nvPr/>
        </p:nvSpPr>
        <p:spPr>
          <a:xfrm>
            <a:off x="533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4" name="Rectangle 63"/>
          <p:cNvSpPr/>
          <p:nvPr/>
        </p:nvSpPr>
        <p:spPr>
          <a:xfrm>
            <a:off x="2819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5" name="Rectangle 64"/>
          <p:cNvSpPr/>
          <p:nvPr/>
        </p:nvSpPr>
        <p:spPr>
          <a:xfrm>
            <a:off x="50292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6" name="Rectangle 65"/>
          <p:cNvSpPr/>
          <p:nvPr/>
        </p:nvSpPr>
        <p:spPr>
          <a:xfrm>
            <a:off x="71628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grpSp>
        <p:nvGrpSpPr>
          <p:cNvPr id="2" name="Group 41"/>
          <p:cNvGrpSpPr>
            <a:grpSpLocks/>
          </p:cNvGrpSpPr>
          <p:nvPr/>
        </p:nvGrpSpPr>
        <p:grpSpPr bwMode="auto">
          <a:xfrm>
            <a:off x="990600" y="54102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68"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69"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80" name="Down Arrow 79"/>
          <p:cNvSpPr/>
          <p:nvPr/>
        </p:nvSpPr>
        <p:spPr>
          <a:xfrm>
            <a:off x="4572000" y="2362200"/>
            <a:ext cx="381000" cy="533400"/>
          </a:xfrm>
          <a:prstGeom prst="downArrow">
            <a:avLst>
              <a:gd name="adj1" fmla="val 42727"/>
              <a:gd name="adj2" fmla="val 50000"/>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Down Arrow 84"/>
          <p:cNvSpPr/>
          <p:nvPr/>
        </p:nvSpPr>
        <p:spPr>
          <a:xfrm>
            <a:off x="1295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Down Arrow 85"/>
          <p:cNvSpPr/>
          <p:nvPr/>
        </p:nvSpPr>
        <p:spPr>
          <a:xfrm>
            <a:off x="79248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Down Arrow 86"/>
          <p:cNvSpPr/>
          <p:nvPr/>
        </p:nvSpPr>
        <p:spPr>
          <a:xfrm>
            <a:off x="5867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Down Arrow 87"/>
          <p:cNvSpPr/>
          <p:nvPr/>
        </p:nvSpPr>
        <p:spPr>
          <a:xfrm>
            <a:off x="3581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41"/>
          <p:cNvGrpSpPr>
            <a:grpSpLocks/>
          </p:cNvGrpSpPr>
          <p:nvPr/>
        </p:nvGrpSpPr>
        <p:grpSpPr bwMode="auto">
          <a:xfrm>
            <a:off x="75438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0"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1"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4" name="Group 41"/>
          <p:cNvGrpSpPr>
            <a:grpSpLocks/>
          </p:cNvGrpSpPr>
          <p:nvPr/>
        </p:nvGrpSpPr>
        <p:grpSpPr bwMode="auto">
          <a:xfrm>
            <a:off x="5486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3"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4"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5" name="Group 41"/>
          <p:cNvGrpSpPr>
            <a:grpSpLocks/>
          </p:cNvGrpSpPr>
          <p:nvPr/>
        </p:nvGrpSpPr>
        <p:grpSpPr bwMode="auto">
          <a:xfrm>
            <a:off x="3200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6"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7"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98" name="Down Arrow 97"/>
          <p:cNvSpPr/>
          <p:nvPr/>
        </p:nvSpPr>
        <p:spPr>
          <a:xfrm>
            <a:off x="8001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Down Arrow 98"/>
          <p:cNvSpPr/>
          <p:nvPr/>
        </p:nvSpPr>
        <p:spPr>
          <a:xfrm>
            <a:off x="5715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Down Arrow 99"/>
          <p:cNvSpPr/>
          <p:nvPr/>
        </p:nvSpPr>
        <p:spPr>
          <a:xfrm>
            <a:off x="35052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Down Arrow 100"/>
          <p:cNvSpPr/>
          <p:nvPr/>
        </p:nvSpPr>
        <p:spPr>
          <a:xfrm>
            <a:off x="12954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10" name="TextBox 101"/>
          <p:cNvSpPr txBox="1">
            <a:spLocks noChangeArrowheads="1"/>
          </p:cNvSpPr>
          <p:nvPr/>
        </p:nvSpPr>
        <p:spPr bwMode="auto">
          <a:xfrm>
            <a:off x="11430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1" name="TextBox 102"/>
          <p:cNvSpPr txBox="1">
            <a:spLocks noChangeArrowheads="1"/>
          </p:cNvSpPr>
          <p:nvPr/>
        </p:nvSpPr>
        <p:spPr bwMode="auto">
          <a:xfrm>
            <a:off x="5638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2" name="TextBox 103"/>
          <p:cNvSpPr txBox="1">
            <a:spLocks noChangeArrowheads="1"/>
          </p:cNvSpPr>
          <p:nvPr/>
        </p:nvSpPr>
        <p:spPr bwMode="auto">
          <a:xfrm>
            <a:off x="3352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3" name="TextBox 105"/>
          <p:cNvSpPr txBox="1">
            <a:spLocks noChangeArrowheads="1"/>
          </p:cNvSpPr>
          <p:nvPr/>
        </p:nvSpPr>
        <p:spPr bwMode="auto">
          <a:xfrm>
            <a:off x="76962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4682116" cy="369332"/>
          </a:xfrm>
          <a:prstGeom prst="rect">
            <a:avLst/>
          </a:prstGeom>
        </p:spPr>
        <p:txBody>
          <a:bodyPr wrap="none">
            <a:spAutoFit/>
          </a:bodyPr>
          <a:lstStyle/>
          <a:p>
            <a:r>
              <a:rPr lang="en-US" b="1" dirty="0" smtClean="0"/>
              <a:t>NULLIFZERO:</a:t>
            </a:r>
            <a:r>
              <a:rPr lang="en-US" dirty="0"/>
              <a:t> </a:t>
            </a:r>
            <a:r>
              <a:rPr lang="en-US" dirty="0" smtClean="0"/>
              <a:t> </a:t>
            </a:r>
            <a:r>
              <a:rPr lang="en-US" dirty="0"/>
              <a:t>it only converts a zero to a NULL</a:t>
            </a:r>
          </a:p>
        </p:txBody>
      </p:sp>
      <p:sp>
        <p:nvSpPr>
          <p:cNvPr id="3" name="Rectangle 2"/>
          <p:cNvSpPr/>
          <p:nvPr/>
        </p:nvSpPr>
        <p:spPr>
          <a:xfrm>
            <a:off x="762000" y="1066800"/>
            <a:ext cx="8001000" cy="4893647"/>
          </a:xfrm>
          <a:prstGeom prst="rect">
            <a:avLst/>
          </a:prstGeom>
        </p:spPr>
        <p:txBody>
          <a:bodyPr wrap="square">
            <a:spAutoFit/>
          </a:bodyPr>
          <a:lstStyle/>
          <a:p>
            <a:r>
              <a:rPr lang="en-US" sz="2400" dirty="0" smtClean="0"/>
              <a:t>SELECT </a:t>
            </a:r>
            <a:r>
              <a:rPr lang="en-US" sz="2400" dirty="0" err="1" smtClean="0"/>
              <a:t>Class_code</a:t>
            </a:r>
            <a:endParaRPr lang="en-US" sz="2400" dirty="0" smtClean="0"/>
          </a:p>
          <a:p>
            <a:r>
              <a:rPr lang="en-US" sz="2400" dirty="0" smtClean="0"/>
              <a:t>,</a:t>
            </a:r>
            <a:r>
              <a:rPr lang="en-US" sz="2400" dirty="0" err="1" smtClean="0"/>
              <a:t>Grade_pt</a:t>
            </a:r>
            <a:r>
              <a:rPr lang="en-US" sz="2400" dirty="0" smtClean="0"/>
              <a:t> / (</a:t>
            </a:r>
            <a:r>
              <a:rPr lang="en-US" sz="2400" dirty="0" err="1" smtClean="0"/>
              <a:t>Grade_pt</a:t>
            </a:r>
            <a:r>
              <a:rPr lang="en-US" sz="2400" dirty="0" smtClean="0"/>
              <a:t> * 2 )</a:t>
            </a:r>
          </a:p>
          <a:p>
            <a:r>
              <a:rPr lang="en-US" sz="2400" dirty="0" smtClean="0"/>
              <a:t>FROM </a:t>
            </a:r>
            <a:r>
              <a:rPr lang="en-US" sz="2400" dirty="0" err="1" smtClean="0"/>
              <a:t>Student_table</a:t>
            </a:r>
            <a:r>
              <a:rPr lang="en-US" sz="2400" dirty="0"/>
              <a:t>   	</a:t>
            </a:r>
            <a:r>
              <a:rPr lang="en-US" sz="2400" dirty="0" smtClean="0"/>
              <a:t>-- </a:t>
            </a:r>
            <a:r>
              <a:rPr lang="en-US" sz="2400" dirty="0"/>
              <a:t>Division by Zero Error</a:t>
            </a:r>
          </a:p>
          <a:p>
            <a:endParaRPr lang="en-US" sz="2400" dirty="0" smtClean="0"/>
          </a:p>
          <a:p>
            <a:endParaRPr lang="en-US" sz="2400" dirty="0" smtClean="0"/>
          </a:p>
          <a:p>
            <a:r>
              <a:rPr lang="en-US" sz="2400" dirty="0" smtClean="0"/>
              <a:t>SELECT </a:t>
            </a:r>
            <a:r>
              <a:rPr lang="en-US" sz="2400" dirty="0" err="1" smtClean="0"/>
              <a:t>Class_code</a:t>
            </a:r>
            <a:endParaRPr lang="en-US" sz="2400" dirty="0" smtClean="0"/>
          </a:p>
          <a:p>
            <a:r>
              <a:rPr lang="en-US" sz="2400" dirty="0" smtClean="0"/>
              <a:t>,</a:t>
            </a:r>
            <a:r>
              <a:rPr lang="en-US" sz="2400" dirty="0" err="1" smtClean="0"/>
              <a:t>Grade_pt</a:t>
            </a:r>
            <a:r>
              <a:rPr lang="en-US" sz="2400" dirty="0" smtClean="0"/>
              <a:t> / ( NULLIFZERO(</a:t>
            </a:r>
            <a:r>
              <a:rPr lang="en-US" sz="2400" dirty="0" err="1" smtClean="0"/>
              <a:t>Grade_pt</a:t>
            </a:r>
            <a:r>
              <a:rPr lang="en-US" sz="2400" dirty="0" smtClean="0"/>
              <a:t>) * 2 )</a:t>
            </a:r>
          </a:p>
          <a:p>
            <a:r>
              <a:rPr lang="en-US" sz="2400" dirty="0" smtClean="0"/>
              <a:t>FROM </a:t>
            </a:r>
            <a:r>
              <a:rPr lang="en-US" sz="2400" dirty="0" err="1" smtClean="0"/>
              <a:t>Student_table</a:t>
            </a:r>
            <a:endParaRPr lang="en-US" sz="2400" dirty="0" smtClean="0"/>
          </a:p>
          <a:p>
            <a:endParaRPr lang="en-US" sz="2400" dirty="0" smtClean="0"/>
          </a:p>
          <a:p>
            <a:r>
              <a:rPr lang="en-US" sz="2400" dirty="0" smtClean="0">
                <a:solidFill>
                  <a:schemeClr val="tx2">
                    <a:lumMod val="60000"/>
                    <a:lumOff val="40000"/>
                  </a:schemeClr>
                </a:solidFill>
              </a:rPr>
              <a:t>Then with </a:t>
            </a:r>
            <a:r>
              <a:rPr lang="en-US" sz="2400" dirty="0">
                <a:solidFill>
                  <a:schemeClr val="tx2">
                    <a:lumMod val="60000"/>
                    <a:lumOff val="40000"/>
                  </a:schemeClr>
                </a:solidFill>
              </a:rPr>
              <a:t>AVG(NULLIFZERO(</a:t>
            </a:r>
            <a:r>
              <a:rPr lang="en-US" sz="2400" dirty="0" err="1">
                <a:solidFill>
                  <a:schemeClr val="tx2">
                    <a:lumMod val="60000"/>
                    <a:lumOff val="40000"/>
                  </a:schemeClr>
                </a:solidFill>
              </a:rPr>
              <a:t>Grade_pt</a:t>
            </a:r>
            <a:r>
              <a:rPr lang="en-US" sz="2400" dirty="0">
                <a:solidFill>
                  <a:schemeClr val="tx2">
                    <a:lumMod val="60000"/>
                    <a:lumOff val="40000"/>
                  </a:schemeClr>
                </a:solidFill>
              </a:rPr>
              <a:t>)</a:t>
            </a:r>
            <a:r>
              <a:rPr lang="en-US" sz="2400" dirty="0" smtClean="0">
                <a:solidFill>
                  <a:schemeClr val="tx2">
                    <a:lumMod val="60000"/>
                    <a:lumOff val="40000"/>
                  </a:schemeClr>
                </a:solidFill>
              </a:rPr>
              <a:t>:</a:t>
            </a:r>
          </a:p>
          <a:p>
            <a:r>
              <a:rPr lang="en-US" sz="2400" dirty="0" smtClean="0"/>
              <a:t>SELECT </a:t>
            </a:r>
            <a:r>
              <a:rPr lang="en-US" sz="2400" dirty="0" err="1"/>
              <a:t>Class_code</a:t>
            </a:r>
            <a:r>
              <a:rPr lang="en-US" sz="2400" dirty="0"/>
              <a:t> , AVG(</a:t>
            </a:r>
            <a:r>
              <a:rPr lang="en-US" sz="2400" dirty="0" err="1"/>
              <a:t>Grade_pt</a:t>
            </a:r>
            <a:r>
              <a:rPr lang="en-US" sz="2400" dirty="0"/>
              <a:t>) FROM </a:t>
            </a:r>
            <a:r>
              <a:rPr lang="en-US" sz="2400" dirty="0" err="1"/>
              <a:t>Student_table</a:t>
            </a:r>
            <a:r>
              <a:rPr lang="en-US" sz="2400" dirty="0"/>
              <a:t> GROUP BY 1 ORDER BY 2;</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382000" cy="4401205"/>
          </a:xfrm>
          <a:prstGeom prst="rect">
            <a:avLst/>
          </a:prstGeom>
        </p:spPr>
        <p:txBody>
          <a:bodyPr wrap="square">
            <a:spAutoFit/>
          </a:bodyPr>
          <a:lstStyle/>
          <a:p>
            <a:r>
              <a:rPr lang="en-US" sz="2000" dirty="0" smtClean="0"/>
              <a:t>SELECT </a:t>
            </a:r>
            <a:r>
              <a:rPr lang="en-US" sz="2000" dirty="0" err="1" smtClean="0"/>
              <a:t>Grade_pt</a:t>
            </a:r>
            <a:r>
              <a:rPr lang="en-US" sz="2000" dirty="0" smtClean="0"/>
              <a:t> / (</a:t>
            </a:r>
            <a:r>
              <a:rPr lang="en-US" sz="2000" dirty="0" err="1" smtClean="0"/>
              <a:t>Grade_pt</a:t>
            </a:r>
            <a:r>
              <a:rPr lang="en-US" sz="2000" dirty="0" smtClean="0"/>
              <a:t> * 2 )</a:t>
            </a:r>
          </a:p>
          <a:p>
            <a:r>
              <a:rPr lang="en-US" sz="2000" dirty="0" smtClean="0"/>
              <a:t>, AVG(NULLIF(Grade_pt,0) )</a:t>
            </a:r>
          </a:p>
          <a:p>
            <a:r>
              <a:rPr lang="en-US" sz="2000" dirty="0" smtClean="0"/>
              <a:t>FROM </a:t>
            </a:r>
            <a:r>
              <a:rPr lang="en-US" sz="2000" dirty="0" err="1" smtClean="0"/>
              <a:t>Student_table</a:t>
            </a:r>
            <a:r>
              <a:rPr lang="en-US" sz="2000" dirty="0" smtClean="0"/>
              <a:t>             --</a:t>
            </a:r>
            <a:r>
              <a:rPr lang="en-US" sz="2000" dirty="0"/>
              <a:t> Division by Zero Error</a:t>
            </a:r>
            <a:endParaRPr lang="en-US" sz="2000" dirty="0" smtClean="0"/>
          </a:p>
          <a:p>
            <a:endParaRPr lang="en-US" sz="2000" dirty="0" smtClean="0"/>
          </a:p>
          <a:p>
            <a:r>
              <a:rPr lang="en-US" sz="2000" dirty="0"/>
              <a:t>SELECT </a:t>
            </a:r>
            <a:r>
              <a:rPr lang="en-US" sz="2000" dirty="0" err="1"/>
              <a:t>Grade_pt</a:t>
            </a:r>
            <a:r>
              <a:rPr lang="en-US" sz="2000" dirty="0"/>
              <a:t> / (( NULLIF(</a:t>
            </a:r>
            <a:r>
              <a:rPr lang="en-US" sz="2000" dirty="0" err="1"/>
              <a:t>Grade_pt</a:t>
            </a:r>
            <a:r>
              <a:rPr lang="en-US" sz="2000" dirty="0"/>
              <a:t>, 0)) * 2 ) , AVG(NULLIF(</a:t>
            </a:r>
            <a:r>
              <a:rPr lang="en-US" sz="2000" dirty="0" err="1"/>
              <a:t>Grade_pt</a:t>
            </a:r>
            <a:r>
              <a:rPr lang="en-US" sz="2000" dirty="0"/>
              <a:t>, 0) ) FROM </a:t>
            </a:r>
            <a:r>
              <a:rPr lang="en-US" sz="2000" dirty="0" err="1"/>
              <a:t>Student_table</a:t>
            </a:r>
            <a:r>
              <a:rPr lang="en-US" sz="2000" dirty="0"/>
              <a:t> </a:t>
            </a:r>
            <a:endParaRPr lang="en-US" sz="2000" dirty="0" smtClean="0"/>
          </a:p>
          <a:p>
            <a:r>
              <a:rPr lang="en-US" sz="2000" dirty="0" smtClean="0"/>
              <a:t>GROUP </a:t>
            </a:r>
            <a:r>
              <a:rPr lang="en-US" sz="2000" dirty="0"/>
              <a:t>BY 1</a:t>
            </a:r>
            <a:r>
              <a:rPr lang="en-US" sz="2000" dirty="0" smtClean="0"/>
              <a:t>;</a:t>
            </a:r>
          </a:p>
          <a:p>
            <a:endParaRPr lang="en-US" sz="2000" dirty="0" smtClean="0"/>
          </a:p>
          <a:p>
            <a:r>
              <a:rPr lang="en-US" sz="2000" b="1" dirty="0" smtClean="0"/>
              <a:t>ZEROIFNULL</a:t>
            </a:r>
          </a:p>
          <a:p>
            <a:endParaRPr lang="en-US" sz="2000" b="1" dirty="0" smtClean="0"/>
          </a:p>
          <a:p>
            <a:r>
              <a:rPr lang="en-US" sz="2000" dirty="0" smtClean="0"/>
              <a:t>SELECT </a:t>
            </a:r>
            <a:r>
              <a:rPr lang="en-US" sz="2000" dirty="0" err="1" smtClean="0"/>
              <a:t>Class_code</a:t>
            </a:r>
            <a:endParaRPr lang="en-US" sz="2000" dirty="0" smtClean="0"/>
          </a:p>
          <a:p>
            <a:r>
              <a:rPr lang="en-US" sz="2000" dirty="0" smtClean="0"/>
              <a:t>,(</a:t>
            </a:r>
            <a:r>
              <a:rPr lang="en-US" sz="2000" dirty="0" err="1" smtClean="0"/>
              <a:t>Grade_pt</a:t>
            </a:r>
            <a:r>
              <a:rPr lang="en-US" sz="2000" dirty="0" smtClean="0"/>
              <a:t>) * 2 AS AVGGPA</a:t>
            </a:r>
          </a:p>
          <a:p>
            <a:r>
              <a:rPr lang="en-US" sz="2000" dirty="0" smtClean="0"/>
              <a:t>FROM </a:t>
            </a:r>
            <a:r>
              <a:rPr lang="en-US" sz="2000" dirty="0" err="1" smtClean="0"/>
              <a:t>Student_table</a:t>
            </a:r>
            <a:r>
              <a:rPr lang="en-US" sz="2000" dirty="0" smtClean="0"/>
              <a:t>		</a:t>
            </a:r>
          </a:p>
          <a:p>
            <a:r>
              <a:rPr lang="en-US" sz="2000" dirty="0"/>
              <a:t>	</a:t>
            </a:r>
            <a:r>
              <a:rPr lang="en-US" sz="2000" dirty="0" smtClean="0"/>
              <a:t>			--Try ZEROIFNULL(</a:t>
            </a:r>
            <a:r>
              <a:rPr lang="en-US" sz="2000" dirty="0" err="1" smtClean="0"/>
              <a:t>Grade_pt</a:t>
            </a:r>
            <a:r>
              <a:rPr lang="en-US" sz="2000" dirty="0"/>
              <a:t>) * 2 AS AVGGPA</a:t>
            </a:r>
          </a:p>
        </p:txBody>
      </p:sp>
      <p:sp>
        <p:nvSpPr>
          <p:cNvPr id="3" name="Rectangle 2"/>
          <p:cNvSpPr/>
          <p:nvPr/>
        </p:nvSpPr>
        <p:spPr>
          <a:xfrm>
            <a:off x="533400" y="254167"/>
            <a:ext cx="7442294" cy="1323439"/>
          </a:xfrm>
          <a:prstGeom prst="rect">
            <a:avLst/>
          </a:prstGeom>
        </p:spPr>
        <p:txBody>
          <a:bodyPr wrap="none">
            <a:spAutoFit/>
          </a:bodyPr>
          <a:lstStyle/>
          <a:p>
            <a:r>
              <a:rPr lang="en-US" sz="2000" dirty="0" smtClean="0"/>
              <a:t>NULLIF:</a:t>
            </a:r>
          </a:p>
          <a:p>
            <a:r>
              <a:rPr lang="en-US" sz="2000" dirty="0" smtClean="0"/>
              <a:t>convert </a:t>
            </a:r>
            <a:r>
              <a:rPr lang="en-US" sz="2000" dirty="0"/>
              <a:t>a zero to a NULL. </a:t>
            </a:r>
            <a:endParaRPr lang="en-US" sz="2000" dirty="0" smtClean="0"/>
          </a:p>
          <a:p>
            <a:r>
              <a:rPr lang="en-US" sz="2000" dirty="0"/>
              <a:t>the SQL must pass the name of the column to compare and the value </a:t>
            </a:r>
            <a:endParaRPr lang="en-US" sz="2000" dirty="0" smtClean="0"/>
          </a:p>
          <a:p>
            <a:r>
              <a:rPr lang="en-US" sz="2000" dirty="0" smtClean="0"/>
              <a:t>to </a:t>
            </a:r>
            <a:r>
              <a:rPr lang="en-US" sz="2000" dirty="0"/>
              <a:t>compare for equal</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6172200" cy="3539430"/>
          </a:xfrm>
          <a:prstGeom prst="rect">
            <a:avLst/>
          </a:prstGeom>
        </p:spPr>
        <p:txBody>
          <a:bodyPr wrap="square">
            <a:spAutoFit/>
          </a:bodyPr>
          <a:lstStyle/>
          <a:p>
            <a:r>
              <a:rPr lang="en-US" sz="2800" dirty="0" smtClean="0"/>
              <a:t>COALESCE: </a:t>
            </a:r>
            <a:r>
              <a:rPr lang="en-US" sz="2800" dirty="0"/>
              <a:t>convert a NULL </a:t>
            </a:r>
            <a:r>
              <a:rPr lang="en-US" sz="2800" dirty="0" smtClean="0"/>
              <a:t>value </a:t>
            </a:r>
            <a:r>
              <a:rPr lang="en-US" sz="2800" dirty="0"/>
              <a:t>to </a:t>
            </a:r>
            <a:r>
              <a:rPr lang="en-US" sz="2800" dirty="0" smtClean="0"/>
              <a:t>0 or any </a:t>
            </a:r>
            <a:r>
              <a:rPr lang="en-US" sz="2800" dirty="0"/>
              <a:t>data value</a:t>
            </a:r>
            <a:endParaRPr lang="en-US" sz="2800" dirty="0" smtClean="0"/>
          </a:p>
          <a:p>
            <a:endParaRPr lang="en-US" sz="2800" dirty="0" smtClean="0"/>
          </a:p>
          <a:p>
            <a:r>
              <a:rPr lang="en-US" sz="2800" dirty="0" smtClean="0"/>
              <a:t>SELECT </a:t>
            </a:r>
            <a:r>
              <a:rPr lang="en-US" sz="2800" dirty="0" err="1" smtClean="0"/>
              <a:t>Last_name</a:t>
            </a:r>
            <a:endParaRPr lang="en-US" sz="2800" dirty="0" smtClean="0"/>
          </a:p>
          <a:p>
            <a:r>
              <a:rPr lang="en-US" sz="2800" dirty="0" smtClean="0"/>
              <a:t>,COALESCE(</a:t>
            </a:r>
            <a:r>
              <a:rPr lang="en-US" sz="2800" dirty="0" err="1" smtClean="0"/>
              <a:t>Class_code</a:t>
            </a:r>
            <a:r>
              <a:rPr lang="en-US" sz="2800" dirty="0" smtClean="0"/>
              <a:t>, 'Missing Class') AS </a:t>
            </a:r>
            <a:r>
              <a:rPr lang="en-US" sz="2800" dirty="0" err="1" smtClean="0"/>
              <a:t>Class_code</a:t>
            </a:r>
            <a:endParaRPr lang="en-US" sz="2800" dirty="0" smtClean="0"/>
          </a:p>
          <a:p>
            <a:r>
              <a:rPr lang="en-US" sz="2800" dirty="0" smtClean="0"/>
              <a:t>FROM </a:t>
            </a:r>
            <a:r>
              <a:rPr lang="en-US" sz="2800" dirty="0" err="1" smtClean="0"/>
              <a:t>Student_table</a:t>
            </a:r>
            <a:endParaRPr lang="en-US" sz="2800" dirty="0" smtClean="0"/>
          </a:p>
          <a:p>
            <a:r>
              <a:rPr lang="en-US" sz="2800" dirty="0" smtClean="0"/>
              <a:t>ORDER BY 2, </a:t>
            </a:r>
            <a:r>
              <a:rPr lang="en-US" sz="2800" dirty="0" err="1" smtClean="0"/>
              <a:t>Last_name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752600"/>
            <a:ext cx="4758675" cy="4524315"/>
          </a:xfrm>
          <a:prstGeom prst="rect">
            <a:avLst/>
          </a:prstGeom>
        </p:spPr>
        <p:txBody>
          <a:bodyPr wrap="none">
            <a:spAutoFit/>
          </a:bodyPr>
          <a:lstStyle/>
          <a:p>
            <a:r>
              <a:rPr lang="en-US" dirty="0" smtClean="0"/>
              <a:t>CASE &lt;column-name&gt;</a:t>
            </a:r>
          </a:p>
          <a:p>
            <a:r>
              <a:rPr lang="en-US" dirty="0" smtClean="0"/>
              <a:t>WHEN &lt;value1&gt; THEN &lt;true-result1&gt;</a:t>
            </a:r>
          </a:p>
          <a:p>
            <a:r>
              <a:rPr lang="en-US" dirty="0" smtClean="0"/>
              <a:t>WHEN &lt;value2&gt; THEN &lt;true-result2&gt;</a:t>
            </a:r>
          </a:p>
          <a:p>
            <a:r>
              <a:rPr lang="en-US" dirty="0" smtClean="0"/>
              <a:t>WHEN &lt;</a:t>
            </a:r>
            <a:r>
              <a:rPr lang="en-US" dirty="0" err="1" smtClean="0"/>
              <a:t>valueN</a:t>
            </a:r>
            <a:r>
              <a:rPr lang="en-US" dirty="0" smtClean="0"/>
              <a:t>&gt; THEN &lt;true-</a:t>
            </a:r>
            <a:r>
              <a:rPr lang="en-US" dirty="0" err="1" smtClean="0"/>
              <a:t>resultN</a:t>
            </a:r>
            <a:r>
              <a:rPr lang="en-US" dirty="0" smtClean="0"/>
              <a:t>&gt;</a:t>
            </a:r>
          </a:p>
          <a:p>
            <a:r>
              <a:rPr lang="en-US" dirty="0" smtClean="0"/>
              <a:t>[ ELSE &lt;false-result&gt; ]</a:t>
            </a:r>
          </a:p>
          <a:p>
            <a:r>
              <a:rPr lang="en-US" dirty="0" smtClean="0"/>
              <a:t>END</a:t>
            </a:r>
          </a:p>
          <a:p>
            <a:endParaRPr lang="en-US" dirty="0"/>
          </a:p>
          <a:p>
            <a:pPr lvl="0"/>
            <a:r>
              <a:rPr lang="en-US" altLang="en-US" dirty="0">
                <a:solidFill>
                  <a:srgbClr val="333333"/>
                </a:solidFill>
                <a:latin typeface="Menlo"/>
                <a:cs typeface="Arial" pitchFamily="34" charset="0"/>
              </a:rPr>
              <a:t>SELECT </a:t>
            </a:r>
            <a:r>
              <a:rPr lang="en-US" altLang="en-US" dirty="0" err="1">
                <a:solidFill>
                  <a:srgbClr val="333333"/>
                </a:solidFill>
                <a:latin typeface="Menlo"/>
                <a:cs typeface="Arial" pitchFamily="34" charset="0"/>
              </a:rPr>
              <a:t>Course_Name</a:t>
            </a:r>
            <a:r>
              <a:rPr lang="en-US" altLang="en-US" dirty="0">
                <a:solidFill>
                  <a:srgbClr val="333333"/>
                </a:solidFill>
                <a:latin typeface="Menlo"/>
                <a:cs typeface="Arial" pitchFamily="34" charset="0"/>
              </a:rPr>
              <a:t> </a:t>
            </a:r>
            <a:r>
              <a:rPr lang="en-US" altLang="en-US" dirty="0" smtClean="0">
                <a:solidFill>
                  <a:srgbClr val="333333"/>
                </a:solidFill>
                <a:latin typeface="Menlo"/>
                <a:cs typeface="Arial" pitchFamily="34" charset="0"/>
              </a:rPr>
              <a:t>,</a:t>
            </a:r>
          </a:p>
          <a:p>
            <a:pPr lvl="0"/>
            <a:r>
              <a:rPr lang="en-US" altLang="en-US" dirty="0" smtClean="0">
                <a:solidFill>
                  <a:srgbClr val="333333"/>
                </a:solidFill>
                <a:latin typeface="Menlo"/>
                <a:cs typeface="Arial" pitchFamily="34" charset="0"/>
              </a:rPr>
              <a:t>CASE </a:t>
            </a:r>
          </a:p>
          <a:p>
            <a:pPr lvl="0"/>
            <a:r>
              <a:rPr lang="en-US" altLang="en-US" dirty="0" smtClean="0">
                <a:solidFill>
                  <a:srgbClr val="333333"/>
                </a:solidFill>
                <a:latin typeface="Menlo"/>
                <a:cs typeface="Arial" pitchFamily="34" charset="0"/>
              </a:rPr>
              <a:t>WHEN </a:t>
            </a:r>
            <a:r>
              <a:rPr lang="en-US" altLang="en-US" dirty="0">
                <a:solidFill>
                  <a:srgbClr val="333333"/>
                </a:solidFill>
                <a:latin typeface="Menlo"/>
                <a:cs typeface="Arial" pitchFamily="34" charset="0"/>
              </a:rPr>
              <a:t>credits = 1 THEN '1 Credit' </a:t>
            </a:r>
            <a:endParaRPr lang="en-US" altLang="en-US" dirty="0" smtClean="0">
              <a:solidFill>
                <a:srgbClr val="333333"/>
              </a:solidFill>
              <a:latin typeface="Menlo"/>
              <a:cs typeface="Arial" pitchFamily="34" charset="0"/>
            </a:endParaRPr>
          </a:p>
          <a:p>
            <a:pPr lvl="0"/>
            <a:r>
              <a:rPr lang="en-US" altLang="en-US" dirty="0" smtClean="0">
                <a:solidFill>
                  <a:srgbClr val="333333"/>
                </a:solidFill>
                <a:latin typeface="Menlo"/>
                <a:cs typeface="Arial" pitchFamily="34" charset="0"/>
              </a:rPr>
              <a:t>WHEN </a:t>
            </a:r>
            <a:r>
              <a:rPr lang="en-US" altLang="en-US" dirty="0">
                <a:solidFill>
                  <a:srgbClr val="333333"/>
                </a:solidFill>
                <a:latin typeface="Menlo"/>
                <a:cs typeface="Arial" pitchFamily="34" charset="0"/>
              </a:rPr>
              <a:t>credits = 2 THEN '2 Credits' </a:t>
            </a:r>
            <a:endParaRPr lang="en-US" altLang="en-US" dirty="0" smtClean="0">
              <a:solidFill>
                <a:srgbClr val="333333"/>
              </a:solidFill>
              <a:latin typeface="Menlo"/>
              <a:cs typeface="Arial" pitchFamily="34" charset="0"/>
            </a:endParaRPr>
          </a:p>
          <a:p>
            <a:pPr lvl="0"/>
            <a:r>
              <a:rPr lang="en-US" altLang="en-US" dirty="0" smtClean="0">
                <a:solidFill>
                  <a:srgbClr val="333333"/>
                </a:solidFill>
                <a:latin typeface="Menlo"/>
                <a:cs typeface="Arial" pitchFamily="34" charset="0"/>
              </a:rPr>
              <a:t>WHEN </a:t>
            </a:r>
            <a:r>
              <a:rPr lang="en-US" altLang="en-US" dirty="0">
                <a:solidFill>
                  <a:srgbClr val="333333"/>
                </a:solidFill>
                <a:latin typeface="Menlo"/>
                <a:cs typeface="Arial" pitchFamily="34" charset="0"/>
              </a:rPr>
              <a:t>credits = 3 THEN '3 </a:t>
            </a:r>
            <a:r>
              <a:rPr lang="en-US" altLang="en-US" dirty="0" smtClean="0">
                <a:solidFill>
                  <a:srgbClr val="333333"/>
                </a:solidFill>
                <a:latin typeface="Menlo"/>
                <a:cs typeface="Arial" pitchFamily="34" charset="0"/>
              </a:rPr>
              <a:t>Credits‘</a:t>
            </a:r>
          </a:p>
          <a:p>
            <a:pPr lvl="0"/>
            <a:r>
              <a:rPr lang="en-US" altLang="en-US" dirty="0" smtClean="0">
                <a:solidFill>
                  <a:srgbClr val="333333"/>
                </a:solidFill>
                <a:latin typeface="Menlo"/>
                <a:cs typeface="Arial" pitchFamily="34" charset="0"/>
              </a:rPr>
              <a:t> </a:t>
            </a:r>
            <a:r>
              <a:rPr lang="en-US" altLang="en-US" dirty="0">
                <a:solidFill>
                  <a:srgbClr val="333333"/>
                </a:solidFill>
                <a:latin typeface="Menlo"/>
                <a:cs typeface="Arial" pitchFamily="34" charset="0"/>
              </a:rPr>
              <a:t>ELSE 'More than 3 Credits' </a:t>
            </a:r>
            <a:endParaRPr lang="en-US" altLang="en-US" dirty="0" smtClean="0">
              <a:solidFill>
                <a:srgbClr val="333333"/>
              </a:solidFill>
              <a:latin typeface="Menlo"/>
              <a:cs typeface="Arial" pitchFamily="34" charset="0"/>
            </a:endParaRPr>
          </a:p>
          <a:p>
            <a:pPr lvl="0"/>
            <a:r>
              <a:rPr lang="en-US" altLang="en-US" dirty="0" smtClean="0">
                <a:solidFill>
                  <a:srgbClr val="333333"/>
                </a:solidFill>
                <a:latin typeface="Menlo"/>
                <a:cs typeface="Arial" pitchFamily="34" charset="0"/>
              </a:rPr>
              <a:t>END </a:t>
            </a:r>
            <a:r>
              <a:rPr lang="en-US" altLang="en-US" dirty="0">
                <a:solidFill>
                  <a:srgbClr val="333333"/>
                </a:solidFill>
                <a:latin typeface="Menlo"/>
                <a:cs typeface="Arial" pitchFamily="34" charset="0"/>
              </a:rPr>
              <a:t>AS </a:t>
            </a:r>
            <a:r>
              <a:rPr lang="en-US" altLang="en-US" dirty="0" err="1">
                <a:solidFill>
                  <a:srgbClr val="333333"/>
                </a:solidFill>
                <a:latin typeface="Menlo"/>
                <a:cs typeface="Arial" pitchFamily="34" charset="0"/>
              </a:rPr>
              <a:t>Number_of_Credits</a:t>
            </a:r>
            <a:r>
              <a:rPr lang="en-US" altLang="en-US" dirty="0">
                <a:solidFill>
                  <a:srgbClr val="333333"/>
                </a:solidFill>
                <a:latin typeface="Menlo"/>
                <a:cs typeface="Arial" pitchFamily="34" charset="0"/>
              </a:rPr>
              <a:t> </a:t>
            </a:r>
            <a:endParaRPr lang="en-US" altLang="en-US" dirty="0" smtClean="0">
              <a:solidFill>
                <a:srgbClr val="333333"/>
              </a:solidFill>
              <a:latin typeface="Menlo"/>
              <a:cs typeface="Arial" pitchFamily="34" charset="0"/>
            </a:endParaRPr>
          </a:p>
          <a:p>
            <a:pPr lvl="0"/>
            <a:r>
              <a:rPr lang="en-US" altLang="en-US" dirty="0" smtClean="0">
                <a:solidFill>
                  <a:srgbClr val="333333"/>
                </a:solidFill>
                <a:latin typeface="Menlo"/>
                <a:cs typeface="Arial" pitchFamily="34" charset="0"/>
              </a:rPr>
              <a:t>FROM </a:t>
            </a:r>
            <a:r>
              <a:rPr lang="en-US" altLang="en-US" dirty="0" err="1">
                <a:solidFill>
                  <a:srgbClr val="333333"/>
                </a:solidFill>
                <a:latin typeface="Menlo"/>
                <a:cs typeface="Arial" pitchFamily="34" charset="0"/>
              </a:rPr>
              <a:t>Course_table</a:t>
            </a:r>
            <a:r>
              <a:rPr lang="en-US" altLang="en-US" dirty="0">
                <a:solidFill>
                  <a:srgbClr val="333333"/>
                </a:solidFill>
                <a:latin typeface="Menlo"/>
                <a:cs typeface="Arial" pitchFamily="34" charset="0"/>
              </a:rPr>
              <a:t> ORDER BY credits, 1 ;</a:t>
            </a:r>
            <a:r>
              <a:rPr lang="en-US" altLang="en-US" dirty="0">
                <a:latin typeface="Arial" pitchFamily="34" charset="0"/>
                <a:cs typeface="Arial" pitchFamily="34" charset="0"/>
              </a:rPr>
              <a:t> </a:t>
            </a:r>
            <a:endParaRPr lang="en-US" altLang="en-US" sz="4400" dirty="0">
              <a:latin typeface="Arial" pitchFamily="34" charset="0"/>
              <a:cs typeface="Arial" pitchFamily="34" charset="0"/>
            </a:endParaRPr>
          </a:p>
          <a:p>
            <a:endParaRPr lang="en-US" dirty="0"/>
          </a:p>
        </p:txBody>
      </p:sp>
      <p:sp>
        <p:nvSpPr>
          <p:cNvPr id="4" name="Rectangle 3"/>
          <p:cNvSpPr/>
          <p:nvPr/>
        </p:nvSpPr>
        <p:spPr>
          <a:xfrm>
            <a:off x="152400" y="685800"/>
            <a:ext cx="4572000" cy="1200329"/>
          </a:xfrm>
          <a:prstGeom prst="rect">
            <a:avLst/>
          </a:prstGeom>
        </p:spPr>
        <p:txBody>
          <a:bodyPr>
            <a:spAutoFit/>
          </a:bodyPr>
          <a:lstStyle/>
          <a:p>
            <a:r>
              <a:rPr lang="en-US" b="1" dirty="0" smtClean="0"/>
              <a:t>CASE: </a:t>
            </a:r>
            <a:r>
              <a:rPr lang="en-US" dirty="0" smtClean="0"/>
              <a:t>The </a:t>
            </a:r>
            <a:r>
              <a:rPr lang="en-US" dirty="0"/>
              <a:t>CASE function provides an additional level of data testing after a row is accepted by the WHERE </a:t>
            </a:r>
            <a:r>
              <a:rPr lang="en-US" dirty="0" smtClean="0"/>
              <a:t>clause</a:t>
            </a:r>
          </a:p>
          <a:p>
            <a:endParaRPr lang="en-US" dirty="0"/>
          </a:p>
        </p:txBody>
      </p:sp>
      <p:sp>
        <p:nvSpPr>
          <p:cNvPr id="5" name="Rectangle 1"/>
          <p:cNvSpPr>
            <a:spLocks noChangeArrowheads="1"/>
          </p:cNvSpPr>
          <p:nvPr/>
        </p:nvSpPr>
        <p:spPr bwMode="auto">
          <a:xfrm>
            <a:off x="0" y="56448"/>
            <a:ext cx="65" cy="3443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2707" cy="369332"/>
          </a:xfrm>
          <a:prstGeom prst="rect">
            <a:avLst/>
          </a:prstGeom>
        </p:spPr>
        <p:txBody>
          <a:bodyPr wrap="none">
            <a:spAutoFit/>
          </a:bodyPr>
          <a:lstStyle/>
          <a:p>
            <a:r>
              <a:rPr lang="en-US" b="1" dirty="0" smtClean="0"/>
              <a:t>Views</a:t>
            </a:r>
            <a:endParaRPr lang="en-US" dirty="0"/>
          </a:p>
        </p:txBody>
      </p:sp>
      <p:sp>
        <p:nvSpPr>
          <p:cNvPr id="3" name="Rectangle 2"/>
          <p:cNvSpPr/>
          <p:nvPr/>
        </p:nvSpPr>
        <p:spPr>
          <a:xfrm>
            <a:off x="609600" y="1066800"/>
            <a:ext cx="3401572" cy="369332"/>
          </a:xfrm>
          <a:prstGeom prst="rect">
            <a:avLst/>
          </a:prstGeom>
        </p:spPr>
        <p:txBody>
          <a:bodyPr wrap="none">
            <a:spAutoFit/>
          </a:bodyPr>
          <a:lstStyle/>
          <a:p>
            <a:r>
              <a:rPr lang="en-US" b="1" dirty="0" smtClean="0"/>
              <a:t>Considerations for Creating Views</a:t>
            </a:r>
            <a:endParaRPr lang="en-US" dirty="0"/>
          </a:p>
        </p:txBody>
      </p:sp>
      <p:sp>
        <p:nvSpPr>
          <p:cNvPr id="4" name="Rectangle 3"/>
          <p:cNvSpPr/>
          <p:nvPr/>
        </p:nvSpPr>
        <p:spPr>
          <a:xfrm>
            <a:off x="762000" y="1447801"/>
            <a:ext cx="8382000" cy="2677656"/>
          </a:xfrm>
          <a:prstGeom prst="rect">
            <a:avLst/>
          </a:prstGeom>
        </p:spPr>
        <p:txBody>
          <a:bodyPr wrap="square">
            <a:spAutoFit/>
          </a:bodyPr>
          <a:lstStyle/>
          <a:p>
            <a:r>
              <a:rPr lang="en-US" sz="2400" dirty="0" smtClean="0"/>
              <a:t> An ORDER BY – rows are not ordered in a table, nor in a view</a:t>
            </a:r>
          </a:p>
          <a:p>
            <a:endParaRPr lang="en-US" sz="2400" dirty="0" smtClean="0"/>
          </a:p>
          <a:p>
            <a:r>
              <a:rPr lang="en-US" sz="2400" dirty="0" smtClean="0"/>
              <a:t>Indices – however, any index on underlying tables may be used</a:t>
            </a:r>
          </a:p>
          <a:p>
            <a:endParaRPr lang="en-US" sz="2400" dirty="0" smtClean="0"/>
          </a:p>
          <a:p>
            <a:r>
              <a:rPr lang="en-US" sz="2400" dirty="0" smtClean="0"/>
              <a:t>Aggregates must be assigned an alias due to ( )</a:t>
            </a:r>
          </a:p>
          <a:p>
            <a:endParaRPr lang="en-US" sz="2400" dirty="0" smtClean="0"/>
          </a:p>
          <a:p>
            <a:r>
              <a:rPr lang="en-US" sz="2400" dirty="0" smtClean="0"/>
              <a:t>Derived data with mathematics symbols must have an alias</a:t>
            </a:r>
            <a:endParaRPr lang="en-US" sz="2400" dirty="0"/>
          </a:p>
        </p:txBody>
      </p:sp>
      <p:sp>
        <p:nvSpPr>
          <p:cNvPr id="5" name="Rectangle 4"/>
          <p:cNvSpPr/>
          <p:nvPr/>
        </p:nvSpPr>
        <p:spPr>
          <a:xfrm>
            <a:off x="1447800" y="4343400"/>
            <a:ext cx="7543800" cy="2308324"/>
          </a:xfrm>
          <a:prstGeom prst="rect">
            <a:avLst/>
          </a:prstGeom>
        </p:spPr>
        <p:txBody>
          <a:bodyPr wrap="square">
            <a:spAutoFit/>
          </a:bodyPr>
          <a:lstStyle/>
          <a:p>
            <a:r>
              <a:rPr lang="en-US" sz="2400" dirty="0" smtClean="0"/>
              <a:t>Create View emp_200 AS SELECT </a:t>
            </a:r>
            <a:r>
              <a:rPr lang="en-US" sz="2400" dirty="0" err="1" smtClean="0"/>
              <a:t>employee_no</a:t>
            </a:r>
            <a:r>
              <a:rPr lang="en-US" sz="2400" dirty="0" smtClean="0"/>
              <a:t> AS </a:t>
            </a:r>
            <a:r>
              <a:rPr lang="en-US" sz="2400" b="1" dirty="0" err="1" smtClean="0"/>
              <a:t>Emp_No</a:t>
            </a:r>
            <a:endParaRPr lang="en-US" sz="2400" b="1" dirty="0" smtClean="0"/>
          </a:p>
          <a:p>
            <a:r>
              <a:rPr lang="en-US" sz="2400" dirty="0" smtClean="0"/>
              <a:t>,</a:t>
            </a:r>
            <a:r>
              <a:rPr lang="en-US" sz="2400" dirty="0" err="1" smtClean="0"/>
              <a:t>last_name</a:t>
            </a:r>
            <a:r>
              <a:rPr lang="en-US" sz="2400" dirty="0" smtClean="0"/>
              <a:t> AS </a:t>
            </a:r>
            <a:r>
              <a:rPr lang="en-US" sz="2400" b="1" dirty="0" err="1" smtClean="0"/>
              <a:t>LastName</a:t>
            </a:r>
            <a:endParaRPr lang="en-US" sz="2400" b="1" dirty="0" smtClean="0"/>
          </a:p>
          <a:p>
            <a:r>
              <a:rPr lang="en-US" sz="2400" dirty="0" smtClean="0"/>
              <a:t>,salary/12 (format '$$$$,$$9.99')</a:t>
            </a:r>
          </a:p>
          <a:p>
            <a:r>
              <a:rPr lang="en-US" sz="2400" dirty="0" smtClean="0"/>
              <a:t>AS </a:t>
            </a:r>
            <a:r>
              <a:rPr lang="en-US" sz="2400" b="1" dirty="0" err="1" smtClean="0"/>
              <a:t>Monthly_Salary</a:t>
            </a:r>
            <a:endParaRPr lang="en-US" sz="2400" b="1" dirty="0" smtClean="0"/>
          </a:p>
          <a:p>
            <a:r>
              <a:rPr lang="en-US" sz="2400" dirty="0" smtClean="0"/>
              <a:t>FROM </a:t>
            </a:r>
            <a:r>
              <a:rPr lang="en-US" sz="2400" dirty="0" err="1" smtClean="0"/>
              <a:t>employee_table</a:t>
            </a:r>
            <a:endParaRPr lang="en-US" sz="2400" dirty="0" smtClean="0"/>
          </a:p>
          <a:p>
            <a:r>
              <a:rPr lang="en-US" sz="2400" dirty="0" smtClean="0"/>
              <a:t>WHERE </a:t>
            </a:r>
            <a:r>
              <a:rPr lang="en-US" sz="2400" dirty="0" err="1" smtClean="0"/>
              <a:t>dept_no</a:t>
            </a:r>
            <a:r>
              <a:rPr lang="en-US" sz="2400" dirty="0" smtClean="0"/>
              <a:t> = 200 ;	</a:t>
            </a:r>
            <a:r>
              <a:rPr lang="en-US" sz="2400" dirty="0" smtClean="0">
                <a:solidFill>
                  <a:schemeClr val="tx2">
                    <a:lumMod val="60000"/>
                    <a:lumOff val="40000"/>
                  </a:schemeClr>
                </a:solidFill>
              </a:rPr>
              <a:t>--select * from emp_200</a:t>
            </a:r>
            <a:endParaRPr lang="en-US" sz="2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6400800" cy="5262979"/>
          </a:xfrm>
          <a:prstGeom prst="rect">
            <a:avLst/>
          </a:prstGeom>
        </p:spPr>
        <p:txBody>
          <a:bodyPr wrap="square">
            <a:spAutoFit/>
          </a:bodyPr>
          <a:lstStyle/>
          <a:p>
            <a:r>
              <a:rPr lang="en-US" sz="2400" dirty="0"/>
              <a:t>creates the same view as </a:t>
            </a:r>
            <a:r>
              <a:rPr lang="en-US" sz="2400" dirty="0" smtClean="0"/>
              <a:t>previous, </a:t>
            </a:r>
            <a:r>
              <a:rPr lang="en-US" sz="2400" dirty="0"/>
              <a:t>however, it establishes the alias using this </a:t>
            </a:r>
            <a:r>
              <a:rPr lang="en-US" sz="2400" dirty="0" smtClean="0"/>
              <a:t>other technique</a:t>
            </a:r>
          </a:p>
          <a:p>
            <a:endParaRPr lang="en-US" sz="2400" b="1" dirty="0"/>
          </a:p>
          <a:p>
            <a:endParaRPr lang="en-US" sz="2400" b="1" dirty="0" smtClean="0"/>
          </a:p>
          <a:p>
            <a:r>
              <a:rPr lang="en-US" sz="2400" b="1" dirty="0" smtClean="0"/>
              <a:t>CREATE VIEW empl1_200_v (</a:t>
            </a:r>
            <a:r>
              <a:rPr lang="en-US" sz="2400" b="1" dirty="0" err="1" smtClean="0"/>
              <a:t>Emp_Nbr</a:t>
            </a:r>
            <a:r>
              <a:rPr lang="en-US" sz="2400" b="1" dirty="0" smtClean="0"/>
              <a:t>, </a:t>
            </a:r>
            <a:r>
              <a:rPr lang="en-US" sz="2400" b="1" dirty="0" err="1" smtClean="0"/>
              <a:t>LastName</a:t>
            </a:r>
            <a:r>
              <a:rPr lang="en-US" sz="2400" b="1" dirty="0" smtClean="0"/>
              <a:t>, </a:t>
            </a:r>
            <a:r>
              <a:rPr lang="en-US" sz="2400" b="1" dirty="0" err="1" smtClean="0"/>
              <a:t>Monthly_Salary</a:t>
            </a:r>
            <a:r>
              <a:rPr lang="en-US" sz="2400" b="1" dirty="0" smtClean="0"/>
              <a:t>)</a:t>
            </a:r>
          </a:p>
          <a:p>
            <a:r>
              <a:rPr lang="en-US" sz="2400" dirty="0" smtClean="0"/>
              <a:t>AS SELECT </a:t>
            </a:r>
            <a:r>
              <a:rPr lang="en-US" sz="2400" dirty="0" err="1" smtClean="0"/>
              <a:t>employee_no</a:t>
            </a:r>
            <a:endParaRPr lang="en-US" sz="2400" dirty="0" smtClean="0"/>
          </a:p>
          <a:p>
            <a:r>
              <a:rPr lang="en-US" sz="2400" dirty="0" smtClean="0"/>
              <a:t>,</a:t>
            </a:r>
            <a:r>
              <a:rPr lang="en-US" sz="2400" dirty="0" err="1" smtClean="0"/>
              <a:t>last_name</a:t>
            </a:r>
            <a:endParaRPr lang="en-US" sz="2400" dirty="0" smtClean="0"/>
          </a:p>
          <a:p>
            <a:r>
              <a:rPr lang="en-US" sz="2400" dirty="0" smtClean="0"/>
              <a:t>,salary (format '$$$$,$$9.99')</a:t>
            </a:r>
          </a:p>
          <a:p>
            <a:r>
              <a:rPr lang="en-US" sz="2400" dirty="0" smtClean="0"/>
              <a:t>FROM </a:t>
            </a:r>
            <a:r>
              <a:rPr lang="en-US" sz="2400" dirty="0" err="1" smtClean="0"/>
              <a:t>employee_table</a:t>
            </a:r>
            <a:endParaRPr lang="en-US" sz="2400" dirty="0" smtClean="0"/>
          </a:p>
          <a:p>
            <a:r>
              <a:rPr lang="en-US" sz="2400" dirty="0" smtClean="0"/>
              <a:t>WHERE </a:t>
            </a:r>
            <a:r>
              <a:rPr lang="en-US" sz="2400" dirty="0" err="1"/>
              <a:t>dept_no</a:t>
            </a:r>
            <a:r>
              <a:rPr lang="en-US" sz="2400" dirty="0"/>
              <a:t> </a:t>
            </a:r>
            <a:r>
              <a:rPr lang="en-US" sz="2400" dirty="0" smtClean="0"/>
              <a:t>= 200 ;</a:t>
            </a:r>
          </a:p>
          <a:p>
            <a:endParaRPr lang="en-US" sz="2400" dirty="0"/>
          </a:p>
          <a:p>
            <a:endParaRPr lang="en-US" sz="2400" dirty="0" smtClean="0"/>
          </a:p>
          <a:p>
            <a:r>
              <a:rPr lang="en-US" sz="2400" dirty="0"/>
              <a:t>DROP </a:t>
            </a:r>
            <a:r>
              <a:rPr lang="en-US" sz="2400" dirty="0" smtClean="0"/>
              <a:t>VIEW </a:t>
            </a:r>
            <a:r>
              <a:rPr lang="en-US" sz="2400" b="1" dirty="0" smtClean="0"/>
              <a:t>empl_200_v;</a:t>
            </a:r>
            <a:endParaRPr 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1"/>
            <a:ext cx="7848600" cy="6370975"/>
          </a:xfrm>
          <a:prstGeom prst="rect">
            <a:avLst/>
          </a:prstGeom>
        </p:spPr>
        <p:txBody>
          <a:bodyPr wrap="square">
            <a:spAutoFit/>
          </a:bodyPr>
          <a:lstStyle/>
          <a:p>
            <a:r>
              <a:rPr lang="en-US" sz="2400" b="1" dirty="0" smtClean="0"/>
              <a:t>DML Restrictions when using Views</a:t>
            </a:r>
          </a:p>
          <a:p>
            <a:r>
              <a:rPr lang="en-US" sz="2400" dirty="0" smtClean="0"/>
              <a:t>There are a few restrictions that disallow maintenance activity on a view with an INSERT, UPDATE </a:t>
            </a:r>
            <a:r>
              <a:rPr lang="en-US" sz="2400" dirty="0" err="1" smtClean="0"/>
              <a:t>orDELETE</a:t>
            </a:r>
            <a:r>
              <a:rPr lang="en-US" sz="2400" dirty="0" smtClean="0"/>
              <a:t> request. </a:t>
            </a:r>
          </a:p>
          <a:p>
            <a:endParaRPr lang="en-US" sz="2400" dirty="0"/>
          </a:p>
          <a:p>
            <a:r>
              <a:rPr lang="en-US" sz="2400" dirty="0" smtClean="0"/>
              <a:t>A view cannot be used for maintenance if it:</a:t>
            </a:r>
          </a:p>
          <a:p>
            <a:r>
              <a:rPr lang="en-US" sz="2400" dirty="0" smtClean="0"/>
              <a:t>Performs a join operation – more than one table</a:t>
            </a:r>
          </a:p>
          <a:p>
            <a:endParaRPr lang="en-US" sz="2400" dirty="0" smtClean="0"/>
          </a:p>
          <a:p>
            <a:r>
              <a:rPr lang="en-US" sz="2400" dirty="0" smtClean="0"/>
              <a:t> Selects the same column twice – wouldn't know which one to use</a:t>
            </a:r>
          </a:p>
          <a:p>
            <a:endParaRPr lang="en-US" sz="2400" dirty="0" smtClean="0"/>
          </a:p>
          <a:p>
            <a:r>
              <a:rPr lang="en-US" sz="2400" dirty="0" smtClean="0"/>
              <a:t> Derives data – does not undo the math or calculation</a:t>
            </a:r>
          </a:p>
          <a:p>
            <a:endParaRPr lang="en-US" sz="2400" dirty="0" smtClean="0"/>
          </a:p>
          <a:p>
            <a:r>
              <a:rPr lang="en-US" sz="2400" dirty="0" smtClean="0"/>
              <a:t> Performs aggregation – eliminates detail data</a:t>
            </a:r>
          </a:p>
          <a:p>
            <a:endParaRPr lang="en-US" sz="2400" dirty="0" smtClean="0"/>
          </a:p>
          <a:p>
            <a:r>
              <a:rPr lang="en-US" sz="2400" dirty="0" smtClean="0"/>
              <a:t> Uses OLAP functions – data does not exist in a column</a:t>
            </a:r>
          </a:p>
          <a:p>
            <a:r>
              <a:rPr lang="en-US" sz="2400" dirty="0" smtClean="0"/>
              <a:t> </a:t>
            </a:r>
          </a:p>
          <a:p>
            <a:r>
              <a:rPr lang="en-US" sz="2400" dirty="0" smtClean="0"/>
              <a:t>Uses a DISTINCT or GROUP BY – eliminate duplicate rows</a:t>
            </a: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90372" cy="369332"/>
          </a:xfrm>
          <a:prstGeom prst="rect">
            <a:avLst/>
          </a:prstGeom>
        </p:spPr>
        <p:txBody>
          <a:bodyPr wrap="none">
            <a:spAutoFit/>
          </a:bodyPr>
          <a:lstStyle/>
          <a:p>
            <a:r>
              <a:rPr lang="en-US" b="1" dirty="0" smtClean="0"/>
              <a:t>Macros</a:t>
            </a:r>
            <a:endParaRPr lang="en-US" dirty="0"/>
          </a:p>
        </p:txBody>
      </p:sp>
      <p:sp>
        <p:nvSpPr>
          <p:cNvPr id="3" name="Rectangle 2"/>
          <p:cNvSpPr/>
          <p:nvPr/>
        </p:nvSpPr>
        <p:spPr>
          <a:xfrm>
            <a:off x="685800" y="914401"/>
            <a:ext cx="7848600" cy="4247317"/>
          </a:xfrm>
          <a:prstGeom prst="rect">
            <a:avLst/>
          </a:prstGeom>
        </p:spPr>
        <p:txBody>
          <a:bodyPr wrap="square">
            <a:spAutoFit/>
          </a:bodyPr>
          <a:lstStyle/>
          <a:p>
            <a:r>
              <a:rPr lang="en-US" dirty="0" smtClean="0"/>
              <a:t>Macros are SQL statements stored as an object in the Data Dictionary (DD).</a:t>
            </a:r>
          </a:p>
          <a:p>
            <a:endParaRPr lang="en-US" dirty="0" smtClean="0"/>
          </a:p>
          <a:p>
            <a:r>
              <a:rPr lang="en-US" dirty="0" smtClean="0"/>
              <a:t>Stored in the DD</a:t>
            </a:r>
          </a:p>
          <a:p>
            <a:r>
              <a:rPr lang="en-US" dirty="0" smtClean="0"/>
              <a:t>	o Can be shared by multiple users</a:t>
            </a:r>
          </a:p>
          <a:p>
            <a:r>
              <a:rPr lang="en-US" dirty="0" smtClean="0"/>
              <a:t>	o SQL is stored in </a:t>
            </a:r>
            <a:r>
              <a:rPr lang="en-US" dirty="0" err="1" smtClean="0"/>
              <a:t>Teradata</a:t>
            </a:r>
            <a:r>
              <a:rPr lang="en-US" dirty="0" smtClean="0"/>
              <a:t> and not sent across the network or channel</a:t>
            </a:r>
          </a:p>
          <a:p>
            <a:endParaRPr lang="en-US" dirty="0" smtClean="0"/>
          </a:p>
          <a:p>
            <a:r>
              <a:rPr lang="en-US" dirty="0" smtClean="0"/>
              <a:t> Can be secured to keep users from accessing them</a:t>
            </a:r>
          </a:p>
          <a:p>
            <a:endParaRPr lang="en-US" dirty="0" smtClean="0"/>
          </a:p>
          <a:p>
            <a:r>
              <a:rPr lang="en-US" dirty="0" smtClean="0"/>
              <a:t>Provide the access security to tables</a:t>
            </a:r>
          </a:p>
          <a:p>
            <a:endParaRPr lang="en-US" dirty="0" smtClean="0"/>
          </a:p>
          <a:p>
            <a:r>
              <a:rPr lang="en-US" dirty="0" smtClean="0"/>
              <a:t>All updates within a macro are considered a transaction</a:t>
            </a:r>
          </a:p>
          <a:p>
            <a:endParaRPr lang="en-US" dirty="0" smtClean="0"/>
          </a:p>
          <a:p>
            <a:r>
              <a:rPr lang="en-US" dirty="0" smtClean="0"/>
              <a:t>If all steps work, all work is committed</a:t>
            </a:r>
          </a:p>
          <a:p>
            <a:endParaRPr lang="en-US" dirty="0" smtClean="0"/>
          </a:p>
          <a:p>
            <a:r>
              <a:rPr lang="en-US" dirty="0" smtClean="0"/>
              <a:t>If a single step fails, all the updated rows are automatically rolled back</a:t>
            </a:r>
            <a:endParaRPr lang="en-US" dirty="0"/>
          </a:p>
        </p:txBody>
      </p:sp>
      <p:sp>
        <p:nvSpPr>
          <p:cNvPr id="4" name="Rectangle 3"/>
          <p:cNvSpPr/>
          <p:nvPr/>
        </p:nvSpPr>
        <p:spPr>
          <a:xfrm>
            <a:off x="685800" y="5257800"/>
            <a:ext cx="7772400" cy="646331"/>
          </a:xfrm>
          <a:prstGeom prst="rect">
            <a:avLst/>
          </a:prstGeom>
        </p:spPr>
        <p:txBody>
          <a:bodyPr wrap="square">
            <a:spAutoFit/>
          </a:bodyPr>
          <a:lstStyle/>
          <a:p>
            <a:r>
              <a:rPr lang="en-US" b="1" dirty="0" smtClean="0"/>
              <a:t>Although a macro can have multiple SQL statements within it, if a macro contains DDL, it must be the last statement in the macro.</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315200" cy="4031873"/>
          </a:xfrm>
          <a:prstGeom prst="rect">
            <a:avLst/>
          </a:prstGeom>
        </p:spPr>
        <p:txBody>
          <a:bodyPr wrap="square">
            <a:spAutoFit/>
          </a:bodyPr>
          <a:lstStyle/>
          <a:p>
            <a:r>
              <a:rPr lang="en-US" sz="3200" b="1" dirty="0" smtClean="0"/>
              <a:t>CREATE MACRO </a:t>
            </a:r>
            <a:r>
              <a:rPr lang="en-US" sz="3200" b="1" dirty="0" err="1" smtClean="0"/>
              <a:t>Myfirst_macro</a:t>
            </a:r>
            <a:r>
              <a:rPr lang="en-US" sz="3200" b="1" dirty="0" smtClean="0"/>
              <a:t> AS</a:t>
            </a:r>
          </a:p>
          <a:p>
            <a:r>
              <a:rPr lang="en-US" sz="3200" dirty="0" smtClean="0"/>
              <a:t>( </a:t>
            </a:r>
            <a:r>
              <a:rPr lang="en-US" sz="3200" b="1" dirty="0" smtClean="0"/>
              <a:t>UPDATE table2 SET column1 = column1 + 10</a:t>
            </a:r>
          </a:p>
          <a:p>
            <a:r>
              <a:rPr lang="en-US" sz="3200" dirty="0" smtClean="0"/>
              <a:t>WHERE column2 = </a:t>
            </a:r>
            <a:r>
              <a:rPr lang="en-US" sz="3200" dirty="0"/>
              <a:t>1</a:t>
            </a:r>
            <a:r>
              <a:rPr lang="en-US" sz="3200" dirty="0" smtClean="0"/>
              <a:t>4 ;</a:t>
            </a:r>
          </a:p>
          <a:p>
            <a:r>
              <a:rPr lang="en-US" sz="3200" b="1" dirty="0" smtClean="0"/>
              <a:t>SELECT column1, column2, column3</a:t>
            </a:r>
          </a:p>
          <a:p>
            <a:r>
              <a:rPr lang="en-US" sz="3200" dirty="0" smtClean="0"/>
              <a:t>FROM table1 INNER JOIN table2</a:t>
            </a:r>
          </a:p>
          <a:p>
            <a:r>
              <a:rPr lang="en-US" sz="3200" dirty="0" smtClean="0"/>
              <a:t>ON table1.column4 = table2.column6</a:t>
            </a:r>
          </a:p>
          <a:p>
            <a:r>
              <a:rPr lang="en-US" sz="3200" dirty="0" smtClean="0"/>
              <a:t>WHERE table2.column2 = 1024; ) ;</a:t>
            </a:r>
            <a:endParaRPr lang="en-US" sz="3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400800" cy="3046988"/>
          </a:xfrm>
          <a:prstGeom prst="rect">
            <a:avLst/>
          </a:prstGeom>
        </p:spPr>
        <p:txBody>
          <a:bodyPr wrap="square">
            <a:spAutoFit/>
          </a:bodyPr>
          <a:lstStyle/>
          <a:p>
            <a:r>
              <a:rPr lang="en-US" sz="2400" dirty="0" smtClean="0"/>
              <a:t>CREATE MACRO </a:t>
            </a:r>
            <a:r>
              <a:rPr lang="en-US" sz="2400" dirty="0" err="1" smtClean="0"/>
              <a:t>Mybetter_macro</a:t>
            </a:r>
            <a:r>
              <a:rPr lang="en-US" sz="2400" dirty="0" smtClean="0"/>
              <a:t> (</a:t>
            </a:r>
            <a:r>
              <a:rPr lang="en-US" sz="2400" dirty="0" err="1" smtClean="0"/>
              <a:t>invalue</a:t>
            </a:r>
            <a:r>
              <a:rPr lang="en-US" sz="2400" dirty="0" smtClean="0"/>
              <a:t> INTEGER) AS</a:t>
            </a:r>
          </a:p>
          <a:p>
            <a:r>
              <a:rPr lang="en-US" sz="2400" dirty="0" smtClean="0"/>
              <a:t>( UPDATE table2 SET column1 = column1 + 10</a:t>
            </a:r>
          </a:p>
          <a:p>
            <a:r>
              <a:rPr lang="en-US" sz="2400" dirty="0" smtClean="0"/>
              <a:t>WHERE column2 = :</a:t>
            </a:r>
            <a:r>
              <a:rPr lang="en-US" sz="2400" dirty="0" err="1" smtClean="0"/>
              <a:t>invalue</a:t>
            </a:r>
            <a:r>
              <a:rPr lang="en-US" sz="2400" dirty="0" smtClean="0"/>
              <a:t> ;</a:t>
            </a:r>
          </a:p>
          <a:p>
            <a:r>
              <a:rPr lang="en-US" sz="2400" dirty="0" smtClean="0"/>
              <a:t>SELECT column1, column2, column3</a:t>
            </a:r>
          </a:p>
          <a:p>
            <a:r>
              <a:rPr lang="en-US" sz="2400" dirty="0" smtClean="0"/>
              <a:t>FROM table1 INNER JOIN table2</a:t>
            </a:r>
          </a:p>
          <a:p>
            <a:r>
              <a:rPr lang="en-US" sz="2400" dirty="0" smtClean="0"/>
              <a:t>ON table1.column4 = table2.column6</a:t>
            </a:r>
          </a:p>
          <a:p>
            <a:r>
              <a:rPr lang="en-US" sz="2400" dirty="0" smtClean="0"/>
              <a:t>WHERE table2.column2 = :</a:t>
            </a:r>
            <a:r>
              <a:rPr lang="en-US" sz="2400" dirty="0" err="1" smtClean="0"/>
              <a:t>invalue</a:t>
            </a:r>
            <a:r>
              <a:rPr lang="en-US" sz="2400" dirty="0" smtClean="0"/>
              <a:t> ; ) ;</a:t>
            </a:r>
            <a:endParaRPr lang="en-US" sz="2400" dirty="0"/>
          </a:p>
        </p:txBody>
      </p:sp>
      <p:sp>
        <p:nvSpPr>
          <p:cNvPr id="3" name="Rectangle 2"/>
          <p:cNvSpPr/>
          <p:nvPr/>
        </p:nvSpPr>
        <p:spPr>
          <a:xfrm>
            <a:off x="762000" y="4191000"/>
            <a:ext cx="3221523" cy="523220"/>
          </a:xfrm>
          <a:prstGeom prst="rect">
            <a:avLst/>
          </a:prstGeom>
        </p:spPr>
        <p:txBody>
          <a:bodyPr wrap="none">
            <a:spAutoFit/>
          </a:bodyPr>
          <a:lstStyle/>
          <a:p>
            <a:r>
              <a:rPr lang="en-US" sz="2800" dirty="0" smtClean="0"/>
              <a:t>EXEC </a:t>
            </a:r>
            <a:r>
              <a:rPr lang="en-US" sz="2800" dirty="0" err="1" smtClean="0"/>
              <a:t>Myfirst_macro</a:t>
            </a:r>
            <a:r>
              <a:rPr lang="en-US" sz="2800" dirty="0" smtClean="0"/>
              <a:t>;</a:t>
            </a:r>
            <a:endParaRPr lang="en-US" sz="2800" dirty="0"/>
          </a:p>
        </p:txBody>
      </p:sp>
      <p:sp>
        <p:nvSpPr>
          <p:cNvPr id="4" name="Rectangle 3"/>
          <p:cNvSpPr/>
          <p:nvPr/>
        </p:nvSpPr>
        <p:spPr>
          <a:xfrm>
            <a:off x="838200" y="5257800"/>
            <a:ext cx="3657600" cy="369332"/>
          </a:xfrm>
          <a:prstGeom prst="rect">
            <a:avLst/>
          </a:prstGeom>
        </p:spPr>
        <p:txBody>
          <a:bodyPr wrap="square">
            <a:spAutoFit/>
          </a:bodyPr>
          <a:lstStyle/>
          <a:p>
            <a:r>
              <a:rPr lang="en-US" dirty="0" smtClean="0"/>
              <a:t>EXEC </a:t>
            </a:r>
            <a:r>
              <a:rPr lang="en-US" dirty="0" err="1" smtClean="0"/>
              <a:t>Mybetter_macro</a:t>
            </a:r>
            <a:r>
              <a:rPr lang="en-US" dirty="0" smtClean="0"/>
              <a:t>(123)</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563562"/>
          </a:xfrm>
        </p:spPr>
        <p:txBody>
          <a:bodyPr>
            <a:normAutofit fontScale="90000"/>
          </a:bodyPr>
          <a:lstStyle/>
          <a:p>
            <a:r>
              <a:rPr lang="en-US" sz="3600" b="1" smtClean="0"/>
              <a:t>Node Components</a:t>
            </a:r>
          </a:p>
        </p:txBody>
      </p:sp>
      <p:graphicFrame>
        <p:nvGraphicFramePr>
          <p:cNvPr id="4" name="Content Placeholder 3"/>
          <p:cNvGraphicFramePr>
            <a:graphicFrameLocks noGrp="1"/>
          </p:cNvGraphicFramePr>
          <p:nvPr>
            <p:ph idx="1"/>
          </p:nvPr>
        </p:nvGraphicFramePr>
        <p:xfrm>
          <a:off x="838200" y="914400"/>
          <a:ext cx="7620000" cy="5780170"/>
        </p:xfrm>
        <a:graphic>
          <a:graphicData uri="http://schemas.openxmlformats.org/drawingml/2006/table">
            <a:tbl>
              <a:tblPr firstRow="1" bandRow="1">
                <a:tableStyleId>{5C22544A-7EE6-4342-B048-85BDC9FD1C3A}</a:tableStyleId>
              </a:tblPr>
              <a:tblGrid>
                <a:gridCol w="2046111"/>
                <a:gridCol w="5573889"/>
              </a:tblGrid>
              <a:tr h="327406">
                <a:tc>
                  <a:txBody>
                    <a:bodyPr/>
                    <a:lstStyle/>
                    <a:p>
                      <a:r>
                        <a:rPr lang="en-US" sz="2000" dirty="0" smtClean="0"/>
                        <a:t>Component</a:t>
                      </a:r>
                      <a:endParaRPr lang="en-US" sz="2000" dirty="0"/>
                    </a:p>
                  </a:txBody>
                  <a:tcPr/>
                </a:tc>
                <a:tc>
                  <a:txBody>
                    <a:bodyPr/>
                    <a:lstStyle/>
                    <a:p>
                      <a:r>
                        <a:rPr lang="en-US" sz="2000" dirty="0" smtClean="0"/>
                        <a:t>Functionality</a:t>
                      </a:r>
                      <a:endParaRPr lang="en-US" sz="2000" dirty="0"/>
                    </a:p>
                  </a:txBody>
                  <a:tcPr/>
                </a:tc>
              </a:tr>
              <a:tr h="1767840">
                <a:tc>
                  <a:txBody>
                    <a:bodyPr/>
                    <a:lstStyle/>
                    <a:p>
                      <a:r>
                        <a:rPr lang="en-US" sz="2000" b="1" dirty="0" smtClean="0"/>
                        <a:t>Parsing Engine</a:t>
                      </a:r>
                      <a:endParaRPr lang="en-US" sz="2000" b="1" dirty="0"/>
                    </a:p>
                  </a:txBody>
                  <a:tcPr/>
                </a:tc>
                <a:tc>
                  <a:txBody>
                    <a:bodyPr/>
                    <a:lstStyle/>
                    <a:p>
                      <a:pPr marL="800100" lvl="1" indent="-342900">
                        <a:buFont typeface="+mj-lt"/>
                        <a:buAutoNum type="arabicPeriod"/>
                      </a:pPr>
                      <a:r>
                        <a:rPr lang="en-US" sz="1800" dirty="0" smtClean="0"/>
                        <a:t>Managing individual sessions (up to 120)</a:t>
                      </a:r>
                    </a:p>
                    <a:p>
                      <a:pPr marL="800100" lvl="1" indent="-342900">
                        <a:buFont typeface="+mj-lt"/>
                        <a:buAutoNum type="arabicPeriod"/>
                      </a:pPr>
                      <a:r>
                        <a:rPr lang="en-US" sz="1800" dirty="0" smtClean="0"/>
                        <a:t>Parsing and optimizing your SQL requests</a:t>
                      </a:r>
                    </a:p>
                    <a:p>
                      <a:pPr marL="800100" lvl="1" indent="-342900">
                        <a:buFont typeface="+mj-lt"/>
                        <a:buAutoNum type="arabicPeriod"/>
                      </a:pPr>
                      <a:r>
                        <a:rPr lang="en-US" sz="1800" dirty="0" smtClean="0"/>
                        <a:t>Dispatching the optimized plan to the AMPs</a:t>
                      </a:r>
                    </a:p>
                    <a:p>
                      <a:pPr marL="800100" lvl="1" indent="-342900">
                        <a:buFont typeface="+mj-lt"/>
                        <a:buAutoNum type="arabicPeriod"/>
                      </a:pPr>
                      <a:r>
                        <a:rPr lang="en-US" sz="1800" dirty="0" smtClean="0"/>
                        <a:t>ASCII / EBCDIC conversion (if necessary)</a:t>
                      </a:r>
                    </a:p>
                    <a:p>
                      <a:pPr marL="800100" lvl="1" indent="-342900">
                        <a:buFont typeface="+mj-lt"/>
                        <a:buAutoNum type="arabicPeriod"/>
                      </a:pPr>
                      <a:r>
                        <a:rPr lang="en-US" sz="1800" dirty="0" smtClean="0"/>
                        <a:t>Sending the answer set response back to the requesting client</a:t>
                      </a:r>
                    </a:p>
                    <a:p>
                      <a:endParaRPr lang="en-US" sz="1800" dirty="0"/>
                    </a:p>
                  </a:txBody>
                  <a:tcPr/>
                </a:tc>
              </a:tr>
              <a:tr h="2070842">
                <a:tc>
                  <a:txBody>
                    <a:bodyPr/>
                    <a:lstStyle/>
                    <a:p>
                      <a:r>
                        <a:rPr lang="en-US" sz="2000" b="1" dirty="0" smtClean="0"/>
                        <a:t>AMP</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Storing and retrieving rows to and from the disks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Lock management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Sorting rows and Aggregating columns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Join processing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Output conversion and formatting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Creating answer sets for clients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Disk space management and Accounting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Special utility protocols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Recovery processing</a:t>
                      </a:r>
                    </a:p>
                  </a:txBody>
                  <a:tcPr/>
                </a:tc>
              </a:tr>
              <a:tr h="1058818">
                <a:tc>
                  <a:txBody>
                    <a:bodyPr/>
                    <a:lstStyle/>
                    <a:p>
                      <a:r>
                        <a:rPr lang="en-US" sz="2000" b="1" dirty="0" smtClean="0"/>
                        <a:t>Vdisk</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dirty="0" smtClean="0"/>
                        <a:t>A </a:t>
                      </a:r>
                      <a:r>
                        <a:rPr lang="en-US" sz="1800" dirty="0" err="1" smtClean="0"/>
                        <a:t>vdisk</a:t>
                      </a:r>
                      <a:r>
                        <a:rPr lang="en-US" sz="1800" dirty="0" smtClean="0"/>
                        <a:t> (pronounced, "VEE-disk") is the logical disk space that is managed by an AMP. </a:t>
                      </a:r>
                      <a:endParaRPr lang="en-US" sz="18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1"/>
            <a:ext cx="7848600" cy="4154984"/>
          </a:xfrm>
          <a:prstGeom prst="rect">
            <a:avLst/>
          </a:prstGeom>
        </p:spPr>
        <p:txBody>
          <a:bodyPr wrap="square">
            <a:spAutoFit/>
          </a:bodyPr>
          <a:lstStyle/>
          <a:p>
            <a:r>
              <a:rPr lang="en-US" sz="2400" b="1" dirty="0" smtClean="0"/>
              <a:t>REPLACE MACRO </a:t>
            </a:r>
            <a:r>
              <a:rPr lang="en-US" sz="2400" b="1" dirty="0" err="1" smtClean="0"/>
              <a:t>Mybetter_macro</a:t>
            </a:r>
            <a:r>
              <a:rPr lang="en-US" sz="2400" b="1" dirty="0" smtClean="0"/>
              <a:t> (invalue1 integer, invalue2 char(3)) AS</a:t>
            </a:r>
          </a:p>
          <a:p>
            <a:r>
              <a:rPr lang="en-US" sz="2400" dirty="0" smtClean="0"/>
              <a:t>(UPDATE </a:t>
            </a:r>
            <a:r>
              <a:rPr lang="en-US" sz="2400" dirty="0" err="1" smtClean="0"/>
              <a:t>mytable</a:t>
            </a:r>
            <a:endParaRPr lang="en-US" sz="2400" dirty="0" smtClean="0"/>
          </a:p>
          <a:p>
            <a:r>
              <a:rPr lang="en-US" sz="2400" dirty="0" smtClean="0"/>
              <a:t>SET column1 = column1 + 10</a:t>
            </a:r>
          </a:p>
          <a:p>
            <a:r>
              <a:rPr lang="en-US" sz="2400" dirty="0" smtClean="0"/>
              <a:t>WHERE column2 = :</a:t>
            </a:r>
            <a:r>
              <a:rPr lang="en-US" sz="2400" b="1" dirty="0" smtClean="0"/>
              <a:t>invalue1 AND column4 = :invalue2 ;</a:t>
            </a:r>
          </a:p>
          <a:p>
            <a:r>
              <a:rPr lang="en-US" sz="2400" dirty="0" smtClean="0"/>
              <a:t>SELECT column1, column2, column3, column4</a:t>
            </a:r>
          </a:p>
          <a:p>
            <a:r>
              <a:rPr lang="en-US" sz="2400" dirty="0" smtClean="0"/>
              <a:t>FROM </a:t>
            </a:r>
            <a:r>
              <a:rPr lang="en-US" sz="2400" dirty="0" err="1" smtClean="0"/>
              <a:t>mytable</a:t>
            </a:r>
            <a:r>
              <a:rPr lang="en-US" sz="2400" dirty="0" smtClean="0"/>
              <a:t> AS MT RIGHT OUTER JOIN table2</a:t>
            </a:r>
          </a:p>
          <a:p>
            <a:r>
              <a:rPr lang="en-US" sz="2400" dirty="0" smtClean="0"/>
              <a:t>ON MT.column4 = table2.column6</a:t>
            </a:r>
          </a:p>
          <a:p>
            <a:r>
              <a:rPr lang="en-US" sz="2400" dirty="0" smtClean="0"/>
              <a:t>WHERE MT.column2 = :</a:t>
            </a:r>
            <a:r>
              <a:rPr lang="en-US" sz="2400" b="1" dirty="0" smtClean="0"/>
              <a:t>invalue1</a:t>
            </a:r>
          </a:p>
          <a:p>
            <a:r>
              <a:rPr lang="en-US" sz="2400" dirty="0" smtClean="0"/>
              <a:t>AND ( table2.column4 = :</a:t>
            </a:r>
            <a:r>
              <a:rPr lang="en-US" sz="2400" b="1" dirty="0" smtClean="0"/>
              <a:t>invalue2 OR MT.column4 IS NULL ) ; ) ;</a:t>
            </a:r>
            <a:endParaRPr lang="en-US" sz="2400" dirty="0"/>
          </a:p>
        </p:txBody>
      </p:sp>
      <p:sp>
        <p:nvSpPr>
          <p:cNvPr id="3" name="Rectangle 2"/>
          <p:cNvSpPr/>
          <p:nvPr/>
        </p:nvSpPr>
        <p:spPr>
          <a:xfrm>
            <a:off x="762000" y="5638800"/>
            <a:ext cx="4633128" cy="523220"/>
          </a:xfrm>
          <a:prstGeom prst="rect">
            <a:avLst/>
          </a:prstGeom>
        </p:spPr>
        <p:txBody>
          <a:bodyPr wrap="none">
            <a:spAutoFit/>
          </a:bodyPr>
          <a:lstStyle/>
          <a:p>
            <a:r>
              <a:rPr lang="en-US" sz="2800" dirty="0" smtClean="0"/>
              <a:t>DROP MACRO </a:t>
            </a:r>
            <a:r>
              <a:rPr lang="en-US" sz="2800" dirty="0" err="1" smtClean="0"/>
              <a:t>Myfirst_macro</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7848600" cy="5632311"/>
          </a:xfrm>
          <a:prstGeom prst="rect">
            <a:avLst/>
          </a:prstGeom>
        </p:spPr>
        <p:txBody>
          <a:bodyPr wrap="square">
            <a:spAutoFit/>
          </a:bodyPr>
          <a:lstStyle/>
          <a:p>
            <a:r>
              <a:rPr lang="en-US" b="1" dirty="0" smtClean="0"/>
              <a:t>The Primary Index </a:t>
            </a:r>
          </a:p>
          <a:p>
            <a:endParaRPr lang="en-US" b="1" dirty="0" smtClean="0"/>
          </a:p>
          <a:p>
            <a:r>
              <a:rPr lang="en-US" dirty="0" smtClean="0"/>
              <a:t>Primary index is used to specify where the data resides in </a:t>
            </a:r>
            <a:r>
              <a:rPr lang="en-US" dirty="0" err="1" smtClean="0"/>
              <a:t>Teradata</a:t>
            </a:r>
            <a:endParaRPr lang="en-US" dirty="0" smtClean="0"/>
          </a:p>
          <a:p>
            <a:endParaRPr lang="en-US" dirty="0" smtClean="0"/>
          </a:p>
          <a:p>
            <a:r>
              <a:rPr lang="en-US" dirty="0" smtClean="0"/>
              <a:t>It is used to specify which AMP gets the data row.</a:t>
            </a:r>
          </a:p>
          <a:p>
            <a:endParaRPr lang="en-US" dirty="0" smtClean="0"/>
          </a:p>
          <a:p>
            <a:r>
              <a:rPr lang="en-US" dirty="0" smtClean="0"/>
              <a:t>Each table in </a:t>
            </a:r>
            <a:r>
              <a:rPr lang="en-US" dirty="0" err="1" smtClean="0"/>
              <a:t>Teradata</a:t>
            </a:r>
            <a:r>
              <a:rPr lang="en-US" dirty="0" smtClean="0"/>
              <a:t> is required to have a primary index defined.</a:t>
            </a:r>
          </a:p>
          <a:p>
            <a:endParaRPr lang="en-US" dirty="0" smtClean="0"/>
          </a:p>
          <a:p>
            <a:r>
              <a:rPr lang="en-US" dirty="0" smtClean="0"/>
              <a:t>If the primary index is not defined, </a:t>
            </a:r>
            <a:r>
              <a:rPr lang="en-US" dirty="0" err="1" smtClean="0"/>
              <a:t>Teradata</a:t>
            </a:r>
            <a:r>
              <a:rPr lang="en-US" dirty="0" smtClean="0"/>
              <a:t> automatically assigns the primary</a:t>
            </a:r>
          </a:p>
          <a:p>
            <a:r>
              <a:rPr lang="en-US" dirty="0" smtClean="0"/>
              <a:t>index.</a:t>
            </a:r>
          </a:p>
          <a:p>
            <a:endParaRPr lang="en-US" dirty="0" smtClean="0"/>
          </a:p>
          <a:p>
            <a:r>
              <a:rPr lang="en-US" dirty="0" smtClean="0"/>
              <a:t>Primary index provides the fastest way to access the data</a:t>
            </a:r>
          </a:p>
          <a:p>
            <a:endParaRPr lang="en-US" dirty="0" smtClean="0"/>
          </a:p>
          <a:p>
            <a:r>
              <a:rPr lang="en-US" dirty="0" smtClean="0"/>
              <a:t>A primary may have a maximum of 64 columns.</a:t>
            </a:r>
          </a:p>
          <a:p>
            <a:endParaRPr lang="en-US" dirty="0" smtClean="0"/>
          </a:p>
          <a:p>
            <a:r>
              <a:rPr lang="en-US" dirty="0" smtClean="0"/>
              <a:t>There are 2 types of Primary Indexes</a:t>
            </a:r>
          </a:p>
          <a:p>
            <a:endParaRPr lang="en-US" dirty="0" smtClean="0"/>
          </a:p>
          <a:p>
            <a:r>
              <a:rPr lang="en-US" dirty="0" smtClean="0"/>
              <a:t>	Unique Primary Index(UPI)</a:t>
            </a:r>
          </a:p>
          <a:p>
            <a:r>
              <a:rPr lang="en-US" dirty="0" smtClean="0"/>
              <a:t>	</a:t>
            </a:r>
          </a:p>
          <a:p>
            <a:r>
              <a:rPr lang="en-US" dirty="0" smtClean="0"/>
              <a:t>	Non Unique Primary Index(NUPI)</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1009650"/>
            <a:ext cx="7772400" cy="4838700"/>
          </a:xfrm>
          <a:prstGeom prst="rect">
            <a:avLst/>
          </a:prstGeom>
          <a:noFill/>
          <a:ln w="9525">
            <a:noFill/>
            <a:miter lim="800000"/>
            <a:headEnd/>
            <a:tailEnd/>
          </a:ln>
          <a:effectLst/>
        </p:spPr>
      </p:pic>
      <p:sp>
        <p:nvSpPr>
          <p:cNvPr id="5" name="TextBox 4"/>
          <p:cNvSpPr txBox="1"/>
          <p:nvPr/>
        </p:nvSpPr>
        <p:spPr>
          <a:xfrm>
            <a:off x="685800" y="381000"/>
            <a:ext cx="4953000" cy="369332"/>
          </a:xfrm>
          <a:prstGeom prst="rect">
            <a:avLst/>
          </a:prstGeom>
          <a:noFill/>
        </p:spPr>
        <p:txBody>
          <a:bodyPr wrap="square" rtlCol="0">
            <a:spAutoFit/>
          </a:bodyPr>
          <a:lstStyle/>
          <a:p>
            <a:r>
              <a:rPr lang="en-US" dirty="0" smtClean="0"/>
              <a:t>UPI OR NUPI</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22663" cy="3416320"/>
          </a:xfrm>
          <a:prstGeom prst="rect">
            <a:avLst/>
          </a:prstGeom>
        </p:spPr>
        <p:txBody>
          <a:bodyPr wrap="none">
            <a:spAutoFit/>
          </a:bodyPr>
          <a:lstStyle/>
          <a:p>
            <a:r>
              <a:rPr lang="en-US" b="1" dirty="0" smtClean="0"/>
              <a:t>Unique Primary Index (UPI)</a:t>
            </a:r>
          </a:p>
          <a:p>
            <a:endParaRPr lang="en-US" dirty="0" smtClean="0"/>
          </a:p>
          <a:p>
            <a:r>
              <a:rPr lang="en-US" dirty="0" smtClean="0"/>
              <a:t>A Unique Primary Index (UPI) is unique and can’t have any duplicates</a:t>
            </a:r>
          </a:p>
          <a:p>
            <a:endParaRPr lang="en-US" b="1" dirty="0" smtClean="0"/>
          </a:p>
          <a:p>
            <a:r>
              <a:rPr lang="en-US" dirty="0" smtClean="0"/>
              <a:t>A Unique Primary Index means that the values for the selected column must be unique</a:t>
            </a:r>
          </a:p>
          <a:p>
            <a:endParaRPr lang="en-US" dirty="0" smtClean="0"/>
          </a:p>
          <a:p>
            <a:r>
              <a:rPr lang="en-US" dirty="0" smtClean="0"/>
              <a:t>If you try and insert a row with a Primary Index value that is already in the table, </a:t>
            </a:r>
          </a:p>
          <a:p>
            <a:r>
              <a:rPr lang="en-US" dirty="0" smtClean="0"/>
              <a:t>the row will be rejected.</a:t>
            </a:r>
          </a:p>
          <a:p>
            <a:endParaRPr lang="en-US" dirty="0" smtClean="0"/>
          </a:p>
          <a:p>
            <a:r>
              <a:rPr lang="en-US" dirty="0" smtClean="0"/>
              <a:t>A Unique Primary Index will always spread the table rows evenly amongst the AMPs.</a:t>
            </a:r>
          </a:p>
          <a:p>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1143000"/>
            <a:ext cx="7162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154276"/>
            <a:ext cx="5376863" cy="5703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469861" cy="369332"/>
          </a:xfrm>
          <a:prstGeom prst="rect">
            <a:avLst/>
          </a:prstGeom>
        </p:spPr>
        <p:txBody>
          <a:bodyPr wrap="none">
            <a:spAutoFit/>
          </a:bodyPr>
          <a:lstStyle/>
          <a:p>
            <a:r>
              <a:rPr lang="en-US" b="1" dirty="0" smtClean="0"/>
              <a:t>Non-Unique Primary Index (NUPI) </a:t>
            </a:r>
            <a:endParaRPr lang="en-US" dirty="0"/>
          </a:p>
        </p:txBody>
      </p:sp>
      <p:sp>
        <p:nvSpPr>
          <p:cNvPr id="3" name="Rectangle 2"/>
          <p:cNvSpPr/>
          <p:nvPr/>
        </p:nvSpPr>
        <p:spPr>
          <a:xfrm>
            <a:off x="533400" y="990600"/>
            <a:ext cx="7924800" cy="3139321"/>
          </a:xfrm>
          <a:prstGeom prst="rect">
            <a:avLst/>
          </a:prstGeom>
        </p:spPr>
        <p:txBody>
          <a:bodyPr wrap="square">
            <a:spAutoFit/>
          </a:bodyPr>
          <a:lstStyle/>
          <a:p>
            <a:r>
              <a:rPr lang="en-US" dirty="0" smtClean="0"/>
              <a:t>A Non-Unique Primary Index (NUPI) means that the values for the selected column can be non-unique </a:t>
            </a:r>
          </a:p>
          <a:p>
            <a:endParaRPr lang="en-US" dirty="0" smtClean="0"/>
          </a:p>
          <a:p>
            <a:r>
              <a:rPr lang="en-US" dirty="0" smtClean="0"/>
              <a:t>A Non-Unique Primary Index will almost never spread the table rows evenly</a:t>
            </a:r>
          </a:p>
          <a:p>
            <a:endParaRPr lang="en-US" dirty="0" smtClean="0"/>
          </a:p>
          <a:p>
            <a:r>
              <a:rPr lang="en-US" dirty="0" smtClean="0"/>
              <a:t>An All-AMP operation will take longer if the data is unevenly distributed</a:t>
            </a:r>
          </a:p>
          <a:p>
            <a:endParaRPr lang="en-US" dirty="0" smtClean="0"/>
          </a:p>
          <a:p>
            <a:r>
              <a:rPr lang="en-US" dirty="0" smtClean="0"/>
              <a:t>You might pick a NUPI over an UPI because the NUPI column may be more effective for query access and joins.</a:t>
            </a:r>
          </a:p>
          <a:p>
            <a:endParaRPr lang="en-US"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81200" y="381000"/>
            <a:ext cx="4905375" cy="60373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47800" y="914400"/>
            <a:ext cx="67056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576" y="228600"/>
            <a:ext cx="8711424" cy="3139321"/>
          </a:xfrm>
          <a:prstGeom prst="rect">
            <a:avLst/>
          </a:prstGeom>
        </p:spPr>
        <p:txBody>
          <a:bodyPr wrap="none">
            <a:spAutoFit/>
          </a:bodyPr>
          <a:lstStyle/>
          <a:p>
            <a:r>
              <a:rPr lang="en-US" b="1" dirty="0" smtClean="0"/>
              <a:t>Multi-Column Primary Indexes </a:t>
            </a:r>
          </a:p>
          <a:p>
            <a:endParaRPr lang="en-US" b="1" dirty="0" smtClean="0"/>
          </a:p>
          <a:p>
            <a:r>
              <a:rPr lang="en-US" dirty="0" err="1" smtClean="0"/>
              <a:t>Teradata</a:t>
            </a:r>
            <a:r>
              <a:rPr lang="en-US" dirty="0" smtClean="0"/>
              <a:t> allows more than one column to be designated as the Primary Index.</a:t>
            </a:r>
          </a:p>
          <a:p>
            <a:endParaRPr lang="en-US" dirty="0" smtClean="0"/>
          </a:p>
          <a:p>
            <a:r>
              <a:rPr lang="en-US" dirty="0" err="1" smtClean="0"/>
              <a:t>Teradata</a:t>
            </a:r>
            <a:r>
              <a:rPr lang="en-US" dirty="0" smtClean="0"/>
              <a:t> allows up to 64 combined columns to make up the one Primary Index required for</a:t>
            </a:r>
          </a:p>
          <a:p>
            <a:r>
              <a:rPr lang="en-US" dirty="0" smtClean="0"/>
              <a:t> a table.</a:t>
            </a:r>
          </a:p>
          <a:p>
            <a:endParaRPr lang="en-US" dirty="0" smtClean="0"/>
          </a:p>
          <a:p>
            <a:r>
              <a:rPr lang="en-US" dirty="0" smtClean="0"/>
              <a:t>This is often done for two reasons: </a:t>
            </a:r>
          </a:p>
          <a:p>
            <a:r>
              <a:rPr lang="en-US" dirty="0" smtClean="0"/>
              <a:t>	(1) To get better data distribution among the AMPs </a:t>
            </a:r>
          </a:p>
          <a:p>
            <a:r>
              <a:rPr lang="en-US" dirty="0" smtClean="0"/>
              <a:t>	(2) Users often use multiple keys consistently to query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609600" y="3124200"/>
            <a:ext cx="3619500" cy="3733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343400" y="3124200"/>
            <a:ext cx="41910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646331"/>
          </a:xfrm>
          <a:prstGeom prst="rect">
            <a:avLst/>
          </a:prstGeom>
        </p:spPr>
        <p:txBody>
          <a:bodyPr wrap="square">
            <a:spAutoFit/>
          </a:bodyPr>
          <a:lstStyle/>
          <a:p>
            <a:r>
              <a:rPr lang="en-US" b="1" dirty="0" err="1"/>
              <a:t>Teradata</a:t>
            </a:r>
            <a:r>
              <a:rPr lang="en-US" b="1" dirty="0"/>
              <a:t> relies on three architectural components that have set the rules for parallel processing. </a:t>
            </a:r>
          </a:p>
        </p:txBody>
      </p:sp>
      <p:sp>
        <p:nvSpPr>
          <p:cNvPr id="3" name="Rectangle 2"/>
          <p:cNvSpPr/>
          <p:nvPr/>
        </p:nvSpPr>
        <p:spPr>
          <a:xfrm>
            <a:off x="533400" y="1066800"/>
            <a:ext cx="7696199" cy="5355312"/>
          </a:xfrm>
          <a:prstGeom prst="rect">
            <a:avLst/>
          </a:prstGeom>
        </p:spPr>
        <p:txBody>
          <a:bodyPr wrap="square">
            <a:spAutoFit/>
          </a:bodyPr>
          <a:lstStyle/>
          <a:p>
            <a:r>
              <a:rPr lang="en-US" b="1" dirty="0"/>
              <a:t>PE or the </a:t>
            </a:r>
            <a:r>
              <a:rPr lang="en-US" b="1" dirty="0" smtClean="0"/>
              <a:t>Optimizer(Parse Engine</a:t>
            </a:r>
          </a:p>
          <a:p>
            <a:endParaRPr lang="en-US" b="1" dirty="0"/>
          </a:p>
          <a:p>
            <a:r>
              <a:rPr lang="en-US" dirty="0" smtClean="0"/>
              <a:t>The </a:t>
            </a:r>
            <a:r>
              <a:rPr lang="en-US" dirty="0"/>
              <a:t>PE is the boss and tells the AMPs exactly what to do</a:t>
            </a:r>
            <a:r>
              <a:rPr lang="en-US" dirty="0" smtClean="0"/>
              <a:t>.</a:t>
            </a:r>
          </a:p>
          <a:p>
            <a:endParaRPr lang="en-US" dirty="0"/>
          </a:p>
          <a:p>
            <a:r>
              <a:rPr lang="en-US" dirty="0"/>
              <a:t>When a user logon to </a:t>
            </a:r>
            <a:r>
              <a:rPr lang="en-US" dirty="0" err="1"/>
              <a:t>Teradata</a:t>
            </a:r>
            <a:r>
              <a:rPr lang="en-US" dirty="0"/>
              <a:t> their logon is accepted or rejected by a Parsing Engine </a:t>
            </a:r>
            <a:endParaRPr lang="en-US" dirty="0" smtClean="0"/>
          </a:p>
          <a:p>
            <a:endParaRPr lang="en-US" dirty="0"/>
          </a:p>
          <a:p>
            <a:r>
              <a:rPr lang="en-US" dirty="0"/>
              <a:t>The Parsing Engine will accept each query from that user and come up with a plan for the AMPs to satisfy the request. </a:t>
            </a:r>
            <a:endParaRPr lang="en-US" dirty="0" smtClean="0"/>
          </a:p>
          <a:p>
            <a:endParaRPr lang="en-US" dirty="0"/>
          </a:p>
          <a:p>
            <a:r>
              <a:rPr lang="en-US" dirty="0"/>
              <a:t>The PE‘s plan is passed to the AMPs via the BYNET </a:t>
            </a:r>
            <a:endParaRPr lang="en-US" dirty="0" smtClean="0"/>
          </a:p>
          <a:p>
            <a:endParaRPr lang="en-US" dirty="0"/>
          </a:p>
          <a:p>
            <a:r>
              <a:rPr lang="en-US" dirty="0"/>
              <a:t>The AMPs will retrieve the data requested from their virtual disks and pass it back up the BYNET to the PE. </a:t>
            </a:r>
            <a:endParaRPr lang="en-US" dirty="0" smtClean="0"/>
          </a:p>
          <a:p>
            <a:r>
              <a:rPr lang="en-US" dirty="0" smtClean="0"/>
              <a:t> </a:t>
            </a:r>
            <a:endParaRPr lang="en-US" b="1" dirty="0" smtClean="0"/>
          </a:p>
          <a:p>
            <a:r>
              <a:rPr lang="en-US" dirty="0"/>
              <a:t>The PE will then deliver the data to the user </a:t>
            </a:r>
            <a:endParaRPr lang="en-US" dirty="0" smtClean="0"/>
          </a:p>
          <a:p>
            <a:endParaRPr lang="en-US" b="1" dirty="0"/>
          </a:p>
          <a:p>
            <a:r>
              <a:rPr lang="en-US" dirty="0"/>
              <a:t>The Parsing Engines </a:t>
            </a:r>
            <a:r>
              <a:rPr lang="en-US" dirty="0" smtClean="0"/>
              <a:t>having </a:t>
            </a:r>
            <a:r>
              <a:rPr lang="en-US" dirty="0"/>
              <a:t>the capability to handle up to 120 users at a time </a:t>
            </a:r>
            <a:endParaRPr lang="en-US" b="1" dirty="0"/>
          </a:p>
          <a:p>
            <a:r>
              <a:rPr lang="en-US" b="1" dirty="0" smtClean="0"/>
              <a:t> </a:t>
            </a:r>
            <a:endParaRPr 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2012474" cy="369332"/>
          </a:xfrm>
          <a:prstGeom prst="rect">
            <a:avLst/>
          </a:prstGeom>
        </p:spPr>
        <p:txBody>
          <a:bodyPr wrap="none">
            <a:spAutoFit/>
          </a:bodyPr>
          <a:lstStyle/>
          <a:p>
            <a:r>
              <a:rPr lang="en-US" b="1" dirty="0" smtClean="0"/>
              <a:t>Secondary Indexes </a:t>
            </a:r>
            <a:endParaRPr lang="en-US" dirty="0"/>
          </a:p>
        </p:txBody>
      </p:sp>
      <p:sp>
        <p:nvSpPr>
          <p:cNvPr id="3" name="Rectangle 2"/>
          <p:cNvSpPr/>
          <p:nvPr/>
        </p:nvSpPr>
        <p:spPr>
          <a:xfrm>
            <a:off x="609600" y="1524000"/>
            <a:ext cx="7086600" cy="5078313"/>
          </a:xfrm>
          <a:prstGeom prst="rect">
            <a:avLst/>
          </a:prstGeom>
        </p:spPr>
        <p:txBody>
          <a:bodyPr wrap="square">
            <a:spAutoFit/>
          </a:bodyPr>
          <a:lstStyle/>
          <a:p>
            <a:r>
              <a:rPr lang="en-US" dirty="0" smtClean="0"/>
              <a:t>Secondary Indexes provide an alternate path to the data</a:t>
            </a:r>
          </a:p>
          <a:p>
            <a:endParaRPr lang="en-US" dirty="0" smtClean="0"/>
          </a:p>
          <a:p>
            <a:r>
              <a:rPr lang="en-US" dirty="0" smtClean="0"/>
              <a:t>Secondary Indexes are not as fast as the Primary Index, but they can be pretty fast, and they can be much faster than a Full Table Scan </a:t>
            </a:r>
          </a:p>
          <a:p>
            <a:endParaRPr lang="en-US" dirty="0" smtClean="0"/>
          </a:p>
          <a:p>
            <a:r>
              <a:rPr lang="en-US" dirty="0" err="1" smtClean="0"/>
              <a:t>Upto</a:t>
            </a:r>
            <a:r>
              <a:rPr lang="en-US" dirty="0" smtClean="0"/>
              <a:t> 32 secondary indexes  per table</a:t>
            </a:r>
          </a:p>
          <a:p>
            <a:r>
              <a:rPr lang="en-US" dirty="0" smtClean="0"/>
              <a:t>Every Secondary Index creates a </a:t>
            </a:r>
            <a:r>
              <a:rPr lang="en-US" dirty="0" err="1" smtClean="0"/>
              <a:t>Subtable</a:t>
            </a:r>
            <a:r>
              <a:rPr lang="en-US" dirty="0" smtClean="0"/>
              <a:t> on every AMP designed to point to the real Primary Index Row-ID. </a:t>
            </a:r>
          </a:p>
          <a:p>
            <a:endParaRPr lang="en-US" dirty="0" smtClean="0"/>
          </a:p>
          <a:p>
            <a:r>
              <a:rPr lang="en-US" dirty="0" smtClean="0"/>
              <a:t>two types of Secondary Index and they are </a:t>
            </a:r>
          </a:p>
          <a:p>
            <a:endParaRPr lang="en-US" dirty="0" smtClean="0"/>
          </a:p>
          <a:p>
            <a:r>
              <a:rPr lang="en-US" dirty="0" smtClean="0"/>
              <a:t>Unique Secondary Indexes, which are called USIs </a:t>
            </a:r>
          </a:p>
          <a:p>
            <a:endParaRPr lang="en-US" dirty="0" smtClean="0"/>
          </a:p>
          <a:p>
            <a:endParaRPr lang="en-US" dirty="0" smtClean="0"/>
          </a:p>
          <a:p>
            <a:r>
              <a:rPr lang="en-US" dirty="0" smtClean="0"/>
              <a:t> Non-Unique Secondary Indexes called NUSIs.  </a:t>
            </a:r>
          </a:p>
          <a:p>
            <a:endParaRPr lang="en-US" dirty="0" smtClean="0"/>
          </a:p>
          <a:p>
            <a:r>
              <a:rPr lang="en-US" dirty="0" smtClean="0"/>
              <a:t>USI is always a Two-AMP operation so it is almost as fast as a Primary Index, but a NUSI is an All-AMP operation, but not a Full Table Scan </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990601" y="971550"/>
            <a:ext cx="7620000" cy="4914900"/>
          </a:xfrm>
          <a:prstGeom prst="rect">
            <a:avLst/>
          </a:prstGeom>
          <a:noFill/>
          <a:ln w="9525">
            <a:noFill/>
            <a:miter lim="800000"/>
            <a:headEnd/>
            <a:tailEnd/>
          </a:ln>
          <a:effectLst/>
        </p:spPr>
      </p:pic>
      <p:sp>
        <p:nvSpPr>
          <p:cNvPr id="5" name="TextBox 4"/>
          <p:cNvSpPr txBox="1"/>
          <p:nvPr/>
        </p:nvSpPr>
        <p:spPr>
          <a:xfrm>
            <a:off x="914400" y="6019800"/>
            <a:ext cx="7696200" cy="369332"/>
          </a:xfrm>
          <a:prstGeom prst="rect">
            <a:avLst/>
          </a:prstGeom>
          <a:noFill/>
        </p:spPr>
        <p:txBody>
          <a:bodyPr wrap="square" rtlCol="0">
            <a:spAutoFit/>
          </a:bodyPr>
          <a:lstStyle/>
          <a:p>
            <a:r>
              <a:rPr lang="en-US" dirty="0" smtClean="0"/>
              <a:t>Create unique index on employees(</a:t>
            </a:r>
            <a:r>
              <a:rPr lang="en-US" dirty="0" err="1" smtClean="0"/>
              <a:t>empno</a:t>
            </a:r>
            <a:r>
              <a:rPr lang="en-US" dirty="0" smtClean="0"/>
              <a:t>) </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838200" y="533400"/>
            <a:ext cx="7391400" cy="5757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1" y="1033463"/>
            <a:ext cx="7086600"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1042988"/>
            <a:ext cx="6857999"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95400" y="685800"/>
            <a:ext cx="6477000" cy="5424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824163" y="1000125"/>
            <a:ext cx="5329237"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9135525" cy="5909310"/>
          </a:xfrm>
          <a:prstGeom prst="rect">
            <a:avLst/>
          </a:prstGeom>
        </p:spPr>
        <p:txBody>
          <a:bodyPr wrap="square">
            <a:spAutoFit/>
          </a:bodyPr>
          <a:lstStyle/>
          <a:p>
            <a:r>
              <a:rPr lang="en-US" b="1" dirty="0" err="1" smtClean="0"/>
              <a:t>Teradata</a:t>
            </a:r>
            <a:r>
              <a:rPr lang="en-US" b="1" dirty="0" smtClean="0"/>
              <a:t> – Partitioned Primary Index</a:t>
            </a:r>
          </a:p>
          <a:p>
            <a:endParaRPr lang="en-US" b="1" dirty="0" smtClean="0"/>
          </a:p>
          <a:p>
            <a:r>
              <a:rPr lang="en-US" dirty="0" smtClean="0"/>
              <a:t>Partitioned Primary Index (PPI) is an indexing mechanism that is useful in improving the</a:t>
            </a:r>
          </a:p>
          <a:p>
            <a:r>
              <a:rPr lang="en-US" dirty="0" smtClean="0"/>
              <a:t>performance of certain queries.</a:t>
            </a:r>
          </a:p>
          <a:p>
            <a:endParaRPr lang="en-US" b="1" dirty="0" smtClean="0"/>
          </a:p>
          <a:p>
            <a:r>
              <a:rPr lang="en-US" dirty="0" smtClean="0"/>
              <a:t>When rows are inserted into a table, they are stored in an AMP and arranged by their row id</a:t>
            </a:r>
          </a:p>
          <a:p>
            <a:endParaRPr lang="en-US" b="1" dirty="0" smtClean="0"/>
          </a:p>
          <a:p>
            <a:r>
              <a:rPr lang="en-US" dirty="0" smtClean="0"/>
              <a:t>When a table is defined with PPI, the rows are sorted by their partition number.</a:t>
            </a:r>
          </a:p>
          <a:p>
            <a:endParaRPr lang="en-US" b="1" dirty="0" smtClean="0"/>
          </a:p>
          <a:p>
            <a:r>
              <a:rPr lang="en-US" b="1" dirty="0" smtClean="0"/>
              <a:t>Advantages</a:t>
            </a:r>
          </a:p>
          <a:p>
            <a:r>
              <a:rPr lang="en-US" dirty="0" smtClean="0"/>
              <a:t>Avoid full table scan for certain queries.</a:t>
            </a:r>
          </a:p>
          <a:p>
            <a:endParaRPr lang="en-US" dirty="0" smtClean="0"/>
          </a:p>
          <a:p>
            <a:r>
              <a:rPr lang="en-US" dirty="0" smtClean="0"/>
              <a:t>Avoid using secondary index that requires additional physical structure and</a:t>
            </a:r>
          </a:p>
          <a:p>
            <a:r>
              <a:rPr lang="en-US" dirty="0" smtClean="0"/>
              <a:t>additional I/O maintenance.</a:t>
            </a:r>
          </a:p>
          <a:p>
            <a:endParaRPr lang="en-US" dirty="0" smtClean="0"/>
          </a:p>
          <a:p>
            <a:r>
              <a:rPr lang="en-US" dirty="0" smtClean="0"/>
              <a:t> Access a subset of a large table quickly.</a:t>
            </a:r>
          </a:p>
          <a:p>
            <a:endParaRPr lang="en-US" dirty="0" smtClean="0"/>
          </a:p>
          <a:p>
            <a:endParaRPr lang="en-US" dirty="0" smtClean="0"/>
          </a:p>
          <a:p>
            <a:r>
              <a:rPr lang="en-US" dirty="0" smtClean="0"/>
              <a:t> Drop the old data quickly and add new data.</a:t>
            </a:r>
            <a:endParaRPr lang="en-US" b="1" dirty="0" smtClean="0"/>
          </a:p>
          <a:p>
            <a:endParaRPr lang="en-US" b="1" dirty="0" smtClean="0"/>
          </a:p>
          <a:p>
            <a:endParaRPr lang="en-US" b="1"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90600" y="1052513"/>
            <a:ext cx="7315200" cy="4814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14400" y="1047750"/>
            <a:ext cx="7238999" cy="55054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6811</Words>
  <Application>Microsoft Office PowerPoint</Application>
  <PresentationFormat>On-screen Show (4:3)</PresentationFormat>
  <Paragraphs>1425</Paragraphs>
  <Slides>130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130</vt:i4>
      </vt:variant>
    </vt:vector>
  </HeadingPairs>
  <TitlesOfParts>
    <vt:vector size="135" baseType="lpstr">
      <vt:lpstr>Arial Unicode MS</vt:lpstr>
      <vt:lpstr>Arial</vt:lpstr>
      <vt:lpstr>Calibri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  Understanding Node</vt:lpstr>
      <vt:lpstr>Node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Functions</vt:lpstr>
      <vt:lpstr>EXTRACT- Date </vt:lpstr>
      <vt:lpstr>INTERVAL </vt:lpstr>
      <vt:lpstr>CASE Expression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 Jayavibhava</cp:lastModifiedBy>
  <cp:revision>157</cp:revision>
  <dcterms:created xsi:type="dcterms:W3CDTF">2017-08-01T13:27:50Z</dcterms:created>
  <dcterms:modified xsi:type="dcterms:W3CDTF">2018-11-06T05:41:21Z</dcterms:modified>
</cp:coreProperties>
</file>