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5" r:id="rId2"/>
    <p:sldId id="2876" r:id="rId3"/>
    <p:sldId id="2873" r:id="rId4"/>
    <p:sldId id="2874" r:id="rId5"/>
    <p:sldId id="2881" r:id="rId6"/>
    <p:sldId id="2887" r:id="rId7"/>
    <p:sldId id="2890" r:id="rId8"/>
    <p:sldId id="2882" r:id="rId9"/>
    <p:sldId id="2883" r:id="rId10"/>
    <p:sldId id="2884" r:id="rId11"/>
    <p:sldId id="2898" r:id="rId12"/>
    <p:sldId id="2877" r:id="rId13"/>
    <p:sldId id="2892" r:id="rId14"/>
    <p:sldId id="2879" r:id="rId15"/>
    <p:sldId id="2893" r:id="rId16"/>
    <p:sldId id="2794" r:id="rId17"/>
    <p:sldId id="2896" r:id="rId18"/>
    <p:sldId id="2897" r:id="rId19"/>
    <p:sldId id="2895" r:id="rId20"/>
    <p:sldId id="2894" r:id="rId21"/>
    <p:sldId id="2899" r:id="rId22"/>
    <p:sldId id="289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A69D-CDA8-4458-9603-D89EC1478C6B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78764-0743-4317-99D2-0B0EAA25B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19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2B93B22-8C26-B146-F08A-FD5DB6E29D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FF2BBA92-E59B-8920-0DBA-68AFA817EE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7A629C24-B895-19A0-51C7-C369743C9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D00A10-632C-4388-A2B6-DD6F70554FD5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71FA-B7A0-4BD0-5E66-A4A2B419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BBF0B3A-3DBF-F4AA-BE03-231AFCC69E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17DD7171-47F1-CE6E-A2B3-2EED1F84B8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5AFC6C5-C2BA-66ED-FC55-C7040CF86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7530BB-7C6F-4470-87AB-56D1402E2720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9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512D6F9-4014-470D-BE77-73EE45EAD1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4EBFFE47-8A16-12C2-4387-3504581ADC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B011D9E7-7445-DD44-60EC-E5467DD2B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4D7EC6-BD5F-4035-B8AD-1C250782F4F4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7195F-B535-585A-95BA-1F3C22B2C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B8B1EB9A-3237-9C03-1EAD-BD56ACD979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39FFA696-8BA7-959B-19B9-DC11520514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CB673FF9-3AF7-A2B1-695E-F926BE414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5E54A3-702D-4795-9BC0-C76BEBAF46C1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0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D7FD215B-AA38-8996-56FD-F009A81978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FFE33914-51BC-2C83-4541-A77EC84BD5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83C70E5B-E4F1-B45B-AEF1-27C4D8093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0E72D-FB32-43FC-9019-C796A6B7D9A5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987D3-333D-7FB1-7A0F-218A25F32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5F8F797-BF47-D6D1-D551-1471647337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9AE55ED0-5B5A-4BAF-80BC-3A5E20AEB8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A8BB7308-C38A-D833-FDB1-931563AFA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65A59C-D28E-491D-A891-FFB5386B7387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2B863-BE92-2778-4CD3-0063A744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B64BC396-F898-FF80-D6E8-2DE57274EF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564082F0-4191-5C2C-9197-C2C3DAC442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250B8F61-4363-4396-5A4F-8AA76DD17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0E72D-FB32-43FC-9019-C796A6B7D9A5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4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BF7AE-16DC-5428-DD92-3866A357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C1E4928-9F68-6F62-8012-95EFA1FF1C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12E92D2F-E007-826C-BAD4-AE6EDD5957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EF73AEF4-47A6-3301-CD8E-8FBCB28F2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0E72D-FB32-43FC-9019-C796A6B7D9A5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3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8E41D-CFFF-261A-82CE-26806C844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A302BF1-7726-F76B-2BD2-C13E0832F9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01B41F42-071E-7DBE-BF93-FA16774676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95AE23C2-2641-6110-033A-607D8487F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0E72D-FB32-43FC-9019-C796A6B7D9A5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1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2870E-A030-F8CC-F836-300BD92D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CBFAC6B-3A2A-AA23-8230-35E3AEF5B6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5D32C548-1597-88FD-C822-ECE678AB4F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897E2D40-2DCD-42D0-B43D-15E437463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65A59C-D28E-491D-A891-FFB5386B7387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7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56F27-AA5A-B8DE-30DA-FAF48606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2231C168-5EC0-63AA-5CC8-3BCD86AFB8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2F70401B-7E90-FF97-6F6D-6F906EDD8F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2A333B-C788-3AB7-FF7E-F6151DBF6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7530BB-7C6F-4470-87AB-56D1402E2720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3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DABEB125-C8B9-311C-8DEB-BE9118127B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88DBDB77-A265-7567-7ACB-F75BAAA928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3B066709-E24F-6D9A-3602-8C06819F1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3086E2-6637-46BE-86C2-2EE50784FB96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90AF7C-884C-EA92-4363-5A89AB6DD3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1743FAAF-55B1-1E44-CE45-56C99AEEB1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BE2E2464-1D63-0D77-38BD-790590F2D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B1C131-9A4F-4612-90AE-C84034D216F1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276E05DE-5665-BFB7-0633-364D807C93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C6DDFD5-9852-FB11-A684-8F9FA02E69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7231D41-64E0-1BE6-59FE-AADCFA394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7F0FBE-06AD-4E18-8B91-C65D3C2A6AD7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A0A07AC-B846-019F-CEB0-3C91C6A6EC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BF69D17A-0635-BA28-220B-8B5E2AA8D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71D13E6-B2E7-4E5B-1E5B-693615A8E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7B0E27-099C-4DD1-980A-0264703CFD00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BC34B1E7-0BDA-2A80-9648-024F282A82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53E045B-FAC7-96A7-6661-D240E42F04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9CC7628-5423-2792-DCB5-CE132F715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A18CB9-BCF6-4A97-9F37-020C6FEE5959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D96FA5C-87B4-49BA-6D42-0D7DC39317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098B3036-0ACC-874D-7264-BE3AC02A60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0F6349C-CCF8-1765-7F0E-1C6E74F97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7D673D-C8EC-4414-9AA4-74AF817CC6BC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775EF110-B1CF-EF52-C5D2-B9B216C842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A22B2C8D-4A74-3F59-83DB-3B25EADFF0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C684C855-FE99-0376-E2DC-6E859A470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9DE695-D188-47AF-B708-07F85D5E92AD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BA23B80B-DEB5-73E4-B25D-04217A884D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EE1683E-0539-A11D-9E8A-E01D624130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6EB575A-AE72-CEC9-DD81-16F12F5FD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D23BEF-04DB-4E8B-9CF2-8E567E5AE215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32422E6-CA7B-3097-A4AF-8029FE0A69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410087D1-A8E2-60EF-FCD7-1844AB5549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BCF29602-F3DB-305E-D7A3-E10678449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7530BB-7C6F-4470-87AB-56D1402E2720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16DD4-890A-5F7E-4EC8-BDC06032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1C8AF4-0CAA-2831-9B0B-1AC5F59A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89F74-B24C-97C8-8DC2-DB0DB2E7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7AA18-7E8D-A8D7-F0D6-E315B884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CFEF1-C687-9F97-D0D8-4151462A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4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336F7-D816-6708-8345-B7AB6892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7E5657-0BA1-2A3B-C1E3-7089A390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0230E-B87B-1FF6-471B-29FA8E09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714966-F662-2798-5A31-660D48B3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2E2D73-E486-867B-4298-6D52C760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74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2D23A3-DCA5-F4F7-2BBB-5A3A4A608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B97A14-39E7-85A5-ED9A-A47AC86D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E74FB-BAFB-BEDF-064B-8F5635B1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CF95AF-4C0B-3B7D-F807-96CE08D2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74949-6E12-6209-52C5-7ED5E335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4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E80BB-0EC1-EECC-ED7B-8F3EC761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3BDE7-A0F7-6F19-CDFC-482E5D4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FFA84-5BB4-DA28-7EDF-538BB7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7263C-CCE2-D748-51BF-1946C0EC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E1606C-F154-DAF7-93F5-1A34BA8A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61F68-F619-2C5F-FACE-6ACE6A36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E3C693-5D2B-6776-287D-E7DC72C31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D19A3-3BCE-BC0D-3888-8E26F0E3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980C3F-C01C-E06A-14C4-5581152B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32D70F-EA1E-103A-3FBA-1DD23419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4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C4E4E-D91E-E05A-B66F-0A6A1F7E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09308-25DB-A855-4132-536BF5DD0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6FC1AB-366D-93C3-EE02-16361003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AD55FA-84D5-BCF8-D947-C8FBE3AE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AF460-4FA6-0F82-40FB-E1A9843D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315174-97BD-43F9-4233-91957E7B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E2B4E-A7B7-CD84-D732-ADAC3691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53E92D-3DE6-89A1-F007-8CC09E50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135368-2684-F4E9-68D7-90F209E3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8608B0-A4A9-F454-47C9-B405E6B72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03304C-3043-865C-76BA-78EB53848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16EE83-5FA0-6D2D-6D9D-7A36E8AD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847BBE-1B8D-0CBD-893E-B33D1ECF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A92280-6A2E-130A-8073-83F7305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33F5F-E193-E947-411E-14AFB25C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EE6EE0-65FE-1F01-8EEE-A6C06937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71C17C-ECFF-3BF7-3F49-35C7A007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FE5B3E-8FB9-A03B-93F7-67BD44E8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6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756020-55F5-6B7B-0838-23CE2D11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1E4F59-6000-138D-D45F-8752B9A4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5E785-D901-B49B-EE46-5BD5D400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4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2D7AE-1F3A-9AAA-4661-CAC88CD9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8C496-B0FF-418D-18FF-73214C04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23CB47-C48D-2E71-179E-B406D744A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EA2954-7F1B-9A48-BA1E-A34291EC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33FD36-B1C0-E0E0-343A-DB8B6691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DC15F-ABDB-AA65-4E26-21A7B859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43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8032E-C5BC-78B4-4EBE-2A983C85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1A9FD3-DD3E-FB2D-8D85-A3A8DA202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F4984-DEC2-C965-4D56-46556F5E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42E8B3-E6E6-A9BE-FE2C-77A440F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A1B43-E73C-6331-55A5-7289C2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6FEBA5-96CF-99C7-9604-4ACFB7DC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86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CF9268-B4DD-91B3-23F5-1334BE59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516CA7-D4BA-8692-B594-167051E84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2C3B76-275B-AE12-C258-391134DC0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F8DE-E195-4375-A2AB-442EB6D0A150}" type="datetimeFigureOut">
              <a:rPr lang="zh-TW" altLang="en-US" smtClean="0"/>
              <a:t>2024/3/17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163BF7-9EA8-35DF-0B00-8B05F108B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AFEF0-5167-E227-F3CD-ADBADF7B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66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37" y="4918717"/>
            <a:ext cx="8963183" cy="1939096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37" y="190"/>
            <a:ext cx="12191329" cy="1973417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7330782" y="4985326"/>
            <a:ext cx="422446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buNone/>
            </a:pPr>
            <a:r>
              <a:rPr lang="zh-TW" altLang="en-US" sz="2667" dirty="0">
                <a:solidFill>
                  <a:srgbClr val="404040"/>
                </a:solidFill>
                <a:cs typeface="Arial" panose="020B0604020202020204" pitchFamily="34" charset="0"/>
              </a:rPr>
              <a:t>報告人 </a:t>
            </a:r>
            <a:r>
              <a:rPr lang="en-US" altLang="zh-TW" sz="2667" dirty="0">
                <a:solidFill>
                  <a:srgbClr val="404040"/>
                </a:solidFill>
                <a:cs typeface="Arial" panose="020B0604020202020204" pitchFamily="34" charset="0"/>
              </a:rPr>
              <a:t>: </a:t>
            </a:r>
            <a:r>
              <a:rPr lang="zh-TW" altLang="en-US" sz="2667" dirty="0">
                <a:solidFill>
                  <a:srgbClr val="404040"/>
                </a:solidFill>
                <a:cs typeface="Arial" panose="020B0604020202020204" pitchFamily="34" charset="0"/>
              </a:rPr>
              <a:t>黃偉豪 </a:t>
            </a: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759023" y="1775006"/>
            <a:ext cx="11550208" cy="3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大學專題研究</a:t>
            </a:r>
            <a:endParaRPr lang="en-US" altLang="zh-TW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  <a:defRPr/>
            </a:pPr>
            <a:r>
              <a:rPr lang="zh-TW" altLang="en-US" sz="3600" dirty="0"/>
              <a:t>機器學習模型模擬醫生判斷病人手術中的麻醉清醒程度</a:t>
            </a:r>
            <a:r>
              <a:rPr lang="en-US" altLang="zh-TW" sz="3600" dirty="0"/>
              <a:t>Artificial intelligence model simulates anesthesiologist to assess the awareness of patients during surgery</a:t>
            </a:r>
            <a:endParaRPr lang="zh-CN" altLang="en-US" sz="3600" dirty="0"/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FBCBCFE1-6389-ADF4-770E-53E0A64AFFA7}"/>
              </a:ext>
            </a:extLst>
          </p:cNvPr>
          <p:cNvSpPr>
            <a:spLocks/>
          </p:cNvSpPr>
          <p:nvPr/>
        </p:nvSpPr>
        <p:spPr bwMode="auto">
          <a:xfrm>
            <a:off x="1" y="-3111"/>
            <a:ext cx="12191329" cy="1973417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6985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0">
            <a:extLst>
              <a:ext uri="{FF2B5EF4-FFF2-40B4-BE49-F238E27FC236}">
                <a16:creationId xmlns:a16="http://schemas.microsoft.com/office/drawing/2014/main" id="{836D5DB4-E49D-C725-6D6F-81743659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7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網格收尋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(Grid search)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調整隨機森林的超參數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02A9BD-2E2F-0F33-B1BD-3E6A8DB400FA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TW" sz="3200" dirty="0">
                <a:latin typeface="Agency FB" panose="020B0503020202020204" pitchFamily="34" charset="0"/>
              </a:rPr>
              <a:t>9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F200A-3759-D4DB-14E1-7E5EB76DA89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751A364-C892-E7FF-90EB-2AD8823CA5D7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9703" name="投影片編號版面配置區 1">
            <a:extLst>
              <a:ext uri="{FF2B5EF4-FFF2-40B4-BE49-F238E27FC236}">
                <a16:creationId xmlns:a16="http://schemas.microsoft.com/office/drawing/2014/main" id="{D0B4B6F1-225E-A2ED-0816-1DD1D0F0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D57D8-7612-401D-B3B7-7DC6EFB66980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80BE5B-9897-3EFA-1D84-08727CBA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4" y="1213237"/>
            <a:ext cx="9469323" cy="34860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0D794A-D133-E5D6-7C82-56DDE9C4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34" y="4895904"/>
            <a:ext cx="4121819" cy="16043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321F2-9208-DF60-209B-E4D05CD0D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0">
            <a:extLst>
              <a:ext uri="{FF2B5EF4-FFF2-40B4-BE49-F238E27FC236}">
                <a16:creationId xmlns:a16="http://schemas.microsoft.com/office/drawing/2014/main" id="{9B84E9E3-C06D-7584-A853-36C70265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7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隨機森林的樹結構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0D826D9-C8F0-04A5-130D-0F51DB4E3A0D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TW" sz="3200" dirty="0">
                <a:latin typeface="Agency FB" panose="020B0503020202020204" pitchFamily="34" charset="0"/>
              </a:rPr>
              <a:t>10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9AF2799-CD64-5123-B49D-79939E156E61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54DC2FF6-A7AB-2C87-480F-B737963C547A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9703" name="投影片編號版面配置區 1">
            <a:extLst>
              <a:ext uri="{FF2B5EF4-FFF2-40B4-BE49-F238E27FC236}">
                <a16:creationId xmlns:a16="http://schemas.microsoft.com/office/drawing/2014/main" id="{38ED91D7-97CC-F2AA-F021-AF2A0884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D57D8-7612-401D-B3B7-7DC6EFB66980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C5BAAE-44D9-A072-2DE6-0ED6E65C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7" y="7176432"/>
            <a:ext cx="7095238" cy="30380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BA9DBC9-BF84-7B74-C086-121770B95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4" y="1600200"/>
            <a:ext cx="11759311" cy="41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900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C7D99ED-DB15-790E-F0E2-EA69F96AD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1" y="2140122"/>
            <a:ext cx="10750276" cy="25167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8B21FB-72D7-8BF8-7A21-75308F865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34" y="5686636"/>
            <a:ext cx="4631267" cy="463127"/>
          </a:xfrm>
          <a:prstGeom prst="rect">
            <a:avLst/>
          </a:prstGeom>
        </p:spPr>
      </p:pic>
      <p:sp>
        <p:nvSpPr>
          <p:cNvPr id="33795" name="TextBox 20">
            <a:extLst>
              <a:ext uri="{FF2B5EF4-FFF2-40B4-BE49-F238E27FC236}">
                <a16:creationId xmlns:a16="http://schemas.microsoft.com/office/drawing/2014/main" id="{8D713676-1335-44D7-155D-B99C8A443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R^2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與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RMSE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評估模型效能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020499-6106-135A-4D39-8CAAF089C72B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11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A25A45B-6D60-7A23-4FD4-F5BA67AA9DFE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551334E-AEEE-BD0C-E63B-B5F85D1250CB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3799" name="投影片編號版面配置區 1">
            <a:extLst>
              <a:ext uri="{FF2B5EF4-FFF2-40B4-BE49-F238E27FC236}">
                <a16:creationId xmlns:a16="http://schemas.microsoft.com/office/drawing/2014/main" id="{FC1C936F-A068-75B6-2D23-56E7E143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AF3-FEF4-40B6-A925-2F1479DCC52F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F672C368-5E83-213F-7A62-EC081AC8E0DD}"/>
              </a:ext>
            </a:extLst>
          </p:cNvPr>
          <p:cNvSpPr/>
          <p:nvPr/>
        </p:nvSpPr>
        <p:spPr>
          <a:xfrm>
            <a:off x="6735475" y="4195041"/>
            <a:ext cx="1155700" cy="453383"/>
          </a:xfrm>
          <a:prstGeom prst="frame">
            <a:avLst>
              <a:gd name="adj1" fmla="val 46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22AC9A83-0CD4-03CF-5C21-EF5C16D04681}"/>
              </a:ext>
            </a:extLst>
          </p:cNvPr>
          <p:cNvSpPr/>
          <p:nvPr/>
        </p:nvSpPr>
        <p:spPr>
          <a:xfrm>
            <a:off x="539751" y="5698536"/>
            <a:ext cx="4808873" cy="440267"/>
          </a:xfrm>
          <a:prstGeom prst="frame">
            <a:avLst>
              <a:gd name="adj1" fmla="val 46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箭號: 上-下雙向 7">
            <a:extLst>
              <a:ext uri="{FF2B5EF4-FFF2-40B4-BE49-F238E27FC236}">
                <a16:creationId xmlns:a16="http://schemas.microsoft.com/office/drawing/2014/main" id="{ADC9DDCF-5CD0-998B-D1EC-383912E6A7D0}"/>
              </a:ext>
            </a:extLst>
          </p:cNvPr>
          <p:cNvSpPr/>
          <p:nvPr/>
        </p:nvSpPr>
        <p:spPr>
          <a:xfrm rot="3404249">
            <a:off x="5812464" y="4381764"/>
            <a:ext cx="478367" cy="157993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E3E1E017-A64A-B1C2-DB46-5C2FACC868E0}"/>
              </a:ext>
            </a:extLst>
          </p:cNvPr>
          <p:cNvSpPr/>
          <p:nvPr/>
        </p:nvSpPr>
        <p:spPr>
          <a:xfrm>
            <a:off x="7891175" y="3372920"/>
            <a:ext cx="1155700" cy="1266550"/>
          </a:xfrm>
          <a:prstGeom prst="frame">
            <a:avLst>
              <a:gd name="adj1" fmla="val 26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43F1C8-2E64-6B35-E4B9-AF0132FF4BB5}"/>
              </a:ext>
            </a:extLst>
          </p:cNvPr>
          <p:cNvSpPr txBox="1"/>
          <p:nvPr/>
        </p:nvSpPr>
        <p:spPr>
          <a:xfrm>
            <a:off x="7891175" y="4679970"/>
            <a:ext cx="1583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過度擬合了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6231-D40E-4443-B1B9-4ABB797F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66E85FC-6F7E-7AAF-2816-B2E5C837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70" y="847206"/>
            <a:ext cx="5083936" cy="305035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21A680B-A9C4-92F0-DA1F-F51A09E21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15040"/>
            <a:ext cx="5083937" cy="30503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D8669B2-8C4A-1AD8-CD88-D0FF44A3A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7202"/>
            <a:ext cx="5083936" cy="3050363"/>
          </a:xfrm>
          <a:prstGeom prst="rect">
            <a:avLst/>
          </a:prstGeom>
        </p:spPr>
      </p:pic>
      <p:sp>
        <p:nvSpPr>
          <p:cNvPr id="37890" name="TextBox 20">
            <a:extLst>
              <a:ext uri="{FF2B5EF4-FFF2-40B4-BE49-F238E27FC236}">
                <a16:creationId xmlns:a16="http://schemas.microsoft.com/office/drawing/2014/main" id="{A2A0845D-9F15-784B-AC16-9D92C82F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932600-37CB-28F5-6E62-43BC01668608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12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DF5BE4B-C9C6-FD28-0F11-BDE4EED7C399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6E940A89-55F0-F275-7D2F-984AB9633B65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7894" name="投影片編號版面配置區 1">
            <a:extLst>
              <a:ext uri="{FF2B5EF4-FFF2-40B4-BE49-F238E27FC236}">
                <a16:creationId xmlns:a16="http://schemas.microsoft.com/office/drawing/2014/main" id="{A3535830-7941-583D-48CB-3CACD264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FBB9DC-368E-4C57-AADE-948131420CF7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E155BC-906F-ED0F-94DA-CF9255458BC4}"/>
              </a:ext>
            </a:extLst>
          </p:cNvPr>
          <p:cNvSpPr txBox="1"/>
          <p:nvPr/>
        </p:nvSpPr>
        <p:spPr>
          <a:xfrm>
            <a:off x="7778187" y="1256253"/>
            <a:ext cx="2118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degree</a:t>
            </a:r>
            <a:r>
              <a:rPr lang="zh-TW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線性回歸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879981-4941-752B-9EB0-F265DD3BD699}"/>
              </a:ext>
            </a:extLst>
          </p:cNvPr>
          <p:cNvSpPr txBox="1"/>
          <p:nvPr/>
        </p:nvSpPr>
        <p:spPr>
          <a:xfrm>
            <a:off x="8417764" y="4142074"/>
            <a:ext cx="876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SVR</a:t>
            </a:r>
            <a:endParaRPr lang="zh-TW" altLang="en-US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42BE36-FED0-1569-8667-589DD6E4A1E3}"/>
              </a:ext>
            </a:extLst>
          </p:cNvPr>
          <p:cNvSpPr txBox="1"/>
          <p:nvPr/>
        </p:nvSpPr>
        <p:spPr>
          <a:xfrm>
            <a:off x="2132504" y="1280260"/>
            <a:ext cx="304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調整超參數的隨機森林迴歸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54718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CA5D9B7-6009-F4D7-53C0-756974F5D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34" y="1265767"/>
            <a:ext cx="9144018" cy="5486411"/>
          </a:xfrm>
          <a:prstGeom prst="rect">
            <a:avLst/>
          </a:prstGeom>
        </p:spPr>
      </p:pic>
      <p:sp>
        <p:nvSpPr>
          <p:cNvPr id="35842" name="TextBox 20">
            <a:extLst>
              <a:ext uri="{FF2B5EF4-FFF2-40B4-BE49-F238E27FC236}">
                <a16:creationId xmlns:a16="http://schemas.microsoft.com/office/drawing/2014/main" id="{9E28CA06-172B-B26A-BCDC-696158A3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DA181E-147B-5313-7FF8-D7AF4C2B321E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13</a:t>
            </a:r>
            <a:endParaRPr lang="en-US" altLang="zh-TW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1F304A1-3600-E5AC-E183-87DB79436044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9799EF6-EFD7-F352-87D0-77C2C5A4393C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5846" name="投影片編號版面配置區 1">
            <a:extLst>
              <a:ext uri="{FF2B5EF4-FFF2-40B4-BE49-F238E27FC236}">
                <a16:creationId xmlns:a16="http://schemas.microsoft.com/office/drawing/2014/main" id="{F1712183-368C-34B9-A641-E222A25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BDB68-BF96-456A-992E-B361214C2EB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文字方塊 5">
            <a:extLst>
              <a:ext uri="{FF2B5EF4-FFF2-40B4-BE49-F238E27FC236}">
                <a16:creationId xmlns:a16="http://schemas.microsoft.com/office/drawing/2014/main" id="{10C9361F-0A46-75EC-B0D0-3A48BF2A2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1136689"/>
            <a:ext cx="5469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最差模型 </a:t>
            </a:r>
            <a:r>
              <a:rPr lang="en-US" altLang="zh-TW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:</a:t>
            </a:r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決策數迴歸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D4625-7AB8-A341-CAF5-1E34B9E50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1B9A2C9-23AF-B906-B47F-4D0AB9084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8" y="4692994"/>
            <a:ext cx="8912097" cy="1710804"/>
          </a:xfrm>
          <a:prstGeom prst="rect">
            <a:avLst/>
          </a:prstGeom>
        </p:spPr>
      </p:pic>
      <p:sp>
        <p:nvSpPr>
          <p:cNvPr id="39938" name="TextBox 20">
            <a:extLst>
              <a:ext uri="{FF2B5EF4-FFF2-40B4-BE49-F238E27FC236}">
                <a16:creationId xmlns:a16="http://schemas.microsoft.com/office/drawing/2014/main" id="{DB5D1225-1B1E-15E5-9F6E-FDD8F1AC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直接預測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8564D99-9387-9E78-C49F-7D59CAB09C29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14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6FD18CA-FCAC-BAA7-B000-0BF2CB63D26D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4B977731-CC60-C4D6-90AD-EB17DB47E621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9942" name="投影片編號版面配置區 1">
            <a:extLst>
              <a:ext uri="{FF2B5EF4-FFF2-40B4-BE49-F238E27FC236}">
                <a16:creationId xmlns:a16="http://schemas.microsoft.com/office/drawing/2014/main" id="{4001E61B-EC65-617D-BED1-3501D914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45124-AB42-4FE6-BD2B-6B638C295A3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0132A31E-02F4-738A-4719-EFDAD2B431A0}"/>
              </a:ext>
            </a:extLst>
          </p:cNvPr>
          <p:cNvSpPr/>
          <p:nvPr/>
        </p:nvSpPr>
        <p:spPr>
          <a:xfrm>
            <a:off x="6487584" y="4692994"/>
            <a:ext cx="3222149" cy="714702"/>
          </a:xfrm>
          <a:prstGeom prst="frame">
            <a:avLst>
              <a:gd name="adj1" fmla="val 63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1FB69C47-B0DD-899D-8162-2846FF1624AB}"/>
              </a:ext>
            </a:extLst>
          </p:cNvPr>
          <p:cNvSpPr/>
          <p:nvPr/>
        </p:nvSpPr>
        <p:spPr>
          <a:xfrm>
            <a:off x="871010" y="5838067"/>
            <a:ext cx="5276849" cy="439838"/>
          </a:xfrm>
          <a:prstGeom prst="frame">
            <a:avLst>
              <a:gd name="adj1" fmla="val 63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2A0385-7BE3-6FA7-0018-D7D8F9214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2038998"/>
            <a:ext cx="10535614" cy="15940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5F0933D-B9D4-8AB2-47A3-422A41DC0655}"/>
              </a:ext>
            </a:extLst>
          </p:cNvPr>
          <p:cNvSpPr txBox="1"/>
          <p:nvPr/>
        </p:nvSpPr>
        <p:spPr>
          <a:xfrm>
            <a:off x="819151" y="156915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joblib</a:t>
            </a:r>
            <a:r>
              <a:rPr lang="zh-TW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存取訓練好的模型，執行預測。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8780CB-6E91-2894-27B9-B95A2C0C1AF8}"/>
              </a:ext>
            </a:extLst>
          </p:cNvPr>
          <p:cNvSpPr txBox="1"/>
          <p:nvPr/>
        </p:nvSpPr>
        <p:spPr>
          <a:xfrm>
            <a:off x="755840" y="416676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預測結果</a:t>
            </a: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8648B38F-CDD1-3DEA-9E2F-610B106F6E8F}"/>
              </a:ext>
            </a:extLst>
          </p:cNvPr>
          <p:cNvSpPr/>
          <p:nvPr/>
        </p:nvSpPr>
        <p:spPr>
          <a:xfrm>
            <a:off x="871010" y="5407696"/>
            <a:ext cx="5276849" cy="439838"/>
          </a:xfrm>
          <a:prstGeom prst="frame">
            <a:avLst>
              <a:gd name="adj1" fmla="val 63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860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337" y="190"/>
            <a:ext cx="12191329" cy="1973417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1350555" y="288385"/>
            <a:ext cx="734944" cy="37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952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866952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866952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866952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118443" y="2698934"/>
            <a:ext cx="7955116" cy="131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012">
              <a:buNone/>
              <a:defRPr/>
            </a:pPr>
            <a:r>
              <a:rPr lang="en-US" altLang="zh-TW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time and attention!!</a:t>
            </a:r>
            <a:endParaRPr lang="en-US" altLang="zh-CN" sz="4267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5423925" y="4161653"/>
            <a:ext cx="499255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buNone/>
            </a:pPr>
            <a:r>
              <a:rPr lang="zh-TW" altLang="en-US" sz="2667" dirty="0">
                <a:solidFill>
                  <a:srgbClr val="404040"/>
                </a:solidFill>
                <a:cs typeface="Arial" panose="020B0604020202020204" pitchFamily="34" charset="0"/>
              </a:rPr>
              <a:t>報告人 </a:t>
            </a:r>
            <a:r>
              <a:rPr lang="en-US" altLang="zh-TW" sz="2667" dirty="0">
                <a:solidFill>
                  <a:srgbClr val="404040"/>
                </a:solidFill>
                <a:cs typeface="Arial" panose="020B0604020202020204" pitchFamily="34" charset="0"/>
              </a:rPr>
              <a:t>:</a:t>
            </a:r>
            <a:r>
              <a:rPr lang="zh-TW" altLang="en-US" sz="2667" dirty="0">
                <a:solidFill>
                  <a:srgbClr val="404040"/>
                </a:solidFill>
                <a:cs typeface="Arial" panose="020B0604020202020204" pitchFamily="34" charset="0"/>
              </a:rPr>
              <a:t> 黃偉豪 </a:t>
            </a:r>
            <a:endParaRPr lang="en-US" altLang="zh-TW" sz="2667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DDD2CA-1052-936F-5493-837B17DC9C0C}"/>
              </a:ext>
            </a:extLst>
          </p:cNvPr>
          <p:cNvSpPr txBox="1"/>
          <p:nvPr/>
        </p:nvSpPr>
        <p:spPr>
          <a:xfrm>
            <a:off x="1967542" y="2020901"/>
            <a:ext cx="6102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20</a:t>
            </a:r>
            <a:r>
              <a:rPr lang="en-US" altLang="zh-TW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24/03/19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2E9B8550-447F-7AF1-2A93-CBA64250901B}"/>
              </a:ext>
            </a:extLst>
          </p:cNvPr>
          <p:cNvSpPr>
            <a:spLocks/>
          </p:cNvSpPr>
          <p:nvPr/>
        </p:nvSpPr>
        <p:spPr bwMode="auto">
          <a:xfrm>
            <a:off x="1" y="4918715"/>
            <a:ext cx="8963183" cy="1939096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5D404A68-69DB-B527-30A8-2AE7F2391973}"/>
              </a:ext>
            </a:extLst>
          </p:cNvPr>
          <p:cNvSpPr>
            <a:spLocks/>
          </p:cNvSpPr>
          <p:nvPr/>
        </p:nvSpPr>
        <p:spPr bwMode="auto">
          <a:xfrm>
            <a:off x="1" y="188"/>
            <a:ext cx="12191329" cy="1973417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381396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C26A9-1DBB-2B2F-D1AF-3C3D9AC3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7DEA0D-085E-BE31-F6F0-BB3E28521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120765"/>
            <a:ext cx="9144018" cy="5486411"/>
          </a:xfrm>
          <a:prstGeom prst="rect">
            <a:avLst/>
          </a:prstGeom>
        </p:spPr>
      </p:pic>
      <p:sp>
        <p:nvSpPr>
          <p:cNvPr id="35842" name="TextBox 20">
            <a:extLst>
              <a:ext uri="{FF2B5EF4-FFF2-40B4-BE49-F238E27FC236}">
                <a16:creationId xmlns:a16="http://schemas.microsoft.com/office/drawing/2014/main" id="{C06667F2-47EC-9BA3-8474-E62627A2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044D2A-9CCF-4567-3EC9-645BA77BF55F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15</a:t>
            </a:r>
            <a:endParaRPr lang="en-US" altLang="zh-TW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5BE32B-1B72-5E95-FCD8-89F4C9EBC1A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1D21331-0F0D-3BA6-A965-21CBDE476219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5846" name="投影片編號版面配置區 1">
            <a:extLst>
              <a:ext uri="{FF2B5EF4-FFF2-40B4-BE49-F238E27FC236}">
                <a16:creationId xmlns:a16="http://schemas.microsoft.com/office/drawing/2014/main" id="{39D8E093-6EA6-EA29-9DA6-62068D35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BDB68-BF96-456A-992E-B361214C2EB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文字方塊 5">
            <a:extLst>
              <a:ext uri="{FF2B5EF4-FFF2-40B4-BE49-F238E27FC236}">
                <a16:creationId xmlns:a16="http://schemas.microsoft.com/office/drawing/2014/main" id="{35E23574-7639-EAB1-2D27-292D8650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266" y="1096706"/>
            <a:ext cx="5469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隨機森林迴歸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00338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B639-000B-12AD-753B-800E7E37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5AB695-8F1B-4E58-3965-FCF24D39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50" y="1120765"/>
            <a:ext cx="9144018" cy="5486411"/>
          </a:xfrm>
          <a:prstGeom prst="rect">
            <a:avLst/>
          </a:prstGeom>
        </p:spPr>
      </p:pic>
      <p:sp>
        <p:nvSpPr>
          <p:cNvPr id="35842" name="TextBox 20">
            <a:extLst>
              <a:ext uri="{FF2B5EF4-FFF2-40B4-BE49-F238E27FC236}">
                <a16:creationId xmlns:a16="http://schemas.microsoft.com/office/drawing/2014/main" id="{88E7767F-ABA7-8C88-B627-2C0770705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7DF3AD-FEAF-F9A2-E50D-6C5FB03F65C8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16</a:t>
            </a:r>
            <a:endParaRPr lang="en-US" altLang="zh-TW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15E7A19-0C59-018E-CAA2-440521F9D3AF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79B49D3-5895-C6D6-AE3F-E38930F2A9DA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5846" name="投影片編號版面配置區 1">
            <a:extLst>
              <a:ext uri="{FF2B5EF4-FFF2-40B4-BE49-F238E27FC236}">
                <a16:creationId xmlns:a16="http://schemas.microsoft.com/office/drawing/2014/main" id="{40FB5423-44D2-19B9-FC34-66E108CE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BDB68-BF96-456A-992E-B361214C2EB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文字方塊 5">
            <a:extLst>
              <a:ext uri="{FF2B5EF4-FFF2-40B4-BE49-F238E27FC236}">
                <a16:creationId xmlns:a16="http://schemas.microsoft.com/office/drawing/2014/main" id="{665A5B8F-77C2-134C-FC47-83736707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266" y="1096706"/>
            <a:ext cx="5469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最佳模型 </a:t>
            </a:r>
            <a:r>
              <a:rPr lang="en-US" altLang="zh-TW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:</a:t>
            </a:r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調整超參數的隨機森林迴歸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02649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9E95-22D8-7DCE-8CBA-6BEAA32DE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644E9E-4584-B235-E10F-2A584F9BE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63" y="1234148"/>
            <a:ext cx="9144018" cy="5486411"/>
          </a:xfrm>
          <a:prstGeom prst="rect">
            <a:avLst/>
          </a:prstGeom>
        </p:spPr>
      </p:pic>
      <p:sp>
        <p:nvSpPr>
          <p:cNvPr id="35842" name="TextBox 20">
            <a:extLst>
              <a:ext uri="{FF2B5EF4-FFF2-40B4-BE49-F238E27FC236}">
                <a16:creationId xmlns:a16="http://schemas.microsoft.com/office/drawing/2014/main" id="{3D568D04-16E2-71CE-5BCD-90195F86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405CDF-2611-A6B8-5C8F-EA56EC492E77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17</a:t>
            </a:r>
            <a:endParaRPr lang="en-US" altLang="zh-TW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4EA9A5-C915-285F-FCC9-63C006099304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2796A689-BFDA-1296-9AEC-1B98F09DE954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5846" name="投影片編號版面配置區 1">
            <a:extLst>
              <a:ext uri="{FF2B5EF4-FFF2-40B4-BE49-F238E27FC236}">
                <a16:creationId xmlns:a16="http://schemas.microsoft.com/office/drawing/2014/main" id="{39A849C7-94E3-0EBD-4C4B-E0D430FB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BDB68-BF96-456A-992E-B361214C2EB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文字方塊 5">
            <a:extLst>
              <a:ext uri="{FF2B5EF4-FFF2-40B4-BE49-F238E27FC236}">
                <a16:creationId xmlns:a16="http://schemas.microsoft.com/office/drawing/2014/main" id="{0E8BC0FF-2493-5372-A4EF-1685562A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266" y="1096706"/>
            <a:ext cx="5469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很差模型 </a:t>
            </a:r>
            <a:r>
              <a:rPr lang="en-US" altLang="zh-TW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:</a:t>
            </a:r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調整超參數的決策樹迴歸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66563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0">
            <a:extLst>
              <a:ext uri="{FF2B5EF4-FFF2-40B4-BE49-F238E27FC236}">
                <a16:creationId xmlns:a16="http://schemas.microsoft.com/office/drawing/2014/main" id="{4F02274F-E513-120E-2637-C2253711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7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目前臨床評估方法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(</a:t>
            </a:r>
            <a:r>
              <a:rPr lang="zh-TW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腦波雙頻指數</a:t>
            </a:r>
            <a:r>
              <a:rPr lang="en-US" altLang="zh-TW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BIS)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)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的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缺點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D6A391-50AD-596B-2EF7-B28F52AD39BA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5B3CCD-2796-6250-9DD3-93A7607DBCF7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1E0D2896-322A-DDEB-45E9-24A6691F22F5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13318" name="投影片編號版面配置區 1">
            <a:extLst>
              <a:ext uri="{FF2B5EF4-FFF2-40B4-BE49-F238E27FC236}">
                <a16:creationId xmlns:a16="http://schemas.microsoft.com/office/drawing/2014/main" id="{4B518907-A7DF-E7B9-828F-CA07C57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03AA1D-0862-42A7-BA71-152DFE7AD66B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F48FC9-4426-EFA4-C121-409EA21C0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4" y="1224212"/>
            <a:ext cx="8484321" cy="52760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6F231-8D7E-771F-ABF1-388940E83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20">
            <a:extLst>
              <a:ext uri="{FF2B5EF4-FFF2-40B4-BE49-F238E27FC236}">
                <a16:creationId xmlns:a16="http://schemas.microsoft.com/office/drawing/2014/main" id="{ED7A538D-BED8-7A63-8922-18C6EFE6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3BFDFF-9A5A-EB54-A06B-7D339B4C5640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18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B9D96D7-8F4E-8695-163A-27137E30AB70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49D1BA1-02D3-D483-10CE-3FAE68725CFA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9942" name="投影片編號版面配置區 1">
            <a:extLst>
              <a:ext uri="{FF2B5EF4-FFF2-40B4-BE49-F238E27FC236}">
                <a16:creationId xmlns:a16="http://schemas.microsoft.com/office/drawing/2014/main" id="{739963BC-279E-6E9B-54DB-13F12C4A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45124-AB42-4FE6-BD2B-6B638C295A3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9943" name="圖片 3">
            <a:extLst>
              <a:ext uri="{FF2B5EF4-FFF2-40B4-BE49-F238E27FC236}">
                <a16:creationId xmlns:a16="http://schemas.microsoft.com/office/drawing/2014/main" id="{7ADBF3BC-B62E-3C3B-544D-5E6E6B3A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7" y="3953934"/>
            <a:ext cx="5111751" cy="276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圖片 6">
            <a:extLst>
              <a:ext uri="{FF2B5EF4-FFF2-40B4-BE49-F238E27FC236}">
                <a16:creationId xmlns:a16="http://schemas.microsoft.com/office/drawing/2014/main" id="{B367403E-3BD2-21B4-EE45-E0364BC9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075267"/>
            <a:ext cx="5111751" cy="276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圖片 8">
            <a:extLst>
              <a:ext uri="{FF2B5EF4-FFF2-40B4-BE49-F238E27FC236}">
                <a16:creationId xmlns:a16="http://schemas.microsoft.com/office/drawing/2014/main" id="{D00D6475-5DAA-0D6C-C851-4D5220C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18" y="1075267"/>
            <a:ext cx="5111749" cy="276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圖片 10">
            <a:extLst>
              <a:ext uri="{FF2B5EF4-FFF2-40B4-BE49-F238E27FC236}">
                <a16:creationId xmlns:a16="http://schemas.microsoft.com/office/drawing/2014/main" id="{42205374-55AE-29B3-9034-D080F8B7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85" y="3953934"/>
            <a:ext cx="5166783" cy="276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2051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0B34-F363-051B-BF8D-5EC5E6AB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0">
            <a:extLst>
              <a:ext uri="{FF2B5EF4-FFF2-40B4-BE49-F238E27FC236}">
                <a16:creationId xmlns:a16="http://schemas.microsoft.com/office/drawing/2014/main" id="{1E46ECD6-6297-6CC9-236C-7F355C5F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7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決策樹的樹結構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6798F4-F412-6B92-751F-A459A7A66A8F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TW" sz="3200" dirty="0">
                <a:latin typeface="Agency FB" panose="020B0503020202020204" pitchFamily="34" charset="0"/>
              </a:rPr>
              <a:t>19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C08436D-3689-40EB-0B7A-E37DD108E431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5318071-4C1E-53E9-B9C6-FDA7A9DD338A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9703" name="投影片編號版面配置區 1">
            <a:extLst>
              <a:ext uri="{FF2B5EF4-FFF2-40B4-BE49-F238E27FC236}">
                <a16:creationId xmlns:a16="http://schemas.microsoft.com/office/drawing/2014/main" id="{B55A2137-C2E8-D81D-362B-EAA4EEFF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D57D8-7612-401D-B3B7-7DC6EFB66980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9E842E-BB91-D8A3-78DB-3BB8A315D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7" y="7176432"/>
            <a:ext cx="7095238" cy="30380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5D18780-5EA2-51BE-1E03-2327EABD9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3" y="1574800"/>
            <a:ext cx="11638694" cy="42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313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0">
            <a:extLst>
              <a:ext uri="{FF2B5EF4-FFF2-40B4-BE49-F238E27FC236}">
                <a16:creationId xmlns:a16="http://schemas.microsoft.com/office/drawing/2014/main" id="{858C7605-B4EC-E9AD-23A6-D01C1CE0B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劃分訓練集與測試集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(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隨機取樣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vs.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分層取樣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)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2716CC1-52C4-BC69-6612-6D4E987C3DF2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TW" sz="2800" dirty="0">
                <a:latin typeface="Agency FB" panose="020B0503020202020204" pitchFamily="34" charset="0"/>
              </a:rPr>
              <a:t>20</a:t>
            </a:r>
            <a:endParaRPr lang="en-US" altLang="zh-CN" sz="28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10AB7AC-29B2-A968-3F2D-B7BEBEDC13DD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A5472D7-098F-FD32-DECF-AA2CD03D5A16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1510" name="投影片編號版面配置區 1">
            <a:extLst>
              <a:ext uri="{FF2B5EF4-FFF2-40B4-BE49-F238E27FC236}">
                <a16:creationId xmlns:a16="http://schemas.microsoft.com/office/drawing/2014/main" id="{BC084811-C4DD-6F00-23FF-2E6AA656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C34A6-D3A1-43C4-8F06-3502BB4E2244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6937AF7C-3001-9013-1F18-CF70827E8C62}"/>
              </a:ext>
            </a:extLst>
          </p:cNvPr>
          <p:cNvSpPr/>
          <p:nvPr/>
        </p:nvSpPr>
        <p:spPr>
          <a:xfrm>
            <a:off x="4751851" y="646625"/>
            <a:ext cx="2456591" cy="62487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21514" name="文字方塊 3">
            <a:extLst>
              <a:ext uri="{FF2B5EF4-FFF2-40B4-BE49-F238E27FC236}">
                <a16:creationId xmlns:a16="http://schemas.microsoft.com/office/drawing/2014/main" id="{BF9DE79C-3BA0-F1BA-D941-88C8ED1A3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1" y="1255185"/>
            <a:ext cx="9829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隨機取樣 </a:t>
            </a:r>
            <a:r>
              <a:rPr kumimoji="0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:</a:t>
            </a: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分層取樣 </a:t>
            </a:r>
            <a:r>
              <a:rPr kumimoji="0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:</a:t>
            </a: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A26DA1-84D6-EB2F-8834-D866E45B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83" y="4179413"/>
            <a:ext cx="8393651" cy="1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61DB03-DB44-B99A-0E5B-35C3BF99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3" y="1758921"/>
            <a:ext cx="9117460" cy="77460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790321-C63C-79EF-31D2-F20029D7AA9A}"/>
              </a:ext>
            </a:extLst>
          </p:cNvPr>
          <p:cNvSpPr txBox="1"/>
          <p:nvPr/>
        </p:nvSpPr>
        <p:spPr>
          <a:xfrm>
            <a:off x="1487488" y="25613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較差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F40681-5506-05DC-211E-DE95F9D244DE}"/>
              </a:ext>
            </a:extLst>
          </p:cNvPr>
          <p:cNvSpPr txBox="1"/>
          <p:nvPr/>
        </p:nvSpPr>
        <p:spPr>
          <a:xfrm>
            <a:off x="1598083" y="58265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較好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295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78" name="Straight Connector 63">
            <a:extLst>
              <a:ext uri="{FF2B5EF4-FFF2-40B4-BE49-F238E27FC236}">
                <a16:creationId xmlns:a16="http://schemas.microsoft.com/office/drawing/2014/main" id="{EEF89AB6-2599-B1F9-5FB5-187A4CC8BDC3}"/>
              </a:ext>
            </a:extLst>
          </p:cNvPr>
          <p:cNvCxnSpPr>
            <a:cxnSpLocks/>
          </p:cNvCxnSpPr>
          <p:nvPr/>
        </p:nvCxnSpPr>
        <p:spPr>
          <a:xfrm>
            <a:off x="3147484" y="5094817"/>
            <a:ext cx="166581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3" name="Group 35">
            <a:extLst>
              <a:ext uri="{FF2B5EF4-FFF2-40B4-BE49-F238E27FC236}">
                <a16:creationId xmlns:a16="http://schemas.microsoft.com/office/drawing/2014/main" id="{49184FEE-B654-0DF5-2B4E-6C5F7A99B4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4285" y="4483101"/>
            <a:ext cx="1170516" cy="1138767"/>
            <a:chOff x="5385174" y="1917525"/>
            <a:chExt cx="1440000" cy="1440000"/>
          </a:xfrm>
        </p:grpSpPr>
        <p:sp>
          <p:nvSpPr>
            <p:cNvPr id="15383" name="Oval 36">
              <a:extLst>
                <a:ext uri="{FF2B5EF4-FFF2-40B4-BE49-F238E27FC236}">
                  <a16:creationId xmlns:a16="http://schemas.microsoft.com/office/drawing/2014/main" id="{9A7E9A22-D1D1-5975-9C8A-0C73ED71F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4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defTabSz="1219012">
                <a:lnSpc>
                  <a:spcPct val="120000"/>
                </a:lnSpc>
                <a:defRPr/>
              </a:pPr>
              <a:endParaRPr lang="id-ID" sz="1067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84" name="Oval 37">
              <a:extLst>
                <a:ext uri="{FF2B5EF4-FFF2-40B4-BE49-F238E27FC236}">
                  <a16:creationId xmlns:a16="http://schemas.microsoft.com/office/drawing/2014/main" id="{8F6E2BB9-7DFD-6A27-A1FE-5B227D1628FD}"/>
                </a:ext>
              </a:extLst>
            </p:cNvPr>
            <p:cNvSpPr/>
            <p:nvPr/>
          </p:nvSpPr>
          <p:spPr>
            <a:xfrm>
              <a:off x="5465897" y="2021912"/>
              <a:ext cx="1257723" cy="1257993"/>
            </a:xfrm>
            <a:prstGeom prst="ellipse">
              <a:avLst/>
            </a:prstGeom>
            <a:solidFill>
              <a:srgbClr val="0087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defTabSz="1219012">
                <a:lnSpc>
                  <a:spcPct val="120000"/>
                </a:lnSpc>
                <a:defRPr/>
              </a:pPr>
              <a:endParaRPr lang="id-ID" sz="1067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364" name="TextBox 20">
            <a:extLst>
              <a:ext uri="{FF2B5EF4-FFF2-40B4-BE49-F238E27FC236}">
                <a16:creationId xmlns:a16="http://schemas.microsoft.com/office/drawing/2014/main" id="{88B03BF4-FFFD-2C83-7295-2CF5298A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手術資料集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(Dataset)</a:t>
            </a:r>
            <a:endParaRPr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EC0113-EB8E-0196-E119-FBA404373F73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2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4D15D23-683C-0024-5BBE-30D2C2156165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66F9E587-E2DE-5D3D-556F-100D03BE5F40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15368" name="投影片編號版面配置區 1">
            <a:extLst>
              <a:ext uri="{FF2B5EF4-FFF2-40B4-BE49-F238E27FC236}">
                <a16:creationId xmlns:a16="http://schemas.microsoft.com/office/drawing/2014/main" id="{BDDBA21E-799B-4F15-D9C0-11CEE7C3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7008" y="6321323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87455-748B-4CE3-AB2C-20EDBC44C17E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67F048E2-FCB5-7906-B3E3-024255CC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285" y="3060701"/>
            <a:ext cx="1856316" cy="1420284"/>
          </a:xfrm>
          <a:prstGeom prst="roundRect">
            <a:avLst>
              <a:gd name="adj" fmla="val 9375"/>
            </a:avLst>
          </a:prstGeom>
          <a:solidFill>
            <a:srgbClr val="19B49B"/>
          </a:solidFill>
          <a:ln w="9525">
            <a:solidFill>
              <a:srgbClr val="19B49B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endParaRPr lang="id-ID" altLang="id-ID" sz="355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" name="Straight Connector 64">
            <a:extLst>
              <a:ext uri="{FF2B5EF4-FFF2-40B4-BE49-F238E27FC236}">
                <a16:creationId xmlns:a16="http://schemas.microsoft.com/office/drawing/2014/main" id="{BD122704-0385-DCD9-6A94-272536F0EDC6}"/>
              </a:ext>
            </a:extLst>
          </p:cNvPr>
          <p:cNvCxnSpPr/>
          <p:nvPr/>
        </p:nvCxnSpPr>
        <p:spPr>
          <a:xfrm>
            <a:off x="3276601" y="3644900"/>
            <a:ext cx="168063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3">
            <a:extLst>
              <a:ext uri="{FF2B5EF4-FFF2-40B4-BE49-F238E27FC236}">
                <a16:creationId xmlns:a16="http://schemas.microsoft.com/office/drawing/2014/main" id="{3730FC07-C315-4D14-A649-93196D4F7780}"/>
              </a:ext>
            </a:extLst>
          </p:cNvPr>
          <p:cNvSpPr>
            <a:spLocks noChangeAspect="1"/>
          </p:cNvSpPr>
          <p:nvPr/>
        </p:nvSpPr>
        <p:spPr>
          <a:xfrm>
            <a:off x="4161367" y="2980267"/>
            <a:ext cx="1140884" cy="1138767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1219012">
              <a:lnSpc>
                <a:spcPct val="120000"/>
              </a:lnSpc>
              <a:defRPr/>
            </a:pPr>
            <a:endParaRPr lang="id-ID" sz="1067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204AC9A4-6DAF-5451-99A0-78D05D2F2E27}"/>
              </a:ext>
            </a:extLst>
          </p:cNvPr>
          <p:cNvSpPr/>
          <p:nvPr/>
        </p:nvSpPr>
        <p:spPr>
          <a:xfrm>
            <a:off x="4222751" y="3054351"/>
            <a:ext cx="996949" cy="996949"/>
          </a:xfrm>
          <a:prstGeom prst="ellipse">
            <a:avLst/>
          </a:prstGeom>
          <a:solidFill>
            <a:srgbClr val="19B49B"/>
          </a:solidFill>
          <a:ln w="254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1219012">
              <a:lnSpc>
                <a:spcPct val="120000"/>
              </a:lnSpc>
              <a:defRPr/>
            </a:pPr>
            <a:endParaRPr lang="id-ID" sz="1067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1" name="Straight Connector 63">
            <a:extLst>
              <a:ext uri="{FF2B5EF4-FFF2-40B4-BE49-F238E27FC236}">
                <a16:creationId xmlns:a16="http://schemas.microsoft.com/office/drawing/2014/main" id="{3BDB8BBA-8513-1CAD-5C64-6CB421A39DA4}"/>
              </a:ext>
            </a:extLst>
          </p:cNvPr>
          <p:cNvCxnSpPr/>
          <p:nvPr/>
        </p:nvCxnSpPr>
        <p:spPr>
          <a:xfrm>
            <a:off x="2603501" y="2256367"/>
            <a:ext cx="187748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2">
            <a:extLst>
              <a:ext uri="{FF2B5EF4-FFF2-40B4-BE49-F238E27FC236}">
                <a16:creationId xmlns:a16="http://schemas.microsoft.com/office/drawing/2014/main" id="{A9371E9F-1A91-DEAB-9EF6-FD22B168A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12067"/>
            <a:ext cx="2082800" cy="68852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r>
              <a:rPr lang="en-US" altLang="zh-TW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Val set</a:t>
            </a:r>
            <a:endParaRPr lang="nb-NO" altLang="id-ID" sz="355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375" name="Group 10">
            <a:extLst>
              <a:ext uri="{FF2B5EF4-FFF2-40B4-BE49-F238E27FC236}">
                <a16:creationId xmlns:a16="http://schemas.microsoft.com/office/drawing/2014/main" id="{557AC45C-AFA2-5FB4-47B5-470DB72DD0E2}"/>
              </a:ext>
            </a:extLst>
          </p:cNvPr>
          <p:cNvGrpSpPr>
            <a:grpSpLocks/>
          </p:cNvGrpSpPr>
          <p:nvPr/>
        </p:nvGrpSpPr>
        <p:grpSpPr bwMode="auto">
          <a:xfrm>
            <a:off x="781051" y="1638302"/>
            <a:ext cx="2453216" cy="1422400"/>
            <a:chOff x="5500834" y="2626865"/>
            <a:chExt cx="1938096" cy="1122553"/>
          </a:xfrm>
        </p:grpSpPr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483FD8E2-D7FC-0924-7A63-5DFAF2AF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93" y="2626865"/>
              <a:ext cx="1411349" cy="1122553"/>
            </a:xfrm>
            <a:prstGeom prst="roundRect">
              <a:avLst>
                <a:gd name="adj" fmla="val 9375"/>
              </a:avLst>
            </a:prstGeom>
            <a:solidFill>
              <a:srgbClr val="92D050"/>
            </a:solidFill>
            <a:ln w="9525">
              <a:solidFill>
                <a:srgbClr val="92D050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1219012">
                <a:lnSpc>
                  <a:spcPct val="120000"/>
                </a:lnSpc>
                <a:defRPr/>
              </a:pPr>
              <a:endParaRPr lang="id-ID" altLang="id-ID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BA734EC4-CE59-1670-5A81-C5BD0BDCD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834" y="2902492"/>
              <a:ext cx="1938096" cy="54337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1219012">
                <a:lnSpc>
                  <a:spcPct val="120000"/>
                </a:lnSpc>
                <a:defRPr/>
              </a:pPr>
              <a:r>
                <a:rPr lang="en-US" altLang="id-ID" sz="355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Train set</a:t>
              </a:r>
              <a:endParaRPr lang="nb-NO" altLang="id-ID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376" name="Group 35">
            <a:extLst>
              <a:ext uri="{FF2B5EF4-FFF2-40B4-BE49-F238E27FC236}">
                <a16:creationId xmlns:a16="http://schemas.microsoft.com/office/drawing/2014/main" id="{53303A6B-13B0-F8A4-1B0F-33B990E257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15267" y="1600201"/>
            <a:ext cx="1138767" cy="1138767"/>
            <a:chOff x="5385173" y="1917525"/>
            <a:chExt cx="1440000" cy="1440000"/>
          </a:xfrm>
        </p:grpSpPr>
        <p:sp>
          <p:nvSpPr>
            <p:cNvPr id="21" name="Oval 36">
              <a:extLst>
                <a:ext uri="{FF2B5EF4-FFF2-40B4-BE49-F238E27FC236}">
                  <a16:creationId xmlns:a16="http://schemas.microsoft.com/office/drawing/2014/main" id="{24488699-8DF0-DB42-4B77-317A61A3E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defTabSz="1219012">
                <a:lnSpc>
                  <a:spcPct val="120000"/>
                </a:lnSpc>
                <a:defRPr/>
              </a:pPr>
              <a:endParaRPr lang="id-ID" sz="1067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37">
              <a:extLst>
                <a:ext uri="{FF2B5EF4-FFF2-40B4-BE49-F238E27FC236}">
                  <a16:creationId xmlns:a16="http://schemas.microsoft.com/office/drawing/2014/main" id="{4B1B2061-116B-357F-BE18-0FFF4A8AC9CF}"/>
                </a:ext>
              </a:extLst>
            </p:cNvPr>
            <p:cNvSpPr/>
            <p:nvPr/>
          </p:nvSpPr>
          <p:spPr>
            <a:xfrm>
              <a:off x="5476177" y="2008529"/>
              <a:ext cx="1257993" cy="125799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defTabSz="1219012">
                <a:lnSpc>
                  <a:spcPct val="120000"/>
                </a:lnSpc>
                <a:defRPr/>
              </a:pPr>
              <a:endParaRPr lang="id-ID" sz="1067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55">
            <a:extLst>
              <a:ext uri="{FF2B5EF4-FFF2-40B4-BE49-F238E27FC236}">
                <a16:creationId xmlns:a16="http://schemas.microsoft.com/office/drawing/2014/main" id="{09FC4284-1016-DB24-7F7A-D3320496E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1" y="3335867"/>
            <a:ext cx="3723216" cy="4596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6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16</a:t>
            </a:r>
            <a:r>
              <a:rPr lang="zh-TW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場手術</a:t>
            </a:r>
            <a:endParaRPr lang="id-ID" altLang="zh-TW" sz="2133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56">
            <a:extLst>
              <a:ext uri="{FF2B5EF4-FFF2-40B4-BE49-F238E27FC236}">
                <a16:creationId xmlns:a16="http://schemas.microsoft.com/office/drawing/2014/main" id="{C7A0F8A6-62B4-6DBB-71FD-F1AA882F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318" y="1932517"/>
            <a:ext cx="1871133" cy="4596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6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64</a:t>
            </a:r>
            <a:r>
              <a:rPr lang="zh-TW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場手術</a:t>
            </a:r>
            <a:endParaRPr lang="id-ID" altLang="zh-TW" sz="2133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0D5A4817-7E84-ABC8-5B85-D90D72E7A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934" y="1862667"/>
            <a:ext cx="1672167" cy="6289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64</a:t>
            </a:r>
            <a:r>
              <a:rPr lang="en-US" altLang="id-ID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nb-NO" altLang="id-ID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4DBE2ADF-F409-A14A-6210-3013182E4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992" y="3253318"/>
            <a:ext cx="1672167" cy="6289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16</a:t>
            </a:r>
            <a:r>
              <a:rPr lang="en-US" altLang="id-ID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nb-NO" altLang="id-ID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五边形 25">
            <a:extLst>
              <a:ext uri="{FF2B5EF4-FFF2-40B4-BE49-F238E27FC236}">
                <a16:creationId xmlns:a16="http://schemas.microsoft.com/office/drawing/2014/main" id="{6E62A1D1-2142-6AA6-6B13-E35F7072344D}"/>
              </a:ext>
            </a:extLst>
          </p:cNvPr>
          <p:cNvSpPr/>
          <p:nvPr/>
        </p:nvSpPr>
        <p:spPr bwMode="auto">
          <a:xfrm>
            <a:off x="7717367" y="1820333"/>
            <a:ext cx="2652184" cy="719667"/>
          </a:xfrm>
          <a:prstGeom prst="homePlate">
            <a:avLst/>
          </a:prstGeom>
          <a:noFill/>
          <a:ln w="38100" cap="flat" cmpd="sng">
            <a:solidFill>
              <a:srgbClr val="19B49B"/>
            </a:solidFill>
            <a:bevel/>
            <a:headEnd/>
            <a:tailEnd/>
          </a:ln>
          <a:effectLst/>
        </p:spPr>
        <p:txBody>
          <a:bodyPr lIns="81163" tIns="40580" rIns="81163" bIns="40580" anchor="ctr"/>
          <a:lstStyle/>
          <a:p>
            <a:pPr algn="ctr" defTabSz="896067">
              <a:defRPr/>
            </a:pPr>
            <a:endParaRPr lang="zh-CN" altLang="en-US" sz="1829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93F8D4E2-12D6-249F-4CA0-1E05984B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134" y="1877485"/>
            <a:ext cx="2580217" cy="620183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ffectLst/>
        </p:spPr>
        <p:txBody>
          <a:bodyPr lIns="81163" tIns="40580" rIns="81163" bIns="4058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896067">
              <a:defRPr/>
            </a:pP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6.8</a:t>
            </a:r>
            <a:r>
              <a:rPr lang="zh-TW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萬筆資料</a:t>
            </a: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(1</a:t>
            </a:r>
            <a:r>
              <a:rPr lang="zh-TW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筆</a:t>
            </a: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/5s)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62" name="直接连接符 9">
            <a:extLst>
              <a:ext uri="{FF2B5EF4-FFF2-40B4-BE49-F238E27FC236}">
                <a16:creationId xmlns:a16="http://schemas.microsoft.com/office/drawing/2014/main" id="{CEA5FF1E-1598-3F7F-A478-57307E8D3498}"/>
              </a:ext>
            </a:extLst>
          </p:cNvPr>
          <p:cNvCxnSpPr/>
          <p:nvPr/>
        </p:nvCxnSpPr>
        <p:spPr bwMode="auto">
          <a:xfrm flipV="1">
            <a:off x="6506633" y="2163234"/>
            <a:ext cx="1187451" cy="232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五边形 25">
            <a:extLst>
              <a:ext uri="{FF2B5EF4-FFF2-40B4-BE49-F238E27FC236}">
                <a16:creationId xmlns:a16="http://schemas.microsoft.com/office/drawing/2014/main" id="{8D41DDE4-9F7A-3E7C-066E-47D38493D0B1}"/>
              </a:ext>
            </a:extLst>
          </p:cNvPr>
          <p:cNvSpPr/>
          <p:nvPr/>
        </p:nvSpPr>
        <p:spPr bwMode="auto">
          <a:xfrm>
            <a:off x="8163984" y="3196167"/>
            <a:ext cx="1945216" cy="719667"/>
          </a:xfrm>
          <a:prstGeom prst="homePlate">
            <a:avLst/>
          </a:prstGeom>
          <a:noFill/>
          <a:ln w="38100" cap="flat" cmpd="sng">
            <a:solidFill>
              <a:srgbClr val="19B49B"/>
            </a:solidFill>
            <a:bevel/>
            <a:headEnd/>
            <a:tailEnd/>
          </a:ln>
          <a:effectLst/>
        </p:spPr>
        <p:txBody>
          <a:bodyPr lIns="81163" tIns="40580" rIns="81163" bIns="40580" anchor="ctr"/>
          <a:lstStyle/>
          <a:p>
            <a:pPr algn="ctr" defTabSz="896067">
              <a:defRPr/>
            </a:pPr>
            <a:endParaRPr lang="zh-CN" altLang="en-US" sz="1829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312" name="TextBox 22">
            <a:extLst>
              <a:ext uri="{FF2B5EF4-FFF2-40B4-BE49-F238E27FC236}">
                <a16:creationId xmlns:a16="http://schemas.microsoft.com/office/drawing/2014/main" id="{2C1BA6B7-56D6-FBF4-65CA-B320ED60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1" y="3253318"/>
            <a:ext cx="1718733" cy="620183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ffectLst/>
        </p:spPr>
        <p:txBody>
          <a:bodyPr lIns="81163" tIns="40580" rIns="81163" bIns="4058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896067">
              <a:defRPr/>
            </a:pP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1.7</a:t>
            </a:r>
            <a:r>
              <a:rPr lang="zh-TW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萬筆資料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3313" name="直接连接符 9">
            <a:extLst>
              <a:ext uri="{FF2B5EF4-FFF2-40B4-BE49-F238E27FC236}">
                <a16:creationId xmlns:a16="http://schemas.microsoft.com/office/drawing/2014/main" id="{1C4195BD-0C99-3AC5-A8D1-9AB3E454D04A}"/>
              </a:ext>
            </a:extLst>
          </p:cNvPr>
          <p:cNvCxnSpPr/>
          <p:nvPr/>
        </p:nvCxnSpPr>
        <p:spPr bwMode="auto">
          <a:xfrm flipV="1">
            <a:off x="6953252" y="3539067"/>
            <a:ext cx="1187449" cy="232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79" name="Group 10">
            <a:extLst>
              <a:ext uri="{FF2B5EF4-FFF2-40B4-BE49-F238E27FC236}">
                <a16:creationId xmlns:a16="http://schemas.microsoft.com/office/drawing/2014/main" id="{9C3402DB-FD50-D77B-103A-145F886B01AB}"/>
              </a:ext>
            </a:extLst>
          </p:cNvPr>
          <p:cNvGrpSpPr>
            <a:grpSpLocks/>
          </p:cNvGrpSpPr>
          <p:nvPr/>
        </p:nvGrpSpPr>
        <p:grpSpPr bwMode="auto">
          <a:xfrm>
            <a:off x="1007436" y="4476012"/>
            <a:ext cx="2607899" cy="1422400"/>
            <a:chOff x="5500834" y="2626865"/>
            <a:chExt cx="1938096" cy="1122553"/>
          </a:xfrm>
          <a:solidFill>
            <a:srgbClr val="0070C0"/>
          </a:solidFill>
        </p:grpSpPr>
        <p:sp>
          <p:nvSpPr>
            <p:cNvPr id="15380" name="Rounded Rectangle 11">
              <a:extLst>
                <a:ext uri="{FF2B5EF4-FFF2-40B4-BE49-F238E27FC236}">
                  <a16:creationId xmlns:a16="http://schemas.microsoft.com/office/drawing/2014/main" id="{F6064777-9AF2-233A-15BF-7D510475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93" y="2626865"/>
              <a:ext cx="1411349" cy="1122553"/>
            </a:xfrm>
            <a:prstGeom prst="roundRect">
              <a:avLst>
                <a:gd name="adj" fmla="val 9375"/>
              </a:avLst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1219012">
                <a:lnSpc>
                  <a:spcPct val="120000"/>
                </a:lnSpc>
                <a:defRPr/>
              </a:pPr>
              <a:endParaRPr lang="id-ID" altLang="id-ID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81" name="TextBox 23">
              <a:extLst>
                <a:ext uri="{FF2B5EF4-FFF2-40B4-BE49-F238E27FC236}">
                  <a16:creationId xmlns:a16="http://schemas.microsoft.com/office/drawing/2014/main" id="{05FCA866-4340-CE18-0A3C-E681AAD8D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834" y="2902492"/>
              <a:ext cx="1938096" cy="54337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1219012">
                <a:lnSpc>
                  <a:spcPct val="120000"/>
                </a:lnSpc>
                <a:defRPr/>
              </a:pPr>
              <a:r>
                <a:rPr lang="en-US" altLang="zh-TW" sz="355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Test</a:t>
              </a:r>
              <a:r>
                <a:rPr lang="en-US" altLang="id-ID" sz="355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set</a:t>
              </a:r>
              <a:endParaRPr lang="nb-NO" altLang="id-ID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385" name="TextBox 56">
            <a:extLst>
              <a:ext uri="{FF2B5EF4-FFF2-40B4-BE49-F238E27FC236}">
                <a16:creationId xmlns:a16="http://schemas.microsoft.com/office/drawing/2014/main" id="{9A0505E3-2ED1-5B6A-D8B1-365A40C7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284" y="4815417"/>
            <a:ext cx="1921933" cy="4596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6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20</a:t>
            </a:r>
            <a:r>
              <a:rPr lang="zh-TW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場手術</a:t>
            </a:r>
            <a:endParaRPr lang="id-ID" altLang="zh-TW" sz="2133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5387" name="五边形 25">
            <a:extLst>
              <a:ext uri="{FF2B5EF4-FFF2-40B4-BE49-F238E27FC236}">
                <a16:creationId xmlns:a16="http://schemas.microsoft.com/office/drawing/2014/main" id="{214299D0-3148-FA27-787C-EB730E6D0A67}"/>
              </a:ext>
            </a:extLst>
          </p:cNvPr>
          <p:cNvSpPr/>
          <p:nvPr/>
        </p:nvSpPr>
        <p:spPr bwMode="auto">
          <a:xfrm>
            <a:off x="8295218" y="4703233"/>
            <a:ext cx="1998133" cy="719667"/>
          </a:xfrm>
          <a:prstGeom prst="homePlate">
            <a:avLst/>
          </a:prstGeom>
          <a:noFill/>
          <a:ln w="38100" cap="flat" cmpd="sng">
            <a:solidFill>
              <a:srgbClr val="19B49B"/>
            </a:solidFill>
            <a:bevel/>
            <a:headEnd/>
            <a:tailEnd/>
          </a:ln>
          <a:effectLst/>
        </p:spPr>
        <p:txBody>
          <a:bodyPr lIns="81163" tIns="40580" rIns="81163" bIns="40580" anchor="ctr"/>
          <a:lstStyle/>
          <a:p>
            <a:pPr algn="ctr" defTabSz="896067">
              <a:defRPr/>
            </a:pPr>
            <a:endParaRPr lang="zh-CN" altLang="en-US" sz="1829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388" name="TextBox 22">
            <a:extLst>
              <a:ext uri="{FF2B5EF4-FFF2-40B4-BE49-F238E27FC236}">
                <a16:creationId xmlns:a16="http://schemas.microsoft.com/office/drawing/2014/main" id="{6ACF0DC4-BA2A-7AF1-B707-C2E48E05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1" y="4760385"/>
            <a:ext cx="1648883" cy="620183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ffectLst/>
        </p:spPr>
        <p:txBody>
          <a:bodyPr lIns="81163" tIns="40580" rIns="81163" bIns="4058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896067">
              <a:defRPr/>
            </a:pP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1.8</a:t>
            </a:r>
            <a:r>
              <a:rPr lang="zh-TW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萬筆資料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5389" name="直接连接符 9">
            <a:extLst>
              <a:ext uri="{FF2B5EF4-FFF2-40B4-BE49-F238E27FC236}">
                <a16:creationId xmlns:a16="http://schemas.microsoft.com/office/drawing/2014/main" id="{1AE9F090-5AB2-E10B-C735-932F188B7CF0}"/>
              </a:ext>
            </a:extLst>
          </p:cNvPr>
          <p:cNvCxnSpPr>
            <a:cxnSpLocks/>
          </p:cNvCxnSpPr>
          <p:nvPr/>
        </p:nvCxnSpPr>
        <p:spPr bwMode="auto">
          <a:xfrm>
            <a:off x="7103534" y="5033434"/>
            <a:ext cx="1221317" cy="127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23">
            <a:extLst>
              <a:ext uri="{FF2B5EF4-FFF2-40B4-BE49-F238E27FC236}">
                <a16:creationId xmlns:a16="http://schemas.microsoft.com/office/drawing/2014/main" id="{A4B7BE13-2EFC-22F8-5AA5-407E4904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105" y="4725306"/>
            <a:ext cx="1672167" cy="6289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</a:t>
            </a:r>
            <a:r>
              <a:rPr lang="en-US" altLang="id-ID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nb-NO" altLang="id-ID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0">
            <a:extLst>
              <a:ext uri="{FF2B5EF4-FFF2-40B4-BE49-F238E27FC236}">
                <a16:creationId xmlns:a16="http://schemas.microsoft.com/office/drawing/2014/main" id="{84127C9F-C95F-9117-ABE9-B93930F2A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手術參數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C925C1-8941-F5BC-7E0B-AC75035C495A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3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871A1F9-A034-96C5-76B4-7EEEE709EDB2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7D3B7D8-0E9F-D38E-41E5-ABCB66A3908F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17414" name="投影片編號版面配置區 1">
            <a:extLst>
              <a:ext uri="{FF2B5EF4-FFF2-40B4-BE49-F238E27FC236}">
                <a16:creationId xmlns:a16="http://schemas.microsoft.com/office/drawing/2014/main" id="{92B75FAC-43EF-3DB1-121F-5F538139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CC9891-3103-431F-8FE9-869B8D73B06D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EEBE32C-FD4F-9D87-22F3-44D73171A3AC}"/>
              </a:ext>
            </a:extLst>
          </p:cNvPr>
          <p:cNvSpPr txBox="1"/>
          <p:nvPr/>
        </p:nvSpPr>
        <p:spPr>
          <a:xfrm>
            <a:off x="548945" y="1233527"/>
            <a:ext cx="9663723" cy="4031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心率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SPO2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血氧濃度 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Pulse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脈搏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NBP-Sys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靜脈血壓收縮壓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NBP-</a:t>
            </a:r>
            <a:r>
              <a:rPr lang="en-US" altLang="zh-TW" sz="2133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Dia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靜脈血壓舒張壓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NBP-Mean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靜脈血壓平均壓力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BIS : </a:t>
            </a:r>
            <a:r>
              <a:rPr lang="zh-TW" altLang="en-US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腦波雙頻指數</a:t>
            </a: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(BIS)(</a:t>
            </a:r>
            <a:r>
              <a:rPr lang="zh-TW" altLang="en-US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目前臨床評估方法</a:t>
            </a: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)(0~100)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EMG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肌電圖數值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A_Doctor_value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A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醫生的評估數值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(0~100)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B_Doctor_value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B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醫生的評估數值 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(0~100)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C_Doctor_value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C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醫生的評估數值 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(0~100)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Average_doctor_value</a:t>
            </a: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</a:t>
            </a:r>
            <a:r>
              <a:rPr lang="zh-TW" altLang="en-US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三位醫生的平均評估數值 </a:t>
            </a: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(0~100) (labels)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377520-913C-097E-2189-B1BDF512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0" y="5367852"/>
            <a:ext cx="11557617" cy="11324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0">
            <a:extLst>
              <a:ext uri="{FF2B5EF4-FFF2-40B4-BE49-F238E27FC236}">
                <a16:creationId xmlns:a16="http://schemas.microsoft.com/office/drawing/2014/main" id="{CAE2C039-8AB7-2431-A8FA-C249382F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研究過程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5297A87-287F-C805-BA34-59062479D11F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4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F2626A9-8D99-352C-CB26-3C0C605E47D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7677C73-3771-4887-981B-5627160410E9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7654" name="投影片編號版面配置區 1">
            <a:extLst>
              <a:ext uri="{FF2B5EF4-FFF2-40B4-BE49-F238E27FC236}">
                <a16:creationId xmlns:a16="http://schemas.microsoft.com/office/drawing/2014/main" id="{E783BF7D-74D3-44C3-E3CD-A6DFBDF6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490B2C-2373-4C07-BE2D-FBBF78C1CD9E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8BFE17-3173-CBD5-E799-93F46FA0A537}"/>
              </a:ext>
            </a:extLst>
          </p:cNvPr>
          <p:cNvSpPr txBox="1"/>
          <p:nvPr/>
        </p:nvSpPr>
        <p:spPr>
          <a:xfrm>
            <a:off x="885746" y="1381048"/>
            <a:ext cx="54880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處理缺值。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分層取樣劃分訓練及與測試集。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建立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Pipeline (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處理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數值與類別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線性迴歸、多項式迴歸、支援向量迴歸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(SVR)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、決策樹迴歸，與隨機森林迴歸模型。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調整決策樹與隨機森林的超參數，並用網格收尋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(Grid search)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，收尋最佳超參數組合。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944598-988B-0681-2459-1602FD1FF8DB}"/>
              </a:ext>
            </a:extLst>
          </p:cNvPr>
          <p:cNvSpPr txBox="1"/>
          <p:nvPr/>
        </p:nvSpPr>
        <p:spPr>
          <a:xfrm>
            <a:off x="6924668" y="1381047"/>
            <a:ext cx="38877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 startAt="6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交互驗證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(5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子集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457189" indent="-457189">
              <a:buFontTx/>
              <a:buAutoNum type="arabicPeriod" startAt="6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 startAt="6"/>
              <a:defRPr/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R^2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與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RMSE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評估模型效能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 startAt="6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 startAt="6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儲存模型權重，並即時預測。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0">
            <a:extLst>
              <a:ext uri="{FF2B5EF4-FFF2-40B4-BE49-F238E27FC236}">
                <a16:creationId xmlns:a16="http://schemas.microsoft.com/office/drawing/2014/main" id="{E4871563-3D63-5A41-F7BA-C7E87B92D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處理缺值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0EDE91-2FFB-11E3-FEE0-9C62B9F4AC7F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5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5D92108-862A-642A-C96D-87C3E3A2057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12D72B45-8A57-0FC0-34F9-69FE8EE4F939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19462" name="投影片編號版面配置區 1">
            <a:extLst>
              <a:ext uri="{FF2B5EF4-FFF2-40B4-BE49-F238E27FC236}">
                <a16:creationId xmlns:a16="http://schemas.microsoft.com/office/drawing/2014/main" id="{2EABD307-4140-70DE-F33E-120714E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CC8BA-0B59-4CD5-8C2D-1846ABF64CBF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9463" name="文字方塊 3">
            <a:extLst>
              <a:ext uri="{FF2B5EF4-FFF2-40B4-BE49-F238E27FC236}">
                <a16:creationId xmlns:a16="http://schemas.microsoft.com/office/drawing/2014/main" id="{C05399FB-9CBC-954B-72A9-3FFE15851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1" y="1612900"/>
            <a:ext cx="982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有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-1, ‘-1’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和 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‘--’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等缺值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pandas.DataFrame.fillna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()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方法填充缺值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bfill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ffill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>
              <a:buFontTx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不使用</a:t>
            </a:r>
            <a:r>
              <a:rPr lang="en-US" altLang="zh-TW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average, median</a:t>
            </a:r>
          </a:p>
        </p:txBody>
      </p:sp>
      <p:pic>
        <p:nvPicPr>
          <p:cNvPr id="19464" name="圖片 2">
            <a:extLst>
              <a:ext uri="{FF2B5EF4-FFF2-40B4-BE49-F238E27FC236}">
                <a16:creationId xmlns:a16="http://schemas.microsoft.com/office/drawing/2014/main" id="{D0B8BA66-099E-FA07-0AA9-64C53EA0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34" y="3439585"/>
            <a:ext cx="8267700" cy="108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0">
            <a:extLst>
              <a:ext uri="{FF2B5EF4-FFF2-40B4-BE49-F238E27FC236}">
                <a16:creationId xmlns:a16="http://schemas.microsoft.com/office/drawing/2014/main" id="{3C3F7BAE-6A73-0340-34E6-83AE08543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劃分訓練集與測試集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(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隨機取樣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vs.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分層取樣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)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5CAB08-856A-813D-6121-4DAC08656098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6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78C3502-22F0-7629-2E4D-76A4D966A52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D651EE61-DC8E-478A-84FF-7E038A3C7D3F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3558" name="投影片編號版面配置區 1">
            <a:extLst>
              <a:ext uri="{FF2B5EF4-FFF2-40B4-BE49-F238E27FC236}">
                <a16:creationId xmlns:a16="http://schemas.microsoft.com/office/drawing/2014/main" id="{3A4E58C2-8D9E-90E5-89D4-664B8731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32F38B-A94A-4AD6-B768-37023A5C24DE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24FB87EA-757A-2DCA-3EEF-E1AA2227DA63}"/>
              </a:ext>
            </a:extLst>
          </p:cNvPr>
          <p:cNvSpPr/>
          <p:nvPr/>
        </p:nvSpPr>
        <p:spPr>
          <a:xfrm>
            <a:off x="4822198" y="634366"/>
            <a:ext cx="2233909" cy="6095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23560" name="文字方塊 3">
            <a:extLst>
              <a:ext uri="{FF2B5EF4-FFF2-40B4-BE49-F238E27FC236}">
                <a16:creationId xmlns:a16="http://schemas.microsoft.com/office/drawing/2014/main" id="{B2DC7E46-0915-9DDB-842D-6BABE0B8F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1" y="1273274"/>
            <a:ext cx="9829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隨機取樣</a:t>
            </a:r>
            <a:r>
              <a:rPr kumimoji="0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測試集與整體資料集分佈</a:t>
            </a:r>
            <a:r>
              <a:rPr kumimoji="0"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誤差大</a:t>
            </a:r>
            <a:endParaRPr kumimoji="0" lang="en-US" altLang="zh-TW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分層取樣</a:t>
            </a:r>
            <a:r>
              <a:rPr kumimoji="0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測試集與整體資料集分佈</a:t>
            </a:r>
            <a:r>
              <a:rPr kumimoji="0"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誤差小</a:t>
            </a:r>
            <a:endParaRPr lang="en-US" altLang="zh-TW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06898A-EF92-4B52-EA77-4FF050F5E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12" y="2370012"/>
            <a:ext cx="7460175" cy="4286264"/>
          </a:xfrm>
          <a:prstGeom prst="rect">
            <a:avLst/>
          </a:prstGeom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4BBB990E-B889-96AC-087D-DE37D41ACDE5}"/>
              </a:ext>
            </a:extLst>
          </p:cNvPr>
          <p:cNvSpPr/>
          <p:nvPr/>
        </p:nvSpPr>
        <p:spPr>
          <a:xfrm>
            <a:off x="6838571" y="2359428"/>
            <a:ext cx="2900115" cy="4273249"/>
          </a:xfrm>
          <a:prstGeom prst="frame">
            <a:avLst>
              <a:gd name="adj1" fmla="val 25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0">
            <a:extLst>
              <a:ext uri="{FF2B5EF4-FFF2-40B4-BE49-F238E27FC236}">
                <a16:creationId xmlns:a16="http://schemas.microsoft.com/office/drawing/2014/main" id="{C80AD892-AA8E-9554-7E9F-A8A920C9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Pipeline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 處理數值與類別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621A95-788E-10DF-A5E5-AB94ED70F757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7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84C61DE-7681-93D5-4CA9-B558E065FD2D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BB327DF-EF2E-CE2F-9213-B5A4A5CCB8E1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5606" name="投影片編號版面配置區 1">
            <a:extLst>
              <a:ext uri="{FF2B5EF4-FFF2-40B4-BE49-F238E27FC236}">
                <a16:creationId xmlns:a16="http://schemas.microsoft.com/office/drawing/2014/main" id="{48535523-7961-3FC7-721A-72D5AD1D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068AC-EF26-45AE-9CCB-903A4FACCE7E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5607" name="文字方塊 3">
            <a:extLst>
              <a:ext uri="{FF2B5EF4-FFF2-40B4-BE49-F238E27FC236}">
                <a16:creationId xmlns:a16="http://schemas.microsoft.com/office/drawing/2014/main" id="{36EC3D5D-2123-7708-92AB-C3D919AA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1" y="1612900"/>
            <a:ext cx="9829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Pipeline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處理數值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填補缺值、刪除不相關係數、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最大最小值歸一化（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min-max normalization))</a:t>
            </a:r>
          </a:p>
          <a:p>
            <a:pPr>
              <a:buFontTx/>
              <a:buAutoNum type="arabicPeriod"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Pipeline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處理類別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(One-Hot Encoder)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5608" name="圖片 10">
            <a:extLst>
              <a:ext uri="{FF2B5EF4-FFF2-40B4-BE49-F238E27FC236}">
                <a16:creationId xmlns:a16="http://schemas.microsoft.com/office/drawing/2014/main" id="{4DD11355-7780-EE1B-B945-315E13A6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17" y="3644900"/>
            <a:ext cx="6688667" cy="254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減號 11">
            <a:extLst>
              <a:ext uri="{FF2B5EF4-FFF2-40B4-BE49-F238E27FC236}">
                <a16:creationId xmlns:a16="http://schemas.microsoft.com/office/drawing/2014/main" id="{7B53BB14-55F7-A426-DE1E-C68FC72882A5}"/>
              </a:ext>
            </a:extLst>
          </p:cNvPr>
          <p:cNvSpPr/>
          <p:nvPr/>
        </p:nvSpPr>
        <p:spPr>
          <a:xfrm>
            <a:off x="298451" y="2870522"/>
            <a:ext cx="7509933" cy="19725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0">
            <a:extLst>
              <a:ext uri="{FF2B5EF4-FFF2-40B4-BE49-F238E27FC236}">
                <a16:creationId xmlns:a16="http://schemas.microsoft.com/office/drawing/2014/main" id="{4C43CD6C-A2B4-44B8-E6A0-953F71D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7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網格收尋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(Grid search)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調整決策樹的超參數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6A00FD-15F0-008A-5711-074460881175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TW" sz="3200" dirty="0">
                <a:latin typeface="Agency FB" panose="020B0503020202020204" pitchFamily="34" charset="0"/>
              </a:rPr>
              <a:t>8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076AB94-6794-5055-664A-8C1B403FB91C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BDCF6DF-C5FE-AF0F-249C-537317FBDFC0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1750" name="投影片編號版面配置區 1">
            <a:extLst>
              <a:ext uri="{FF2B5EF4-FFF2-40B4-BE49-F238E27FC236}">
                <a16:creationId xmlns:a16="http://schemas.microsoft.com/office/drawing/2014/main" id="{29A1B010-89C6-539E-92F6-6EDC6E4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51330-DECA-4E0D-9701-32E38217FD61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E1E72D-7227-6949-D443-2095BD14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4" y="1266951"/>
            <a:ext cx="9923672" cy="34859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98F740-5B02-1A8A-2379-973B5F781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34" y="5096722"/>
            <a:ext cx="8773104" cy="1216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854</Words>
  <Application>Microsoft Office PowerPoint</Application>
  <PresentationFormat>寬螢幕</PresentationFormat>
  <Paragraphs>163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微软雅黑</vt:lpstr>
      <vt:lpstr>Microsoft JhengHei</vt:lpstr>
      <vt:lpstr>Agency FB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黃偉豪</dc:creator>
  <cp:lastModifiedBy>黃偉豪</cp:lastModifiedBy>
  <cp:revision>95</cp:revision>
  <dcterms:created xsi:type="dcterms:W3CDTF">2023-10-18T07:09:25Z</dcterms:created>
  <dcterms:modified xsi:type="dcterms:W3CDTF">2024-03-17T01:04:17Z</dcterms:modified>
</cp:coreProperties>
</file>