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775" r:id="rId2"/>
    <p:sldId id="2876" r:id="rId3"/>
    <p:sldId id="2873" r:id="rId4"/>
    <p:sldId id="2874" r:id="rId5"/>
    <p:sldId id="2881" r:id="rId6"/>
    <p:sldId id="2887" r:id="rId7"/>
    <p:sldId id="2890" r:id="rId8"/>
    <p:sldId id="2882" r:id="rId9"/>
    <p:sldId id="2883" r:id="rId10"/>
    <p:sldId id="2884" r:id="rId11"/>
    <p:sldId id="2877" r:id="rId12"/>
    <p:sldId id="2892" r:id="rId13"/>
    <p:sldId id="2879" r:id="rId14"/>
    <p:sldId id="2893" r:id="rId15"/>
    <p:sldId id="2794" r:id="rId16"/>
    <p:sldId id="2896" r:id="rId17"/>
    <p:sldId id="2897" r:id="rId18"/>
    <p:sldId id="2895" r:id="rId19"/>
    <p:sldId id="2894" r:id="rId20"/>
    <p:sldId id="2891" r:id="rId2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108" y="4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B3A69D-CDA8-4458-9603-D89EC1478C6B}" type="datetimeFigureOut">
              <a:rPr lang="zh-TW" altLang="en-US" smtClean="0"/>
              <a:t>2024/3/16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178764-0743-4317-99D2-0B0EAA25B83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71948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>
            <a:extLst>
              <a:ext uri="{FF2B5EF4-FFF2-40B4-BE49-F238E27FC236}">
                <a16:creationId xmlns:a16="http://schemas.microsoft.com/office/drawing/2014/main" id="{52B93B22-8C26-B146-F08A-FD5DB6E29D1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备注占位符 2">
            <a:extLst>
              <a:ext uri="{FF2B5EF4-FFF2-40B4-BE49-F238E27FC236}">
                <a16:creationId xmlns:a16="http://schemas.microsoft.com/office/drawing/2014/main" id="{FF2BBA92-E59B-8920-0DBA-68AFA817EE3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14340" name="灯片编号占位符 3">
            <a:extLst>
              <a:ext uri="{FF2B5EF4-FFF2-40B4-BE49-F238E27FC236}">
                <a16:creationId xmlns:a16="http://schemas.microsoft.com/office/drawing/2014/main" id="{7A629C24-B895-19A0-51C7-C369743C9B9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B3D00A10-632C-4388-A2B6-DD6F70554FD5}" type="slidenum">
              <a:rPr lang="zh-CN" altLang="en-US" smtClean="0"/>
              <a:pPr>
                <a:spcBef>
                  <a:spcPct val="0"/>
                </a:spcBef>
              </a:pPr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幻灯片图像占位符 1">
            <a:extLst>
              <a:ext uri="{FF2B5EF4-FFF2-40B4-BE49-F238E27FC236}">
                <a16:creationId xmlns:a16="http://schemas.microsoft.com/office/drawing/2014/main" id="{0512D6F9-4014-470D-BE77-73EE45EAD1A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备注占位符 2">
            <a:extLst>
              <a:ext uri="{FF2B5EF4-FFF2-40B4-BE49-F238E27FC236}">
                <a16:creationId xmlns:a16="http://schemas.microsoft.com/office/drawing/2014/main" id="{4EBFFE47-8A16-12C2-4387-3504581ADCE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34820" name="灯片编号占位符 3">
            <a:extLst>
              <a:ext uri="{FF2B5EF4-FFF2-40B4-BE49-F238E27FC236}">
                <a16:creationId xmlns:a16="http://schemas.microsoft.com/office/drawing/2014/main" id="{B011D9E7-7445-DD44-60EC-E5467DD2B25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834D7EC6-BD5F-4035-B8AD-1C250782F4F4}" type="slidenum">
              <a:rPr lang="zh-CN" altLang="en-US" smtClean="0"/>
              <a:pPr>
                <a:spcBef>
                  <a:spcPct val="0"/>
                </a:spcBef>
              </a:pPr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D7195F-B535-585A-95BA-1F3C22B2C5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>
            <a:extLst>
              <a:ext uri="{FF2B5EF4-FFF2-40B4-BE49-F238E27FC236}">
                <a16:creationId xmlns:a16="http://schemas.microsoft.com/office/drawing/2014/main" id="{B8B1EB9A-3237-9C03-1EAD-BD56ACD979E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>
            <a:extLst>
              <a:ext uri="{FF2B5EF4-FFF2-40B4-BE49-F238E27FC236}">
                <a16:creationId xmlns:a16="http://schemas.microsoft.com/office/drawing/2014/main" id="{39FFA696-8BA7-959B-19B9-DC115205144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38916" name="灯片编号占位符 3">
            <a:extLst>
              <a:ext uri="{FF2B5EF4-FFF2-40B4-BE49-F238E27FC236}">
                <a16:creationId xmlns:a16="http://schemas.microsoft.com/office/drawing/2014/main" id="{CB673FF9-3AF7-A2B1-695E-F926BE414E5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075E54A3-702D-4795-9BC0-C76BEBAF46C1}" type="slidenum">
              <a:rPr lang="zh-CN" altLang="en-US" smtClean="0"/>
              <a:pPr>
                <a:spcBef>
                  <a:spcPct val="0"/>
                </a:spcBef>
              </a:pPr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69076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幻灯片图像占位符 1">
            <a:extLst>
              <a:ext uri="{FF2B5EF4-FFF2-40B4-BE49-F238E27FC236}">
                <a16:creationId xmlns:a16="http://schemas.microsoft.com/office/drawing/2014/main" id="{D7FD215B-AA38-8996-56FD-F009A819785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备注占位符 2">
            <a:extLst>
              <a:ext uri="{FF2B5EF4-FFF2-40B4-BE49-F238E27FC236}">
                <a16:creationId xmlns:a16="http://schemas.microsoft.com/office/drawing/2014/main" id="{FFE33914-51BC-2C83-4541-A77EC84BD53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36868" name="灯片编号占位符 3">
            <a:extLst>
              <a:ext uri="{FF2B5EF4-FFF2-40B4-BE49-F238E27FC236}">
                <a16:creationId xmlns:a16="http://schemas.microsoft.com/office/drawing/2014/main" id="{83C70E5B-E4F1-B45B-AEF1-27C4D8093DE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4C90E72D-FB32-43FC-9019-C796A6B7D9A5}" type="slidenum">
              <a:rPr lang="zh-CN" altLang="en-US" smtClean="0"/>
              <a:pPr>
                <a:spcBef>
                  <a:spcPct val="0"/>
                </a:spcBef>
              </a:pPr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3987D3-333D-7FB1-7A0F-218A25F326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幻灯片图像占位符 1">
            <a:extLst>
              <a:ext uri="{FF2B5EF4-FFF2-40B4-BE49-F238E27FC236}">
                <a16:creationId xmlns:a16="http://schemas.microsoft.com/office/drawing/2014/main" id="{A5F8F797-BF47-D6D1-D551-14716473379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备注占位符 2">
            <a:extLst>
              <a:ext uri="{FF2B5EF4-FFF2-40B4-BE49-F238E27FC236}">
                <a16:creationId xmlns:a16="http://schemas.microsoft.com/office/drawing/2014/main" id="{9AE55ED0-5B5A-4BAF-80BC-3A5E20AEB88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40964" name="灯片编号占位符 3">
            <a:extLst>
              <a:ext uri="{FF2B5EF4-FFF2-40B4-BE49-F238E27FC236}">
                <a16:creationId xmlns:a16="http://schemas.microsoft.com/office/drawing/2014/main" id="{A8BB7308-C38A-D833-FDB1-931563AFAA3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4265A59C-D28E-491D-A891-FFB5386B7387}" type="slidenum">
              <a:rPr lang="zh-CN" altLang="en-US" smtClean="0"/>
              <a:pPr>
                <a:spcBef>
                  <a:spcPct val="0"/>
                </a:spcBef>
              </a:pPr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9622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62B863-BE92-2778-4CD3-0063A74462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幻灯片图像占位符 1">
            <a:extLst>
              <a:ext uri="{FF2B5EF4-FFF2-40B4-BE49-F238E27FC236}">
                <a16:creationId xmlns:a16="http://schemas.microsoft.com/office/drawing/2014/main" id="{B64BC396-F898-FF80-D6E8-2DE57274EF8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备注占位符 2">
            <a:extLst>
              <a:ext uri="{FF2B5EF4-FFF2-40B4-BE49-F238E27FC236}">
                <a16:creationId xmlns:a16="http://schemas.microsoft.com/office/drawing/2014/main" id="{564082F0-4191-5C2C-9197-C2C3DAC442A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36868" name="灯片编号占位符 3">
            <a:extLst>
              <a:ext uri="{FF2B5EF4-FFF2-40B4-BE49-F238E27FC236}">
                <a16:creationId xmlns:a16="http://schemas.microsoft.com/office/drawing/2014/main" id="{250B8F61-4363-4396-5A4F-8AA76DD179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4C90E72D-FB32-43FC-9019-C796A6B7D9A5}" type="slidenum">
              <a:rPr lang="zh-CN" altLang="en-US" smtClean="0"/>
              <a:pPr>
                <a:spcBef>
                  <a:spcPct val="0"/>
                </a:spcBef>
              </a:pPr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91434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EBF7AE-16DC-5428-DD92-3866A357C8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幻灯片图像占位符 1">
            <a:extLst>
              <a:ext uri="{FF2B5EF4-FFF2-40B4-BE49-F238E27FC236}">
                <a16:creationId xmlns:a16="http://schemas.microsoft.com/office/drawing/2014/main" id="{9C1E4928-9F68-6F62-8012-95EFA1FF1C5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备注占位符 2">
            <a:extLst>
              <a:ext uri="{FF2B5EF4-FFF2-40B4-BE49-F238E27FC236}">
                <a16:creationId xmlns:a16="http://schemas.microsoft.com/office/drawing/2014/main" id="{12E92D2F-E007-826C-BAD4-AE6EDD5957D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36868" name="灯片编号占位符 3">
            <a:extLst>
              <a:ext uri="{FF2B5EF4-FFF2-40B4-BE49-F238E27FC236}">
                <a16:creationId xmlns:a16="http://schemas.microsoft.com/office/drawing/2014/main" id="{EF73AEF4-47A6-3301-CD8E-8FBCB28F256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4C90E72D-FB32-43FC-9019-C796A6B7D9A5}" type="slidenum">
              <a:rPr lang="zh-CN" altLang="en-US" smtClean="0"/>
              <a:pPr>
                <a:spcBef>
                  <a:spcPct val="0"/>
                </a:spcBef>
              </a:pPr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31531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C8E41D-CFFF-261A-82CE-26806C844A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幻灯片图像占位符 1">
            <a:extLst>
              <a:ext uri="{FF2B5EF4-FFF2-40B4-BE49-F238E27FC236}">
                <a16:creationId xmlns:a16="http://schemas.microsoft.com/office/drawing/2014/main" id="{2A302BF1-7726-F76B-2BD2-C13E0832F9D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备注占位符 2">
            <a:extLst>
              <a:ext uri="{FF2B5EF4-FFF2-40B4-BE49-F238E27FC236}">
                <a16:creationId xmlns:a16="http://schemas.microsoft.com/office/drawing/2014/main" id="{01B41F42-071E-7DBE-BF93-FA167746763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36868" name="灯片编号占位符 3">
            <a:extLst>
              <a:ext uri="{FF2B5EF4-FFF2-40B4-BE49-F238E27FC236}">
                <a16:creationId xmlns:a16="http://schemas.microsoft.com/office/drawing/2014/main" id="{95AE23C2-2641-6110-033A-607D8487FAF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4C90E72D-FB32-43FC-9019-C796A6B7D9A5}" type="slidenum">
              <a:rPr lang="zh-CN" altLang="en-US" smtClean="0"/>
              <a:pPr>
                <a:spcBef>
                  <a:spcPct val="0"/>
                </a:spcBef>
              </a:pPr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49189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F2870E-A030-F8CC-F836-300BD92D63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幻灯片图像占位符 1">
            <a:extLst>
              <a:ext uri="{FF2B5EF4-FFF2-40B4-BE49-F238E27FC236}">
                <a16:creationId xmlns:a16="http://schemas.microsoft.com/office/drawing/2014/main" id="{ACBFAC6B-3A2A-AA23-8230-35E3AEF5B6F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备注占位符 2">
            <a:extLst>
              <a:ext uri="{FF2B5EF4-FFF2-40B4-BE49-F238E27FC236}">
                <a16:creationId xmlns:a16="http://schemas.microsoft.com/office/drawing/2014/main" id="{5D32C548-1597-88FD-C822-ECE678AB4F6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40964" name="灯片编号占位符 3">
            <a:extLst>
              <a:ext uri="{FF2B5EF4-FFF2-40B4-BE49-F238E27FC236}">
                <a16:creationId xmlns:a16="http://schemas.microsoft.com/office/drawing/2014/main" id="{897E2D40-2DCD-42D0-B43D-15E43746337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4265A59C-D28E-491D-A891-FFB5386B7387}" type="slidenum">
              <a:rPr lang="zh-CN" altLang="en-US" smtClean="0"/>
              <a:pPr>
                <a:spcBef>
                  <a:spcPct val="0"/>
                </a:spcBef>
              </a:pPr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00776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>
            <a:extLst>
              <a:ext uri="{FF2B5EF4-FFF2-40B4-BE49-F238E27FC236}">
                <a16:creationId xmlns:a16="http://schemas.microsoft.com/office/drawing/2014/main" id="{9B90AF7C-884C-EA92-4363-5A89AB6DD30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备注占位符 2">
            <a:extLst>
              <a:ext uri="{FF2B5EF4-FFF2-40B4-BE49-F238E27FC236}">
                <a16:creationId xmlns:a16="http://schemas.microsoft.com/office/drawing/2014/main" id="{1743FAAF-55B1-1E44-CE45-56C99AEEB18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22532" name="灯片编号占位符 3">
            <a:extLst>
              <a:ext uri="{FF2B5EF4-FFF2-40B4-BE49-F238E27FC236}">
                <a16:creationId xmlns:a16="http://schemas.microsoft.com/office/drawing/2014/main" id="{BE2E2464-1D63-0D77-38BD-790590F2DB0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E5B1C131-9A4F-4612-90AE-C84034D216F1}" type="slidenum">
              <a:rPr lang="zh-CN" altLang="en-US" smtClean="0"/>
              <a:pPr>
                <a:spcBef>
                  <a:spcPct val="0"/>
                </a:spcBef>
              </a:pPr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61626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1">
            <a:extLst>
              <a:ext uri="{FF2B5EF4-FFF2-40B4-BE49-F238E27FC236}">
                <a16:creationId xmlns:a16="http://schemas.microsoft.com/office/drawing/2014/main" id="{DABEB125-C8B9-311C-8DEB-BE9118127B4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备注占位符 2">
            <a:extLst>
              <a:ext uri="{FF2B5EF4-FFF2-40B4-BE49-F238E27FC236}">
                <a16:creationId xmlns:a16="http://schemas.microsoft.com/office/drawing/2014/main" id="{88DBDB77-A265-7567-7ACB-F75BAAA9283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16388" name="灯片编号占位符 3">
            <a:extLst>
              <a:ext uri="{FF2B5EF4-FFF2-40B4-BE49-F238E27FC236}">
                <a16:creationId xmlns:a16="http://schemas.microsoft.com/office/drawing/2014/main" id="{3B066709-E24F-6D9A-3602-8C06819F134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1B3086E2-6637-46BE-86C2-2EE50784FB96}" type="slidenum">
              <a:rPr lang="zh-CN" altLang="en-US" smtClean="0"/>
              <a:pPr>
                <a:spcBef>
                  <a:spcPct val="0"/>
                </a:spcBef>
              </a:pPr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幻灯片图像占位符 1">
            <a:extLst>
              <a:ext uri="{FF2B5EF4-FFF2-40B4-BE49-F238E27FC236}">
                <a16:creationId xmlns:a16="http://schemas.microsoft.com/office/drawing/2014/main" id="{276E05DE-5665-BFB7-0633-364D807C93A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备注占位符 2">
            <a:extLst>
              <a:ext uri="{FF2B5EF4-FFF2-40B4-BE49-F238E27FC236}">
                <a16:creationId xmlns:a16="http://schemas.microsoft.com/office/drawing/2014/main" id="{7C6DDFD5-9852-FB11-A684-8F9FA02E690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18436" name="灯片编号占位符 3">
            <a:extLst>
              <a:ext uri="{FF2B5EF4-FFF2-40B4-BE49-F238E27FC236}">
                <a16:creationId xmlns:a16="http://schemas.microsoft.com/office/drawing/2014/main" id="{57231D41-64E0-1BE6-59FE-AADCFA394D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027F0FBE-06AD-4E18-8B91-C65D3C2A6AD7}" type="slidenum">
              <a:rPr lang="zh-CN" altLang="en-US" smtClean="0"/>
              <a:pPr>
                <a:spcBef>
                  <a:spcPct val="0"/>
                </a:spcBef>
              </a:pPr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幻灯片图像占位符 1">
            <a:extLst>
              <a:ext uri="{FF2B5EF4-FFF2-40B4-BE49-F238E27FC236}">
                <a16:creationId xmlns:a16="http://schemas.microsoft.com/office/drawing/2014/main" id="{6A0A07AC-B846-019F-CEB0-3C91C6A6ECF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备注占位符 2">
            <a:extLst>
              <a:ext uri="{FF2B5EF4-FFF2-40B4-BE49-F238E27FC236}">
                <a16:creationId xmlns:a16="http://schemas.microsoft.com/office/drawing/2014/main" id="{BF69D17A-0635-BA28-220B-8B5E2AA8D65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28676" name="灯片编号占位符 3">
            <a:extLst>
              <a:ext uri="{FF2B5EF4-FFF2-40B4-BE49-F238E27FC236}">
                <a16:creationId xmlns:a16="http://schemas.microsoft.com/office/drawing/2014/main" id="{D71D13E6-B2E7-4E5B-1E5B-693615A8E1E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27B0E27-099C-4DD1-980A-0264703CFD00}" type="slidenum">
              <a:rPr lang="zh-CN" altLang="en-US" smtClean="0"/>
              <a:pPr>
                <a:spcBef>
                  <a:spcPct val="0"/>
                </a:spcBef>
              </a:pPr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>
            <a:extLst>
              <a:ext uri="{FF2B5EF4-FFF2-40B4-BE49-F238E27FC236}">
                <a16:creationId xmlns:a16="http://schemas.microsoft.com/office/drawing/2014/main" id="{BC34B1E7-0BDA-2A80-9648-024F282A821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备注占位符 2">
            <a:extLst>
              <a:ext uri="{FF2B5EF4-FFF2-40B4-BE49-F238E27FC236}">
                <a16:creationId xmlns:a16="http://schemas.microsoft.com/office/drawing/2014/main" id="{A53E045B-FAC7-96A7-6661-D240E42F04D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20484" name="灯片编号占位符 3">
            <a:extLst>
              <a:ext uri="{FF2B5EF4-FFF2-40B4-BE49-F238E27FC236}">
                <a16:creationId xmlns:a16="http://schemas.microsoft.com/office/drawing/2014/main" id="{59CC7628-5423-2792-DCB5-CE132F71558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42A18CB9-BCF6-4A97-9F37-020C6FEE5959}" type="slidenum">
              <a:rPr lang="zh-CN" altLang="en-US" smtClean="0"/>
              <a:pPr>
                <a:spcBef>
                  <a:spcPct val="0"/>
                </a:spcBef>
              </a:pPr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幻灯片图像占位符 1">
            <a:extLst>
              <a:ext uri="{FF2B5EF4-FFF2-40B4-BE49-F238E27FC236}">
                <a16:creationId xmlns:a16="http://schemas.microsoft.com/office/drawing/2014/main" id="{BD96FA5C-87B4-49BA-6D42-0D7DC39317A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备注占位符 2">
            <a:extLst>
              <a:ext uri="{FF2B5EF4-FFF2-40B4-BE49-F238E27FC236}">
                <a16:creationId xmlns:a16="http://schemas.microsoft.com/office/drawing/2014/main" id="{098B3036-0ACC-874D-7264-BE3AC02A60C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24580" name="灯片编号占位符 3">
            <a:extLst>
              <a:ext uri="{FF2B5EF4-FFF2-40B4-BE49-F238E27FC236}">
                <a16:creationId xmlns:a16="http://schemas.microsoft.com/office/drawing/2014/main" id="{40F6349C-CCF8-1765-7F0E-1C6E74F970D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B27D673D-C8EC-4414-9AA4-74AF817CC6BC}" type="slidenum">
              <a:rPr lang="zh-CN" altLang="en-US" smtClean="0"/>
              <a:pPr>
                <a:spcBef>
                  <a:spcPct val="0"/>
                </a:spcBef>
              </a:pPr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幻灯片图像占位符 1">
            <a:extLst>
              <a:ext uri="{FF2B5EF4-FFF2-40B4-BE49-F238E27FC236}">
                <a16:creationId xmlns:a16="http://schemas.microsoft.com/office/drawing/2014/main" id="{775EF110-B1CF-EF52-C5D2-B9B216C842D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备注占位符 2">
            <a:extLst>
              <a:ext uri="{FF2B5EF4-FFF2-40B4-BE49-F238E27FC236}">
                <a16:creationId xmlns:a16="http://schemas.microsoft.com/office/drawing/2014/main" id="{A22B2C8D-4A74-3F59-83DB-3B25EADFF04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26628" name="灯片编号占位符 3">
            <a:extLst>
              <a:ext uri="{FF2B5EF4-FFF2-40B4-BE49-F238E27FC236}">
                <a16:creationId xmlns:a16="http://schemas.microsoft.com/office/drawing/2014/main" id="{C684C855-FE99-0376-E2DC-6E859A4700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3A9DE695-D188-47AF-B708-07F85D5E92AD}" type="slidenum">
              <a:rPr lang="zh-CN" altLang="en-US" smtClean="0"/>
              <a:pPr>
                <a:spcBef>
                  <a:spcPct val="0"/>
                </a:spcBef>
              </a:pPr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幻灯片图像占位符 1">
            <a:extLst>
              <a:ext uri="{FF2B5EF4-FFF2-40B4-BE49-F238E27FC236}">
                <a16:creationId xmlns:a16="http://schemas.microsoft.com/office/drawing/2014/main" id="{BA23B80B-DEB5-73E4-B25D-04217A884DF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备注占位符 2">
            <a:extLst>
              <a:ext uri="{FF2B5EF4-FFF2-40B4-BE49-F238E27FC236}">
                <a16:creationId xmlns:a16="http://schemas.microsoft.com/office/drawing/2014/main" id="{BEE1683E-0539-A11D-9E8A-E01D6241309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32772" name="灯片编号占位符 3">
            <a:extLst>
              <a:ext uri="{FF2B5EF4-FFF2-40B4-BE49-F238E27FC236}">
                <a16:creationId xmlns:a16="http://schemas.microsoft.com/office/drawing/2014/main" id="{66EB575A-AE72-CEC9-DD81-16F12F5FD30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5FD23BEF-04DB-4E8B-9CF2-8E567E5AE215}" type="slidenum">
              <a:rPr lang="zh-CN" altLang="en-US" smtClean="0"/>
              <a:pPr>
                <a:spcBef>
                  <a:spcPct val="0"/>
                </a:spcBef>
              </a:pPr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>
            <a:extLst>
              <a:ext uri="{FF2B5EF4-FFF2-40B4-BE49-F238E27FC236}">
                <a16:creationId xmlns:a16="http://schemas.microsoft.com/office/drawing/2014/main" id="{032422E6-CA7B-3097-A4AF-8029FE0A695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备注占位符 2">
            <a:extLst>
              <a:ext uri="{FF2B5EF4-FFF2-40B4-BE49-F238E27FC236}">
                <a16:creationId xmlns:a16="http://schemas.microsoft.com/office/drawing/2014/main" id="{410087D1-A8E2-60EF-FCD7-1844AB5549E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30724" name="灯片编号占位符 3">
            <a:extLst>
              <a:ext uri="{FF2B5EF4-FFF2-40B4-BE49-F238E27FC236}">
                <a16:creationId xmlns:a16="http://schemas.microsoft.com/office/drawing/2014/main" id="{BCF29602-F3DB-305E-D7A3-E10678449DF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DE7530BB-7C6F-4470-87AB-56D1402E2720}" type="slidenum">
              <a:rPr lang="zh-CN" altLang="en-US" smtClean="0"/>
              <a:pPr>
                <a:spcBef>
                  <a:spcPct val="0"/>
                </a:spcBef>
              </a:pPr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6216DD4-890A-5F7E-4EC8-BDC06032FE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71C8AF4-0CAA-2831-9B0B-1AC5F59AD3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3889F74-B24C-97C8-8DC2-DB0DB2E78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FF8DE-E195-4375-A2AB-442EB6D0A150}" type="datetimeFigureOut">
              <a:rPr lang="zh-TW" altLang="en-US" smtClean="0"/>
              <a:t>2024/3/16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F87AA18-7E8D-A8D7-F0D6-E315B8847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69CFEF1-C687-9F97-D0D8-4151462AA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DBD60-A018-45B8-8FA0-0C1AB013E6B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0542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D336F7-D816-6708-8345-B7AB6892F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27E5657-0BA1-2A3B-C1E3-7089A390B4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090230E-B87B-1FF6-471B-29FA8E097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FF8DE-E195-4375-A2AB-442EB6D0A150}" type="datetimeFigureOut">
              <a:rPr lang="zh-TW" altLang="en-US" smtClean="0"/>
              <a:t>2024/3/16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7714966-F662-2798-5A31-660D48B3B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92E2D73-E486-867B-4298-6D52C7606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DBD60-A018-45B8-8FA0-0C1AB013E6B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7740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4C2D23A3-DCA5-F4F7-2BBB-5A3A4A6081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EB97A14-39E7-85A5-ED9A-A47AC86DD7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B7E74FB-BAFB-BEDF-064B-8F5635B18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FF8DE-E195-4375-A2AB-442EB6D0A150}" type="datetimeFigureOut">
              <a:rPr lang="zh-TW" altLang="en-US" smtClean="0"/>
              <a:t>2024/3/16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ECF95AF-4C0B-3B7D-F807-96CE08D28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3474949-6E12-6209-52C5-7ED5E3357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DBD60-A018-45B8-8FA0-0C1AB013E6B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8547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75E80BB-0EC1-EECC-ED7B-8F3EC7618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3B3BDE7-A0F7-6F19-CDFC-482E5D4F45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61FFA84-5BB4-DA28-7EDF-538BB773A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FF8DE-E195-4375-A2AB-442EB6D0A150}" type="datetimeFigureOut">
              <a:rPr lang="zh-TW" altLang="en-US" smtClean="0"/>
              <a:t>2024/3/16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107263C-CCE2-D748-51BF-1946C0EC8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8E1606C-F154-DAF7-93F5-1A34BA8A5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DBD60-A018-45B8-8FA0-0C1AB013E6B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0188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361F68-F619-2C5F-FACE-6ACE6A368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BE3C693-5D2B-6776-287D-E7DC72C31C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A4D19A3-3BCE-BC0D-3888-8E26F0E38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FF8DE-E195-4375-A2AB-442EB6D0A150}" type="datetimeFigureOut">
              <a:rPr lang="zh-TW" altLang="en-US" smtClean="0"/>
              <a:t>2024/3/16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D980C3F-C01C-E06A-14C4-5581152B8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532D70F-EA1E-103A-3FBA-1DD23419E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DBD60-A018-45B8-8FA0-0C1AB013E6B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2418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DFC4E4E-D91E-E05A-B66F-0A6A1F7EF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2E09308-25DB-A855-4132-536BF5DD00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E6FC1AB-366D-93C3-EE02-163610030A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DAD55FA-84D5-BCF8-D947-C8FBE3AE6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FF8DE-E195-4375-A2AB-442EB6D0A150}" type="datetimeFigureOut">
              <a:rPr lang="zh-TW" altLang="en-US" smtClean="0"/>
              <a:t>2024/3/16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1DAF460-4FA6-0F82-40FB-E1A9843D0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1315174-97BD-43F9-4233-91957E7BC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DBD60-A018-45B8-8FA0-0C1AB013E6B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1413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67E2B4E-A7B7-CD84-D732-ADAC3691B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553E92D-3DE6-89A1-F007-8CC09E50B6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F135368-2684-F4E9-68D7-90F209E3B6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B88608B0-A4A9-F454-47C9-B405E6B72C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BB03304C-3043-865C-76BA-78EB538486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5C16EE83-5FA0-6D2D-6D9D-7A36E8AD0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FF8DE-E195-4375-A2AB-442EB6D0A150}" type="datetimeFigureOut">
              <a:rPr lang="zh-TW" altLang="en-US" smtClean="0"/>
              <a:t>2024/3/16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AE847BBE-1B8D-0CBD-893E-B33D1ECF7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15A92280-6A2E-130A-8073-83F7305FC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DBD60-A018-45B8-8FA0-0C1AB013E6B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5161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5D33F5F-E193-E947-411E-14AFB25CD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0AEE6EE0-65FE-1F01-8EEE-A6C069373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FF8DE-E195-4375-A2AB-442EB6D0A150}" type="datetimeFigureOut">
              <a:rPr lang="zh-TW" altLang="en-US" smtClean="0"/>
              <a:t>2024/3/16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ED71C17C-ECFF-3BF7-3F49-35C7A0073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8FE5B3E-8FB9-A03B-93F7-67BD44E88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DBD60-A018-45B8-8FA0-0C1AB013E6B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9769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17756020-55F5-6B7B-0838-23CE2D11D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FF8DE-E195-4375-A2AB-442EB6D0A150}" type="datetimeFigureOut">
              <a:rPr lang="zh-TW" altLang="en-US" smtClean="0"/>
              <a:t>2024/3/16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EB1E4F59-6000-138D-D45F-8752B9A47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325E785-D901-B49B-EE46-5BD5D4005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DBD60-A018-45B8-8FA0-0C1AB013E6B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5442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602D7AE-1F3A-9AAA-4661-CAC88CD9A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2C8C496-B0FF-418D-18FF-73214C04EE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223CB47-C48D-2E71-179E-B406D744AA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1EA2954-7F1B-9A48-BA1E-A34291EC5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FF8DE-E195-4375-A2AB-442EB6D0A150}" type="datetimeFigureOut">
              <a:rPr lang="zh-TW" altLang="en-US" smtClean="0"/>
              <a:t>2024/3/16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833FD36-B1C0-E0E0-343A-DB8B6691C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3ADC15F-ABDB-AA65-4E26-21A7B8598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DBD60-A018-45B8-8FA0-0C1AB013E6B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5439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C8032E-C5BC-78B4-4EBE-2A983C85F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411A9FD3-DD3E-FB2D-8D85-A3A8DA2023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99F4984-DEC2-C965-4D56-46556F5E13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442E8B3-E6E6-A9BE-FE2C-77A440F8B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FF8DE-E195-4375-A2AB-442EB6D0A150}" type="datetimeFigureOut">
              <a:rPr lang="zh-TW" altLang="en-US" smtClean="0"/>
              <a:t>2024/3/16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EBA1B43-E73C-6331-55A5-7289C2970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66FEBA5-96CF-99C7-9604-4ACFB7DC3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DBD60-A018-45B8-8FA0-0C1AB013E6B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9869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6FCF9268-B4DD-91B3-23F5-1334BE590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9516CA7-D4BA-8692-B594-167051E845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A2C3B76-275B-AE12-C258-391134DC05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2FF8DE-E195-4375-A2AB-442EB6D0A150}" type="datetimeFigureOut">
              <a:rPr lang="zh-TW" altLang="en-US" smtClean="0"/>
              <a:t>2024/3/16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A163BF7-9EA8-35DF-0B00-8B05F108B0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32AFEF0-5167-E227-F3CD-ADBADF7B88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FDBD60-A018-45B8-8FA0-0C1AB013E6B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8660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>
            <a:spLocks/>
          </p:cNvSpPr>
          <p:nvPr/>
        </p:nvSpPr>
        <p:spPr bwMode="auto">
          <a:xfrm>
            <a:off x="337" y="4918717"/>
            <a:ext cx="8963183" cy="1939096"/>
          </a:xfrm>
          <a:custGeom>
            <a:avLst/>
            <a:gdLst>
              <a:gd name="T0" fmla="*/ 2 w 4183"/>
              <a:gd name="T1" fmla="*/ 0 h 904"/>
              <a:gd name="T2" fmla="*/ 4183 w 4183"/>
              <a:gd name="T3" fmla="*/ 902 h 904"/>
              <a:gd name="T4" fmla="*/ 0 w 4183"/>
              <a:gd name="T5" fmla="*/ 904 h 904"/>
              <a:gd name="T6" fmla="*/ 2 w 4183"/>
              <a:gd name="T7" fmla="*/ 0 h 9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183" h="904">
                <a:moveTo>
                  <a:pt x="2" y="0"/>
                </a:moveTo>
                <a:lnTo>
                  <a:pt x="4183" y="902"/>
                </a:lnTo>
                <a:lnTo>
                  <a:pt x="0" y="904"/>
                </a:lnTo>
                <a:lnTo>
                  <a:pt x="2" y="0"/>
                </a:lnTo>
                <a:close/>
              </a:path>
            </a:pathLst>
          </a:custGeom>
          <a:solidFill>
            <a:srgbClr val="1F4C6B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13" tIns="60956" rIns="121913" bIns="60956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7" name="Freeform 7"/>
          <p:cNvSpPr>
            <a:spLocks/>
          </p:cNvSpPr>
          <p:nvPr/>
        </p:nvSpPr>
        <p:spPr bwMode="auto">
          <a:xfrm>
            <a:off x="337" y="190"/>
            <a:ext cx="12191329" cy="1973417"/>
          </a:xfrm>
          <a:custGeom>
            <a:avLst/>
            <a:gdLst>
              <a:gd name="T0" fmla="*/ 0 w 5687"/>
              <a:gd name="T1" fmla="*/ 0 h 920"/>
              <a:gd name="T2" fmla="*/ 5687 w 5687"/>
              <a:gd name="T3" fmla="*/ 0 h 920"/>
              <a:gd name="T4" fmla="*/ 5687 w 5687"/>
              <a:gd name="T5" fmla="*/ 920 h 920"/>
              <a:gd name="T6" fmla="*/ 0 w 5687"/>
              <a:gd name="T7" fmla="*/ 0 h 9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687" h="920">
                <a:moveTo>
                  <a:pt x="0" y="0"/>
                </a:moveTo>
                <a:lnTo>
                  <a:pt x="5687" y="0"/>
                </a:lnTo>
                <a:lnTo>
                  <a:pt x="5687" y="920"/>
                </a:lnTo>
                <a:lnTo>
                  <a:pt x="0" y="0"/>
                </a:lnTo>
                <a:close/>
              </a:path>
            </a:pathLst>
          </a:custGeom>
          <a:solidFill>
            <a:srgbClr val="1F4C6B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13" tIns="60956" rIns="121913" bIns="60956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10" name="矩形 259"/>
          <p:cNvSpPr>
            <a:spLocks noChangeArrowheads="1"/>
          </p:cNvSpPr>
          <p:nvPr/>
        </p:nvSpPr>
        <p:spPr bwMode="auto">
          <a:xfrm>
            <a:off x="7330782" y="4985326"/>
            <a:ext cx="4224469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r" eaLnBrk="1" hangingPunct="1">
              <a:buNone/>
            </a:pPr>
            <a:r>
              <a:rPr lang="zh-TW" altLang="en-US" sz="2667" dirty="0">
                <a:solidFill>
                  <a:srgbClr val="404040"/>
                </a:solidFill>
                <a:cs typeface="Arial" panose="020B0604020202020204" pitchFamily="34" charset="0"/>
              </a:rPr>
              <a:t>報告人 </a:t>
            </a:r>
            <a:r>
              <a:rPr lang="en-US" altLang="zh-TW" sz="2667" dirty="0">
                <a:solidFill>
                  <a:srgbClr val="404040"/>
                </a:solidFill>
                <a:cs typeface="Arial" panose="020B0604020202020204" pitchFamily="34" charset="0"/>
              </a:rPr>
              <a:t>: </a:t>
            </a:r>
            <a:r>
              <a:rPr lang="zh-TW" altLang="en-US" sz="2667" dirty="0">
                <a:solidFill>
                  <a:srgbClr val="404040"/>
                </a:solidFill>
                <a:cs typeface="Arial" panose="020B0604020202020204" pitchFamily="34" charset="0"/>
              </a:rPr>
              <a:t>黃偉豪 </a:t>
            </a:r>
          </a:p>
        </p:txBody>
      </p:sp>
      <p:sp>
        <p:nvSpPr>
          <p:cNvPr id="13" name="矩形 259"/>
          <p:cNvSpPr>
            <a:spLocks noChangeArrowheads="1"/>
          </p:cNvSpPr>
          <p:nvPr/>
        </p:nvSpPr>
        <p:spPr bwMode="auto">
          <a:xfrm>
            <a:off x="759023" y="1775006"/>
            <a:ext cx="11550208" cy="3157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zh-TW" altLang="en-US" sz="5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大學專題研究</a:t>
            </a:r>
            <a:endParaRPr lang="en-US" altLang="zh-TW" sz="5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None/>
              <a:defRPr/>
            </a:pPr>
            <a:r>
              <a:rPr lang="zh-TW" altLang="en-US" sz="3600" dirty="0"/>
              <a:t>機器學習模型模擬醫生判斷病人手術中的麻醉清醒程度</a:t>
            </a:r>
            <a:r>
              <a:rPr lang="en-US" altLang="zh-TW" sz="3600" dirty="0"/>
              <a:t>Artificial intelligence model simulates anesthesiologist to assess the awareness of patients during surgery</a:t>
            </a:r>
            <a:endParaRPr lang="zh-CN" altLang="en-US" sz="3600" dirty="0"/>
          </a:p>
        </p:txBody>
      </p:sp>
      <p:sp>
        <p:nvSpPr>
          <p:cNvPr id="2" name="Freeform 8">
            <a:extLst>
              <a:ext uri="{FF2B5EF4-FFF2-40B4-BE49-F238E27FC236}">
                <a16:creationId xmlns:a16="http://schemas.microsoft.com/office/drawing/2014/main" id="{FBCBCFE1-6389-ADF4-770E-53E0A64AFFA7}"/>
              </a:ext>
            </a:extLst>
          </p:cNvPr>
          <p:cNvSpPr>
            <a:spLocks/>
          </p:cNvSpPr>
          <p:nvPr/>
        </p:nvSpPr>
        <p:spPr bwMode="auto">
          <a:xfrm>
            <a:off x="1" y="-3111"/>
            <a:ext cx="12191329" cy="1973417"/>
          </a:xfrm>
          <a:custGeom>
            <a:avLst/>
            <a:gdLst>
              <a:gd name="T0" fmla="*/ 0 w 5687"/>
              <a:gd name="T1" fmla="*/ 0 h 920"/>
              <a:gd name="T2" fmla="*/ 5687 w 5687"/>
              <a:gd name="T3" fmla="*/ 920 h 920"/>
              <a:gd name="T4" fmla="*/ 0 w 5687"/>
              <a:gd name="T5" fmla="*/ 320 h 920"/>
              <a:gd name="T6" fmla="*/ 0 w 5687"/>
              <a:gd name="T7" fmla="*/ 0 h 9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687" h="920">
                <a:moveTo>
                  <a:pt x="0" y="0"/>
                </a:moveTo>
                <a:lnTo>
                  <a:pt x="5687" y="920"/>
                </a:lnTo>
                <a:lnTo>
                  <a:pt x="0" y="320"/>
                </a:lnTo>
                <a:lnTo>
                  <a:pt x="0" y="0"/>
                </a:lnTo>
                <a:close/>
              </a:path>
            </a:pathLst>
          </a:custGeom>
          <a:solidFill>
            <a:srgbClr val="92D050"/>
          </a:solidFill>
          <a:ln w="0">
            <a:solidFill>
              <a:srgbClr val="92D050"/>
            </a:solidFill>
            <a:prstDash val="solid"/>
            <a:round/>
            <a:headEnd/>
            <a:tailEnd/>
          </a:ln>
        </p:spPr>
        <p:txBody>
          <a:bodyPr vert="horz" wrap="square" lIns="121913" tIns="60956" rIns="121913" bIns="60956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83169857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TextBox 20">
            <a:extLst>
              <a:ext uri="{FF2B5EF4-FFF2-40B4-BE49-F238E27FC236}">
                <a16:creationId xmlns:a16="http://schemas.microsoft.com/office/drawing/2014/main" id="{836D5DB4-E49D-C725-6D6F-8174365990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48834" y="357717"/>
            <a:ext cx="10477500" cy="617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4065" tIns="62033" rIns="124065" bIns="62033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TW" altLang="en-US" b="1">
                <a:latin typeface="Microsoft JhengHei" panose="020B0604030504040204" pitchFamily="34" charset="-120"/>
                <a:ea typeface="Microsoft JhengHei" panose="020B0604030504040204" pitchFamily="34" charset="-120"/>
                <a:sym typeface="Wingdings" panose="05000000000000000000" pitchFamily="2" charset="2"/>
              </a:rPr>
              <a:t>網格收尋</a:t>
            </a:r>
            <a:r>
              <a:rPr lang="en-US" altLang="zh-TW" b="1">
                <a:latin typeface="Microsoft JhengHei" panose="020B0604030504040204" pitchFamily="34" charset="-120"/>
                <a:ea typeface="Microsoft JhengHei" panose="020B0604030504040204" pitchFamily="34" charset="-120"/>
                <a:sym typeface="Wingdings" panose="05000000000000000000" pitchFamily="2" charset="2"/>
              </a:rPr>
              <a:t>(Grid search)</a:t>
            </a:r>
            <a:r>
              <a:rPr lang="zh-TW" altLang="en-US" b="1">
                <a:latin typeface="Microsoft JhengHei" panose="020B0604030504040204" pitchFamily="34" charset="-120"/>
                <a:ea typeface="Microsoft JhengHei" panose="020B0604030504040204" pitchFamily="34" charset="-120"/>
                <a:sym typeface="Wingdings" panose="05000000000000000000" pitchFamily="2" charset="2"/>
              </a:rPr>
              <a:t>調整隨機森林的超參數</a:t>
            </a:r>
            <a:endParaRPr lang="en-US" altLang="zh-TW" b="1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E302A9BD-2E2F-0F33-B1BD-3E6A8DB400FA}"/>
              </a:ext>
            </a:extLst>
          </p:cNvPr>
          <p:cNvSpPr/>
          <p:nvPr/>
        </p:nvSpPr>
        <p:spPr>
          <a:xfrm>
            <a:off x="539751" y="431800"/>
            <a:ext cx="558800" cy="560917"/>
          </a:xfrm>
          <a:prstGeom prst="rect">
            <a:avLst/>
          </a:prstGeom>
          <a:solidFill>
            <a:srgbClr val="19B4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4065" tIns="62033" rIns="124065" bIns="62033" anchor="ctr"/>
          <a:lstStyle/>
          <a:p>
            <a:pPr algn="ctr" defTabSz="1219012">
              <a:defRPr/>
            </a:pPr>
            <a:r>
              <a:rPr lang="en-US" altLang="zh-TW" sz="3200" dirty="0">
                <a:latin typeface="Agency FB" panose="020B0503020202020204" pitchFamily="34" charset="0"/>
              </a:rPr>
              <a:t>9</a:t>
            </a:r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B78F200A-3759-D4DB-14E1-7E5EB76DA896}"/>
              </a:ext>
            </a:extLst>
          </p:cNvPr>
          <p:cNvCxnSpPr>
            <a:cxnSpLocks/>
          </p:cNvCxnSpPr>
          <p:nvPr/>
        </p:nvCxnSpPr>
        <p:spPr>
          <a:xfrm>
            <a:off x="2017184" y="1013884"/>
            <a:ext cx="9829800" cy="0"/>
          </a:xfrm>
          <a:prstGeom prst="line">
            <a:avLst/>
          </a:prstGeom>
          <a:ln w="12700">
            <a:solidFill>
              <a:srgbClr val="19B4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任意多边形: 形状 30">
            <a:extLst>
              <a:ext uri="{FF2B5EF4-FFF2-40B4-BE49-F238E27FC236}">
                <a16:creationId xmlns:a16="http://schemas.microsoft.com/office/drawing/2014/main" id="{B751A364-C892-E7FF-90EB-2AD8823CA5D7}"/>
              </a:ext>
            </a:extLst>
          </p:cNvPr>
          <p:cNvSpPr/>
          <p:nvPr/>
        </p:nvSpPr>
        <p:spPr>
          <a:xfrm>
            <a:off x="1164168" y="939800"/>
            <a:ext cx="867833" cy="78317"/>
          </a:xfrm>
          <a:custGeom>
            <a:avLst/>
            <a:gdLst>
              <a:gd name="connsiteX0" fmla="*/ 0 w 640080"/>
              <a:gd name="connsiteY0" fmla="*/ 34335 h 57208"/>
              <a:gd name="connsiteX1" fmla="*/ 121920 w 640080"/>
              <a:gd name="connsiteY1" fmla="*/ 5760 h 57208"/>
              <a:gd name="connsiteX2" fmla="*/ 169545 w 640080"/>
              <a:gd name="connsiteY2" fmla="*/ 57195 h 57208"/>
              <a:gd name="connsiteX3" fmla="*/ 287655 w 640080"/>
              <a:gd name="connsiteY3" fmla="*/ 45 h 57208"/>
              <a:gd name="connsiteX4" fmla="*/ 392430 w 640080"/>
              <a:gd name="connsiteY4" fmla="*/ 47670 h 57208"/>
              <a:gd name="connsiteX5" fmla="*/ 640080 w 640080"/>
              <a:gd name="connsiteY5" fmla="*/ 51480 h 57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40080" h="57208">
                <a:moveTo>
                  <a:pt x="0" y="34335"/>
                </a:moveTo>
                <a:cubicBezTo>
                  <a:pt x="46831" y="18142"/>
                  <a:pt x="93663" y="1950"/>
                  <a:pt x="121920" y="5760"/>
                </a:cubicBezTo>
                <a:cubicBezTo>
                  <a:pt x="150177" y="9570"/>
                  <a:pt x="141923" y="58147"/>
                  <a:pt x="169545" y="57195"/>
                </a:cubicBezTo>
                <a:cubicBezTo>
                  <a:pt x="197167" y="56243"/>
                  <a:pt x="250508" y="1632"/>
                  <a:pt x="287655" y="45"/>
                </a:cubicBezTo>
                <a:cubicBezTo>
                  <a:pt x="324802" y="-1542"/>
                  <a:pt x="333693" y="39098"/>
                  <a:pt x="392430" y="47670"/>
                </a:cubicBezTo>
                <a:cubicBezTo>
                  <a:pt x="451168" y="56243"/>
                  <a:pt x="545624" y="53861"/>
                  <a:pt x="640080" y="51480"/>
                </a:cubicBezTo>
              </a:path>
            </a:pathLst>
          </a:custGeom>
          <a:noFill/>
          <a:ln>
            <a:solidFill>
              <a:srgbClr val="19B4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4065" tIns="62033" rIns="124065" bIns="62033" anchor="ctr"/>
          <a:lstStyle/>
          <a:p>
            <a:pPr algn="ctr" defTabSz="1219012">
              <a:defRPr/>
            </a:pPr>
            <a:endParaRPr lang="zh-CN" altLang="en-US" sz="2400"/>
          </a:p>
        </p:txBody>
      </p:sp>
      <p:sp>
        <p:nvSpPr>
          <p:cNvPr id="29703" name="投影片編號版面配置區 1">
            <a:extLst>
              <a:ext uri="{FF2B5EF4-FFF2-40B4-BE49-F238E27FC236}">
                <a16:creationId xmlns:a16="http://schemas.microsoft.com/office/drawing/2014/main" id="{D0B4B6F1-225E-A2ED-0816-1DD1D0F09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68867" y="6356352"/>
            <a:ext cx="10957984" cy="501649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4267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990575" indent="-380990">
              <a:spcBef>
                <a:spcPct val="20000"/>
              </a:spcBef>
              <a:buFont typeface="Arial" panose="020B0604020202020204" pitchFamily="34" charset="0"/>
              <a:buChar char="–"/>
              <a:defRPr sz="3733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523962" indent="-304792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2133547" indent="-304792">
              <a:spcBef>
                <a:spcPct val="20000"/>
              </a:spcBef>
              <a:buFont typeface="Arial" panose="020B0604020202020204" pitchFamily="34" charset="0"/>
              <a:buChar char="–"/>
              <a:defRPr sz="2667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743131" indent="-304792">
              <a:spcBef>
                <a:spcPct val="20000"/>
              </a:spcBef>
              <a:buFont typeface="Arial" panose="020B0604020202020204" pitchFamily="34" charset="0"/>
              <a:buChar char="»"/>
              <a:defRPr sz="2667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3352716" indent="-304792" defTabSz="1217054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3962301" indent="-304792" defTabSz="1217054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4571886" indent="-304792" defTabSz="1217054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5181470" indent="-304792" defTabSz="1217054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72D57D8-7612-401D-B3B7-7DC6EFB66980}" type="slidenum">
              <a:rPr lang="zh-CN" altLang="en-US" sz="2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zh-CN" altLang="en-US" sz="2400">
              <a:latin typeface="Times New Roman" panose="02020603050405020304" pitchFamily="18" charset="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6080BE5B-9897-3EFA-1D84-08727CBAB6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8834" y="1213237"/>
            <a:ext cx="9469323" cy="3486083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B40D794A-D133-E5D6-7C82-56DDE9C431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8834" y="4895904"/>
            <a:ext cx="4121819" cy="1604379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圖片 12">
            <a:extLst>
              <a:ext uri="{FF2B5EF4-FFF2-40B4-BE49-F238E27FC236}">
                <a16:creationId xmlns:a16="http://schemas.microsoft.com/office/drawing/2014/main" id="{8C7D99ED-DB15-790E-F0E2-EA69F96ADE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351" y="2140122"/>
            <a:ext cx="10750276" cy="2516701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C78B21FB-72D7-8BF8-7A21-75308F8656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034" y="5686636"/>
            <a:ext cx="4631267" cy="463127"/>
          </a:xfrm>
          <a:prstGeom prst="rect">
            <a:avLst/>
          </a:prstGeom>
        </p:spPr>
      </p:pic>
      <p:sp>
        <p:nvSpPr>
          <p:cNvPr id="33795" name="TextBox 20">
            <a:extLst>
              <a:ext uri="{FF2B5EF4-FFF2-40B4-BE49-F238E27FC236}">
                <a16:creationId xmlns:a16="http://schemas.microsoft.com/office/drawing/2014/main" id="{8D713676-1335-44D7-155D-B99C8A443E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48834" y="357718"/>
            <a:ext cx="10477500" cy="617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4065" tIns="62033" rIns="124065" bIns="62033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TW" b="1">
                <a:latin typeface="Microsoft JhengHei" panose="020B0604030504040204" pitchFamily="34" charset="-120"/>
                <a:ea typeface="Microsoft JhengHei" panose="020B0604030504040204" pitchFamily="34" charset="-120"/>
                <a:sym typeface="Wingdings" panose="05000000000000000000" pitchFamily="2" charset="2"/>
              </a:rPr>
              <a:t>R^2</a:t>
            </a:r>
            <a:r>
              <a:rPr lang="zh-TW" altLang="en-US" b="1">
                <a:latin typeface="Microsoft JhengHei" panose="020B0604030504040204" pitchFamily="34" charset="-120"/>
                <a:ea typeface="Microsoft JhengHei" panose="020B0604030504040204" pitchFamily="34" charset="-120"/>
                <a:sym typeface="Wingdings" panose="05000000000000000000" pitchFamily="2" charset="2"/>
              </a:rPr>
              <a:t>與</a:t>
            </a:r>
            <a:r>
              <a:rPr lang="en-US" altLang="zh-TW" b="1">
                <a:latin typeface="Microsoft JhengHei" panose="020B0604030504040204" pitchFamily="34" charset="-120"/>
                <a:ea typeface="Microsoft JhengHei" panose="020B0604030504040204" pitchFamily="34" charset="-120"/>
                <a:sym typeface="Wingdings" panose="05000000000000000000" pitchFamily="2" charset="2"/>
              </a:rPr>
              <a:t>RMSE</a:t>
            </a:r>
            <a:r>
              <a:rPr lang="zh-TW" altLang="en-US" b="1">
                <a:latin typeface="Microsoft JhengHei" panose="020B0604030504040204" pitchFamily="34" charset="-120"/>
                <a:ea typeface="Microsoft JhengHei" panose="020B0604030504040204" pitchFamily="34" charset="-120"/>
                <a:sym typeface="Wingdings" panose="05000000000000000000" pitchFamily="2" charset="2"/>
              </a:rPr>
              <a:t>評估模型效能</a:t>
            </a:r>
            <a:endParaRPr lang="en-US" altLang="zh-TW" b="1">
              <a:latin typeface="Microsoft JhengHei" panose="020B0604030504040204" pitchFamily="34" charset="-120"/>
              <a:ea typeface="Microsoft JhengHei" panose="020B0604030504040204" pitchFamily="34" charset="-120"/>
              <a:sym typeface="Wingdings" panose="05000000000000000000" pitchFamily="2" charset="2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95020499-6106-135A-4D39-8CAAF089C72B}"/>
              </a:ext>
            </a:extLst>
          </p:cNvPr>
          <p:cNvSpPr/>
          <p:nvPr/>
        </p:nvSpPr>
        <p:spPr>
          <a:xfrm>
            <a:off x="539751" y="431800"/>
            <a:ext cx="558800" cy="560917"/>
          </a:xfrm>
          <a:prstGeom prst="rect">
            <a:avLst/>
          </a:prstGeom>
          <a:solidFill>
            <a:srgbClr val="19B4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4065" tIns="62033" rIns="124065" bIns="62033" anchor="ctr"/>
          <a:lstStyle/>
          <a:p>
            <a:pPr algn="ctr" defTabSz="1219012">
              <a:defRPr/>
            </a:pPr>
            <a:r>
              <a:rPr lang="en-US" altLang="zh-CN" sz="3200" dirty="0">
                <a:latin typeface="Agency FB" panose="020B0503020202020204" pitchFamily="34" charset="0"/>
              </a:rPr>
              <a:t>1</a:t>
            </a:r>
            <a:r>
              <a:rPr lang="en-US" altLang="zh-TW" sz="3200" dirty="0">
                <a:latin typeface="Agency FB" panose="020B0503020202020204" pitchFamily="34" charset="0"/>
              </a:rPr>
              <a:t>0</a:t>
            </a:r>
            <a:endParaRPr lang="zh-CN" altLang="en-US" sz="3200" dirty="0">
              <a:latin typeface="Agency FB" panose="020B0503020202020204" pitchFamily="34" charset="0"/>
            </a:endParaRPr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0A25A45B-6D60-7A23-4FD4-F5BA67AA9DFE}"/>
              </a:ext>
            </a:extLst>
          </p:cNvPr>
          <p:cNvCxnSpPr>
            <a:cxnSpLocks/>
          </p:cNvCxnSpPr>
          <p:nvPr/>
        </p:nvCxnSpPr>
        <p:spPr>
          <a:xfrm>
            <a:off x="2017184" y="1013884"/>
            <a:ext cx="9829800" cy="0"/>
          </a:xfrm>
          <a:prstGeom prst="line">
            <a:avLst/>
          </a:prstGeom>
          <a:ln w="12700">
            <a:solidFill>
              <a:srgbClr val="19B4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任意多边形: 形状 30">
            <a:extLst>
              <a:ext uri="{FF2B5EF4-FFF2-40B4-BE49-F238E27FC236}">
                <a16:creationId xmlns:a16="http://schemas.microsoft.com/office/drawing/2014/main" id="{0551334E-AEEE-BD0C-E63B-B5F85D1250CB}"/>
              </a:ext>
            </a:extLst>
          </p:cNvPr>
          <p:cNvSpPr/>
          <p:nvPr/>
        </p:nvSpPr>
        <p:spPr>
          <a:xfrm>
            <a:off x="1164168" y="939800"/>
            <a:ext cx="867833" cy="78317"/>
          </a:xfrm>
          <a:custGeom>
            <a:avLst/>
            <a:gdLst>
              <a:gd name="connsiteX0" fmla="*/ 0 w 640080"/>
              <a:gd name="connsiteY0" fmla="*/ 34335 h 57208"/>
              <a:gd name="connsiteX1" fmla="*/ 121920 w 640080"/>
              <a:gd name="connsiteY1" fmla="*/ 5760 h 57208"/>
              <a:gd name="connsiteX2" fmla="*/ 169545 w 640080"/>
              <a:gd name="connsiteY2" fmla="*/ 57195 h 57208"/>
              <a:gd name="connsiteX3" fmla="*/ 287655 w 640080"/>
              <a:gd name="connsiteY3" fmla="*/ 45 h 57208"/>
              <a:gd name="connsiteX4" fmla="*/ 392430 w 640080"/>
              <a:gd name="connsiteY4" fmla="*/ 47670 h 57208"/>
              <a:gd name="connsiteX5" fmla="*/ 640080 w 640080"/>
              <a:gd name="connsiteY5" fmla="*/ 51480 h 57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40080" h="57208">
                <a:moveTo>
                  <a:pt x="0" y="34335"/>
                </a:moveTo>
                <a:cubicBezTo>
                  <a:pt x="46831" y="18142"/>
                  <a:pt x="93663" y="1950"/>
                  <a:pt x="121920" y="5760"/>
                </a:cubicBezTo>
                <a:cubicBezTo>
                  <a:pt x="150177" y="9570"/>
                  <a:pt x="141923" y="58147"/>
                  <a:pt x="169545" y="57195"/>
                </a:cubicBezTo>
                <a:cubicBezTo>
                  <a:pt x="197167" y="56243"/>
                  <a:pt x="250508" y="1632"/>
                  <a:pt x="287655" y="45"/>
                </a:cubicBezTo>
                <a:cubicBezTo>
                  <a:pt x="324802" y="-1542"/>
                  <a:pt x="333693" y="39098"/>
                  <a:pt x="392430" y="47670"/>
                </a:cubicBezTo>
                <a:cubicBezTo>
                  <a:pt x="451168" y="56243"/>
                  <a:pt x="545624" y="53861"/>
                  <a:pt x="640080" y="51480"/>
                </a:cubicBezTo>
              </a:path>
            </a:pathLst>
          </a:custGeom>
          <a:noFill/>
          <a:ln>
            <a:solidFill>
              <a:srgbClr val="19B4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4065" tIns="62033" rIns="124065" bIns="62033" anchor="ctr"/>
          <a:lstStyle/>
          <a:p>
            <a:pPr algn="ctr" defTabSz="1219012">
              <a:defRPr/>
            </a:pPr>
            <a:endParaRPr lang="zh-CN" altLang="en-US" sz="2400"/>
          </a:p>
        </p:txBody>
      </p:sp>
      <p:sp>
        <p:nvSpPr>
          <p:cNvPr id="33799" name="投影片編號版面配置區 1">
            <a:extLst>
              <a:ext uri="{FF2B5EF4-FFF2-40B4-BE49-F238E27FC236}">
                <a16:creationId xmlns:a16="http://schemas.microsoft.com/office/drawing/2014/main" id="{FC1C936F-A068-75B6-2D23-56E7E143F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68867" y="6356352"/>
            <a:ext cx="10957984" cy="501649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4267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990575" indent="-380990">
              <a:spcBef>
                <a:spcPct val="20000"/>
              </a:spcBef>
              <a:buFont typeface="Arial" panose="020B0604020202020204" pitchFamily="34" charset="0"/>
              <a:buChar char="–"/>
              <a:defRPr sz="3733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523962" indent="-304792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2133547" indent="-304792">
              <a:spcBef>
                <a:spcPct val="20000"/>
              </a:spcBef>
              <a:buFont typeface="Arial" panose="020B0604020202020204" pitchFamily="34" charset="0"/>
              <a:buChar char="–"/>
              <a:defRPr sz="2667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743131" indent="-304792">
              <a:spcBef>
                <a:spcPct val="20000"/>
              </a:spcBef>
              <a:buFont typeface="Arial" panose="020B0604020202020204" pitchFamily="34" charset="0"/>
              <a:buChar char="»"/>
              <a:defRPr sz="2667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3352716" indent="-304792" defTabSz="1217054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3962301" indent="-304792" defTabSz="1217054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4571886" indent="-304792" defTabSz="1217054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5181470" indent="-304792" defTabSz="1217054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3CBFAF3-FEF4-40B6-A925-2F1479DCC52F}" type="slidenum">
              <a:rPr lang="zh-CN" altLang="en-US" sz="2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6" name="框架 5">
            <a:extLst>
              <a:ext uri="{FF2B5EF4-FFF2-40B4-BE49-F238E27FC236}">
                <a16:creationId xmlns:a16="http://schemas.microsoft.com/office/drawing/2014/main" id="{F672C368-5E83-213F-7A62-EC081AC8E0DD}"/>
              </a:ext>
            </a:extLst>
          </p:cNvPr>
          <p:cNvSpPr/>
          <p:nvPr/>
        </p:nvSpPr>
        <p:spPr>
          <a:xfrm>
            <a:off x="6735475" y="4195041"/>
            <a:ext cx="1155700" cy="453383"/>
          </a:xfrm>
          <a:prstGeom prst="frame">
            <a:avLst>
              <a:gd name="adj1" fmla="val 469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框架 6">
            <a:extLst>
              <a:ext uri="{FF2B5EF4-FFF2-40B4-BE49-F238E27FC236}">
                <a16:creationId xmlns:a16="http://schemas.microsoft.com/office/drawing/2014/main" id="{22AC9A83-0CD4-03CF-5C21-EF5C16D04681}"/>
              </a:ext>
            </a:extLst>
          </p:cNvPr>
          <p:cNvSpPr/>
          <p:nvPr/>
        </p:nvSpPr>
        <p:spPr>
          <a:xfrm>
            <a:off x="539751" y="5698536"/>
            <a:ext cx="4808873" cy="440267"/>
          </a:xfrm>
          <a:prstGeom prst="frame">
            <a:avLst>
              <a:gd name="adj1" fmla="val 469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箭號: 上-下雙向 7">
            <a:extLst>
              <a:ext uri="{FF2B5EF4-FFF2-40B4-BE49-F238E27FC236}">
                <a16:creationId xmlns:a16="http://schemas.microsoft.com/office/drawing/2014/main" id="{ADC9DDCF-5CD0-998B-D1EC-383912E6A7D0}"/>
              </a:ext>
            </a:extLst>
          </p:cNvPr>
          <p:cNvSpPr/>
          <p:nvPr/>
        </p:nvSpPr>
        <p:spPr>
          <a:xfrm rot="3404249">
            <a:off x="5812464" y="4381764"/>
            <a:ext cx="478367" cy="1579933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 sz="2400"/>
          </a:p>
        </p:txBody>
      </p:sp>
      <p:sp>
        <p:nvSpPr>
          <p:cNvPr id="4" name="框架 3">
            <a:extLst>
              <a:ext uri="{FF2B5EF4-FFF2-40B4-BE49-F238E27FC236}">
                <a16:creationId xmlns:a16="http://schemas.microsoft.com/office/drawing/2014/main" id="{E3E1E017-A64A-B1C2-DB46-5C2FACC868E0}"/>
              </a:ext>
            </a:extLst>
          </p:cNvPr>
          <p:cNvSpPr/>
          <p:nvPr/>
        </p:nvSpPr>
        <p:spPr>
          <a:xfrm>
            <a:off x="7891175" y="3372920"/>
            <a:ext cx="1155700" cy="1266550"/>
          </a:xfrm>
          <a:prstGeom prst="frame">
            <a:avLst>
              <a:gd name="adj1" fmla="val 268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4343F1C8-2E64-6B35-E4B9-AF0132FF4BB5}"/>
              </a:ext>
            </a:extLst>
          </p:cNvPr>
          <p:cNvSpPr txBox="1"/>
          <p:nvPr/>
        </p:nvSpPr>
        <p:spPr>
          <a:xfrm>
            <a:off x="7891175" y="4679970"/>
            <a:ext cx="15834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過度擬合了</a:t>
            </a:r>
            <a:endParaRPr lang="zh-TW" altLang="en-US" dirty="0">
              <a:highlight>
                <a:srgbClr val="FFFF00"/>
              </a:highlight>
            </a:endParaRP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9D6231-D40E-4443-B1B9-4ABB797F83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>
            <a:extLst>
              <a:ext uri="{FF2B5EF4-FFF2-40B4-BE49-F238E27FC236}">
                <a16:creationId xmlns:a16="http://schemas.microsoft.com/office/drawing/2014/main" id="{066E85FC-6F7E-7AAF-2816-B2E5C837E7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7970" y="847206"/>
            <a:ext cx="5083936" cy="3050359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521A680B-A9C4-92F0-DA1F-F51A09E21E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715040"/>
            <a:ext cx="5083937" cy="3050362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5D8669B2-8C4A-1AD8-CD88-D0FF44A3AA5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847202"/>
            <a:ext cx="5083936" cy="3050363"/>
          </a:xfrm>
          <a:prstGeom prst="rect">
            <a:avLst/>
          </a:prstGeom>
        </p:spPr>
      </p:pic>
      <p:sp>
        <p:nvSpPr>
          <p:cNvPr id="37890" name="TextBox 20">
            <a:extLst>
              <a:ext uri="{FF2B5EF4-FFF2-40B4-BE49-F238E27FC236}">
                <a16:creationId xmlns:a16="http://schemas.microsoft.com/office/drawing/2014/main" id="{A2A0845D-9F15-784B-AC16-9D92C82FBD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48834" y="357718"/>
            <a:ext cx="10477500" cy="617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4065" tIns="62033" rIns="124065" bIns="62033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TW" altLang="en-US" b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各模型手術預測</a:t>
            </a:r>
            <a:endParaRPr lang="en-US" altLang="zh-TW" b="1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4C932600-37CB-28F5-6E62-43BC01668608}"/>
              </a:ext>
            </a:extLst>
          </p:cNvPr>
          <p:cNvSpPr/>
          <p:nvPr/>
        </p:nvSpPr>
        <p:spPr>
          <a:xfrm>
            <a:off x="539751" y="431800"/>
            <a:ext cx="558800" cy="560917"/>
          </a:xfrm>
          <a:prstGeom prst="rect">
            <a:avLst/>
          </a:prstGeom>
          <a:solidFill>
            <a:srgbClr val="19B4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4065" tIns="62033" rIns="124065" bIns="62033" anchor="ctr"/>
          <a:lstStyle/>
          <a:p>
            <a:pPr algn="ctr" defTabSz="1219012">
              <a:defRPr/>
            </a:pPr>
            <a:r>
              <a:rPr lang="en-US" altLang="zh-CN" sz="3200" dirty="0">
                <a:latin typeface="Agency FB" panose="020B0503020202020204" pitchFamily="34" charset="0"/>
              </a:rPr>
              <a:t>11</a:t>
            </a:r>
            <a:endParaRPr lang="zh-CN" altLang="en-US" sz="3200" dirty="0">
              <a:latin typeface="Agency FB" panose="020B0503020202020204" pitchFamily="34" charset="0"/>
            </a:endParaRPr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FDF5BE4B-C9C6-FD28-0F11-BDE4EED7C399}"/>
              </a:ext>
            </a:extLst>
          </p:cNvPr>
          <p:cNvCxnSpPr>
            <a:cxnSpLocks/>
          </p:cNvCxnSpPr>
          <p:nvPr/>
        </p:nvCxnSpPr>
        <p:spPr>
          <a:xfrm>
            <a:off x="2017184" y="1013884"/>
            <a:ext cx="9829800" cy="0"/>
          </a:xfrm>
          <a:prstGeom prst="line">
            <a:avLst/>
          </a:prstGeom>
          <a:ln w="12700">
            <a:solidFill>
              <a:srgbClr val="19B4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任意多边形: 形状 30">
            <a:extLst>
              <a:ext uri="{FF2B5EF4-FFF2-40B4-BE49-F238E27FC236}">
                <a16:creationId xmlns:a16="http://schemas.microsoft.com/office/drawing/2014/main" id="{6E940A89-55F0-F275-7D2F-984AB9633B65}"/>
              </a:ext>
            </a:extLst>
          </p:cNvPr>
          <p:cNvSpPr/>
          <p:nvPr/>
        </p:nvSpPr>
        <p:spPr>
          <a:xfrm>
            <a:off x="1164168" y="939800"/>
            <a:ext cx="867833" cy="78317"/>
          </a:xfrm>
          <a:custGeom>
            <a:avLst/>
            <a:gdLst>
              <a:gd name="connsiteX0" fmla="*/ 0 w 640080"/>
              <a:gd name="connsiteY0" fmla="*/ 34335 h 57208"/>
              <a:gd name="connsiteX1" fmla="*/ 121920 w 640080"/>
              <a:gd name="connsiteY1" fmla="*/ 5760 h 57208"/>
              <a:gd name="connsiteX2" fmla="*/ 169545 w 640080"/>
              <a:gd name="connsiteY2" fmla="*/ 57195 h 57208"/>
              <a:gd name="connsiteX3" fmla="*/ 287655 w 640080"/>
              <a:gd name="connsiteY3" fmla="*/ 45 h 57208"/>
              <a:gd name="connsiteX4" fmla="*/ 392430 w 640080"/>
              <a:gd name="connsiteY4" fmla="*/ 47670 h 57208"/>
              <a:gd name="connsiteX5" fmla="*/ 640080 w 640080"/>
              <a:gd name="connsiteY5" fmla="*/ 51480 h 57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40080" h="57208">
                <a:moveTo>
                  <a:pt x="0" y="34335"/>
                </a:moveTo>
                <a:cubicBezTo>
                  <a:pt x="46831" y="18142"/>
                  <a:pt x="93663" y="1950"/>
                  <a:pt x="121920" y="5760"/>
                </a:cubicBezTo>
                <a:cubicBezTo>
                  <a:pt x="150177" y="9570"/>
                  <a:pt x="141923" y="58147"/>
                  <a:pt x="169545" y="57195"/>
                </a:cubicBezTo>
                <a:cubicBezTo>
                  <a:pt x="197167" y="56243"/>
                  <a:pt x="250508" y="1632"/>
                  <a:pt x="287655" y="45"/>
                </a:cubicBezTo>
                <a:cubicBezTo>
                  <a:pt x="324802" y="-1542"/>
                  <a:pt x="333693" y="39098"/>
                  <a:pt x="392430" y="47670"/>
                </a:cubicBezTo>
                <a:cubicBezTo>
                  <a:pt x="451168" y="56243"/>
                  <a:pt x="545624" y="53861"/>
                  <a:pt x="640080" y="51480"/>
                </a:cubicBezTo>
              </a:path>
            </a:pathLst>
          </a:custGeom>
          <a:noFill/>
          <a:ln>
            <a:solidFill>
              <a:srgbClr val="19B4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4065" tIns="62033" rIns="124065" bIns="62033" anchor="ctr"/>
          <a:lstStyle/>
          <a:p>
            <a:pPr algn="ctr" defTabSz="1219012">
              <a:defRPr/>
            </a:pPr>
            <a:endParaRPr lang="zh-CN" altLang="en-US" sz="2400"/>
          </a:p>
        </p:txBody>
      </p:sp>
      <p:sp>
        <p:nvSpPr>
          <p:cNvPr id="37894" name="投影片編號版面配置區 1">
            <a:extLst>
              <a:ext uri="{FF2B5EF4-FFF2-40B4-BE49-F238E27FC236}">
                <a16:creationId xmlns:a16="http://schemas.microsoft.com/office/drawing/2014/main" id="{A3535830-7941-583D-48CB-3CACD2642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68867" y="6356352"/>
            <a:ext cx="10957984" cy="501649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4267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990575" indent="-380990">
              <a:spcBef>
                <a:spcPct val="20000"/>
              </a:spcBef>
              <a:buFont typeface="Arial" panose="020B0604020202020204" pitchFamily="34" charset="0"/>
              <a:buChar char="–"/>
              <a:defRPr sz="3733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523962" indent="-304792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2133547" indent="-304792">
              <a:spcBef>
                <a:spcPct val="20000"/>
              </a:spcBef>
              <a:buFont typeface="Arial" panose="020B0604020202020204" pitchFamily="34" charset="0"/>
              <a:buChar char="–"/>
              <a:defRPr sz="2667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743131" indent="-304792">
              <a:spcBef>
                <a:spcPct val="20000"/>
              </a:spcBef>
              <a:buFont typeface="Arial" panose="020B0604020202020204" pitchFamily="34" charset="0"/>
              <a:buChar char="»"/>
              <a:defRPr sz="2667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3352716" indent="-304792" defTabSz="1217054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3962301" indent="-304792" defTabSz="1217054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4571886" indent="-304792" defTabSz="1217054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5181470" indent="-304792" defTabSz="1217054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8FBB9DC-368E-4C57-AADE-948131420CF7}" type="slidenum">
              <a:rPr lang="zh-CN" altLang="en-US" sz="2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B8E155BC-906F-ED0F-94DA-CF9255458BC4}"/>
              </a:ext>
            </a:extLst>
          </p:cNvPr>
          <p:cNvSpPr txBox="1"/>
          <p:nvPr/>
        </p:nvSpPr>
        <p:spPr>
          <a:xfrm>
            <a:off x="7778187" y="1256253"/>
            <a:ext cx="21181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TW" dirty="0">
                <a:highlight>
                  <a:srgbClr val="FFFF00"/>
                </a:highlight>
              </a:rPr>
              <a:t> </a:t>
            </a:r>
            <a:r>
              <a:rPr lang="en-US" altLang="zh-TW" dirty="0"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degree</a:t>
            </a:r>
            <a:r>
              <a:rPr lang="zh-TW" altLang="en-US" dirty="0"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線性回歸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39879981-4941-752B-9EB0-F265DD3BD699}"/>
              </a:ext>
            </a:extLst>
          </p:cNvPr>
          <p:cNvSpPr txBox="1"/>
          <p:nvPr/>
        </p:nvSpPr>
        <p:spPr>
          <a:xfrm>
            <a:off x="8417764" y="4142074"/>
            <a:ext cx="8767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SVR</a:t>
            </a:r>
            <a:endParaRPr lang="zh-TW" altLang="en-US" dirty="0">
              <a:highlight>
                <a:srgbClr val="FFFF00"/>
              </a:highligh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CC42BE36-FED0-1569-8667-589DD6E4A1E3}"/>
              </a:ext>
            </a:extLst>
          </p:cNvPr>
          <p:cNvSpPr txBox="1"/>
          <p:nvPr/>
        </p:nvSpPr>
        <p:spPr>
          <a:xfrm>
            <a:off x="2132504" y="1280260"/>
            <a:ext cx="30489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800" dirty="0"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調整超參數的隨機森林迴歸</a:t>
            </a:r>
            <a:endParaRPr lang="zh-TW" alt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155471891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>
            <a:extLst>
              <a:ext uri="{FF2B5EF4-FFF2-40B4-BE49-F238E27FC236}">
                <a16:creationId xmlns:a16="http://schemas.microsoft.com/office/drawing/2014/main" id="{ECA5D9B7-6009-F4D7-53C0-756974F5D3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834" y="1265767"/>
            <a:ext cx="9144018" cy="5486411"/>
          </a:xfrm>
          <a:prstGeom prst="rect">
            <a:avLst/>
          </a:prstGeom>
        </p:spPr>
      </p:pic>
      <p:sp>
        <p:nvSpPr>
          <p:cNvPr id="35842" name="TextBox 20">
            <a:extLst>
              <a:ext uri="{FF2B5EF4-FFF2-40B4-BE49-F238E27FC236}">
                <a16:creationId xmlns:a16="http://schemas.microsoft.com/office/drawing/2014/main" id="{9E28CA06-172B-B26A-BCDC-696158A31A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48834" y="357718"/>
            <a:ext cx="10477500" cy="617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4065" tIns="62033" rIns="124065" bIns="62033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TW" altLang="en-US" b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各模型手術預測</a:t>
            </a:r>
            <a:endParaRPr lang="en-US" altLang="zh-TW" b="1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F2DA181E-147B-5313-7FF8-D7AF4C2B321E}"/>
              </a:ext>
            </a:extLst>
          </p:cNvPr>
          <p:cNvSpPr/>
          <p:nvPr/>
        </p:nvSpPr>
        <p:spPr>
          <a:xfrm>
            <a:off x="539751" y="431800"/>
            <a:ext cx="558800" cy="560917"/>
          </a:xfrm>
          <a:prstGeom prst="rect">
            <a:avLst/>
          </a:prstGeom>
          <a:solidFill>
            <a:srgbClr val="19B4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4065" tIns="62033" rIns="124065" bIns="62033" anchor="ctr"/>
          <a:lstStyle/>
          <a:p>
            <a:pPr algn="ctr" defTabSz="1219012">
              <a:defRPr/>
            </a:pPr>
            <a:r>
              <a:rPr lang="en-US" altLang="zh-CN" sz="3200" dirty="0">
                <a:latin typeface="Agency FB" panose="020B0503020202020204" pitchFamily="34" charset="0"/>
              </a:rPr>
              <a:t>12</a:t>
            </a:r>
            <a:endParaRPr lang="en-US" altLang="zh-TW" sz="3200" dirty="0">
              <a:latin typeface="Agency FB" panose="020B0503020202020204" pitchFamily="34" charset="0"/>
            </a:endParaRPr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C1F304A1-3600-E5AC-E183-87DB79436044}"/>
              </a:ext>
            </a:extLst>
          </p:cNvPr>
          <p:cNvCxnSpPr>
            <a:cxnSpLocks/>
          </p:cNvCxnSpPr>
          <p:nvPr/>
        </p:nvCxnSpPr>
        <p:spPr>
          <a:xfrm>
            <a:off x="2017184" y="1013884"/>
            <a:ext cx="9829800" cy="0"/>
          </a:xfrm>
          <a:prstGeom prst="line">
            <a:avLst/>
          </a:prstGeom>
          <a:ln w="12700">
            <a:solidFill>
              <a:srgbClr val="19B4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任意多边形: 形状 30">
            <a:extLst>
              <a:ext uri="{FF2B5EF4-FFF2-40B4-BE49-F238E27FC236}">
                <a16:creationId xmlns:a16="http://schemas.microsoft.com/office/drawing/2014/main" id="{79799EF6-EFD7-F352-87D0-77C2C5A4393C}"/>
              </a:ext>
            </a:extLst>
          </p:cNvPr>
          <p:cNvSpPr/>
          <p:nvPr/>
        </p:nvSpPr>
        <p:spPr>
          <a:xfrm>
            <a:off x="1164168" y="939800"/>
            <a:ext cx="867833" cy="78317"/>
          </a:xfrm>
          <a:custGeom>
            <a:avLst/>
            <a:gdLst>
              <a:gd name="connsiteX0" fmla="*/ 0 w 640080"/>
              <a:gd name="connsiteY0" fmla="*/ 34335 h 57208"/>
              <a:gd name="connsiteX1" fmla="*/ 121920 w 640080"/>
              <a:gd name="connsiteY1" fmla="*/ 5760 h 57208"/>
              <a:gd name="connsiteX2" fmla="*/ 169545 w 640080"/>
              <a:gd name="connsiteY2" fmla="*/ 57195 h 57208"/>
              <a:gd name="connsiteX3" fmla="*/ 287655 w 640080"/>
              <a:gd name="connsiteY3" fmla="*/ 45 h 57208"/>
              <a:gd name="connsiteX4" fmla="*/ 392430 w 640080"/>
              <a:gd name="connsiteY4" fmla="*/ 47670 h 57208"/>
              <a:gd name="connsiteX5" fmla="*/ 640080 w 640080"/>
              <a:gd name="connsiteY5" fmla="*/ 51480 h 57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40080" h="57208">
                <a:moveTo>
                  <a:pt x="0" y="34335"/>
                </a:moveTo>
                <a:cubicBezTo>
                  <a:pt x="46831" y="18142"/>
                  <a:pt x="93663" y="1950"/>
                  <a:pt x="121920" y="5760"/>
                </a:cubicBezTo>
                <a:cubicBezTo>
                  <a:pt x="150177" y="9570"/>
                  <a:pt x="141923" y="58147"/>
                  <a:pt x="169545" y="57195"/>
                </a:cubicBezTo>
                <a:cubicBezTo>
                  <a:pt x="197167" y="56243"/>
                  <a:pt x="250508" y="1632"/>
                  <a:pt x="287655" y="45"/>
                </a:cubicBezTo>
                <a:cubicBezTo>
                  <a:pt x="324802" y="-1542"/>
                  <a:pt x="333693" y="39098"/>
                  <a:pt x="392430" y="47670"/>
                </a:cubicBezTo>
                <a:cubicBezTo>
                  <a:pt x="451168" y="56243"/>
                  <a:pt x="545624" y="53861"/>
                  <a:pt x="640080" y="51480"/>
                </a:cubicBezTo>
              </a:path>
            </a:pathLst>
          </a:custGeom>
          <a:noFill/>
          <a:ln>
            <a:solidFill>
              <a:srgbClr val="19B4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4065" tIns="62033" rIns="124065" bIns="62033" anchor="ctr"/>
          <a:lstStyle/>
          <a:p>
            <a:pPr algn="ctr" defTabSz="1219012">
              <a:defRPr/>
            </a:pPr>
            <a:endParaRPr lang="zh-CN" altLang="en-US" sz="2400"/>
          </a:p>
        </p:txBody>
      </p:sp>
      <p:sp>
        <p:nvSpPr>
          <p:cNvPr id="35846" name="投影片編號版面配置區 1">
            <a:extLst>
              <a:ext uri="{FF2B5EF4-FFF2-40B4-BE49-F238E27FC236}">
                <a16:creationId xmlns:a16="http://schemas.microsoft.com/office/drawing/2014/main" id="{F1712183-368C-34B9-A641-E222A2539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68867" y="6356352"/>
            <a:ext cx="10957984" cy="501649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4267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990575" indent="-380990">
              <a:spcBef>
                <a:spcPct val="20000"/>
              </a:spcBef>
              <a:buFont typeface="Arial" panose="020B0604020202020204" pitchFamily="34" charset="0"/>
              <a:buChar char="–"/>
              <a:defRPr sz="3733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523962" indent="-304792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2133547" indent="-304792">
              <a:spcBef>
                <a:spcPct val="20000"/>
              </a:spcBef>
              <a:buFont typeface="Arial" panose="020B0604020202020204" pitchFamily="34" charset="0"/>
              <a:buChar char="–"/>
              <a:defRPr sz="2667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743131" indent="-304792">
              <a:spcBef>
                <a:spcPct val="20000"/>
              </a:spcBef>
              <a:buFont typeface="Arial" panose="020B0604020202020204" pitchFamily="34" charset="0"/>
              <a:buChar char="»"/>
              <a:defRPr sz="2667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3352716" indent="-304792" defTabSz="1217054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3962301" indent="-304792" defTabSz="1217054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4571886" indent="-304792" defTabSz="1217054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5181470" indent="-304792" defTabSz="1217054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D5BDB68-BF96-456A-992E-B361214C2EB3}" type="slidenum">
              <a:rPr lang="zh-CN" altLang="en-US" sz="2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35847" name="文字方塊 5">
            <a:extLst>
              <a:ext uri="{FF2B5EF4-FFF2-40B4-BE49-F238E27FC236}">
                <a16:creationId xmlns:a16="http://schemas.microsoft.com/office/drawing/2014/main" id="{10C9361F-0A46-75EC-B0D0-3A48BF2A2F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7350" y="1136689"/>
            <a:ext cx="546946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TW" altLang="en-US" sz="2400" dirty="0"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最差模型 </a:t>
            </a:r>
            <a:r>
              <a:rPr lang="en-US" altLang="zh-TW" sz="2400" dirty="0"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:</a:t>
            </a:r>
            <a:r>
              <a:rPr lang="zh-TW" altLang="en-US" sz="2400" dirty="0"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 決策數迴歸</a:t>
            </a:r>
            <a:endParaRPr lang="zh-TW" altLang="en-US" sz="2400" dirty="0">
              <a:highlight>
                <a:srgbClr val="FFFF00"/>
              </a:highlight>
            </a:endParaRP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BD4625-7AB8-A341-CAF5-1E34B9E50F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Box 20">
            <a:extLst>
              <a:ext uri="{FF2B5EF4-FFF2-40B4-BE49-F238E27FC236}">
                <a16:creationId xmlns:a16="http://schemas.microsoft.com/office/drawing/2014/main" id="{DB5D1225-1B1E-15E5-9F6E-FDD8F1ACE0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48834" y="357718"/>
            <a:ext cx="10477500" cy="617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4065" tIns="62033" rIns="124065" bIns="62033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TW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直接預測</a:t>
            </a:r>
            <a:endParaRPr lang="en-US" altLang="zh-TW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08564D99-9387-9E78-C49F-7D59CAB09C29}"/>
              </a:ext>
            </a:extLst>
          </p:cNvPr>
          <p:cNvSpPr/>
          <p:nvPr/>
        </p:nvSpPr>
        <p:spPr>
          <a:xfrm>
            <a:off x="539751" y="431800"/>
            <a:ext cx="558800" cy="560917"/>
          </a:xfrm>
          <a:prstGeom prst="rect">
            <a:avLst/>
          </a:prstGeom>
          <a:solidFill>
            <a:srgbClr val="19B4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4065" tIns="62033" rIns="124065" bIns="62033" anchor="ctr"/>
          <a:lstStyle/>
          <a:p>
            <a:pPr algn="ctr" defTabSz="1219012">
              <a:defRPr/>
            </a:pPr>
            <a:r>
              <a:rPr lang="en-US" altLang="zh-CN" sz="3200" dirty="0">
                <a:latin typeface="Agency FB" panose="020B0503020202020204" pitchFamily="34" charset="0"/>
              </a:rPr>
              <a:t>13</a:t>
            </a:r>
            <a:endParaRPr lang="zh-CN" altLang="en-US" sz="3200" dirty="0">
              <a:latin typeface="Agency FB" panose="020B0503020202020204" pitchFamily="34" charset="0"/>
            </a:endParaRPr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A6FD18CA-FCAC-BAA7-B000-0BF2CB63D26D}"/>
              </a:ext>
            </a:extLst>
          </p:cNvPr>
          <p:cNvCxnSpPr>
            <a:cxnSpLocks/>
          </p:cNvCxnSpPr>
          <p:nvPr/>
        </p:nvCxnSpPr>
        <p:spPr>
          <a:xfrm>
            <a:off x="2017184" y="1013884"/>
            <a:ext cx="9829800" cy="0"/>
          </a:xfrm>
          <a:prstGeom prst="line">
            <a:avLst/>
          </a:prstGeom>
          <a:ln w="12700">
            <a:solidFill>
              <a:srgbClr val="19B4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任意多边形: 形状 30">
            <a:extLst>
              <a:ext uri="{FF2B5EF4-FFF2-40B4-BE49-F238E27FC236}">
                <a16:creationId xmlns:a16="http://schemas.microsoft.com/office/drawing/2014/main" id="{4B977731-CC60-C4D6-90AD-EB17DB47E621}"/>
              </a:ext>
            </a:extLst>
          </p:cNvPr>
          <p:cNvSpPr/>
          <p:nvPr/>
        </p:nvSpPr>
        <p:spPr>
          <a:xfrm>
            <a:off x="1164168" y="939800"/>
            <a:ext cx="867833" cy="78317"/>
          </a:xfrm>
          <a:custGeom>
            <a:avLst/>
            <a:gdLst>
              <a:gd name="connsiteX0" fmla="*/ 0 w 640080"/>
              <a:gd name="connsiteY0" fmla="*/ 34335 h 57208"/>
              <a:gd name="connsiteX1" fmla="*/ 121920 w 640080"/>
              <a:gd name="connsiteY1" fmla="*/ 5760 h 57208"/>
              <a:gd name="connsiteX2" fmla="*/ 169545 w 640080"/>
              <a:gd name="connsiteY2" fmla="*/ 57195 h 57208"/>
              <a:gd name="connsiteX3" fmla="*/ 287655 w 640080"/>
              <a:gd name="connsiteY3" fmla="*/ 45 h 57208"/>
              <a:gd name="connsiteX4" fmla="*/ 392430 w 640080"/>
              <a:gd name="connsiteY4" fmla="*/ 47670 h 57208"/>
              <a:gd name="connsiteX5" fmla="*/ 640080 w 640080"/>
              <a:gd name="connsiteY5" fmla="*/ 51480 h 57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40080" h="57208">
                <a:moveTo>
                  <a:pt x="0" y="34335"/>
                </a:moveTo>
                <a:cubicBezTo>
                  <a:pt x="46831" y="18142"/>
                  <a:pt x="93663" y="1950"/>
                  <a:pt x="121920" y="5760"/>
                </a:cubicBezTo>
                <a:cubicBezTo>
                  <a:pt x="150177" y="9570"/>
                  <a:pt x="141923" y="58147"/>
                  <a:pt x="169545" y="57195"/>
                </a:cubicBezTo>
                <a:cubicBezTo>
                  <a:pt x="197167" y="56243"/>
                  <a:pt x="250508" y="1632"/>
                  <a:pt x="287655" y="45"/>
                </a:cubicBezTo>
                <a:cubicBezTo>
                  <a:pt x="324802" y="-1542"/>
                  <a:pt x="333693" y="39098"/>
                  <a:pt x="392430" y="47670"/>
                </a:cubicBezTo>
                <a:cubicBezTo>
                  <a:pt x="451168" y="56243"/>
                  <a:pt x="545624" y="53861"/>
                  <a:pt x="640080" y="51480"/>
                </a:cubicBezTo>
              </a:path>
            </a:pathLst>
          </a:custGeom>
          <a:noFill/>
          <a:ln>
            <a:solidFill>
              <a:srgbClr val="19B4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4065" tIns="62033" rIns="124065" bIns="62033" anchor="ctr"/>
          <a:lstStyle/>
          <a:p>
            <a:pPr algn="ctr" defTabSz="1219012">
              <a:defRPr/>
            </a:pPr>
            <a:endParaRPr lang="zh-CN" altLang="en-US" sz="2400"/>
          </a:p>
        </p:txBody>
      </p:sp>
      <p:sp>
        <p:nvSpPr>
          <p:cNvPr id="39942" name="投影片編號版面配置區 1">
            <a:extLst>
              <a:ext uri="{FF2B5EF4-FFF2-40B4-BE49-F238E27FC236}">
                <a16:creationId xmlns:a16="http://schemas.microsoft.com/office/drawing/2014/main" id="{4001E61B-EC65-617D-BED1-3501D9144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68867" y="6356352"/>
            <a:ext cx="10957984" cy="501649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4267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990575" indent="-380990">
              <a:spcBef>
                <a:spcPct val="20000"/>
              </a:spcBef>
              <a:buFont typeface="Arial" panose="020B0604020202020204" pitchFamily="34" charset="0"/>
              <a:buChar char="–"/>
              <a:defRPr sz="3733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523962" indent="-304792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2133547" indent="-304792">
              <a:spcBef>
                <a:spcPct val="20000"/>
              </a:spcBef>
              <a:buFont typeface="Arial" panose="020B0604020202020204" pitchFamily="34" charset="0"/>
              <a:buChar char="–"/>
              <a:defRPr sz="2667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743131" indent="-304792">
              <a:spcBef>
                <a:spcPct val="20000"/>
              </a:spcBef>
              <a:buFont typeface="Arial" panose="020B0604020202020204" pitchFamily="34" charset="0"/>
              <a:buChar char="»"/>
              <a:defRPr sz="2667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3352716" indent="-304792" defTabSz="1217054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3962301" indent="-304792" defTabSz="1217054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4571886" indent="-304792" defTabSz="1217054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5181470" indent="-304792" defTabSz="1217054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1645124-AB42-4FE6-BD2B-6B638C295A33}" type="slidenum">
              <a:rPr lang="zh-CN" altLang="en-US" sz="2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lang="zh-CN" altLang="en-US" sz="2400">
              <a:latin typeface="Times New Roman" panose="02020603050405020304" pitchFamily="18" charset="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C4C2221E-7C1C-CE1E-5764-3F762D1204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151" y="4574140"/>
            <a:ext cx="9417256" cy="1429404"/>
          </a:xfrm>
          <a:prstGeom prst="rect">
            <a:avLst/>
          </a:prstGeom>
        </p:spPr>
      </p:pic>
      <p:sp>
        <p:nvSpPr>
          <p:cNvPr id="4" name="框架 3">
            <a:extLst>
              <a:ext uri="{FF2B5EF4-FFF2-40B4-BE49-F238E27FC236}">
                <a16:creationId xmlns:a16="http://schemas.microsoft.com/office/drawing/2014/main" id="{0132A31E-02F4-738A-4719-EFDAD2B431A0}"/>
              </a:ext>
            </a:extLst>
          </p:cNvPr>
          <p:cNvSpPr/>
          <p:nvPr/>
        </p:nvSpPr>
        <p:spPr>
          <a:xfrm>
            <a:off x="6932084" y="4574140"/>
            <a:ext cx="3222149" cy="714702"/>
          </a:xfrm>
          <a:prstGeom prst="frame">
            <a:avLst>
              <a:gd name="adj1" fmla="val 638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6" name="框架 5">
            <a:extLst>
              <a:ext uri="{FF2B5EF4-FFF2-40B4-BE49-F238E27FC236}">
                <a16:creationId xmlns:a16="http://schemas.microsoft.com/office/drawing/2014/main" id="{1FB69C47-B0DD-899D-8162-2846FF1624AB}"/>
              </a:ext>
            </a:extLst>
          </p:cNvPr>
          <p:cNvSpPr/>
          <p:nvPr/>
        </p:nvSpPr>
        <p:spPr>
          <a:xfrm>
            <a:off x="819151" y="5471101"/>
            <a:ext cx="5276849" cy="439838"/>
          </a:xfrm>
          <a:prstGeom prst="frame">
            <a:avLst>
              <a:gd name="adj1" fmla="val 638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BD2A0385-7BE3-6FA7-0018-D7D8F92142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151" y="2038998"/>
            <a:ext cx="10535614" cy="1594082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25F0933D-B9D4-8AB2-47A3-422A41DC0655}"/>
              </a:ext>
            </a:extLst>
          </p:cNvPr>
          <p:cNvSpPr txBox="1"/>
          <p:nvPr/>
        </p:nvSpPr>
        <p:spPr>
          <a:xfrm>
            <a:off x="819151" y="1569158"/>
            <a:ext cx="60940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joblib</a:t>
            </a:r>
            <a:r>
              <a:rPr lang="zh-TW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存取訓練好的模型，執行預測。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358780CB-6E91-2894-27B9-B95A2C0C1AF8}"/>
              </a:ext>
            </a:extLst>
          </p:cNvPr>
          <p:cNvSpPr txBox="1"/>
          <p:nvPr/>
        </p:nvSpPr>
        <p:spPr>
          <a:xfrm>
            <a:off x="755840" y="4166768"/>
            <a:ext cx="60940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預測結果</a:t>
            </a:r>
          </a:p>
        </p:txBody>
      </p:sp>
    </p:spTree>
    <p:extLst>
      <p:ext uri="{BB962C8B-B14F-4D97-AF65-F5344CB8AC3E}">
        <p14:creationId xmlns:p14="http://schemas.microsoft.com/office/powerpoint/2010/main" val="980686046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8"/>
          <p:cNvSpPr>
            <a:spLocks/>
          </p:cNvSpPr>
          <p:nvPr/>
        </p:nvSpPr>
        <p:spPr bwMode="auto">
          <a:xfrm>
            <a:off x="337" y="190"/>
            <a:ext cx="12191329" cy="1973417"/>
          </a:xfrm>
          <a:custGeom>
            <a:avLst/>
            <a:gdLst>
              <a:gd name="T0" fmla="*/ 0 w 5687"/>
              <a:gd name="T1" fmla="*/ 0 h 920"/>
              <a:gd name="T2" fmla="*/ 5687 w 5687"/>
              <a:gd name="T3" fmla="*/ 920 h 920"/>
              <a:gd name="T4" fmla="*/ 0 w 5687"/>
              <a:gd name="T5" fmla="*/ 320 h 920"/>
              <a:gd name="T6" fmla="*/ 0 w 5687"/>
              <a:gd name="T7" fmla="*/ 0 h 9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687" h="920">
                <a:moveTo>
                  <a:pt x="0" y="0"/>
                </a:moveTo>
                <a:lnTo>
                  <a:pt x="5687" y="920"/>
                </a:lnTo>
                <a:lnTo>
                  <a:pt x="0" y="320"/>
                </a:lnTo>
                <a:lnTo>
                  <a:pt x="0" y="0"/>
                </a:lnTo>
                <a:close/>
              </a:path>
            </a:pathLst>
          </a:custGeom>
          <a:solidFill>
            <a:srgbClr val="92D050"/>
          </a:solidFill>
          <a:ln w="0">
            <a:solidFill>
              <a:srgbClr val="92D050"/>
            </a:solidFill>
            <a:prstDash val="solid"/>
            <a:round/>
            <a:headEnd/>
            <a:tailEnd/>
          </a:ln>
        </p:spPr>
        <p:txBody>
          <a:bodyPr vert="horz" wrap="square" lIns="121913" tIns="60956" rIns="121913" bIns="60956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 dirty="0"/>
          </a:p>
        </p:txBody>
      </p:sp>
      <p:sp>
        <p:nvSpPr>
          <p:cNvPr id="11" name="矩形 10"/>
          <p:cNvSpPr/>
          <p:nvPr/>
        </p:nvSpPr>
        <p:spPr>
          <a:xfrm>
            <a:off x="11350555" y="288385"/>
            <a:ext cx="734944" cy="3786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866952">
              <a:defRPr/>
            </a:pPr>
            <a:r>
              <a:rPr lang="en-US" altLang="zh-CN" sz="133" kern="0" dirty="0">
                <a:solidFill>
                  <a:sysClr val="window" lastClr="FFFFFF"/>
                </a:solidFill>
              </a:rPr>
              <a:t>PPT</a:t>
            </a:r>
            <a:r>
              <a:rPr lang="zh-CN" altLang="en-US" sz="133" kern="0" dirty="0">
                <a:solidFill>
                  <a:sysClr val="window" lastClr="FFFFFF"/>
                </a:solidFill>
              </a:rPr>
              <a:t>模板下载：</a:t>
            </a:r>
            <a:r>
              <a:rPr lang="en-US" altLang="zh-CN" sz="133" kern="0" dirty="0">
                <a:solidFill>
                  <a:sysClr val="window" lastClr="FFFFFF"/>
                </a:solidFill>
              </a:rPr>
              <a:t>www.1ppt.com/moban/     </a:t>
            </a:r>
            <a:r>
              <a:rPr lang="zh-CN" altLang="en-US" sz="133" kern="0" dirty="0">
                <a:solidFill>
                  <a:sysClr val="window" lastClr="FFFFFF"/>
                </a:solidFill>
              </a:rPr>
              <a:t>行业</a:t>
            </a:r>
            <a:r>
              <a:rPr lang="en-US" altLang="zh-CN" sz="133" kern="0" dirty="0">
                <a:solidFill>
                  <a:sysClr val="window" lastClr="FFFFFF"/>
                </a:solidFill>
              </a:rPr>
              <a:t>PPT</a:t>
            </a:r>
            <a:r>
              <a:rPr lang="zh-CN" altLang="en-US" sz="133" kern="0" dirty="0">
                <a:solidFill>
                  <a:sysClr val="window" lastClr="FFFFFF"/>
                </a:solidFill>
              </a:rPr>
              <a:t>模板：</a:t>
            </a:r>
            <a:r>
              <a:rPr lang="en-US" altLang="zh-CN" sz="133" kern="0" dirty="0">
                <a:solidFill>
                  <a:sysClr val="window" lastClr="FFFFFF"/>
                </a:solidFill>
              </a:rPr>
              <a:t>www.1ppt.com/hangye/ </a:t>
            </a:r>
          </a:p>
          <a:p>
            <a:pPr defTabSz="866952">
              <a:defRPr/>
            </a:pPr>
            <a:r>
              <a:rPr lang="zh-CN" altLang="en-US" sz="133" kern="0" dirty="0">
                <a:solidFill>
                  <a:sysClr val="window" lastClr="FFFFFF"/>
                </a:solidFill>
              </a:rPr>
              <a:t>节日</a:t>
            </a:r>
            <a:r>
              <a:rPr lang="en-US" altLang="zh-CN" sz="133" kern="0" dirty="0">
                <a:solidFill>
                  <a:sysClr val="window" lastClr="FFFFFF"/>
                </a:solidFill>
              </a:rPr>
              <a:t>PPT</a:t>
            </a:r>
            <a:r>
              <a:rPr lang="zh-CN" altLang="en-US" sz="133" kern="0" dirty="0">
                <a:solidFill>
                  <a:sysClr val="window" lastClr="FFFFFF"/>
                </a:solidFill>
              </a:rPr>
              <a:t>模板：</a:t>
            </a:r>
            <a:r>
              <a:rPr lang="en-US" altLang="zh-CN" sz="133" kern="0" dirty="0">
                <a:solidFill>
                  <a:sysClr val="window" lastClr="FFFFFF"/>
                </a:solidFill>
              </a:rPr>
              <a:t>www.1ppt.com/jieri/           PPT</a:t>
            </a:r>
            <a:r>
              <a:rPr lang="zh-CN" altLang="en-US" sz="133" kern="0" dirty="0">
                <a:solidFill>
                  <a:sysClr val="window" lastClr="FFFFFF"/>
                </a:solidFill>
              </a:rPr>
              <a:t>素材下载：</a:t>
            </a:r>
            <a:r>
              <a:rPr lang="en-US" altLang="zh-CN" sz="133" kern="0" dirty="0">
                <a:solidFill>
                  <a:sysClr val="window" lastClr="FFFFFF"/>
                </a:solidFill>
              </a:rPr>
              <a:t>www.1ppt.com/sucai/</a:t>
            </a:r>
          </a:p>
          <a:p>
            <a:pPr defTabSz="866952">
              <a:defRPr/>
            </a:pPr>
            <a:r>
              <a:rPr lang="en-US" altLang="zh-CN" sz="133" kern="0" dirty="0">
                <a:solidFill>
                  <a:sysClr val="window" lastClr="FFFFFF"/>
                </a:solidFill>
              </a:rPr>
              <a:t>PPT</a:t>
            </a:r>
            <a:r>
              <a:rPr lang="zh-CN" altLang="en-US" sz="133" kern="0" dirty="0">
                <a:solidFill>
                  <a:sysClr val="window" lastClr="FFFFFF"/>
                </a:solidFill>
              </a:rPr>
              <a:t>背景图片：</a:t>
            </a:r>
            <a:r>
              <a:rPr lang="en-US" altLang="zh-CN" sz="133" kern="0" dirty="0">
                <a:solidFill>
                  <a:sysClr val="window" lastClr="FFFFFF"/>
                </a:solidFill>
              </a:rPr>
              <a:t>www.1ppt.com/beijing/      PPT</a:t>
            </a:r>
            <a:r>
              <a:rPr lang="zh-CN" altLang="en-US" sz="133" kern="0" dirty="0">
                <a:solidFill>
                  <a:sysClr val="window" lastClr="FFFFFF"/>
                </a:solidFill>
              </a:rPr>
              <a:t>图表下载：</a:t>
            </a:r>
            <a:r>
              <a:rPr lang="en-US" altLang="zh-CN" sz="133" kern="0" dirty="0">
                <a:solidFill>
                  <a:sysClr val="window" lastClr="FFFFFF"/>
                </a:solidFill>
              </a:rPr>
              <a:t>www.1ppt.com/tubiao/      </a:t>
            </a:r>
          </a:p>
          <a:p>
            <a:pPr defTabSz="866952">
              <a:defRPr/>
            </a:pPr>
            <a:r>
              <a:rPr lang="zh-CN" altLang="en-US" sz="133" kern="0" dirty="0">
                <a:solidFill>
                  <a:sysClr val="window" lastClr="FFFFFF"/>
                </a:solidFill>
              </a:rPr>
              <a:t>优秀</a:t>
            </a:r>
            <a:r>
              <a:rPr lang="en-US" altLang="zh-CN" sz="133" kern="0" dirty="0">
                <a:solidFill>
                  <a:sysClr val="window" lastClr="FFFFFF"/>
                </a:solidFill>
              </a:rPr>
              <a:t>PPT</a:t>
            </a:r>
            <a:r>
              <a:rPr lang="zh-CN" altLang="en-US" sz="133" kern="0" dirty="0">
                <a:solidFill>
                  <a:sysClr val="window" lastClr="FFFFFF"/>
                </a:solidFill>
              </a:rPr>
              <a:t>下载：</a:t>
            </a:r>
            <a:r>
              <a:rPr lang="en-US" altLang="zh-CN" sz="133" kern="0" dirty="0">
                <a:solidFill>
                  <a:sysClr val="window" lastClr="FFFFFF"/>
                </a:solidFill>
              </a:rPr>
              <a:t>www.1ppt.com/xiazai/        PPT</a:t>
            </a:r>
            <a:r>
              <a:rPr lang="zh-CN" altLang="en-US" sz="133" kern="0" dirty="0">
                <a:solidFill>
                  <a:sysClr val="window" lastClr="FFFFFF"/>
                </a:solidFill>
              </a:rPr>
              <a:t>教程： </a:t>
            </a:r>
            <a:r>
              <a:rPr lang="en-US" altLang="zh-CN" sz="133" kern="0" dirty="0">
                <a:solidFill>
                  <a:sysClr val="window" lastClr="FFFFFF"/>
                </a:solidFill>
              </a:rPr>
              <a:t>www.1ppt.com/powerpoint/      </a:t>
            </a:r>
          </a:p>
          <a:p>
            <a:pPr defTabSz="866952">
              <a:defRPr/>
            </a:pPr>
            <a:r>
              <a:rPr lang="en-US" altLang="zh-CN" sz="133" kern="0" dirty="0">
                <a:solidFill>
                  <a:sysClr val="window" lastClr="FFFFFF"/>
                </a:solidFill>
              </a:rPr>
              <a:t>Word</a:t>
            </a:r>
            <a:r>
              <a:rPr lang="zh-CN" altLang="en-US" sz="133" kern="0" dirty="0">
                <a:solidFill>
                  <a:sysClr val="window" lastClr="FFFFFF"/>
                </a:solidFill>
              </a:rPr>
              <a:t>教程： </a:t>
            </a:r>
            <a:r>
              <a:rPr lang="en-US" altLang="zh-CN" sz="133" kern="0" dirty="0">
                <a:solidFill>
                  <a:sysClr val="window" lastClr="FFFFFF"/>
                </a:solidFill>
              </a:rPr>
              <a:t>www.1ppt.com/word/              Excel</a:t>
            </a:r>
            <a:r>
              <a:rPr lang="zh-CN" altLang="en-US" sz="133" kern="0" dirty="0">
                <a:solidFill>
                  <a:sysClr val="window" lastClr="FFFFFF"/>
                </a:solidFill>
              </a:rPr>
              <a:t>教程：</a:t>
            </a:r>
            <a:r>
              <a:rPr lang="en-US" altLang="zh-CN" sz="133" kern="0" dirty="0">
                <a:solidFill>
                  <a:sysClr val="window" lastClr="FFFFFF"/>
                </a:solidFill>
              </a:rPr>
              <a:t>www.1ppt.com/excel/  </a:t>
            </a:r>
          </a:p>
          <a:p>
            <a:pPr defTabSz="866952">
              <a:defRPr/>
            </a:pPr>
            <a:r>
              <a:rPr lang="zh-CN" altLang="en-US" sz="133" kern="0" dirty="0">
                <a:solidFill>
                  <a:sysClr val="window" lastClr="FFFFFF"/>
                </a:solidFill>
              </a:rPr>
              <a:t>资料下载：</a:t>
            </a:r>
            <a:r>
              <a:rPr lang="en-US" altLang="zh-CN" sz="133" kern="0" dirty="0">
                <a:solidFill>
                  <a:sysClr val="window" lastClr="FFFFFF"/>
                </a:solidFill>
              </a:rPr>
              <a:t>www.1ppt.com/ziliao/                PPT</a:t>
            </a:r>
            <a:r>
              <a:rPr lang="zh-CN" altLang="en-US" sz="133" kern="0" dirty="0">
                <a:solidFill>
                  <a:sysClr val="window" lastClr="FFFFFF"/>
                </a:solidFill>
              </a:rPr>
              <a:t>课件下载：</a:t>
            </a:r>
            <a:r>
              <a:rPr lang="en-US" altLang="zh-CN" sz="133" kern="0" dirty="0">
                <a:solidFill>
                  <a:sysClr val="window" lastClr="FFFFFF"/>
                </a:solidFill>
              </a:rPr>
              <a:t>www.1ppt.com/kejian/ </a:t>
            </a:r>
          </a:p>
          <a:p>
            <a:pPr defTabSz="866952">
              <a:defRPr/>
            </a:pPr>
            <a:r>
              <a:rPr lang="zh-CN" altLang="en-US" sz="133" kern="0" dirty="0">
                <a:solidFill>
                  <a:sysClr val="window" lastClr="FFFFFF"/>
                </a:solidFill>
              </a:rPr>
              <a:t>范文下载：</a:t>
            </a:r>
            <a:r>
              <a:rPr lang="en-US" altLang="zh-CN" sz="133" kern="0" dirty="0">
                <a:solidFill>
                  <a:sysClr val="window" lastClr="FFFFFF"/>
                </a:solidFill>
              </a:rPr>
              <a:t>www.1ppt.com/fanwen/             </a:t>
            </a:r>
            <a:r>
              <a:rPr lang="zh-CN" altLang="en-US" sz="133" kern="0" dirty="0">
                <a:solidFill>
                  <a:sysClr val="window" lastClr="FFFFFF"/>
                </a:solidFill>
              </a:rPr>
              <a:t>试卷下载：</a:t>
            </a:r>
            <a:r>
              <a:rPr lang="en-US" altLang="zh-CN" sz="133" kern="0" dirty="0">
                <a:solidFill>
                  <a:sysClr val="window" lastClr="FFFFFF"/>
                </a:solidFill>
              </a:rPr>
              <a:t>www.1ppt.com/shiti/  </a:t>
            </a:r>
          </a:p>
          <a:p>
            <a:pPr defTabSz="866952">
              <a:defRPr/>
            </a:pPr>
            <a:r>
              <a:rPr lang="zh-CN" altLang="en-US" sz="133" kern="0" dirty="0">
                <a:solidFill>
                  <a:sysClr val="window" lastClr="FFFFFF"/>
                </a:solidFill>
              </a:rPr>
              <a:t>教案下载：</a:t>
            </a:r>
            <a:r>
              <a:rPr lang="en-US" altLang="zh-CN" sz="133" kern="0" dirty="0">
                <a:solidFill>
                  <a:sysClr val="window" lastClr="FFFFFF"/>
                </a:solidFill>
              </a:rPr>
              <a:t>www.1ppt.com/jiaoan/        PPT</a:t>
            </a:r>
            <a:r>
              <a:rPr lang="zh-CN" altLang="en-US" sz="133" kern="0" dirty="0">
                <a:solidFill>
                  <a:sysClr val="window" lastClr="FFFFFF"/>
                </a:solidFill>
              </a:rPr>
              <a:t>论坛：</a:t>
            </a:r>
            <a:r>
              <a:rPr lang="en-US" altLang="zh-CN" sz="133" kern="0" dirty="0">
                <a:solidFill>
                  <a:sysClr val="window" lastClr="FFFFFF"/>
                </a:solidFill>
              </a:rPr>
              <a:t>www.1ppt.cn</a:t>
            </a:r>
          </a:p>
          <a:p>
            <a:pPr defTabSz="866952">
              <a:defRPr/>
            </a:pPr>
            <a:r>
              <a:rPr lang="en-US" altLang="zh-CN" sz="133" kern="0" dirty="0">
                <a:solidFill>
                  <a:sysClr val="window" lastClr="FFFFFF"/>
                </a:solidFill>
              </a:rPr>
              <a:t> </a:t>
            </a:r>
            <a:endParaRPr lang="zh-CN" altLang="en-US" sz="133" kern="0" dirty="0">
              <a:solidFill>
                <a:sysClr val="window" lastClr="FFFFFF"/>
              </a:solidFill>
            </a:endParaRPr>
          </a:p>
        </p:txBody>
      </p:sp>
      <p:sp>
        <p:nvSpPr>
          <p:cNvPr id="10" name="矩形 259"/>
          <p:cNvSpPr>
            <a:spLocks noChangeArrowheads="1"/>
          </p:cNvSpPr>
          <p:nvPr/>
        </p:nvSpPr>
        <p:spPr bwMode="auto">
          <a:xfrm>
            <a:off x="2118443" y="2698934"/>
            <a:ext cx="7955116" cy="13133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defTabSz="1219012">
              <a:buNone/>
              <a:defRPr/>
            </a:pPr>
            <a:r>
              <a:rPr lang="en-US" altLang="zh-TW" sz="4267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 for your time and attention!!</a:t>
            </a:r>
            <a:endParaRPr lang="en-US" altLang="zh-CN" sz="4267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矩形 259"/>
          <p:cNvSpPr>
            <a:spLocks noChangeArrowheads="1"/>
          </p:cNvSpPr>
          <p:nvPr/>
        </p:nvSpPr>
        <p:spPr bwMode="auto">
          <a:xfrm>
            <a:off x="5423925" y="4161653"/>
            <a:ext cx="4992555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r" eaLnBrk="1" hangingPunct="1">
              <a:buNone/>
            </a:pPr>
            <a:r>
              <a:rPr lang="zh-TW" altLang="en-US" sz="2667" dirty="0">
                <a:solidFill>
                  <a:srgbClr val="404040"/>
                </a:solidFill>
                <a:cs typeface="Arial" panose="020B0604020202020204" pitchFamily="34" charset="0"/>
              </a:rPr>
              <a:t>報告人 </a:t>
            </a:r>
            <a:r>
              <a:rPr lang="en-US" altLang="zh-TW" sz="2667" dirty="0">
                <a:solidFill>
                  <a:srgbClr val="404040"/>
                </a:solidFill>
                <a:cs typeface="Arial" panose="020B0604020202020204" pitchFamily="34" charset="0"/>
              </a:rPr>
              <a:t>:</a:t>
            </a:r>
            <a:r>
              <a:rPr lang="zh-TW" altLang="en-US" sz="2667" dirty="0">
                <a:solidFill>
                  <a:srgbClr val="404040"/>
                </a:solidFill>
                <a:cs typeface="Arial" panose="020B0604020202020204" pitchFamily="34" charset="0"/>
              </a:rPr>
              <a:t> 黃偉豪 </a:t>
            </a:r>
            <a:endParaRPr lang="en-US" altLang="zh-TW" sz="2667" dirty="0">
              <a:solidFill>
                <a:srgbClr val="404040"/>
              </a:solidFill>
              <a:cs typeface="Arial" panose="020B0604020202020204" pitchFamily="34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1DDD2CA-1052-936F-5493-837B17DC9C0C}"/>
              </a:ext>
            </a:extLst>
          </p:cNvPr>
          <p:cNvSpPr txBox="1"/>
          <p:nvPr/>
        </p:nvSpPr>
        <p:spPr>
          <a:xfrm>
            <a:off x="1967542" y="2020901"/>
            <a:ext cx="610234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32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Calibri" panose="020F0502020204030204" pitchFamily="34" charset="0"/>
              </a:rPr>
              <a:t>20</a:t>
            </a:r>
            <a:r>
              <a:rPr lang="en-US" altLang="zh-TW" sz="32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Calibri" panose="020F0502020204030204" pitchFamily="34" charset="0"/>
              </a:rPr>
              <a:t>24/03/19</a:t>
            </a:r>
            <a:endParaRPr lang="en-US" altLang="zh-CN" sz="32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Calibri" panose="020F0502020204030204" pitchFamily="34" charset="0"/>
            </a:endParaRPr>
          </a:p>
        </p:txBody>
      </p:sp>
      <p:sp>
        <p:nvSpPr>
          <p:cNvPr id="9" name="Freeform 6">
            <a:extLst>
              <a:ext uri="{FF2B5EF4-FFF2-40B4-BE49-F238E27FC236}">
                <a16:creationId xmlns:a16="http://schemas.microsoft.com/office/drawing/2014/main" id="{2E9B8550-447F-7AF1-2A93-CBA64250901B}"/>
              </a:ext>
            </a:extLst>
          </p:cNvPr>
          <p:cNvSpPr>
            <a:spLocks/>
          </p:cNvSpPr>
          <p:nvPr/>
        </p:nvSpPr>
        <p:spPr bwMode="auto">
          <a:xfrm>
            <a:off x="1" y="4918715"/>
            <a:ext cx="8963183" cy="1939096"/>
          </a:xfrm>
          <a:custGeom>
            <a:avLst/>
            <a:gdLst>
              <a:gd name="T0" fmla="*/ 2 w 4183"/>
              <a:gd name="T1" fmla="*/ 0 h 904"/>
              <a:gd name="T2" fmla="*/ 4183 w 4183"/>
              <a:gd name="T3" fmla="*/ 902 h 904"/>
              <a:gd name="T4" fmla="*/ 0 w 4183"/>
              <a:gd name="T5" fmla="*/ 904 h 904"/>
              <a:gd name="T6" fmla="*/ 2 w 4183"/>
              <a:gd name="T7" fmla="*/ 0 h 9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183" h="904">
                <a:moveTo>
                  <a:pt x="2" y="0"/>
                </a:moveTo>
                <a:lnTo>
                  <a:pt x="4183" y="902"/>
                </a:lnTo>
                <a:lnTo>
                  <a:pt x="0" y="904"/>
                </a:lnTo>
                <a:lnTo>
                  <a:pt x="2" y="0"/>
                </a:lnTo>
                <a:close/>
              </a:path>
            </a:pathLst>
          </a:custGeom>
          <a:solidFill>
            <a:srgbClr val="1F4C6B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13" tIns="60956" rIns="121913" bIns="60956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13" name="Freeform 7">
            <a:extLst>
              <a:ext uri="{FF2B5EF4-FFF2-40B4-BE49-F238E27FC236}">
                <a16:creationId xmlns:a16="http://schemas.microsoft.com/office/drawing/2014/main" id="{5D404A68-69DB-B527-30A8-2AE7F2391973}"/>
              </a:ext>
            </a:extLst>
          </p:cNvPr>
          <p:cNvSpPr>
            <a:spLocks/>
          </p:cNvSpPr>
          <p:nvPr/>
        </p:nvSpPr>
        <p:spPr bwMode="auto">
          <a:xfrm>
            <a:off x="1" y="188"/>
            <a:ext cx="12191329" cy="1973417"/>
          </a:xfrm>
          <a:custGeom>
            <a:avLst/>
            <a:gdLst>
              <a:gd name="T0" fmla="*/ 0 w 5687"/>
              <a:gd name="T1" fmla="*/ 0 h 920"/>
              <a:gd name="T2" fmla="*/ 5687 w 5687"/>
              <a:gd name="T3" fmla="*/ 0 h 920"/>
              <a:gd name="T4" fmla="*/ 5687 w 5687"/>
              <a:gd name="T5" fmla="*/ 920 h 920"/>
              <a:gd name="T6" fmla="*/ 0 w 5687"/>
              <a:gd name="T7" fmla="*/ 0 h 9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687" h="920">
                <a:moveTo>
                  <a:pt x="0" y="0"/>
                </a:moveTo>
                <a:lnTo>
                  <a:pt x="5687" y="0"/>
                </a:lnTo>
                <a:lnTo>
                  <a:pt x="5687" y="920"/>
                </a:lnTo>
                <a:lnTo>
                  <a:pt x="0" y="0"/>
                </a:lnTo>
                <a:close/>
              </a:path>
            </a:pathLst>
          </a:custGeom>
          <a:solidFill>
            <a:srgbClr val="1F4C6B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13" tIns="60956" rIns="121913" bIns="60956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1538139656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1C26A9-1DBB-2B2F-D1AF-3C3D9AC331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757DEA0D-085E-BE31-F6F0-BB3E285213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0" y="1120765"/>
            <a:ext cx="9144018" cy="5486411"/>
          </a:xfrm>
          <a:prstGeom prst="rect">
            <a:avLst/>
          </a:prstGeom>
        </p:spPr>
      </p:pic>
      <p:sp>
        <p:nvSpPr>
          <p:cNvPr id="35842" name="TextBox 20">
            <a:extLst>
              <a:ext uri="{FF2B5EF4-FFF2-40B4-BE49-F238E27FC236}">
                <a16:creationId xmlns:a16="http://schemas.microsoft.com/office/drawing/2014/main" id="{C06667F2-47EC-9BA3-8474-E62627A204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48834" y="357718"/>
            <a:ext cx="10477500" cy="617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4065" tIns="62033" rIns="124065" bIns="62033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TW" altLang="en-US" b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各模型手術預測</a:t>
            </a:r>
            <a:endParaRPr lang="en-US" altLang="zh-TW" b="1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35044D2A-9CCF-4567-3EC9-645BA77BF55F}"/>
              </a:ext>
            </a:extLst>
          </p:cNvPr>
          <p:cNvSpPr/>
          <p:nvPr/>
        </p:nvSpPr>
        <p:spPr>
          <a:xfrm>
            <a:off x="539751" y="431800"/>
            <a:ext cx="558800" cy="560917"/>
          </a:xfrm>
          <a:prstGeom prst="rect">
            <a:avLst/>
          </a:prstGeom>
          <a:solidFill>
            <a:srgbClr val="19B4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4065" tIns="62033" rIns="124065" bIns="62033" anchor="ctr"/>
          <a:lstStyle/>
          <a:p>
            <a:pPr algn="ctr" defTabSz="1219012">
              <a:defRPr/>
            </a:pPr>
            <a:r>
              <a:rPr lang="en-US" altLang="zh-CN" sz="3200" dirty="0">
                <a:latin typeface="Agency FB" panose="020B0503020202020204" pitchFamily="34" charset="0"/>
              </a:rPr>
              <a:t>14</a:t>
            </a:r>
            <a:endParaRPr lang="en-US" altLang="zh-TW" sz="3200" dirty="0">
              <a:latin typeface="Agency FB" panose="020B0503020202020204" pitchFamily="34" charset="0"/>
            </a:endParaRPr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7B5BE32B-1B72-5E95-FCD8-89F4C9EBC1A6}"/>
              </a:ext>
            </a:extLst>
          </p:cNvPr>
          <p:cNvCxnSpPr>
            <a:cxnSpLocks/>
          </p:cNvCxnSpPr>
          <p:nvPr/>
        </p:nvCxnSpPr>
        <p:spPr>
          <a:xfrm>
            <a:off x="2017184" y="1013884"/>
            <a:ext cx="9829800" cy="0"/>
          </a:xfrm>
          <a:prstGeom prst="line">
            <a:avLst/>
          </a:prstGeom>
          <a:ln w="12700">
            <a:solidFill>
              <a:srgbClr val="19B4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任意多边形: 形状 30">
            <a:extLst>
              <a:ext uri="{FF2B5EF4-FFF2-40B4-BE49-F238E27FC236}">
                <a16:creationId xmlns:a16="http://schemas.microsoft.com/office/drawing/2014/main" id="{01D21331-0F0D-3BA6-A965-21CBDE476219}"/>
              </a:ext>
            </a:extLst>
          </p:cNvPr>
          <p:cNvSpPr/>
          <p:nvPr/>
        </p:nvSpPr>
        <p:spPr>
          <a:xfrm>
            <a:off x="1164168" y="939800"/>
            <a:ext cx="867833" cy="78317"/>
          </a:xfrm>
          <a:custGeom>
            <a:avLst/>
            <a:gdLst>
              <a:gd name="connsiteX0" fmla="*/ 0 w 640080"/>
              <a:gd name="connsiteY0" fmla="*/ 34335 h 57208"/>
              <a:gd name="connsiteX1" fmla="*/ 121920 w 640080"/>
              <a:gd name="connsiteY1" fmla="*/ 5760 h 57208"/>
              <a:gd name="connsiteX2" fmla="*/ 169545 w 640080"/>
              <a:gd name="connsiteY2" fmla="*/ 57195 h 57208"/>
              <a:gd name="connsiteX3" fmla="*/ 287655 w 640080"/>
              <a:gd name="connsiteY3" fmla="*/ 45 h 57208"/>
              <a:gd name="connsiteX4" fmla="*/ 392430 w 640080"/>
              <a:gd name="connsiteY4" fmla="*/ 47670 h 57208"/>
              <a:gd name="connsiteX5" fmla="*/ 640080 w 640080"/>
              <a:gd name="connsiteY5" fmla="*/ 51480 h 57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40080" h="57208">
                <a:moveTo>
                  <a:pt x="0" y="34335"/>
                </a:moveTo>
                <a:cubicBezTo>
                  <a:pt x="46831" y="18142"/>
                  <a:pt x="93663" y="1950"/>
                  <a:pt x="121920" y="5760"/>
                </a:cubicBezTo>
                <a:cubicBezTo>
                  <a:pt x="150177" y="9570"/>
                  <a:pt x="141923" y="58147"/>
                  <a:pt x="169545" y="57195"/>
                </a:cubicBezTo>
                <a:cubicBezTo>
                  <a:pt x="197167" y="56243"/>
                  <a:pt x="250508" y="1632"/>
                  <a:pt x="287655" y="45"/>
                </a:cubicBezTo>
                <a:cubicBezTo>
                  <a:pt x="324802" y="-1542"/>
                  <a:pt x="333693" y="39098"/>
                  <a:pt x="392430" y="47670"/>
                </a:cubicBezTo>
                <a:cubicBezTo>
                  <a:pt x="451168" y="56243"/>
                  <a:pt x="545624" y="53861"/>
                  <a:pt x="640080" y="51480"/>
                </a:cubicBezTo>
              </a:path>
            </a:pathLst>
          </a:custGeom>
          <a:noFill/>
          <a:ln>
            <a:solidFill>
              <a:srgbClr val="19B4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4065" tIns="62033" rIns="124065" bIns="62033" anchor="ctr"/>
          <a:lstStyle/>
          <a:p>
            <a:pPr algn="ctr" defTabSz="1219012">
              <a:defRPr/>
            </a:pPr>
            <a:endParaRPr lang="zh-CN" altLang="en-US" sz="2400"/>
          </a:p>
        </p:txBody>
      </p:sp>
      <p:sp>
        <p:nvSpPr>
          <p:cNvPr id="35846" name="投影片編號版面配置區 1">
            <a:extLst>
              <a:ext uri="{FF2B5EF4-FFF2-40B4-BE49-F238E27FC236}">
                <a16:creationId xmlns:a16="http://schemas.microsoft.com/office/drawing/2014/main" id="{39D8E093-6EA6-EA29-9DA6-62068D357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68867" y="6356352"/>
            <a:ext cx="10957984" cy="501649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4267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990575" indent="-380990">
              <a:spcBef>
                <a:spcPct val="20000"/>
              </a:spcBef>
              <a:buFont typeface="Arial" panose="020B0604020202020204" pitchFamily="34" charset="0"/>
              <a:buChar char="–"/>
              <a:defRPr sz="3733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523962" indent="-304792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2133547" indent="-304792">
              <a:spcBef>
                <a:spcPct val="20000"/>
              </a:spcBef>
              <a:buFont typeface="Arial" panose="020B0604020202020204" pitchFamily="34" charset="0"/>
              <a:buChar char="–"/>
              <a:defRPr sz="2667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743131" indent="-304792">
              <a:spcBef>
                <a:spcPct val="20000"/>
              </a:spcBef>
              <a:buFont typeface="Arial" panose="020B0604020202020204" pitchFamily="34" charset="0"/>
              <a:buChar char="»"/>
              <a:defRPr sz="2667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3352716" indent="-304792" defTabSz="1217054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3962301" indent="-304792" defTabSz="1217054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4571886" indent="-304792" defTabSz="1217054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5181470" indent="-304792" defTabSz="1217054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D5BDB68-BF96-456A-992E-B361214C2EB3}" type="slidenum">
              <a:rPr lang="zh-CN" altLang="en-US" sz="2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16</a:t>
            </a:fld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35847" name="文字方塊 5">
            <a:extLst>
              <a:ext uri="{FF2B5EF4-FFF2-40B4-BE49-F238E27FC236}">
                <a16:creationId xmlns:a16="http://schemas.microsoft.com/office/drawing/2014/main" id="{35E23574-7639-EAB1-2D27-292D86507A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1266" y="1096706"/>
            <a:ext cx="546946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zh-TW" altLang="en-US" sz="2400" dirty="0"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隨機森林迴歸</a:t>
            </a:r>
            <a:endParaRPr lang="zh-TW" altLang="en-US" sz="24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950033800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DCB639-000B-12AD-753B-800E7E3773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175AB695-8F1B-4E58-3965-FCF24D39C5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5850" y="1120765"/>
            <a:ext cx="9144018" cy="5486411"/>
          </a:xfrm>
          <a:prstGeom prst="rect">
            <a:avLst/>
          </a:prstGeom>
        </p:spPr>
      </p:pic>
      <p:sp>
        <p:nvSpPr>
          <p:cNvPr id="35842" name="TextBox 20">
            <a:extLst>
              <a:ext uri="{FF2B5EF4-FFF2-40B4-BE49-F238E27FC236}">
                <a16:creationId xmlns:a16="http://schemas.microsoft.com/office/drawing/2014/main" id="{88E7767F-ABA7-8C88-B627-2C0770705C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48834" y="357718"/>
            <a:ext cx="10477500" cy="617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4065" tIns="62033" rIns="124065" bIns="62033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TW" altLang="en-US" b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各模型手術預測</a:t>
            </a:r>
            <a:endParaRPr lang="en-US" altLang="zh-TW" b="1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0A7DF3AD-FEAF-F9A2-E50D-6C5FB03F65C8}"/>
              </a:ext>
            </a:extLst>
          </p:cNvPr>
          <p:cNvSpPr/>
          <p:nvPr/>
        </p:nvSpPr>
        <p:spPr>
          <a:xfrm>
            <a:off x="539751" y="431800"/>
            <a:ext cx="558800" cy="560917"/>
          </a:xfrm>
          <a:prstGeom prst="rect">
            <a:avLst/>
          </a:prstGeom>
          <a:solidFill>
            <a:srgbClr val="19B4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4065" tIns="62033" rIns="124065" bIns="62033" anchor="ctr"/>
          <a:lstStyle/>
          <a:p>
            <a:pPr algn="ctr" defTabSz="1219012">
              <a:defRPr/>
            </a:pPr>
            <a:r>
              <a:rPr lang="en-US" altLang="zh-CN" sz="3200" dirty="0">
                <a:latin typeface="Agency FB" panose="020B0503020202020204" pitchFamily="34" charset="0"/>
              </a:rPr>
              <a:t>15</a:t>
            </a:r>
            <a:endParaRPr lang="en-US" altLang="zh-TW" sz="3200" dirty="0">
              <a:latin typeface="Agency FB" panose="020B0503020202020204" pitchFamily="34" charset="0"/>
            </a:endParaRPr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A15E7A19-0C59-018E-CAA2-440521F9D3AF}"/>
              </a:ext>
            </a:extLst>
          </p:cNvPr>
          <p:cNvCxnSpPr>
            <a:cxnSpLocks/>
          </p:cNvCxnSpPr>
          <p:nvPr/>
        </p:nvCxnSpPr>
        <p:spPr>
          <a:xfrm>
            <a:off x="2017184" y="1013884"/>
            <a:ext cx="9829800" cy="0"/>
          </a:xfrm>
          <a:prstGeom prst="line">
            <a:avLst/>
          </a:prstGeom>
          <a:ln w="12700">
            <a:solidFill>
              <a:srgbClr val="19B4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任意多边形: 形状 30">
            <a:extLst>
              <a:ext uri="{FF2B5EF4-FFF2-40B4-BE49-F238E27FC236}">
                <a16:creationId xmlns:a16="http://schemas.microsoft.com/office/drawing/2014/main" id="{B79B49D3-5895-C6D6-AE3F-E38930F2A9DA}"/>
              </a:ext>
            </a:extLst>
          </p:cNvPr>
          <p:cNvSpPr/>
          <p:nvPr/>
        </p:nvSpPr>
        <p:spPr>
          <a:xfrm>
            <a:off x="1164168" y="939800"/>
            <a:ext cx="867833" cy="78317"/>
          </a:xfrm>
          <a:custGeom>
            <a:avLst/>
            <a:gdLst>
              <a:gd name="connsiteX0" fmla="*/ 0 w 640080"/>
              <a:gd name="connsiteY0" fmla="*/ 34335 h 57208"/>
              <a:gd name="connsiteX1" fmla="*/ 121920 w 640080"/>
              <a:gd name="connsiteY1" fmla="*/ 5760 h 57208"/>
              <a:gd name="connsiteX2" fmla="*/ 169545 w 640080"/>
              <a:gd name="connsiteY2" fmla="*/ 57195 h 57208"/>
              <a:gd name="connsiteX3" fmla="*/ 287655 w 640080"/>
              <a:gd name="connsiteY3" fmla="*/ 45 h 57208"/>
              <a:gd name="connsiteX4" fmla="*/ 392430 w 640080"/>
              <a:gd name="connsiteY4" fmla="*/ 47670 h 57208"/>
              <a:gd name="connsiteX5" fmla="*/ 640080 w 640080"/>
              <a:gd name="connsiteY5" fmla="*/ 51480 h 57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40080" h="57208">
                <a:moveTo>
                  <a:pt x="0" y="34335"/>
                </a:moveTo>
                <a:cubicBezTo>
                  <a:pt x="46831" y="18142"/>
                  <a:pt x="93663" y="1950"/>
                  <a:pt x="121920" y="5760"/>
                </a:cubicBezTo>
                <a:cubicBezTo>
                  <a:pt x="150177" y="9570"/>
                  <a:pt x="141923" y="58147"/>
                  <a:pt x="169545" y="57195"/>
                </a:cubicBezTo>
                <a:cubicBezTo>
                  <a:pt x="197167" y="56243"/>
                  <a:pt x="250508" y="1632"/>
                  <a:pt x="287655" y="45"/>
                </a:cubicBezTo>
                <a:cubicBezTo>
                  <a:pt x="324802" y="-1542"/>
                  <a:pt x="333693" y="39098"/>
                  <a:pt x="392430" y="47670"/>
                </a:cubicBezTo>
                <a:cubicBezTo>
                  <a:pt x="451168" y="56243"/>
                  <a:pt x="545624" y="53861"/>
                  <a:pt x="640080" y="51480"/>
                </a:cubicBezTo>
              </a:path>
            </a:pathLst>
          </a:custGeom>
          <a:noFill/>
          <a:ln>
            <a:solidFill>
              <a:srgbClr val="19B4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4065" tIns="62033" rIns="124065" bIns="62033" anchor="ctr"/>
          <a:lstStyle/>
          <a:p>
            <a:pPr algn="ctr" defTabSz="1219012">
              <a:defRPr/>
            </a:pPr>
            <a:endParaRPr lang="zh-CN" altLang="en-US" sz="2400"/>
          </a:p>
        </p:txBody>
      </p:sp>
      <p:sp>
        <p:nvSpPr>
          <p:cNvPr id="35846" name="投影片編號版面配置區 1">
            <a:extLst>
              <a:ext uri="{FF2B5EF4-FFF2-40B4-BE49-F238E27FC236}">
                <a16:creationId xmlns:a16="http://schemas.microsoft.com/office/drawing/2014/main" id="{40FB5423-44D2-19B9-FC34-66E108CEA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68867" y="6356352"/>
            <a:ext cx="10957984" cy="501649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4267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990575" indent="-380990">
              <a:spcBef>
                <a:spcPct val="20000"/>
              </a:spcBef>
              <a:buFont typeface="Arial" panose="020B0604020202020204" pitchFamily="34" charset="0"/>
              <a:buChar char="–"/>
              <a:defRPr sz="3733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523962" indent="-304792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2133547" indent="-304792">
              <a:spcBef>
                <a:spcPct val="20000"/>
              </a:spcBef>
              <a:buFont typeface="Arial" panose="020B0604020202020204" pitchFamily="34" charset="0"/>
              <a:buChar char="–"/>
              <a:defRPr sz="2667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743131" indent="-304792">
              <a:spcBef>
                <a:spcPct val="20000"/>
              </a:spcBef>
              <a:buFont typeface="Arial" panose="020B0604020202020204" pitchFamily="34" charset="0"/>
              <a:buChar char="»"/>
              <a:defRPr sz="2667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3352716" indent="-304792" defTabSz="1217054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3962301" indent="-304792" defTabSz="1217054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4571886" indent="-304792" defTabSz="1217054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5181470" indent="-304792" defTabSz="1217054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D5BDB68-BF96-456A-992E-B361214C2EB3}" type="slidenum">
              <a:rPr lang="zh-CN" altLang="en-US" sz="2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17</a:t>
            </a:fld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35847" name="文字方塊 5">
            <a:extLst>
              <a:ext uri="{FF2B5EF4-FFF2-40B4-BE49-F238E27FC236}">
                <a16:creationId xmlns:a16="http://schemas.microsoft.com/office/drawing/2014/main" id="{665A5B8F-77C2-134C-FC47-837367074D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1266" y="1096706"/>
            <a:ext cx="546946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zh-TW" altLang="en-US" sz="2400" dirty="0"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最佳模型 </a:t>
            </a:r>
            <a:r>
              <a:rPr lang="en-US" altLang="zh-TW" sz="2400" dirty="0"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:</a:t>
            </a:r>
            <a:r>
              <a:rPr lang="zh-TW" altLang="en-US" sz="2400" dirty="0"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 調整超參數的隨機森林迴歸</a:t>
            </a:r>
            <a:endParaRPr lang="zh-TW" altLang="en-US" sz="24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430264924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569E95-22D8-7DCE-8CBA-6BEAA32DE3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DE644E9E-4584-B235-E10F-2A584F9BE9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9363" y="1234148"/>
            <a:ext cx="9144018" cy="5486411"/>
          </a:xfrm>
          <a:prstGeom prst="rect">
            <a:avLst/>
          </a:prstGeom>
        </p:spPr>
      </p:pic>
      <p:sp>
        <p:nvSpPr>
          <p:cNvPr id="35842" name="TextBox 20">
            <a:extLst>
              <a:ext uri="{FF2B5EF4-FFF2-40B4-BE49-F238E27FC236}">
                <a16:creationId xmlns:a16="http://schemas.microsoft.com/office/drawing/2014/main" id="{3D568D04-16E2-71CE-5BCD-90195F8634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48834" y="357718"/>
            <a:ext cx="10477500" cy="617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4065" tIns="62033" rIns="124065" bIns="62033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TW" altLang="en-US" b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各模型手術預測</a:t>
            </a:r>
            <a:endParaRPr lang="en-US" altLang="zh-TW" b="1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9B405CDF-2611-A6B8-5C8F-EA56EC492E77}"/>
              </a:ext>
            </a:extLst>
          </p:cNvPr>
          <p:cNvSpPr/>
          <p:nvPr/>
        </p:nvSpPr>
        <p:spPr>
          <a:xfrm>
            <a:off x="539751" y="431800"/>
            <a:ext cx="558800" cy="560917"/>
          </a:xfrm>
          <a:prstGeom prst="rect">
            <a:avLst/>
          </a:prstGeom>
          <a:solidFill>
            <a:srgbClr val="19B4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4065" tIns="62033" rIns="124065" bIns="62033" anchor="ctr"/>
          <a:lstStyle/>
          <a:p>
            <a:pPr algn="ctr" defTabSz="1219012">
              <a:defRPr/>
            </a:pPr>
            <a:r>
              <a:rPr lang="en-US" altLang="zh-CN" sz="3200" dirty="0">
                <a:latin typeface="Agency FB" panose="020B0503020202020204" pitchFamily="34" charset="0"/>
              </a:rPr>
              <a:t>16</a:t>
            </a:r>
            <a:endParaRPr lang="en-US" altLang="zh-TW" sz="3200" dirty="0">
              <a:latin typeface="Agency FB" panose="020B0503020202020204" pitchFamily="34" charset="0"/>
            </a:endParaRPr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B94EA9A5-C915-285F-FCC9-63C006099304}"/>
              </a:ext>
            </a:extLst>
          </p:cNvPr>
          <p:cNvCxnSpPr>
            <a:cxnSpLocks/>
          </p:cNvCxnSpPr>
          <p:nvPr/>
        </p:nvCxnSpPr>
        <p:spPr>
          <a:xfrm>
            <a:off x="2017184" y="1013884"/>
            <a:ext cx="9829800" cy="0"/>
          </a:xfrm>
          <a:prstGeom prst="line">
            <a:avLst/>
          </a:prstGeom>
          <a:ln w="12700">
            <a:solidFill>
              <a:srgbClr val="19B4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任意多边形: 形状 30">
            <a:extLst>
              <a:ext uri="{FF2B5EF4-FFF2-40B4-BE49-F238E27FC236}">
                <a16:creationId xmlns:a16="http://schemas.microsoft.com/office/drawing/2014/main" id="{2796A689-BFDA-1296-9AEC-1B98F09DE954}"/>
              </a:ext>
            </a:extLst>
          </p:cNvPr>
          <p:cNvSpPr/>
          <p:nvPr/>
        </p:nvSpPr>
        <p:spPr>
          <a:xfrm>
            <a:off x="1164168" y="939800"/>
            <a:ext cx="867833" cy="78317"/>
          </a:xfrm>
          <a:custGeom>
            <a:avLst/>
            <a:gdLst>
              <a:gd name="connsiteX0" fmla="*/ 0 w 640080"/>
              <a:gd name="connsiteY0" fmla="*/ 34335 h 57208"/>
              <a:gd name="connsiteX1" fmla="*/ 121920 w 640080"/>
              <a:gd name="connsiteY1" fmla="*/ 5760 h 57208"/>
              <a:gd name="connsiteX2" fmla="*/ 169545 w 640080"/>
              <a:gd name="connsiteY2" fmla="*/ 57195 h 57208"/>
              <a:gd name="connsiteX3" fmla="*/ 287655 w 640080"/>
              <a:gd name="connsiteY3" fmla="*/ 45 h 57208"/>
              <a:gd name="connsiteX4" fmla="*/ 392430 w 640080"/>
              <a:gd name="connsiteY4" fmla="*/ 47670 h 57208"/>
              <a:gd name="connsiteX5" fmla="*/ 640080 w 640080"/>
              <a:gd name="connsiteY5" fmla="*/ 51480 h 57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40080" h="57208">
                <a:moveTo>
                  <a:pt x="0" y="34335"/>
                </a:moveTo>
                <a:cubicBezTo>
                  <a:pt x="46831" y="18142"/>
                  <a:pt x="93663" y="1950"/>
                  <a:pt x="121920" y="5760"/>
                </a:cubicBezTo>
                <a:cubicBezTo>
                  <a:pt x="150177" y="9570"/>
                  <a:pt x="141923" y="58147"/>
                  <a:pt x="169545" y="57195"/>
                </a:cubicBezTo>
                <a:cubicBezTo>
                  <a:pt x="197167" y="56243"/>
                  <a:pt x="250508" y="1632"/>
                  <a:pt x="287655" y="45"/>
                </a:cubicBezTo>
                <a:cubicBezTo>
                  <a:pt x="324802" y="-1542"/>
                  <a:pt x="333693" y="39098"/>
                  <a:pt x="392430" y="47670"/>
                </a:cubicBezTo>
                <a:cubicBezTo>
                  <a:pt x="451168" y="56243"/>
                  <a:pt x="545624" y="53861"/>
                  <a:pt x="640080" y="51480"/>
                </a:cubicBezTo>
              </a:path>
            </a:pathLst>
          </a:custGeom>
          <a:noFill/>
          <a:ln>
            <a:solidFill>
              <a:srgbClr val="19B4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4065" tIns="62033" rIns="124065" bIns="62033" anchor="ctr"/>
          <a:lstStyle/>
          <a:p>
            <a:pPr algn="ctr" defTabSz="1219012">
              <a:defRPr/>
            </a:pPr>
            <a:endParaRPr lang="zh-CN" altLang="en-US" sz="2400"/>
          </a:p>
        </p:txBody>
      </p:sp>
      <p:sp>
        <p:nvSpPr>
          <p:cNvPr id="35846" name="投影片編號版面配置區 1">
            <a:extLst>
              <a:ext uri="{FF2B5EF4-FFF2-40B4-BE49-F238E27FC236}">
                <a16:creationId xmlns:a16="http://schemas.microsoft.com/office/drawing/2014/main" id="{39A849C7-94E3-0EBD-4C4B-E0D430FBD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68867" y="6356352"/>
            <a:ext cx="10957984" cy="501649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4267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990575" indent="-380990">
              <a:spcBef>
                <a:spcPct val="20000"/>
              </a:spcBef>
              <a:buFont typeface="Arial" panose="020B0604020202020204" pitchFamily="34" charset="0"/>
              <a:buChar char="–"/>
              <a:defRPr sz="3733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523962" indent="-304792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2133547" indent="-304792">
              <a:spcBef>
                <a:spcPct val="20000"/>
              </a:spcBef>
              <a:buFont typeface="Arial" panose="020B0604020202020204" pitchFamily="34" charset="0"/>
              <a:buChar char="–"/>
              <a:defRPr sz="2667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743131" indent="-304792">
              <a:spcBef>
                <a:spcPct val="20000"/>
              </a:spcBef>
              <a:buFont typeface="Arial" panose="020B0604020202020204" pitchFamily="34" charset="0"/>
              <a:buChar char="»"/>
              <a:defRPr sz="2667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3352716" indent="-304792" defTabSz="1217054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3962301" indent="-304792" defTabSz="1217054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4571886" indent="-304792" defTabSz="1217054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5181470" indent="-304792" defTabSz="1217054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D5BDB68-BF96-456A-992E-B361214C2EB3}" type="slidenum">
              <a:rPr lang="zh-CN" altLang="en-US" sz="2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18</a:t>
            </a:fld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35847" name="文字方塊 5">
            <a:extLst>
              <a:ext uri="{FF2B5EF4-FFF2-40B4-BE49-F238E27FC236}">
                <a16:creationId xmlns:a16="http://schemas.microsoft.com/office/drawing/2014/main" id="{0E8BC0FF-2493-5372-A4EF-1685562A22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1266" y="1096706"/>
            <a:ext cx="546946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TW" altLang="en-US" sz="2400" dirty="0"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很差模型 </a:t>
            </a:r>
            <a:r>
              <a:rPr lang="en-US" altLang="zh-TW" sz="2400" dirty="0"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:</a:t>
            </a:r>
            <a:r>
              <a:rPr lang="zh-TW" altLang="en-US" sz="2400" dirty="0"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 調整超參數的決策樹迴歸</a:t>
            </a:r>
            <a:endParaRPr lang="zh-TW" altLang="en-US" sz="24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256656312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F6F231-8D7E-771F-ABF1-388940E838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Box 20">
            <a:extLst>
              <a:ext uri="{FF2B5EF4-FFF2-40B4-BE49-F238E27FC236}">
                <a16:creationId xmlns:a16="http://schemas.microsoft.com/office/drawing/2014/main" id="{ED7A538D-BED8-7A63-8922-18C6EFE6A6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48834" y="357718"/>
            <a:ext cx="10477500" cy="617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4065" tIns="62033" rIns="124065" bIns="62033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TW" altLang="en-US" b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各模型手術預測</a:t>
            </a:r>
            <a:endParaRPr lang="en-US" altLang="zh-TW" b="1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783BFDFF-9A5A-EB54-A06B-7D339B4C5640}"/>
              </a:ext>
            </a:extLst>
          </p:cNvPr>
          <p:cNvSpPr/>
          <p:nvPr/>
        </p:nvSpPr>
        <p:spPr>
          <a:xfrm>
            <a:off x="539751" y="431800"/>
            <a:ext cx="558800" cy="560917"/>
          </a:xfrm>
          <a:prstGeom prst="rect">
            <a:avLst/>
          </a:prstGeom>
          <a:solidFill>
            <a:srgbClr val="19B4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4065" tIns="62033" rIns="124065" bIns="62033" anchor="ctr"/>
          <a:lstStyle/>
          <a:p>
            <a:pPr algn="ctr" defTabSz="1219012">
              <a:defRPr/>
            </a:pPr>
            <a:r>
              <a:rPr lang="en-US" altLang="zh-CN" sz="3200" dirty="0">
                <a:latin typeface="Agency FB" panose="020B0503020202020204" pitchFamily="34" charset="0"/>
              </a:rPr>
              <a:t>17</a:t>
            </a:r>
            <a:endParaRPr lang="zh-CN" altLang="en-US" sz="3200" dirty="0">
              <a:latin typeface="Agency FB" panose="020B0503020202020204" pitchFamily="34" charset="0"/>
            </a:endParaRPr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1B9D96D7-8F4E-8695-163A-27137E30AB70}"/>
              </a:ext>
            </a:extLst>
          </p:cNvPr>
          <p:cNvCxnSpPr>
            <a:cxnSpLocks/>
          </p:cNvCxnSpPr>
          <p:nvPr/>
        </p:nvCxnSpPr>
        <p:spPr>
          <a:xfrm>
            <a:off x="2017184" y="1013884"/>
            <a:ext cx="9829800" cy="0"/>
          </a:xfrm>
          <a:prstGeom prst="line">
            <a:avLst/>
          </a:prstGeom>
          <a:ln w="12700">
            <a:solidFill>
              <a:srgbClr val="19B4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任意多边形: 形状 30">
            <a:extLst>
              <a:ext uri="{FF2B5EF4-FFF2-40B4-BE49-F238E27FC236}">
                <a16:creationId xmlns:a16="http://schemas.microsoft.com/office/drawing/2014/main" id="{049D1BA1-02D3-D483-10CE-3FAE68725CFA}"/>
              </a:ext>
            </a:extLst>
          </p:cNvPr>
          <p:cNvSpPr/>
          <p:nvPr/>
        </p:nvSpPr>
        <p:spPr>
          <a:xfrm>
            <a:off x="1164168" y="939800"/>
            <a:ext cx="867833" cy="78317"/>
          </a:xfrm>
          <a:custGeom>
            <a:avLst/>
            <a:gdLst>
              <a:gd name="connsiteX0" fmla="*/ 0 w 640080"/>
              <a:gd name="connsiteY0" fmla="*/ 34335 h 57208"/>
              <a:gd name="connsiteX1" fmla="*/ 121920 w 640080"/>
              <a:gd name="connsiteY1" fmla="*/ 5760 h 57208"/>
              <a:gd name="connsiteX2" fmla="*/ 169545 w 640080"/>
              <a:gd name="connsiteY2" fmla="*/ 57195 h 57208"/>
              <a:gd name="connsiteX3" fmla="*/ 287655 w 640080"/>
              <a:gd name="connsiteY3" fmla="*/ 45 h 57208"/>
              <a:gd name="connsiteX4" fmla="*/ 392430 w 640080"/>
              <a:gd name="connsiteY4" fmla="*/ 47670 h 57208"/>
              <a:gd name="connsiteX5" fmla="*/ 640080 w 640080"/>
              <a:gd name="connsiteY5" fmla="*/ 51480 h 57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40080" h="57208">
                <a:moveTo>
                  <a:pt x="0" y="34335"/>
                </a:moveTo>
                <a:cubicBezTo>
                  <a:pt x="46831" y="18142"/>
                  <a:pt x="93663" y="1950"/>
                  <a:pt x="121920" y="5760"/>
                </a:cubicBezTo>
                <a:cubicBezTo>
                  <a:pt x="150177" y="9570"/>
                  <a:pt x="141923" y="58147"/>
                  <a:pt x="169545" y="57195"/>
                </a:cubicBezTo>
                <a:cubicBezTo>
                  <a:pt x="197167" y="56243"/>
                  <a:pt x="250508" y="1632"/>
                  <a:pt x="287655" y="45"/>
                </a:cubicBezTo>
                <a:cubicBezTo>
                  <a:pt x="324802" y="-1542"/>
                  <a:pt x="333693" y="39098"/>
                  <a:pt x="392430" y="47670"/>
                </a:cubicBezTo>
                <a:cubicBezTo>
                  <a:pt x="451168" y="56243"/>
                  <a:pt x="545624" y="53861"/>
                  <a:pt x="640080" y="51480"/>
                </a:cubicBezTo>
              </a:path>
            </a:pathLst>
          </a:custGeom>
          <a:noFill/>
          <a:ln>
            <a:solidFill>
              <a:srgbClr val="19B4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4065" tIns="62033" rIns="124065" bIns="62033" anchor="ctr"/>
          <a:lstStyle/>
          <a:p>
            <a:pPr algn="ctr" defTabSz="1219012">
              <a:defRPr/>
            </a:pPr>
            <a:endParaRPr lang="zh-CN" altLang="en-US" sz="2400"/>
          </a:p>
        </p:txBody>
      </p:sp>
      <p:sp>
        <p:nvSpPr>
          <p:cNvPr id="39942" name="投影片編號版面配置區 1">
            <a:extLst>
              <a:ext uri="{FF2B5EF4-FFF2-40B4-BE49-F238E27FC236}">
                <a16:creationId xmlns:a16="http://schemas.microsoft.com/office/drawing/2014/main" id="{739963BC-279E-6E9B-54DB-13F12C4AD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68867" y="6356352"/>
            <a:ext cx="10957984" cy="501649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4267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990575" indent="-380990">
              <a:spcBef>
                <a:spcPct val="20000"/>
              </a:spcBef>
              <a:buFont typeface="Arial" panose="020B0604020202020204" pitchFamily="34" charset="0"/>
              <a:buChar char="–"/>
              <a:defRPr sz="3733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523962" indent="-304792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2133547" indent="-304792">
              <a:spcBef>
                <a:spcPct val="20000"/>
              </a:spcBef>
              <a:buFont typeface="Arial" panose="020B0604020202020204" pitchFamily="34" charset="0"/>
              <a:buChar char="–"/>
              <a:defRPr sz="2667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743131" indent="-304792">
              <a:spcBef>
                <a:spcPct val="20000"/>
              </a:spcBef>
              <a:buFont typeface="Arial" panose="020B0604020202020204" pitchFamily="34" charset="0"/>
              <a:buChar char="»"/>
              <a:defRPr sz="2667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3352716" indent="-304792" defTabSz="1217054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3962301" indent="-304792" defTabSz="1217054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4571886" indent="-304792" defTabSz="1217054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5181470" indent="-304792" defTabSz="1217054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1645124-AB42-4FE6-BD2B-6B638C295A33}" type="slidenum">
              <a:rPr lang="zh-CN" altLang="en-US" sz="2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19</a:t>
            </a:fld>
            <a:endParaRPr lang="zh-CN" altLang="en-US" sz="2400">
              <a:latin typeface="Times New Roman" panose="02020603050405020304" pitchFamily="18" charset="0"/>
            </a:endParaRPr>
          </a:p>
        </p:txBody>
      </p:sp>
      <p:pic>
        <p:nvPicPr>
          <p:cNvPr id="39943" name="圖片 3">
            <a:extLst>
              <a:ext uri="{FF2B5EF4-FFF2-40B4-BE49-F238E27FC236}">
                <a16:creationId xmlns:a16="http://schemas.microsoft.com/office/drawing/2014/main" id="{7ADBF3BC-B62E-3C3B-544D-5E6E6B3A99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867" y="3953934"/>
            <a:ext cx="5111751" cy="27601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44" name="圖片 6">
            <a:extLst>
              <a:ext uri="{FF2B5EF4-FFF2-40B4-BE49-F238E27FC236}">
                <a16:creationId xmlns:a16="http://schemas.microsoft.com/office/drawing/2014/main" id="{B367403E-3BD2-21B4-EE45-E0364BC9BE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1075267"/>
            <a:ext cx="5111751" cy="27601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45" name="圖片 8">
            <a:extLst>
              <a:ext uri="{FF2B5EF4-FFF2-40B4-BE49-F238E27FC236}">
                <a16:creationId xmlns:a16="http://schemas.microsoft.com/office/drawing/2014/main" id="{D00D6475-5DAA-0D6C-C851-4D5220C78F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8918" y="1075267"/>
            <a:ext cx="5111749" cy="27601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46" name="圖片 10">
            <a:extLst>
              <a:ext uri="{FF2B5EF4-FFF2-40B4-BE49-F238E27FC236}">
                <a16:creationId xmlns:a16="http://schemas.microsoft.com/office/drawing/2014/main" id="{42205374-55AE-29B3-9034-D080F8B783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3885" y="3953934"/>
            <a:ext cx="5166783" cy="27601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88205117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Box 20">
            <a:extLst>
              <a:ext uri="{FF2B5EF4-FFF2-40B4-BE49-F238E27FC236}">
                <a16:creationId xmlns:a16="http://schemas.microsoft.com/office/drawing/2014/main" id="{4F02274F-E513-120E-2637-C225371145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48834" y="357717"/>
            <a:ext cx="10477500" cy="617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4065" tIns="62033" rIns="124065" bIns="62033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TW" altLang="en-US" b="1">
                <a:latin typeface="Microsoft JhengHei" panose="020B0604030504040204" pitchFamily="34" charset="-120"/>
                <a:ea typeface="Microsoft JhengHei" panose="020B0604030504040204" pitchFamily="34" charset="-120"/>
                <a:sym typeface="Calibri" panose="020F0502020204030204" pitchFamily="34" charset="0"/>
              </a:rPr>
              <a:t>目前臨床評估方法</a:t>
            </a:r>
            <a:r>
              <a:rPr lang="en-US" altLang="zh-TW" b="1">
                <a:latin typeface="Microsoft JhengHei" panose="020B0604030504040204" pitchFamily="34" charset="-120"/>
                <a:ea typeface="Microsoft JhengHei" panose="020B0604030504040204" pitchFamily="34" charset="-120"/>
                <a:sym typeface="Calibri" panose="020F0502020204030204" pitchFamily="34" charset="0"/>
              </a:rPr>
              <a:t>(</a:t>
            </a:r>
            <a:r>
              <a:rPr lang="zh-TW" altLang="en-US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腦波雙頻指數</a:t>
            </a:r>
            <a:r>
              <a:rPr lang="en-US" altLang="zh-TW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(</a:t>
            </a:r>
            <a:r>
              <a:rPr lang="en-US" altLang="zh-TW" b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BIS)</a:t>
            </a:r>
            <a:r>
              <a:rPr lang="en-US" altLang="zh-TW" b="1">
                <a:latin typeface="Microsoft JhengHei" panose="020B0604030504040204" pitchFamily="34" charset="-120"/>
                <a:ea typeface="Microsoft JhengHei" panose="020B0604030504040204" pitchFamily="34" charset="-120"/>
                <a:sym typeface="Calibri" panose="020F0502020204030204" pitchFamily="34" charset="0"/>
              </a:rPr>
              <a:t>)</a:t>
            </a:r>
            <a:r>
              <a:rPr lang="zh-TW" altLang="en-US" b="1">
                <a:latin typeface="Microsoft JhengHei" panose="020B0604030504040204" pitchFamily="34" charset="-120"/>
                <a:ea typeface="Microsoft JhengHei" panose="020B0604030504040204" pitchFamily="34" charset="-120"/>
                <a:sym typeface="Calibri" panose="020F0502020204030204" pitchFamily="34" charset="0"/>
              </a:rPr>
              <a:t>的</a:t>
            </a:r>
            <a:r>
              <a:rPr lang="zh-TW" altLang="en-US" b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缺點</a:t>
            </a:r>
            <a:endParaRPr lang="en-US" altLang="zh-TW" b="1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8D6A391-50AD-596B-2EF7-B28F52AD39BA}"/>
              </a:ext>
            </a:extLst>
          </p:cNvPr>
          <p:cNvSpPr/>
          <p:nvPr/>
        </p:nvSpPr>
        <p:spPr>
          <a:xfrm>
            <a:off x="539751" y="431800"/>
            <a:ext cx="558800" cy="560917"/>
          </a:xfrm>
          <a:prstGeom prst="rect">
            <a:avLst/>
          </a:prstGeom>
          <a:solidFill>
            <a:srgbClr val="19B4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4065" tIns="62033" rIns="124065" bIns="62033" anchor="ctr"/>
          <a:lstStyle/>
          <a:p>
            <a:pPr algn="ctr" defTabSz="1219012">
              <a:defRPr/>
            </a:pPr>
            <a:r>
              <a:rPr lang="en-US" altLang="zh-CN" sz="3200" dirty="0">
                <a:latin typeface="Agency FB" panose="020B0503020202020204" pitchFamily="34" charset="0"/>
              </a:rPr>
              <a:t>1</a:t>
            </a:r>
            <a:endParaRPr lang="zh-CN" altLang="en-US" sz="3200" dirty="0">
              <a:latin typeface="Agency FB" panose="020B0503020202020204" pitchFamily="34" charset="0"/>
            </a:endParaRPr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225B3CCD-2796-6250-9DD3-93A7607DBCF7}"/>
              </a:ext>
            </a:extLst>
          </p:cNvPr>
          <p:cNvCxnSpPr>
            <a:cxnSpLocks/>
          </p:cNvCxnSpPr>
          <p:nvPr/>
        </p:nvCxnSpPr>
        <p:spPr>
          <a:xfrm>
            <a:off x="2017184" y="1013884"/>
            <a:ext cx="9829800" cy="0"/>
          </a:xfrm>
          <a:prstGeom prst="line">
            <a:avLst/>
          </a:prstGeom>
          <a:ln w="12700">
            <a:solidFill>
              <a:srgbClr val="19B4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任意多边形: 形状 30">
            <a:extLst>
              <a:ext uri="{FF2B5EF4-FFF2-40B4-BE49-F238E27FC236}">
                <a16:creationId xmlns:a16="http://schemas.microsoft.com/office/drawing/2014/main" id="{1E0D2896-322A-DDEB-45E9-24A6691F22F5}"/>
              </a:ext>
            </a:extLst>
          </p:cNvPr>
          <p:cNvSpPr/>
          <p:nvPr/>
        </p:nvSpPr>
        <p:spPr>
          <a:xfrm>
            <a:off x="1164168" y="939800"/>
            <a:ext cx="867833" cy="78317"/>
          </a:xfrm>
          <a:custGeom>
            <a:avLst/>
            <a:gdLst>
              <a:gd name="connsiteX0" fmla="*/ 0 w 640080"/>
              <a:gd name="connsiteY0" fmla="*/ 34335 h 57208"/>
              <a:gd name="connsiteX1" fmla="*/ 121920 w 640080"/>
              <a:gd name="connsiteY1" fmla="*/ 5760 h 57208"/>
              <a:gd name="connsiteX2" fmla="*/ 169545 w 640080"/>
              <a:gd name="connsiteY2" fmla="*/ 57195 h 57208"/>
              <a:gd name="connsiteX3" fmla="*/ 287655 w 640080"/>
              <a:gd name="connsiteY3" fmla="*/ 45 h 57208"/>
              <a:gd name="connsiteX4" fmla="*/ 392430 w 640080"/>
              <a:gd name="connsiteY4" fmla="*/ 47670 h 57208"/>
              <a:gd name="connsiteX5" fmla="*/ 640080 w 640080"/>
              <a:gd name="connsiteY5" fmla="*/ 51480 h 57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40080" h="57208">
                <a:moveTo>
                  <a:pt x="0" y="34335"/>
                </a:moveTo>
                <a:cubicBezTo>
                  <a:pt x="46831" y="18142"/>
                  <a:pt x="93663" y="1950"/>
                  <a:pt x="121920" y="5760"/>
                </a:cubicBezTo>
                <a:cubicBezTo>
                  <a:pt x="150177" y="9570"/>
                  <a:pt x="141923" y="58147"/>
                  <a:pt x="169545" y="57195"/>
                </a:cubicBezTo>
                <a:cubicBezTo>
                  <a:pt x="197167" y="56243"/>
                  <a:pt x="250508" y="1632"/>
                  <a:pt x="287655" y="45"/>
                </a:cubicBezTo>
                <a:cubicBezTo>
                  <a:pt x="324802" y="-1542"/>
                  <a:pt x="333693" y="39098"/>
                  <a:pt x="392430" y="47670"/>
                </a:cubicBezTo>
                <a:cubicBezTo>
                  <a:pt x="451168" y="56243"/>
                  <a:pt x="545624" y="53861"/>
                  <a:pt x="640080" y="51480"/>
                </a:cubicBezTo>
              </a:path>
            </a:pathLst>
          </a:custGeom>
          <a:noFill/>
          <a:ln>
            <a:solidFill>
              <a:srgbClr val="19B4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4065" tIns="62033" rIns="124065" bIns="62033" anchor="ctr"/>
          <a:lstStyle/>
          <a:p>
            <a:pPr algn="ctr" defTabSz="1219012">
              <a:defRPr/>
            </a:pPr>
            <a:endParaRPr lang="zh-CN" altLang="en-US" sz="2400"/>
          </a:p>
        </p:txBody>
      </p:sp>
      <p:sp>
        <p:nvSpPr>
          <p:cNvPr id="13318" name="投影片編號版面配置區 1">
            <a:extLst>
              <a:ext uri="{FF2B5EF4-FFF2-40B4-BE49-F238E27FC236}">
                <a16:creationId xmlns:a16="http://schemas.microsoft.com/office/drawing/2014/main" id="{4B518907-A7DF-E7B9-828F-CA07C57C9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68867" y="6356352"/>
            <a:ext cx="10957984" cy="501649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4267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990575" indent="-380990">
              <a:spcBef>
                <a:spcPct val="20000"/>
              </a:spcBef>
              <a:buFont typeface="Arial" panose="020B0604020202020204" pitchFamily="34" charset="0"/>
              <a:buChar char="–"/>
              <a:defRPr sz="3733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523962" indent="-304792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2133547" indent="-304792">
              <a:spcBef>
                <a:spcPct val="20000"/>
              </a:spcBef>
              <a:buFont typeface="Arial" panose="020B0604020202020204" pitchFamily="34" charset="0"/>
              <a:buChar char="–"/>
              <a:defRPr sz="2667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743131" indent="-304792">
              <a:spcBef>
                <a:spcPct val="20000"/>
              </a:spcBef>
              <a:buFont typeface="Arial" panose="020B0604020202020204" pitchFamily="34" charset="0"/>
              <a:buChar char="»"/>
              <a:defRPr sz="2667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3352716" indent="-304792" defTabSz="1217054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3962301" indent="-304792" defTabSz="1217054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4571886" indent="-304792" defTabSz="1217054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5181470" indent="-304792" defTabSz="1217054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E03AA1D-0862-42A7-BA71-152DFE7AD66B}" type="slidenum">
              <a:rPr lang="zh-CN" altLang="en-US" sz="2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zh-CN" altLang="en-US" sz="2400">
              <a:latin typeface="Times New Roman" panose="02020603050405020304" pitchFamily="18" charset="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EFF48FC9-4426-EFA4-C121-409EA21C06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8084" y="1224212"/>
            <a:ext cx="8484321" cy="5276071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Box 20">
            <a:extLst>
              <a:ext uri="{FF2B5EF4-FFF2-40B4-BE49-F238E27FC236}">
                <a16:creationId xmlns:a16="http://schemas.microsoft.com/office/drawing/2014/main" id="{858C7605-B4EC-E9AD-23A6-D01C1CE0B9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48834" y="357718"/>
            <a:ext cx="10477500" cy="617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4065" tIns="62033" rIns="124065" bIns="62033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TW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  <a:sym typeface="Calibri" panose="020F0502020204030204" pitchFamily="34" charset="0"/>
              </a:rPr>
              <a:t>劃分訓練集與測試集</a:t>
            </a:r>
            <a:r>
              <a:rPr lang="en-US" altLang="zh-TW" b="1" dirty="0">
                <a:latin typeface="Microsoft JhengHei" panose="020B0604030504040204" pitchFamily="34" charset="-120"/>
                <a:ea typeface="Microsoft JhengHei" panose="020B0604030504040204" pitchFamily="34" charset="-120"/>
                <a:sym typeface="Calibri" panose="020F0502020204030204" pitchFamily="34" charset="0"/>
              </a:rPr>
              <a:t>(</a:t>
            </a:r>
            <a:r>
              <a:rPr lang="zh-TW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  <a:sym typeface="Calibri" panose="020F0502020204030204" pitchFamily="34" charset="0"/>
              </a:rPr>
              <a:t>隨機取樣 </a:t>
            </a:r>
            <a:r>
              <a:rPr lang="en-US" altLang="zh-TW" b="1" dirty="0">
                <a:latin typeface="Microsoft JhengHei" panose="020B0604030504040204" pitchFamily="34" charset="-120"/>
                <a:ea typeface="Microsoft JhengHei" panose="020B0604030504040204" pitchFamily="34" charset="-120"/>
                <a:sym typeface="Calibri" panose="020F0502020204030204" pitchFamily="34" charset="0"/>
              </a:rPr>
              <a:t>vs.</a:t>
            </a:r>
            <a:r>
              <a:rPr lang="zh-TW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  <a:sym typeface="Calibri" panose="020F0502020204030204" pitchFamily="34" charset="0"/>
              </a:rPr>
              <a:t>分層取樣</a:t>
            </a:r>
            <a:r>
              <a:rPr lang="en-US" altLang="zh-TW" b="1" dirty="0">
                <a:latin typeface="Microsoft JhengHei" panose="020B0604030504040204" pitchFamily="34" charset="-120"/>
                <a:ea typeface="Microsoft JhengHei" panose="020B0604030504040204" pitchFamily="34" charset="-120"/>
                <a:sym typeface="Calibri" panose="020F0502020204030204" pitchFamily="34" charset="0"/>
              </a:rPr>
              <a:t>)</a:t>
            </a:r>
            <a:endParaRPr lang="en-US" altLang="zh-TW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32716CC1-52C4-BC69-6612-6D4E987C3DF2}"/>
              </a:ext>
            </a:extLst>
          </p:cNvPr>
          <p:cNvSpPr/>
          <p:nvPr/>
        </p:nvSpPr>
        <p:spPr>
          <a:xfrm>
            <a:off x="539751" y="431800"/>
            <a:ext cx="558800" cy="560917"/>
          </a:xfrm>
          <a:prstGeom prst="rect">
            <a:avLst/>
          </a:prstGeom>
          <a:solidFill>
            <a:srgbClr val="19B4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4065" tIns="62033" rIns="124065" bIns="62033" anchor="ctr"/>
          <a:lstStyle/>
          <a:p>
            <a:pPr algn="ctr" defTabSz="1219012">
              <a:defRPr/>
            </a:pPr>
            <a:r>
              <a:rPr lang="en-US" altLang="zh-CN" sz="3200">
                <a:latin typeface="Agency FB" panose="020B0503020202020204" pitchFamily="34" charset="0"/>
              </a:rPr>
              <a:t>18</a:t>
            </a:r>
            <a:endParaRPr lang="en-US" altLang="zh-CN" sz="3200" dirty="0">
              <a:latin typeface="Agency FB" panose="020B0503020202020204" pitchFamily="34" charset="0"/>
            </a:endParaRPr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E10AB7AC-29B2-A968-3F2D-B7BEBEDC13DD}"/>
              </a:ext>
            </a:extLst>
          </p:cNvPr>
          <p:cNvCxnSpPr>
            <a:cxnSpLocks/>
          </p:cNvCxnSpPr>
          <p:nvPr/>
        </p:nvCxnSpPr>
        <p:spPr>
          <a:xfrm>
            <a:off x="2017184" y="1013884"/>
            <a:ext cx="9829800" cy="0"/>
          </a:xfrm>
          <a:prstGeom prst="line">
            <a:avLst/>
          </a:prstGeom>
          <a:ln w="12700">
            <a:solidFill>
              <a:srgbClr val="19B4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任意多边形: 形状 30">
            <a:extLst>
              <a:ext uri="{FF2B5EF4-FFF2-40B4-BE49-F238E27FC236}">
                <a16:creationId xmlns:a16="http://schemas.microsoft.com/office/drawing/2014/main" id="{7A5472D7-098F-FD32-DECF-AA2CD03D5A16}"/>
              </a:ext>
            </a:extLst>
          </p:cNvPr>
          <p:cNvSpPr/>
          <p:nvPr/>
        </p:nvSpPr>
        <p:spPr>
          <a:xfrm>
            <a:off x="1164168" y="939800"/>
            <a:ext cx="867833" cy="78317"/>
          </a:xfrm>
          <a:custGeom>
            <a:avLst/>
            <a:gdLst>
              <a:gd name="connsiteX0" fmla="*/ 0 w 640080"/>
              <a:gd name="connsiteY0" fmla="*/ 34335 h 57208"/>
              <a:gd name="connsiteX1" fmla="*/ 121920 w 640080"/>
              <a:gd name="connsiteY1" fmla="*/ 5760 h 57208"/>
              <a:gd name="connsiteX2" fmla="*/ 169545 w 640080"/>
              <a:gd name="connsiteY2" fmla="*/ 57195 h 57208"/>
              <a:gd name="connsiteX3" fmla="*/ 287655 w 640080"/>
              <a:gd name="connsiteY3" fmla="*/ 45 h 57208"/>
              <a:gd name="connsiteX4" fmla="*/ 392430 w 640080"/>
              <a:gd name="connsiteY4" fmla="*/ 47670 h 57208"/>
              <a:gd name="connsiteX5" fmla="*/ 640080 w 640080"/>
              <a:gd name="connsiteY5" fmla="*/ 51480 h 57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40080" h="57208">
                <a:moveTo>
                  <a:pt x="0" y="34335"/>
                </a:moveTo>
                <a:cubicBezTo>
                  <a:pt x="46831" y="18142"/>
                  <a:pt x="93663" y="1950"/>
                  <a:pt x="121920" y="5760"/>
                </a:cubicBezTo>
                <a:cubicBezTo>
                  <a:pt x="150177" y="9570"/>
                  <a:pt x="141923" y="58147"/>
                  <a:pt x="169545" y="57195"/>
                </a:cubicBezTo>
                <a:cubicBezTo>
                  <a:pt x="197167" y="56243"/>
                  <a:pt x="250508" y="1632"/>
                  <a:pt x="287655" y="45"/>
                </a:cubicBezTo>
                <a:cubicBezTo>
                  <a:pt x="324802" y="-1542"/>
                  <a:pt x="333693" y="39098"/>
                  <a:pt x="392430" y="47670"/>
                </a:cubicBezTo>
                <a:cubicBezTo>
                  <a:pt x="451168" y="56243"/>
                  <a:pt x="545624" y="53861"/>
                  <a:pt x="640080" y="51480"/>
                </a:cubicBezTo>
              </a:path>
            </a:pathLst>
          </a:custGeom>
          <a:noFill/>
          <a:ln>
            <a:solidFill>
              <a:srgbClr val="19B4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4065" tIns="62033" rIns="124065" bIns="62033" anchor="ctr"/>
          <a:lstStyle/>
          <a:p>
            <a:pPr algn="ctr" defTabSz="1219012">
              <a:defRPr/>
            </a:pPr>
            <a:endParaRPr lang="zh-CN" altLang="en-US" sz="2400"/>
          </a:p>
        </p:txBody>
      </p:sp>
      <p:sp>
        <p:nvSpPr>
          <p:cNvPr id="21510" name="投影片編號版面配置區 1">
            <a:extLst>
              <a:ext uri="{FF2B5EF4-FFF2-40B4-BE49-F238E27FC236}">
                <a16:creationId xmlns:a16="http://schemas.microsoft.com/office/drawing/2014/main" id="{BC084811-C4DD-6F00-23FF-2E6AA6569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68867" y="6356352"/>
            <a:ext cx="10957984" cy="501649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4267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990575" indent="-380990">
              <a:spcBef>
                <a:spcPct val="20000"/>
              </a:spcBef>
              <a:buFont typeface="Arial" panose="020B0604020202020204" pitchFamily="34" charset="0"/>
              <a:buChar char="–"/>
              <a:defRPr sz="3733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523962" indent="-304792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2133547" indent="-304792">
              <a:spcBef>
                <a:spcPct val="20000"/>
              </a:spcBef>
              <a:buFont typeface="Arial" panose="020B0604020202020204" pitchFamily="34" charset="0"/>
              <a:buChar char="–"/>
              <a:defRPr sz="2667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743131" indent="-304792">
              <a:spcBef>
                <a:spcPct val="20000"/>
              </a:spcBef>
              <a:buFont typeface="Arial" panose="020B0604020202020204" pitchFamily="34" charset="0"/>
              <a:buChar char="»"/>
              <a:defRPr sz="2667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3352716" indent="-304792" defTabSz="1217054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3962301" indent="-304792" defTabSz="1217054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4571886" indent="-304792" defTabSz="1217054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5181470" indent="-304792" defTabSz="1217054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BEC34A6-D3A1-43C4-8F06-3502BB4E2244}" type="slidenum">
              <a:rPr lang="zh-CN" altLang="en-US" sz="2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20</a:t>
            </a:fld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0" name="減號 9">
            <a:extLst>
              <a:ext uri="{FF2B5EF4-FFF2-40B4-BE49-F238E27FC236}">
                <a16:creationId xmlns:a16="http://schemas.microsoft.com/office/drawing/2014/main" id="{6937AF7C-3001-9013-1F18-CF70827E8C62}"/>
              </a:ext>
            </a:extLst>
          </p:cNvPr>
          <p:cNvSpPr/>
          <p:nvPr/>
        </p:nvSpPr>
        <p:spPr>
          <a:xfrm>
            <a:off x="4751851" y="646625"/>
            <a:ext cx="2456591" cy="62487"/>
          </a:xfrm>
          <a:prstGeom prst="mathMin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 sz="2400">
              <a:solidFill>
                <a:srgbClr val="FF0000"/>
              </a:solidFill>
            </a:endParaRPr>
          </a:p>
        </p:txBody>
      </p:sp>
      <p:sp>
        <p:nvSpPr>
          <p:cNvPr id="21514" name="文字方塊 3">
            <a:extLst>
              <a:ext uri="{FF2B5EF4-FFF2-40B4-BE49-F238E27FC236}">
                <a16:creationId xmlns:a16="http://schemas.microsoft.com/office/drawing/2014/main" id="{BF9DE79C-3BA0-F1BA-D941-88C8ED1A39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8551" y="1255185"/>
            <a:ext cx="9829800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284413" indent="1588" defTabSz="9128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741613" indent="1588" defTabSz="9128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198813" indent="1588" defTabSz="9128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656013" indent="1588" defTabSz="9128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buFontTx/>
              <a:buAutoNum type="arabicPeriod"/>
            </a:pPr>
            <a:r>
              <a:rPr kumimoji="0"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  <a:sym typeface="Calibri" panose="020F0502020204030204" pitchFamily="34" charset="0"/>
              </a:rPr>
              <a:t>隨機取樣 </a:t>
            </a:r>
            <a:r>
              <a:rPr kumimoji="0" lang="en-US" altLang="zh-TW" sz="2400" dirty="0">
                <a:latin typeface="Microsoft JhengHei" panose="020B0604030504040204" pitchFamily="34" charset="-120"/>
                <a:ea typeface="Microsoft JhengHei" panose="020B0604030504040204" pitchFamily="34" charset="-120"/>
                <a:sym typeface="Calibri" panose="020F0502020204030204" pitchFamily="34" charset="0"/>
              </a:rPr>
              <a:t>:</a:t>
            </a:r>
          </a:p>
          <a:p>
            <a:pPr>
              <a:buFontTx/>
              <a:buAutoNum type="arabicPeriod"/>
            </a:pPr>
            <a:endParaRPr kumimoji="0" lang="en-US" altLang="zh-TW" sz="2400" dirty="0">
              <a:latin typeface="Microsoft JhengHei" panose="020B0604030504040204" pitchFamily="34" charset="-120"/>
              <a:ea typeface="Microsoft JhengHei" panose="020B0604030504040204" pitchFamily="34" charset="-120"/>
              <a:sym typeface="Calibri" panose="020F0502020204030204" pitchFamily="34" charset="0"/>
            </a:endParaRPr>
          </a:p>
          <a:p>
            <a:pPr>
              <a:buFontTx/>
              <a:buAutoNum type="arabicPeriod"/>
            </a:pPr>
            <a:endParaRPr kumimoji="0" lang="en-US" altLang="zh-TW" sz="2400" dirty="0">
              <a:latin typeface="Microsoft JhengHei" panose="020B0604030504040204" pitchFamily="34" charset="-120"/>
              <a:ea typeface="Microsoft JhengHei" panose="020B0604030504040204" pitchFamily="34" charset="-120"/>
              <a:sym typeface="Calibri" panose="020F0502020204030204" pitchFamily="34" charset="0"/>
            </a:endParaRPr>
          </a:p>
          <a:p>
            <a:pPr>
              <a:buFontTx/>
              <a:buAutoNum type="arabicPeriod"/>
            </a:pPr>
            <a:endParaRPr kumimoji="0" lang="en-US" altLang="zh-TW" sz="2400" dirty="0">
              <a:latin typeface="Microsoft JhengHei" panose="020B0604030504040204" pitchFamily="34" charset="-120"/>
              <a:ea typeface="Microsoft JhengHei" panose="020B0604030504040204" pitchFamily="34" charset="-120"/>
              <a:sym typeface="Calibri" panose="020F0502020204030204" pitchFamily="34" charset="0"/>
            </a:endParaRPr>
          </a:p>
          <a:p>
            <a:pPr>
              <a:buFontTx/>
              <a:buAutoNum type="arabicPeriod"/>
            </a:pPr>
            <a:endParaRPr kumimoji="0" lang="en-US" altLang="zh-TW" sz="2400" dirty="0">
              <a:latin typeface="Microsoft JhengHei" panose="020B0604030504040204" pitchFamily="34" charset="-120"/>
              <a:ea typeface="Microsoft JhengHei" panose="020B0604030504040204" pitchFamily="34" charset="-120"/>
              <a:sym typeface="Calibri" panose="020F0502020204030204" pitchFamily="34" charset="0"/>
            </a:endParaRPr>
          </a:p>
          <a:p>
            <a:pPr>
              <a:buFontTx/>
              <a:buAutoNum type="arabicPeriod"/>
            </a:pPr>
            <a:endParaRPr kumimoji="0" lang="en-US" altLang="zh-TW" sz="2400" dirty="0">
              <a:latin typeface="Microsoft JhengHei" panose="020B0604030504040204" pitchFamily="34" charset="-120"/>
              <a:ea typeface="Microsoft JhengHei" panose="020B0604030504040204" pitchFamily="34" charset="-120"/>
              <a:sym typeface="Calibri" panose="020F0502020204030204" pitchFamily="34" charset="0"/>
            </a:endParaRPr>
          </a:p>
          <a:p>
            <a:pPr>
              <a:buFontTx/>
              <a:buAutoNum type="arabicPeriod"/>
            </a:pPr>
            <a:r>
              <a:rPr kumimoji="0"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  <a:sym typeface="Calibri" panose="020F0502020204030204" pitchFamily="34" charset="0"/>
              </a:rPr>
              <a:t>分層取樣 </a:t>
            </a:r>
            <a:r>
              <a:rPr kumimoji="0" lang="en-US" altLang="zh-TW" sz="2400" dirty="0">
                <a:latin typeface="Microsoft JhengHei" panose="020B0604030504040204" pitchFamily="34" charset="-120"/>
                <a:ea typeface="Microsoft JhengHei" panose="020B0604030504040204" pitchFamily="34" charset="-120"/>
                <a:sym typeface="Wingdings" panose="05000000000000000000" pitchFamily="2" charset="2"/>
              </a:rPr>
              <a:t>:</a:t>
            </a:r>
          </a:p>
          <a:p>
            <a:pPr>
              <a:buFontTx/>
              <a:buAutoNum type="arabicPeriod"/>
            </a:pPr>
            <a:endParaRPr kumimoji="0" lang="en-US" altLang="zh-TW" sz="2400" dirty="0">
              <a:latin typeface="Microsoft JhengHei" panose="020B0604030504040204" pitchFamily="34" charset="-120"/>
              <a:ea typeface="Microsoft JhengHei" panose="020B0604030504040204" pitchFamily="34" charset="-120"/>
              <a:sym typeface="Wingdings" panose="05000000000000000000" pitchFamily="2" charset="2"/>
            </a:endParaRPr>
          </a:p>
          <a:p>
            <a:pPr>
              <a:buFontTx/>
              <a:buAutoNum type="arabicPeriod"/>
            </a:pPr>
            <a:endParaRPr kumimoji="0" lang="en-US" altLang="zh-TW" sz="2400" dirty="0">
              <a:latin typeface="Microsoft JhengHei" panose="020B0604030504040204" pitchFamily="34" charset="-120"/>
              <a:ea typeface="Microsoft JhengHei" panose="020B0604030504040204" pitchFamily="34" charset="-120"/>
              <a:sym typeface="Wingdings" panose="05000000000000000000" pitchFamily="2" charset="2"/>
            </a:endParaRPr>
          </a:p>
          <a:p>
            <a:pPr>
              <a:buFontTx/>
              <a:buAutoNum type="arabicPeriod"/>
            </a:pPr>
            <a:endParaRPr kumimoji="0" lang="en-US" altLang="zh-TW" sz="2400" dirty="0">
              <a:latin typeface="Microsoft JhengHei" panose="020B0604030504040204" pitchFamily="34" charset="-120"/>
              <a:ea typeface="Microsoft JhengHei" panose="020B0604030504040204" pitchFamily="34" charset="-120"/>
              <a:sym typeface="Wingdings" panose="05000000000000000000" pitchFamily="2" charset="2"/>
            </a:endParaRPr>
          </a:p>
          <a:p>
            <a:pPr>
              <a:buFontTx/>
              <a:buAutoNum type="arabicPeriod"/>
            </a:pPr>
            <a:endParaRPr kumimoji="0" lang="en-US" altLang="zh-TW" sz="2400" dirty="0">
              <a:latin typeface="Microsoft JhengHei" panose="020B0604030504040204" pitchFamily="34" charset="-120"/>
              <a:ea typeface="Microsoft JhengHei" panose="020B0604030504040204" pitchFamily="34" charset="-120"/>
              <a:sym typeface="Wingdings" panose="05000000000000000000" pitchFamily="2" charset="2"/>
            </a:endParaRPr>
          </a:p>
          <a:p>
            <a:pPr>
              <a:buFontTx/>
              <a:buAutoNum type="arabicPeriod"/>
            </a:pPr>
            <a:endParaRPr kumimoji="0" lang="en-US" altLang="zh-TW" sz="2400" dirty="0">
              <a:latin typeface="Microsoft JhengHei" panose="020B0604030504040204" pitchFamily="34" charset="-120"/>
              <a:ea typeface="Microsoft JhengHei" panose="020B0604030504040204" pitchFamily="34" charset="-120"/>
              <a:sym typeface="Wingdings" panose="05000000000000000000" pitchFamily="2" charset="2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A5A26DA1-84D6-EB2F-8834-D866E45B32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8083" y="4179413"/>
            <a:ext cx="8393651" cy="1600000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CF61DB03-DB44-B99A-0E5B-35C3BF9963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8083" y="1758921"/>
            <a:ext cx="9117460" cy="774603"/>
          </a:xfrm>
          <a:prstGeom prst="rect">
            <a:avLst/>
          </a:prstGeo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E7790321-C63C-79EF-31D2-F20029D7AA9A}"/>
              </a:ext>
            </a:extLst>
          </p:cNvPr>
          <p:cNvSpPr txBox="1"/>
          <p:nvPr/>
        </p:nvSpPr>
        <p:spPr>
          <a:xfrm>
            <a:off x="1487488" y="2561324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  <a:sym typeface="Wingdings" panose="05000000000000000000" pitchFamily="2" charset="2"/>
              </a:rPr>
              <a:t> </a:t>
            </a:r>
            <a:r>
              <a:rPr lang="en-US" altLang="zh-TW" sz="2400" dirty="0">
                <a:latin typeface="Microsoft JhengHei" panose="020B0604030504040204" pitchFamily="34" charset="-120"/>
                <a:ea typeface="Microsoft JhengHei" panose="020B0604030504040204" pitchFamily="34" charset="-120"/>
                <a:sym typeface="Wingdings" panose="05000000000000000000" pitchFamily="2" charset="2"/>
              </a:rPr>
              <a:t></a:t>
            </a:r>
            <a:r>
              <a:rPr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  <a:sym typeface="Wingdings" panose="05000000000000000000" pitchFamily="2" charset="2"/>
              </a:rPr>
              <a:t>較差</a:t>
            </a:r>
            <a:endParaRPr lang="zh-TW" altLang="en-US" sz="2400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E2F40681-5506-05DC-211E-DE95F9D244DE}"/>
              </a:ext>
            </a:extLst>
          </p:cNvPr>
          <p:cNvSpPr txBox="1"/>
          <p:nvPr/>
        </p:nvSpPr>
        <p:spPr>
          <a:xfrm>
            <a:off x="1598083" y="5826524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400" dirty="0">
                <a:latin typeface="Microsoft JhengHei" panose="020B0604030504040204" pitchFamily="34" charset="-120"/>
                <a:ea typeface="Microsoft JhengHei" panose="020B0604030504040204" pitchFamily="34" charset="-120"/>
                <a:sym typeface="Wingdings" panose="05000000000000000000" pitchFamily="2" charset="2"/>
              </a:rPr>
              <a:t></a:t>
            </a:r>
            <a:r>
              <a:rPr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  <a:sym typeface="Wingdings" panose="05000000000000000000" pitchFamily="2" charset="2"/>
              </a:rPr>
              <a:t>較好</a:t>
            </a:r>
            <a:endParaRPr lang="en-US" altLang="zh-TW" sz="2400" dirty="0">
              <a:latin typeface="Microsoft JhengHei" panose="020B0604030504040204" pitchFamily="34" charset="-120"/>
              <a:ea typeface="Microsoft JhengHei" panose="020B0604030504040204" pitchFamily="34" charset="-120"/>
              <a:sym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7329512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378" name="Straight Connector 63">
            <a:extLst>
              <a:ext uri="{FF2B5EF4-FFF2-40B4-BE49-F238E27FC236}">
                <a16:creationId xmlns:a16="http://schemas.microsoft.com/office/drawing/2014/main" id="{EEF89AB6-2599-B1F9-5FB5-187A4CC8BDC3}"/>
              </a:ext>
            </a:extLst>
          </p:cNvPr>
          <p:cNvCxnSpPr>
            <a:cxnSpLocks/>
          </p:cNvCxnSpPr>
          <p:nvPr/>
        </p:nvCxnSpPr>
        <p:spPr>
          <a:xfrm>
            <a:off x="3147484" y="5094817"/>
            <a:ext cx="1665816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363" name="Group 35">
            <a:extLst>
              <a:ext uri="{FF2B5EF4-FFF2-40B4-BE49-F238E27FC236}">
                <a16:creationId xmlns:a16="http://schemas.microsoft.com/office/drawing/2014/main" id="{49184FEE-B654-0DF5-2B4E-6C5F7A99B4F9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214285" y="4483101"/>
            <a:ext cx="1170516" cy="1138767"/>
            <a:chOff x="5385174" y="1917525"/>
            <a:chExt cx="1440000" cy="1440000"/>
          </a:xfrm>
        </p:grpSpPr>
        <p:sp>
          <p:nvSpPr>
            <p:cNvPr id="15383" name="Oval 36">
              <a:extLst>
                <a:ext uri="{FF2B5EF4-FFF2-40B4-BE49-F238E27FC236}">
                  <a16:creationId xmlns:a16="http://schemas.microsoft.com/office/drawing/2014/main" id="{9A7E9A22-D1D1-5975-9C8A-0C73ED71F82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85174" y="1917525"/>
              <a:ext cx="1440000" cy="1440000"/>
            </a:xfrm>
            <a:prstGeom prst="ellipse">
              <a:avLst/>
            </a:prstGeom>
            <a:solidFill>
              <a:schemeClr val="bg1">
                <a:lumMod val="65000"/>
                <a:alpha val="6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just" defTabSz="1219012">
                <a:lnSpc>
                  <a:spcPct val="120000"/>
                </a:lnSpc>
                <a:defRPr/>
              </a:pPr>
              <a:endParaRPr lang="id-ID" sz="1067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5384" name="Oval 37">
              <a:extLst>
                <a:ext uri="{FF2B5EF4-FFF2-40B4-BE49-F238E27FC236}">
                  <a16:creationId xmlns:a16="http://schemas.microsoft.com/office/drawing/2014/main" id="{8F6E2BB9-7DFD-6A27-A1FE-5B227D1628FD}"/>
                </a:ext>
              </a:extLst>
            </p:cNvPr>
            <p:cNvSpPr/>
            <p:nvPr/>
          </p:nvSpPr>
          <p:spPr>
            <a:xfrm>
              <a:off x="5465897" y="2021912"/>
              <a:ext cx="1257723" cy="1257993"/>
            </a:xfrm>
            <a:prstGeom prst="ellipse">
              <a:avLst/>
            </a:prstGeom>
            <a:solidFill>
              <a:srgbClr val="0087CD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just" defTabSz="1219012">
                <a:lnSpc>
                  <a:spcPct val="120000"/>
                </a:lnSpc>
                <a:defRPr/>
              </a:pPr>
              <a:endParaRPr lang="id-ID" sz="1067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15364" name="TextBox 20">
            <a:extLst>
              <a:ext uri="{FF2B5EF4-FFF2-40B4-BE49-F238E27FC236}">
                <a16:creationId xmlns:a16="http://schemas.microsoft.com/office/drawing/2014/main" id="{88B03BF4-FFFD-2C83-7295-2CF5298A77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48834" y="357718"/>
            <a:ext cx="10477500" cy="617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4065" tIns="62033" rIns="124065" bIns="62033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TW" altLang="en-US" b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手術資料集</a:t>
            </a:r>
            <a:r>
              <a:rPr lang="en-US" altLang="zh-TW" b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(Dataset)</a:t>
            </a:r>
            <a:endParaRPr lang="zh-TW" altLang="en-US" b="1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2CEC0113-EB8E-0196-E119-FBA404373F73}"/>
              </a:ext>
            </a:extLst>
          </p:cNvPr>
          <p:cNvSpPr/>
          <p:nvPr/>
        </p:nvSpPr>
        <p:spPr>
          <a:xfrm>
            <a:off x="539751" y="431800"/>
            <a:ext cx="558800" cy="560917"/>
          </a:xfrm>
          <a:prstGeom prst="rect">
            <a:avLst/>
          </a:prstGeom>
          <a:solidFill>
            <a:srgbClr val="19B4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4065" tIns="62033" rIns="124065" bIns="62033" anchor="ctr"/>
          <a:lstStyle/>
          <a:p>
            <a:pPr algn="ctr" defTabSz="1219012">
              <a:defRPr/>
            </a:pPr>
            <a:r>
              <a:rPr lang="en-US" altLang="zh-CN" sz="3200" dirty="0">
                <a:latin typeface="Agency FB" panose="020B0503020202020204" pitchFamily="34" charset="0"/>
              </a:rPr>
              <a:t>2</a:t>
            </a:r>
            <a:endParaRPr lang="zh-CN" altLang="en-US" sz="3200" dirty="0">
              <a:latin typeface="Agency FB" panose="020B0503020202020204" pitchFamily="34" charset="0"/>
            </a:endParaRPr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E4D15D23-683C-0024-5BBE-30D2C2156165}"/>
              </a:ext>
            </a:extLst>
          </p:cNvPr>
          <p:cNvCxnSpPr>
            <a:cxnSpLocks/>
          </p:cNvCxnSpPr>
          <p:nvPr/>
        </p:nvCxnSpPr>
        <p:spPr>
          <a:xfrm>
            <a:off x="2017184" y="1013884"/>
            <a:ext cx="9829800" cy="0"/>
          </a:xfrm>
          <a:prstGeom prst="line">
            <a:avLst/>
          </a:prstGeom>
          <a:ln w="12700">
            <a:solidFill>
              <a:srgbClr val="19B4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任意多边形: 形状 30">
            <a:extLst>
              <a:ext uri="{FF2B5EF4-FFF2-40B4-BE49-F238E27FC236}">
                <a16:creationId xmlns:a16="http://schemas.microsoft.com/office/drawing/2014/main" id="{66F9E587-E2DE-5D3D-556F-100D03BE5F40}"/>
              </a:ext>
            </a:extLst>
          </p:cNvPr>
          <p:cNvSpPr/>
          <p:nvPr/>
        </p:nvSpPr>
        <p:spPr>
          <a:xfrm>
            <a:off x="1164168" y="939800"/>
            <a:ext cx="867833" cy="78317"/>
          </a:xfrm>
          <a:custGeom>
            <a:avLst/>
            <a:gdLst>
              <a:gd name="connsiteX0" fmla="*/ 0 w 640080"/>
              <a:gd name="connsiteY0" fmla="*/ 34335 h 57208"/>
              <a:gd name="connsiteX1" fmla="*/ 121920 w 640080"/>
              <a:gd name="connsiteY1" fmla="*/ 5760 h 57208"/>
              <a:gd name="connsiteX2" fmla="*/ 169545 w 640080"/>
              <a:gd name="connsiteY2" fmla="*/ 57195 h 57208"/>
              <a:gd name="connsiteX3" fmla="*/ 287655 w 640080"/>
              <a:gd name="connsiteY3" fmla="*/ 45 h 57208"/>
              <a:gd name="connsiteX4" fmla="*/ 392430 w 640080"/>
              <a:gd name="connsiteY4" fmla="*/ 47670 h 57208"/>
              <a:gd name="connsiteX5" fmla="*/ 640080 w 640080"/>
              <a:gd name="connsiteY5" fmla="*/ 51480 h 57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40080" h="57208">
                <a:moveTo>
                  <a:pt x="0" y="34335"/>
                </a:moveTo>
                <a:cubicBezTo>
                  <a:pt x="46831" y="18142"/>
                  <a:pt x="93663" y="1950"/>
                  <a:pt x="121920" y="5760"/>
                </a:cubicBezTo>
                <a:cubicBezTo>
                  <a:pt x="150177" y="9570"/>
                  <a:pt x="141923" y="58147"/>
                  <a:pt x="169545" y="57195"/>
                </a:cubicBezTo>
                <a:cubicBezTo>
                  <a:pt x="197167" y="56243"/>
                  <a:pt x="250508" y="1632"/>
                  <a:pt x="287655" y="45"/>
                </a:cubicBezTo>
                <a:cubicBezTo>
                  <a:pt x="324802" y="-1542"/>
                  <a:pt x="333693" y="39098"/>
                  <a:pt x="392430" y="47670"/>
                </a:cubicBezTo>
                <a:cubicBezTo>
                  <a:pt x="451168" y="56243"/>
                  <a:pt x="545624" y="53861"/>
                  <a:pt x="640080" y="51480"/>
                </a:cubicBezTo>
              </a:path>
            </a:pathLst>
          </a:custGeom>
          <a:noFill/>
          <a:ln>
            <a:solidFill>
              <a:srgbClr val="19B4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4065" tIns="62033" rIns="124065" bIns="62033" anchor="ctr"/>
          <a:lstStyle/>
          <a:p>
            <a:pPr algn="ctr" defTabSz="1219012">
              <a:defRPr/>
            </a:pPr>
            <a:endParaRPr lang="zh-CN" altLang="en-US" sz="2400"/>
          </a:p>
        </p:txBody>
      </p:sp>
      <p:sp>
        <p:nvSpPr>
          <p:cNvPr id="15368" name="投影片編號版面配置區 1">
            <a:extLst>
              <a:ext uri="{FF2B5EF4-FFF2-40B4-BE49-F238E27FC236}">
                <a16:creationId xmlns:a16="http://schemas.microsoft.com/office/drawing/2014/main" id="{BDDBA21E-799B-4F15-D9C0-11CEE7C3E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17008" y="6321323"/>
            <a:ext cx="10957984" cy="501649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4267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990575" indent="-380990">
              <a:spcBef>
                <a:spcPct val="20000"/>
              </a:spcBef>
              <a:buFont typeface="Arial" panose="020B0604020202020204" pitchFamily="34" charset="0"/>
              <a:buChar char="–"/>
              <a:defRPr sz="3733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523962" indent="-304792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2133547" indent="-304792">
              <a:spcBef>
                <a:spcPct val="20000"/>
              </a:spcBef>
              <a:buFont typeface="Arial" panose="020B0604020202020204" pitchFamily="34" charset="0"/>
              <a:buChar char="–"/>
              <a:defRPr sz="2667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743131" indent="-304792">
              <a:spcBef>
                <a:spcPct val="20000"/>
              </a:spcBef>
              <a:buFont typeface="Arial" panose="020B0604020202020204" pitchFamily="34" charset="0"/>
              <a:buChar char="»"/>
              <a:defRPr sz="2667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3352716" indent="-304792" defTabSz="1217054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3962301" indent="-304792" defTabSz="1217054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4571886" indent="-304792" defTabSz="1217054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5181470" indent="-304792" defTabSz="1217054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3B87455-748B-4CE3-AB2C-20EDBC44C17E}" type="slidenum">
              <a:rPr lang="zh-CN" altLang="en-US" sz="2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7" name="Rounded Rectangle 8">
            <a:extLst>
              <a:ext uri="{FF2B5EF4-FFF2-40B4-BE49-F238E27FC236}">
                <a16:creationId xmlns:a16="http://schemas.microsoft.com/office/drawing/2014/main" id="{67F048E2-FCB5-7906-B3E3-024255CCCF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0285" y="3060701"/>
            <a:ext cx="1856316" cy="1420284"/>
          </a:xfrm>
          <a:prstGeom prst="roundRect">
            <a:avLst>
              <a:gd name="adj" fmla="val 9375"/>
            </a:avLst>
          </a:prstGeom>
          <a:solidFill>
            <a:srgbClr val="19B49B"/>
          </a:solidFill>
          <a:ln w="9525">
            <a:solidFill>
              <a:srgbClr val="19B49B"/>
            </a:solidFill>
            <a:round/>
            <a:headEnd/>
            <a:tailEnd/>
          </a:ln>
          <a:effectLst/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defTabSz="1219012">
              <a:lnSpc>
                <a:spcPct val="120000"/>
              </a:lnSpc>
              <a:defRPr/>
            </a:pPr>
            <a:endParaRPr lang="id-ID" altLang="id-ID" sz="3555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cxnSp>
        <p:nvCxnSpPr>
          <p:cNvPr id="8" name="Straight Connector 64">
            <a:extLst>
              <a:ext uri="{FF2B5EF4-FFF2-40B4-BE49-F238E27FC236}">
                <a16:creationId xmlns:a16="http://schemas.microsoft.com/office/drawing/2014/main" id="{BD122704-0385-DCD9-6A94-272536F0EDC6}"/>
              </a:ext>
            </a:extLst>
          </p:cNvPr>
          <p:cNvCxnSpPr/>
          <p:nvPr/>
        </p:nvCxnSpPr>
        <p:spPr>
          <a:xfrm>
            <a:off x="3276601" y="3644900"/>
            <a:ext cx="1680633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33">
            <a:extLst>
              <a:ext uri="{FF2B5EF4-FFF2-40B4-BE49-F238E27FC236}">
                <a16:creationId xmlns:a16="http://schemas.microsoft.com/office/drawing/2014/main" id="{3730FC07-C315-4D14-A649-93196D4F7780}"/>
              </a:ext>
            </a:extLst>
          </p:cNvPr>
          <p:cNvSpPr>
            <a:spLocks noChangeAspect="1"/>
          </p:cNvSpPr>
          <p:nvPr/>
        </p:nvSpPr>
        <p:spPr>
          <a:xfrm>
            <a:off x="4161367" y="2980267"/>
            <a:ext cx="1140884" cy="1138767"/>
          </a:xfrm>
          <a:prstGeom prst="ellipse">
            <a:avLst/>
          </a:prstGeom>
          <a:solidFill>
            <a:schemeClr val="bg1">
              <a:lumMod val="65000"/>
              <a:alpha val="6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just" defTabSz="1219012">
              <a:lnSpc>
                <a:spcPct val="120000"/>
              </a:lnSpc>
              <a:defRPr/>
            </a:pPr>
            <a:endParaRPr lang="id-ID" sz="1067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0" name="Oval 28">
            <a:extLst>
              <a:ext uri="{FF2B5EF4-FFF2-40B4-BE49-F238E27FC236}">
                <a16:creationId xmlns:a16="http://schemas.microsoft.com/office/drawing/2014/main" id="{204AC9A4-6DAF-5451-99A0-78D05D2F2E27}"/>
              </a:ext>
            </a:extLst>
          </p:cNvPr>
          <p:cNvSpPr/>
          <p:nvPr/>
        </p:nvSpPr>
        <p:spPr>
          <a:xfrm>
            <a:off x="4222751" y="3054351"/>
            <a:ext cx="996949" cy="996949"/>
          </a:xfrm>
          <a:prstGeom prst="ellipse">
            <a:avLst/>
          </a:prstGeom>
          <a:solidFill>
            <a:srgbClr val="19B49B"/>
          </a:solidFill>
          <a:ln w="25400">
            <a:solidFill>
              <a:srgbClr val="19B4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just" defTabSz="1219012">
              <a:lnSpc>
                <a:spcPct val="120000"/>
              </a:lnSpc>
              <a:defRPr/>
            </a:pPr>
            <a:endParaRPr lang="id-ID" sz="1067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cxnSp>
        <p:nvCxnSpPr>
          <p:cNvPr id="11" name="Straight Connector 63">
            <a:extLst>
              <a:ext uri="{FF2B5EF4-FFF2-40B4-BE49-F238E27FC236}">
                <a16:creationId xmlns:a16="http://schemas.microsoft.com/office/drawing/2014/main" id="{3BDB8BBA-8513-1CAD-5C64-6CB421A39DA4}"/>
              </a:ext>
            </a:extLst>
          </p:cNvPr>
          <p:cNvCxnSpPr/>
          <p:nvPr/>
        </p:nvCxnSpPr>
        <p:spPr>
          <a:xfrm>
            <a:off x="2603501" y="2256367"/>
            <a:ext cx="1877484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22">
            <a:extLst>
              <a:ext uri="{FF2B5EF4-FFF2-40B4-BE49-F238E27FC236}">
                <a16:creationId xmlns:a16="http://schemas.microsoft.com/office/drawing/2014/main" id="{A9371E9F-1A91-DEAB-9EF6-FD22B168A1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3412067"/>
            <a:ext cx="2082800" cy="68852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defTabSz="1219012">
              <a:lnSpc>
                <a:spcPct val="120000"/>
              </a:lnSpc>
              <a:defRPr/>
            </a:pPr>
            <a:r>
              <a:rPr lang="en-US" altLang="zh-TW" sz="3555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Val set</a:t>
            </a:r>
            <a:endParaRPr lang="nb-NO" altLang="id-ID" sz="3555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15375" name="Group 10">
            <a:extLst>
              <a:ext uri="{FF2B5EF4-FFF2-40B4-BE49-F238E27FC236}">
                <a16:creationId xmlns:a16="http://schemas.microsoft.com/office/drawing/2014/main" id="{557AC45C-AFA2-5FB4-47B5-470DB72DD0E2}"/>
              </a:ext>
            </a:extLst>
          </p:cNvPr>
          <p:cNvGrpSpPr>
            <a:grpSpLocks/>
          </p:cNvGrpSpPr>
          <p:nvPr/>
        </p:nvGrpSpPr>
        <p:grpSpPr bwMode="auto">
          <a:xfrm>
            <a:off x="781051" y="1638302"/>
            <a:ext cx="2453216" cy="1422400"/>
            <a:chOff x="5500834" y="2626865"/>
            <a:chExt cx="1938096" cy="1122553"/>
          </a:xfrm>
        </p:grpSpPr>
        <p:sp>
          <p:nvSpPr>
            <p:cNvPr id="15" name="Rounded Rectangle 11">
              <a:extLst>
                <a:ext uri="{FF2B5EF4-FFF2-40B4-BE49-F238E27FC236}">
                  <a16:creationId xmlns:a16="http://schemas.microsoft.com/office/drawing/2014/main" id="{483FD8E2-D7FC-0924-7A63-5DFAF2AF06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80093" y="2626865"/>
              <a:ext cx="1411349" cy="1122553"/>
            </a:xfrm>
            <a:prstGeom prst="roundRect">
              <a:avLst>
                <a:gd name="adj" fmla="val 9375"/>
              </a:avLst>
            </a:prstGeom>
            <a:solidFill>
              <a:srgbClr val="92D050"/>
            </a:solidFill>
            <a:ln w="9525">
              <a:solidFill>
                <a:srgbClr val="92D050"/>
              </a:solidFill>
              <a:round/>
              <a:headEnd/>
              <a:tailEnd/>
            </a:ln>
            <a:effectLst/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defTabSz="1219012">
                <a:lnSpc>
                  <a:spcPct val="120000"/>
                </a:lnSpc>
                <a:defRPr/>
              </a:pPr>
              <a:endParaRPr lang="id-ID" altLang="id-ID" sz="3555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6" name="TextBox 23">
              <a:extLst>
                <a:ext uri="{FF2B5EF4-FFF2-40B4-BE49-F238E27FC236}">
                  <a16:creationId xmlns:a16="http://schemas.microsoft.com/office/drawing/2014/main" id="{BA734EC4-CE59-1670-5A81-C5BD0BDCD3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00834" y="2902492"/>
              <a:ext cx="1938096" cy="543379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defTabSz="1219012">
                <a:lnSpc>
                  <a:spcPct val="120000"/>
                </a:lnSpc>
                <a:defRPr/>
              </a:pPr>
              <a:r>
                <a:rPr lang="en-US" altLang="id-ID" sz="3555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Train set</a:t>
              </a:r>
              <a:endParaRPr lang="nb-NO" altLang="id-ID" sz="3555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5376" name="Group 35">
            <a:extLst>
              <a:ext uri="{FF2B5EF4-FFF2-40B4-BE49-F238E27FC236}">
                <a16:creationId xmlns:a16="http://schemas.microsoft.com/office/drawing/2014/main" id="{53303A6B-13B0-F8A4-1B0F-33B990E2575E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615267" y="1600201"/>
            <a:ext cx="1138767" cy="1138767"/>
            <a:chOff x="5385173" y="1917525"/>
            <a:chExt cx="1440000" cy="1440000"/>
          </a:xfrm>
        </p:grpSpPr>
        <p:sp>
          <p:nvSpPr>
            <p:cNvPr id="21" name="Oval 36">
              <a:extLst>
                <a:ext uri="{FF2B5EF4-FFF2-40B4-BE49-F238E27FC236}">
                  <a16:creationId xmlns:a16="http://schemas.microsoft.com/office/drawing/2014/main" id="{24488699-8DF0-DB42-4B77-317A61A3E64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85173" y="1917525"/>
              <a:ext cx="1440000" cy="1440000"/>
            </a:xfrm>
            <a:prstGeom prst="ellipse">
              <a:avLst/>
            </a:prstGeom>
            <a:solidFill>
              <a:schemeClr val="bg1">
                <a:lumMod val="65000"/>
                <a:alpha val="6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just" defTabSz="1219012">
                <a:lnSpc>
                  <a:spcPct val="120000"/>
                </a:lnSpc>
                <a:defRPr/>
              </a:pPr>
              <a:endParaRPr lang="id-ID" sz="1067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2" name="Oval 37">
              <a:extLst>
                <a:ext uri="{FF2B5EF4-FFF2-40B4-BE49-F238E27FC236}">
                  <a16:creationId xmlns:a16="http://schemas.microsoft.com/office/drawing/2014/main" id="{4B1B2061-116B-357F-BE18-0FFF4A8AC9CF}"/>
                </a:ext>
              </a:extLst>
            </p:cNvPr>
            <p:cNvSpPr/>
            <p:nvPr/>
          </p:nvSpPr>
          <p:spPr>
            <a:xfrm>
              <a:off x="5476177" y="2008529"/>
              <a:ext cx="1257993" cy="125799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just" defTabSz="1219012">
                <a:lnSpc>
                  <a:spcPct val="120000"/>
                </a:lnSpc>
                <a:defRPr/>
              </a:pPr>
              <a:endParaRPr lang="id-ID" sz="1067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23" name="TextBox 55">
            <a:extLst>
              <a:ext uri="{FF2B5EF4-FFF2-40B4-BE49-F238E27FC236}">
                <a16:creationId xmlns:a16="http://schemas.microsoft.com/office/drawing/2014/main" id="{09FC4284-1016-DB24-7F7A-D3320496E1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6551" y="3335867"/>
            <a:ext cx="3723216" cy="45967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TW" sz="2667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ea typeface="微软雅黑" pitchFamily="34" charset="-122"/>
              </a:rPr>
              <a:t>16</a:t>
            </a:r>
            <a:r>
              <a:rPr lang="zh-TW" altLang="en-US" sz="2133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ea typeface="微软雅黑" pitchFamily="34" charset="-122"/>
              </a:rPr>
              <a:t>場手術</a:t>
            </a:r>
            <a:endParaRPr lang="id-ID" altLang="zh-TW" sz="2133" b="1" dirty="0">
              <a:solidFill>
                <a:schemeClr val="tx1">
                  <a:lumMod val="75000"/>
                  <a:lumOff val="25000"/>
                </a:schemeClr>
              </a:solidFill>
              <a:latin typeface="Calibri"/>
              <a:ea typeface="微软雅黑" pitchFamily="34" charset="-122"/>
              <a:sym typeface="Arial" panose="020B0604020202020204" pitchFamily="34" charset="0"/>
            </a:endParaRPr>
          </a:p>
        </p:txBody>
      </p:sp>
      <p:sp>
        <p:nvSpPr>
          <p:cNvPr id="24" name="TextBox 56">
            <a:extLst>
              <a:ext uri="{FF2B5EF4-FFF2-40B4-BE49-F238E27FC236}">
                <a16:creationId xmlns:a16="http://schemas.microsoft.com/office/drawing/2014/main" id="{C7A0F8A6-62B4-6DBB-71FD-F1AA882F3E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04318" y="1932517"/>
            <a:ext cx="1871133" cy="45967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TW" sz="2667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ea typeface="微软雅黑" pitchFamily="34" charset="-122"/>
              </a:rPr>
              <a:t>64</a:t>
            </a:r>
            <a:r>
              <a:rPr lang="zh-TW" altLang="en-US" sz="2133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ea typeface="微软雅黑" pitchFamily="34" charset="-122"/>
              </a:rPr>
              <a:t>場手術</a:t>
            </a:r>
            <a:endParaRPr lang="id-ID" altLang="zh-TW" sz="2133" b="1" dirty="0">
              <a:solidFill>
                <a:schemeClr val="tx1">
                  <a:lumMod val="75000"/>
                  <a:lumOff val="25000"/>
                </a:schemeClr>
              </a:solidFill>
              <a:latin typeface="Calibri"/>
              <a:ea typeface="微软雅黑" pitchFamily="34" charset="-122"/>
              <a:sym typeface="Arial" panose="020B0604020202020204" pitchFamily="34" charset="0"/>
            </a:endParaRPr>
          </a:p>
        </p:txBody>
      </p:sp>
      <p:sp>
        <p:nvSpPr>
          <p:cNvPr id="30" name="TextBox 23">
            <a:extLst>
              <a:ext uri="{FF2B5EF4-FFF2-40B4-BE49-F238E27FC236}">
                <a16:creationId xmlns:a16="http://schemas.microsoft.com/office/drawing/2014/main" id="{0D5A4817-7E84-ABC8-5B85-D90D72E7A5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45934" y="1862667"/>
            <a:ext cx="1672167" cy="62895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defTabSz="1219012">
              <a:lnSpc>
                <a:spcPct val="120000"/>
              </a:lnSpc>
              <a:defRPr/>
            </a:pPr>
            <a:r>
              <a:rPr lang="en-US" altLang="zh-TW" sz="3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64</a:t>
            </a:r>
            <a:r>
              <a:rPr lang="en-US" altLang="id-ID" sz="3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%</a:t>
            </a:r>
            <a:endParaRPr lang="nb-NO" altLang="id-ID" sz="32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2" name="TextBox 23">
            <a:extLst>
              <a:ext uri="{FF2B5EF4-FFF2-40B4-BE49-F238E27FC236}">
                <a16:creationId xmlns:a16="http://schemas.microsoft.com/office/drawing/2014/main" id="{4DBE2ADF-F409-A14A-6210-3013182E4F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4992" y="3253318"/>
            <a:ext cx="1672167" cy="62895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defTabSz="1219012">
              <a:lnSpc>
                <a:spcPct val="120000"/>
              </a:lnSpc>
              <a:defRPr/>
            </a:pPr>
            <a:r>
              <a:rPr lang="en-US" altLang="zh-TW" sz="3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16</a:t>
            </a:r>
            <a:r>
              <a:rPr lang="en-US" altLang="id-ID" sz="3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%</a:t>
            </a:r>
            <a:endParaRPr lang="nb-NO" altLang="id-ID" sz="32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0" name="五边形 25">
            <a:extLst>
              <a:ext uri="{FF2B5EF4-FFF2-40B4-BE49-F238E27FC236}">
                <a16:creationId xmlns:a16="http://schemas.microsoft.com/office/drawing/2014/main" id="{6E62A1D1-2142-6AA6-6B13-E35F7072344D}"/>
              </a:ext>
            </a:extLst>
          </p:cNvPr>
          <p:cNvSpPr/>
          <p:nvPr/>
        </p:nvSpPr>
        <p:spPr bwMode="auto">
          <a:xfrm>
            <a:off x="7717367" y="1820333"/>
            <a:ext cx="2652184" cy="719667"/>
          </a:xfrm>
          <a:prstGeom prst="homePlate">
            <a:avLst/>
          </a:prstGeom>
          <a:noFill/>
          <a:ln w="38100" cap="flat" cmpd="sng">
            <a:solidFill>
              <a:srgbClr val="19B49B"/>
            </a:solidFill>
            <a:bevel/>
            <a:headEnd/>
            <a:tailEnd/>
          </a:ln>
          <a:effectLst/>
        </p:spPr>
        <p:txBody>
          <a:bodyPr lIns="81163" tIns="40580" rIns="81163" bIns="40580" anchor="ctr"/>
          <a:lstStyle/>
          <a:p>
            <a:pPr algn="ctr" defTabSz="896067">
              <a:defRPr/>
            </a:pPr>
            <a:endParaRPr lang="zh-CN" altLang="en-US" sz="1829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ea typeface="微软雅黑" pitchFamily="34" charset="-122"/>
            </a:endParaRPr>
          </a:p>
        </p:txBody>
      </p:sp>
      <p:sp>
        <p:nvSpPr>
          <p:cNvPr id="61" name="TextBox 22">
            <a:extLst>
              <a:ext uri="{FF2B5EF4-FFF2-40B4-BE49-F238E27FC236}">
                <a16:creationId xmlns:a16="http://schemas.microsoft.com/office/drawing/2014/main" id="{93F8D4E2-12D6-249F-4CA0-1E05984BFA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13134" y="1877485"/>
            <a:ext cx="2580217" cy="620183"/>
          </a:xfrm>
          <a:prstGeom prst="rect">
            <a:avLst/>
          </a:prstGeom>
          <a:noFill/>
          <a:ln w="3175" cap="flat" cmpd="sng">
            <a:noFill/>
            <a:bevel/>
            <a:headEnd/>
            <a:tailEnd/>
          </a:ln>
          <a:effectLst/>
        </p:spPr>
        <p:txBody>
          <a:bodyPr lIns="81163" tIns="40580" rIns="81163" bIns="40580" anchor="ctr"/>
          <a:lstStyle>
            <a:defPPr>
              <a:defRPr lang="zh-CN"/>
            </a:defPPr>
            <a:lvl1pPr algn="ctr">
              <a:defRPr sz="2000" b="1">
                <a:solidFill>
                  <a:srgbClr val="F8F8F8"/>
                </a:solidFill>
                <a:ea typeface="微软雅黑" pitchFamily="34" charset="-122"/>
              </a:defRPr>
            </a:lvl1pPr>
          </a:lstStyle>
          <a:p>
            <a:pPr algn="l" defTabSz="896067">
              <a:defRPr/>
            </a:pPr>
            <a:r>
              <a:rPr lang="en-US" altLang="zh-TW" sz="2133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</a:rPr>
              <a:t>6.8</a:t>
            </a:r>
            <a:r>
              <a:rPr lang="zh-TW" altLang="en-US" sz="2133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</a:rPr>
              <a:t>萬筆資料</a:t>
            </a:r>
            <a:r>
              <a:rPr lang="en-US" altLang="zh-TW" sz="2133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</a:rPr>
              <a:t>(1</a:t>
            </a:r>
            <a:r>
              <a:rPr lang="zh-TW" altLang="en-US" sz="2133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</a:rPr>
              <a:t>筆</a:t>
            </a:r>
            <a:r>
              <a:rPr lang="en-US" altLang="zh-TW" sz="2133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</a:rPr>
              <a:t>/5s)</a:t>
            </a:r>
            <a:endParaRPr lang="zh-CN" altLang="en-US" sz="2133" dirty="0">
              <a:solidFill>
                <a:schemeClr val="tx1">
                  <a:lumMod val="75000"/>
                  <a:lumOff val="25000"/>
                </a:schemeClr>
              </a:solidFill>
              <a:latin typeface="Calibri"/>
            </a:endParaRPr>
          </a:p>
        </p:txBody>
      </p:sp>
      <p:cxnSp>
        <p:nvCxnSpPr>
          <p:cNvPr id="62" name="直接连接符 9">
            <a:extLst>
              <a:ext uri="{FF2B5EF4-FFF2-40B4-BE49-F238E27FC236}">
                <a16:creationId xmlns:a16="http://schemas.microsoft.com/office/drawing/2014/main" id="{CEA5FF1E-1598-3F7F-A478-57307E8D3498}"/>
              </a:ext>
            </a:extLst>
          </p:cNvPr>
          <p:cNvCxnSpPr/>
          <p:nvPr/>
        </p:nvCxnSpPr>
        <p:spPr bwMode="auto">
          <a:xfrm flipV="1">
            <a:off x="6506633" y="2163234"/>
            <a:ext cx="1187451" cy="23284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oval"/>
            <a:tailEnd type="oval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五边形 25">
            <a:extLst>
              <a:ext uri="{FF2B5EF4-FFF2-40B4-BE49-F238E27FC236}">
                <a16:creationId xmlns:a16="http://schemas.microsoft.com/office/drawing/2014/main" id="{8D41DDE4-9F7A-3E7C-066E-47D38493D0B1}"/>
              </a:ext>
            </a:extLst>
          </p:cNvPr>
          <p:cNvSpPr/>
          <p:nvPr/>
        </p:nvSpPr>
        <p:spPr bwMode="auto">
          <a:xfrm>
            <a:off x="8163984" y="3196167"/>
            <a:ext cx="1945216" cy="719667"/>
          </a:xfrm>
          <a:prstGeom prst="homePlate">
            <a:avLst/>
          </a:prstGeom>
          <a:noFill/>
          <a:ln w="38100" cap="flat" cmpd="sng">
            <a:solidFill>
              <a:srgbClr val="19B49B"/>
            </a:solidFill>
            <a:bevel/>
            <a:headEnd/>
            <a:tailEnd/>
          </a:ln>
          <a:effectLst/>
        </p:spPr>
        <p:txBody>
          <a:bodyPr lIns="81163" tIns="40580" rIns="81163" bIns="40580" anchor="ctr"/>
          <a:lstStyle/>
          <a:p>
            <a:pPr algn="ctr" defTabSz="896067">
              <a:defRPr/>
            </a:pPr>
            <a:endParaRPr lang="zh-CN" altLang="en-US" sz="1829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ea typeface="微软雅黑" pitchFamily="34" charset="-122"/>
            </a:endParaRPr>
          </a:p>
        </p:txBody>
      </p:sp>
      <p:sp>
        <p:nvSpPr>
          <p:cNvPr id="13312" name="TextBox 22">
            <a:extLst>
              <a:ext uri="{FF2B5EF4-FFF2-40B4-BE49-F238E27FC236}">
                <a16:creationId xmlns:a16="http://schemas.microsoft.com/office/drawing/2014/main" id="{2C1BA6B7-56D6-FBF4-65CA-B320ED6096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59751" y="3253318"/>
            <a:ext cx="1718733" cy="620183"/>
          </a:xfrm>
          <a:prstGeom prst="rect">
            <a:avLst/>
          </a:prstGeom>
          <a:noFill/>
          <a:ln w="3175" cap="flat" cmpd="sng">
            <a:noFill/>
            <a:bevel/>
            <a:headEnd/>
            <a:tailEnd/>
          </a:ln>
          <a:effectLst/>
        </p:spPr>
        <p:txBody>
          <a:bodyPr lIns="81163" tIns="40580" rIns="81163" bIns="40580" anchor="ctr"/>
          <a:lstStyle>
            <a:defPPr>
              <a:defRPr lang="zh-CN"/>
            </a:defPPr>
            <a:lvl1pPr algn="ctr">
              <a:defRPr sz="2000" b="1">
                <a:solidFill>
                  <a:srgbClr val="F8F8F8"/>
                </a:solidFill>
                <a:ea typeface="微软雅黑" pitchFamily="34" charset="-122"/>
              </a:defRPr>
            </a:lvl1pPr>
          </a:lstStyle>
          <a:p>
            <a:pPr algn="l" defTabSz="896067">
              <a:defRPr/>
            </a:pPr>
            <a:r>
              <a:rPr lang="en-US" altLang="zh-TW" sz="2133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</a:rPr>
              <a:t>1.7</a:t>
            </a:r>
            <a:r>
              <a:rPr lang="zh-TW" altLang="en-US" sz="2133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</a:rPr>
              <a:t>萬筆資料</a:t>
            </a:r>
            <a:endParaRPr lang="zh-CN" altLang="en-US" sz="2133" dirty="0">
              <a:solidFill>
                <a:schemeClr val="tx1">
                  <a:lumMod val="75000"/>
                  <a:lumOff val="25000"/>
                </a:schemeClr>
              </a:solidFill>
              <a:latin typeface="Calibri"/>
            </a:endParaRPr>
          </a:p>
        </p:txBody>
      </p:sp>
      <p:cxnSp>
        <p:nvCxnSpPr>
          <p:cNvPr id="13313" name="直接连接符 9">
            <a:extLst>
              <a:ext uri="{FF2B5EF4-FFF2-40B4-BE49-F238E27FC236}">
                <a16:creationId xmlns:a16="http://schemas.microsoft.com/office/drawing/2014/main" id="{1C4195BD-0C99-3AC5-A8D1-9AB3E454D04A}"/>
              </a:ext>
            </a:extLst>
          </p:cNvPr>
          <p:cNvCxnSpPr/>
          <p:nvPr/>
        </p:nvCxnSpPr>
        <p:spPr bwMode="auto">
          <a:xfrm flipV="1">
            <a:off x="6953252" y="3539067"/>
            <a:ext cx="1187449" cy="23284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oval"/>
            <a:tailEnd type="oval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5379" name="Group 10">
            <a:extLst>
              <a:ext uri="{FF2B5EF4-FFF2-40B4-BE49-F238E27FC236}">
                <a16:creationId xmlns:a16="http://schemas.microsoft.com/office/drawing/2014/main" id="{9C3402DB-FD50-D77B-103A-145F886B01AB}"/>
              </a:ext>
            </a:extLst>
          </p:cNvPr>
          <p:cNvGrpSpPr>
            <a:grpSpLocks/>
          </p:cNvGrpSpPr>
          <p:nvPr/>
        </p:nvGrpSpPr>
        <p:grpSpPr bwMode="auto">
          <a:xfrm>
            <a:off x="1007436" y="4476012"/>
            <a:ext cx="2607899" cy="1422400"/>
            <a:chOff x="5500834" y="2626865"/>
            <a:chExt cx="1938096" cy="1122553"/>
          </a:xfrm>
          <a:solidFill>
            <a:srgbClr val="0070C0"/>
          </a:solidFill>
        </p:grpSpPr>
        <p:sp>
          <p:nvSpPr>
            <p:cNvPr id="15380" name="Rounded Rectangle 11">
              <a:extLst>
                <a:ext uri="{FF2B5EF4-FFF2-40B4-BE49-F238E27FC236}">
                  <a16:creationId xmlns:a16="http://schemas.microsoft.com/office/drawing/2014/main" id="{F6064777-9AF2-233A-15BF-7D5104753F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80093" y="2626865"/>
              <a:ext cx="1411349" cy="1122553"/>
            </a:xfrm>
            <a:prstGeom prst="roundRect">
              <a:avLst>
                <a:gd name="adj" fmla="val 9375"/>
              </a:avLst>
            </a:prstGeom>
            <a:grpFill/>
            <a:ln w="9525">
              <a:solidFill>
                <a:srgbClr val="92D050"/>
              </a:solidFill>
              <a:round/>
              <a:headEnd/>
              <a:tailEnd/>
            </a:ln>
            <a:effectLst/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defTabSz="1219012">
                <a:lnSpc>
                  <a:spcPct val="120000"/>
                </a:lnSpc>
                <a:defRPr/>
              </a:pPr>
              <a:endParaRPr lang="id-ID" altLang="id-ID" sz="3555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5381" name="TextBox 23">
              <a:extLst>
                <a:ext uri="{FF2B5EF4-FFF2-40B4-BE49-F238E27FC236}">
                  <a16:creationId xmlns:a16="http://schemas.microsoft.com/office/drawing/2014/main" id="{05FCA866-4340-CE18-0A3C-E681AAD8DD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00834" y="2902492"/>
              <a:ext cx="1938096" cy="543379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defTabSz="1219012">
                <a:lnSpc>
                  <a:spcPct val="120000"/>
                </a:lnSpc>
                <a:defRPr/>
              </a:pPr>
              <a:r>
                <a:rPr lang="en-US" altLang="zh-TW" sz="3555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Test</a:t>
              </a:r>
              <a:r>
                <a:rPr lang="en-US" altLang="id-ID" sz="3555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 set</a:t>
              </a:r>
              <a:endParaRPr lang="nb-NO" altLang="id-ID" sz="3555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15385" name="TextBox 56">
            <a:extLst>
              <a:ext uri="{FF2B5EF4-FFF2-40B4-BE49-F238E27FC236}">
                <a16:creationId xmlns:a16="http://schemas.microsoft.com/office/drawing/2014/main" id="{9A0505E3-2ED1-5B6A-D8B1-365A40C714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4284" y="4815417"/>
            <a:ext cx="1921933" cy="45967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TW" sz="2667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ea typeface="微软雅黑" pitchFamily="34" charset="-122"/>
              </a:rPr>
              <a:t>20</a:t>
            </a:r>
            <a:r>
              <a:rPr lang="zh-TW" altLang="en-US" sz="2133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ea typeface="微软雅黑" pitchFamily="34" charset="-122"/>
              </a:rPr>
              <a:t>場手術</a:t>
            </a:r>
            <a:endParaRPr lang="id-ID" altLang="zh-TW" sz="2133" b="1" dirty="0">
              <a:solidFill>
                <a:schemeClr val="tx1">
                  <a:lumMod val="75000"/>
                  <a:lumOff val="25000"/>
                </a:schemeClr>
              </a:solidFill>
              <a:latin typeface="Calibri"/>
              <a:ea typeface="微软雅黑" pitchFamily="34" charset="-122"/>
              <a:sym typeface="Arial" panose="020B0604020202020204" pitchFamily="34" charset="0"/>
            </a:endParaRPr>
          </a:p>
        </p:txBody>
      </p:sp>
      <p:sp>
        <p:nvSpPr>
          <p:cNvPr id="15387" name="五边形 25">
            <a:extLst>
              <a:ext uri="{FF2B5EF4-FFF2-40B4-BE49-F238E27FC236}">
                <a16:creationId xmlns:a16="http://schemas.microsoft.com/office/drawing/2014/main" id="{214299D0-3148-FA27-787C-EB730E6D0A67}"/>
              </a:ext>
            </a:extLst>
          </p:cNvPr>
          <p:cNvSpPr/>
          <p:nvPr/>
        </p:nvSpPr>
        <p:spPr bwMode="auto">
          <a:xfrm>
            <a:off x="8295218" y="4703233"/>
            <a:ext cx="1998133" cy="719667"/>
          </a:xfrm>
          <a:prstGeom prst="homePlate">
            <a:avLst/>
          </a:prstGeom>
          <a:noFill/>
          <a:ln w="38100" cap="flat" cmpd="sng">
            <a:solidFill>
              <a:srgbClr val="19B49B"/>
            </a:solidFill>
            <a:bevel/>
            <a:headEnd/>
            <a:tailEnd/>
          </a:ln>
          <a:effectLst/>
        </p:spPr>
        <p:txBody>
          <a:bodyPr lIns="81163" tIns="40580" rIns="81163" bIns="40580" anchor="ctr"/>
          <a:lstStyle/>
          <a:p>
            <a:pPr algn="ctr" defTabSz="896067">
              <a:defRPr/>
            </a:pPr>
            <a:endParaRPr lang="zh-CN" altLang="en-US" sz="1829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ea typeface="微软雅黑" pitchFamily="34" charset="-122"/>
            </a:endParaRPr>
          </a:p>
        </p:txBody>
      </p:sp>
      <p:sp>
        <p:nvSpPr>
          <p:cNvPr id="15388" name="TextBox 22">
            <a:extLst>
              <a:ext uri="{FF2B5EF4-FFF2-40B4-BE49-F238E27FC236}">
                <a16:creationId xmlns:a16="http://schemas.microsoft.com/office/drawing/2014/main" id="{6ACF0DC4-BA2A-7AF1-B707-C2E48E05FA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99451" y="4760385"/>
            <a:ext cx="1648883" cy="620183"/>
          </a:xfrm>
          <a:prstGeom prst="rect">
            <a:avLst/>
          </a:prstGeom>
          <a:noFill/>
          <a:ln w="3175" cap="flat" cmpd="sng">
            <a:noFill/>
            <a:bevel/>
            <a:headEnd/>
            <a:tailEnd/>
          </a:ln>
          <a:effectLst/>
        </p:spPr>
        <p:txBody>
          <a:bodyPr lIns="81163" tIns="40580" rIns="81163" bIns="40580" anchor="ctr"/>
          <a:lstStyle>
            <a:defPPr>
              <a:defRPr lang="zh-CN"/>
            </a:defPPr>
            <a:lvl1pPr algn="ctr">
              <a:defRPr sz="2000" b="1">
                <a:solidFill>
                  <a:srgbClr val="F8F8F8"/>
                </a:solidFill>
                <a:ea typeface="微软雅黑" pitchFamily="34" charset="-122"/>
              </a:defRPr>
            </a:lvl1pPr>
          </a:lstStyle>
          <a:p>
            <a:pPr algn="l" defTabSz="896067">
              <a:defRPr/>
            </a:pPr>
            <a:r>
              <a:rPr lang="en-US" altLang="zh-TW" sz="2133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</a:rPr>
              <a:t>1.8</a:t>
            </a:r>
            <a:r>
              <a:rPr lang="zh-TW" altLang="en-US" sz="2133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</a:rPr>
              <a:t>萬筆資料</a:t>
            </a:r>
            <a:endParaRPr lang="zh-CN" altLang="en-US" sz="2133" dirty="0">
              <a:solidFill>
                <a:schemeClr val="tx1">
                  <a:lumMod val="75000"/>
                  <a:lumOff val="25000"/>
                </a:schemeClr>
              </a:solidFill>
              <a:latin typeface="Calibri"/>
            </a:endParaRPr>
          </a:p>
        </p:txBody>
      </p:sp>
      <p:cxnSp>
        <p:nvCxnSpPr>
          <p:cNvPr id="15389" name="直接连接符 9">
            <a:extLst>
              <a:ext uri="{FF2B5EF4-FFF2-40B4-BE49-F238E27FC236}">
                <a16:creationId xmlns:a16="http://schemas.microsoft.com/office/drawing/2014/main" id="{1AE9F090-5AB2-E10B-C735-932F188B7CF0}"/>
              </a:ext>
            </a:extLst>
          </p:cNvPr>
          <p:cNvCxnSpPr>
            <a:cxnSpLocks/>
          </p:cNvCxnSpPr>
          <p:nvPr/>
        </p:nvCxnSpPr>
        <p:spPr bwMode="auto">
          <a:xfrm>
            <a:off x="7103534" y="5033434"/>
            <a:ext cx="1221317" cy="1270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oval"/>
            <a:tailEnd type="oval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23">
            <a:extLst>
              <a:ext uri="{FF2B5EF4-FFF2-40B4-BE49-F238E27FC236}">
                <a16:creationId xmlns:a16="http://schemas.microsoft.com/office/drawing/2014/main" id="{A4B7BE13-2EFC-22F8-5AA5-407E4904C1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1105" y="4725306"/>
            <a:ext cx="1672167" cy="62895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defTabSz="1219012">
              <a:lnSpc>
                <a:spcPct val="120000"/>
              </a:lnSpc>
              <a:defRPr/>
            </a:pPr>
            <a:r>
              <a:rPr lang="en-US" altLang="zh-TW" sz="3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20</a:t>
            </a:r>
            <a:r>
              <a:rPr lang="en-US" altLang="id-ID" sz="3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%</a:t>
            </a:r>
            <a:endParaRPr lang="nb-NO" altLang="id-ID" sz="32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Box 20">
            <a:extLst>
              <a:ext uri="{FF2B5EF4-FFF2-40B4-BE49-F238E27FC236}">
                <a16:creationId xmlns:a16="http://schemas.microsoft.com/office/drawing/2014/main" id="{84127C9F-C95F-9117-ABE9-B93930F2AB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48834" y="357718"/>
            <a:ext cx="10477500" cy="617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4065" tIns="62033" rIns="124065" bIns="62033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TW" altLang="en-US" b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手術參數</a:t>
            </a:r>
            <a:endParaRPr lang="en-US" altLang="zh-TW" b="1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03C925C1-8941-F5BC-7E0B-AC75035C495A}"/>
              </a:ext>
            </a:extLst>
          </p:cNvPr>
          <p:cNvSpPr/>
          <p:nvPr/>
        </p:nvSpPr>
        <p:spPr>
          <a:xfrm>
            <a:off x="539751" y="431800"/>
            <a:ext cx="558800" cy="560917"/>
          </a:xfrm>
          <a:prstGeom prst="rect">
            <a:avLst/>
          </a:prstGeom>
          <a:solidFill>
            <a:srgbClr val="19B4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4065" tIns="62033" rIns="124065" bIns="62033" anchor="ctr"/>
          <a:lstStyle/>
          <a:p>
            <a:pPr algn="ctr" defTabSz="1219012">
              <a:defRPr/>
            </a:pPr>
            <a:r>
              <a:rPr lang="en-US" altLang="zh-CN" sz="3200" dirty="0">
                <a:latin typeface="Agency FB" panose="020B0503020202020204" pitchFamily="34" charset="0"/>
              </a:rPr>
              <a:t>3</a:t>
            </a:r>
            <a:endParaRPr lang="zh-CN" altLang="en-US" sz="3200" dirty="0">
              <a:latin typeface="Agency FB" panose="020B0503020202020204" pitchFamily="34" charset="0"/>
            </a:endParaRPr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B871A1F9-A034-96C5-76B4-7EEEE709EDB2}"/>
              </a:ext>
            </a:extLst>
          </p:cNvPr>
          <p:cNvCxnSpPr>
            <a:cxnSpLocks/>
          </p:cNvCxnSpPr>
          <p:nvPr/>
        </p:nvCxnSpPr>
        <p:spPr>
          <a:xfrm>
            <a:off x="2017184" y="1013884"/>
            <a:ext cx="9829800" cy="0"/>
          </a:xfrm>
          <a:prstGeom prst="line">
            <a:avLst/>
          </a:prstGeom>
          <a:ln w="12700">
            <a:solidFill>
              <a:srgbClr val="19B4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任意多边形: 形状 30">
            <a:extLst>
              <a:ext uri="{FF2B5EF4-FFF2-40B4-BE49-F238E27FC236}">
                <a16:creationId xmlns:a16="http://schemas.microsoft.com/office/drawing/2014/main" id="{07D3B7D8-0E9F-D38E-41E5-ABCB66A3908F}"/>
              </a:ext>
            </a:extLst>
          </p:cNvPr>
          <p:cNvSpPr/>
          <p:nvPr/>
        </p:nvSpPr>
        <p:spPr>
          <a:xfrm>
            <a:off x="1164168" y="939800"/>
            <a:ext cx="867833" cy="78317"/>
          </a:xfrm>
          <a:custGeom>
            <a:avLst/>
            <a:gdLst>
              <a:gd name="connsiteX0" fmla="*/ 0 w 640080"/>
              <a:gd name="connsiteY0" fmla="*/ 34335 h 57208"/>
              <a:gd name="connsiteX1" fmla="*/ 121920 w 640080"/>
              <a:gd name="connsiteY1" fmla="*/ 5760 h 57208"/>
              <a:gd name="connsiteX2" fmla="*/ 169545 w 640080"/>
              <a:gd name="connsiteY2" fmla="*/ 57195 h 57208"/>
              <a:gd name="connsiteX3" fmla="*/ 287655 w 640080"/>
              <a:gd name="connsiteY3" fmla="*/ 45 h 57208"/>
              <a:gd name="connsiteX4" fmla="*/ 392430 w 640080"/>
              <a:gd name="connsiteY4" fmla="*/ 47670 h 57208"/>
              <a:gd name="connsiteX5" fmla="*/ 640080 w 640080"/>
              <a:gd name="connsiteY5" fmla="*/ 51480 h 57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40080" h="57208">
                <a:moveTo>
                  <a:pt x="0" y="34335"/>
                </a:moveTo>
                <a:cubicBezTo>
                  <a:pt x="46831" y="18142"/>
                  <a:pt x="93663" y="1950"/>
                  <a:pt x="121920" y="5760"/>
                </a:cubicBezTo>
                <a:cubicBezTo>
                  <a:pt x="150177" y="9570"/>
                  <a:pt x="141923" y="58147"/>
                  <a:pt x="169545" y="57195"/>
                </a:cubicBezTo>
                <a:cubicBezTo>
                  <a:pt x="197167" y="56243"/>
                  <a:pt x="250508" y="1632"/>
                  <a:pt x="287655" y="45"/>
                </a:cubicBezTo>
                <a:cubicBezTo>
                  <a:pt x="324802" y="-1542"/>
                  <a:pt x="333693" y="39098"/>
                  <a:pt x="392430" y="47670"/>
                </a:cubicBezTo>
                <a:cubicBezTo>
                  <a:pt x="451168" y="56243"/>
                  <a:pt x="545624" y="53861"/>
                  <a:pt x="640080" y="51480"/>
                </a:cubicBezTo>
              </a:path>
            </a:pathLst>
          </a:custGeom>
          <a:noFill/>
          <a:ln>
            <a:solidFill>
              <a:srgbClr val="19B4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4065" tIns="62033" rIns="124065" bIns="62033" anchor="ctr"/>
          <a:lstStyle/>
          <a:p>
            <a:pPr algn="ctr" defTabSz="1219012">
              <a:defRPr/>
            </a:pPr>
            <a:endParaRPr lang="zh-CN" altLang="en-US" sz="2400"/>
          </a:p>
        </p:txBody>
      </p:sp>
      <p:sp>
        <p:nvSpPr>
          <p:cNvPr id="17414" name="投影片編號版面配置區 1">
            <a:extLst>
              <a:ext uri="{FF2B5EF4-FFF2-40B4-BE49-F238E27FC236}">
                <a16:creationId xmlns:a16="http://schemas.microsoft.com/office/drawing/2014/main" id="{92B75FAC-43EF-3DB1-121F-5F5381394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68867" y="6356352"/>
            <a:ext cx="10957984" cy="501649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4267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990575" indent="-380990">
              <a:spcBef>
                <a:spcPct val="20000"/>
              </a:spcBef>
              <a:buFont typeface="Arial" panose="020B0604020202020204" pitchFamily="34" charset="0"/>
              <a:buChar char="–"/>
              <a:defRPr sz="3733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523962" indent="-304792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2133547" indent="-304792">
              <a:spcBef>
                <a:spcPct val="20000"/>
              </a:spcBef>
              <a:buFont typeface="Arial" panose="020B0604020202020204" pitchFamily="34" charset="0"/>
              <a:buChar char="–"/>
              <a:defRPr sz="2667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743131" indent="-304792">
              <a:spcBef>
                <a:spcPct val="20000"/>
              </a:spcBef>
              <a:buFont typeface="Arial" panose="020B0604020202020204" pitchFamily="34" charset="0"/>
              <a:buChar char="»"/>
              <a:defRPr sz="2667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3352716" indent="-304792" defTabSz="1217054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3962301" indent="-304792" defTabSz="1217054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4571886" indent="-304792" defTabSz="1217054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5181470" indent="-304792" defTabSz="1217054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FCC9891-3103-431F-8FE9-869B8D73B06D}" type="slidenum">
              <a:rPr lang="zh-CN" altLang="en-US" sz="2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4EEBE32C-FD4F-9D87-22F3-44D73171A3AC}"/>
              </a:ext>
            </a:extLst>
          </p:cNvPr>
          <p:cNvSpPr txBox="1"/>
          <p:nvPr/>
        </p:nvSpPr>
        <p:spPr>
          <a:xfrm>
            <a:off x="548945" y="1233527"/>
            <a:ext cx="9663723" cy="403110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80990" indent="-380990">
              <a:buFont typeface="Arial" panose="020B0604020202020204" pitchFamily="34" charset="0"/>
              <a:buChar char="•"/>
              <a:defRPr/>
            </a:pPr>
            <a:r>
              <a:rPr lang="en-US" altLang="zh-TW" sz="2133" dirty="0">
                <a:latin typeface="微软雅黑" panose="020B0503020204020204" pitchFamily="34" charset="-122"/>
                <a:ea typeface="微软雅黑" panose="020B0503020204020204" pitchFamily="34" charset="-122"/>
              </a:rPr>
              <a:t>HR : </a:t>
            </a:r>
            <a:r>
              <a:rPr lang="zh-TW" altLang="en-US" sz="2133" dirty="0">
                <a:latin typeface="微软雅黑" panose="020B0503020204020204" pitchFamily="34" charset="-122"/>
                <a:ea typeface="微软雅黑" panose="020B0503020204020204" pitchFamily="34" charset="-122"/>
              </a:rPr>
              <a:t>心率</a:t>
            </a:r>
            <a:endParaRPr lang="en-US" altLang="zh-TW" sz="213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80990" indent="-380990">
              <a:buFont typeface="Arial" panose="020B0604020202020204" pitchFamily="34" charset="0"/>
              <a:buChar char="•"/>
              <a:defRPr/>
            </a:pPr>
            <a:r>
              <a:rPr lang="en-US" altLang="zh-TW" sz="2133" dirty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SPO2 : </a:t>
            </a:r>
            <a:r>
              <a:rPr lang="zh-TW" altLang="en-US" sz="2133" dirty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血氧濃度 </a:t>
            </a:r>
            <a:endParaRPr lang="en-US" altLang="zh-TW" sz="2133" dirty="0"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  <a:p>
            <a:pPr marL="380990" indent="-380990">
              <a:buFont typeface="Arial" panose="020B0604020202020204" pitchFamily="34" charset="0"/>
              <a:buChar char="•"/>
              <a:defRPr/>
            </a:pPr>
            <a:r>
              <a:rPr lang="en-US" altLang="zh-TW" sz="2133" dirty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Pulse : </a:t>
            </a:r>
            <a:r>
              <a:rPr lang="zh-TW" altLang="en-US" sz="2133" dirty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脈搏</a:t>
            </a:r>
            <a:endParaRPr lang="en-US" altLang="zh-TW" sz="2133" dirty="0"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  <a:p>
            <a:pPr marL="380990" indent="-380990">
              <a:buFont typeface="Arial" panose="020B0604020202020204" pitchFamily="34" charset="0"/>
              <a:buChar char="•"/>
              <a:defRPr/>
            </a:pPr>
            <a:r>
              <a:rPr lang="en-US" altLang="zh-TW" sz="2133" dirty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NBP-Sys : </a:t>
            </a:r>
            <a:r>
              <a:rPr lang="zh-TW" altLang="en-US" sz="2133" dirty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靜脈血壓收縮壓</a:t>
            </a:r>
            <a:endParaRPr lang="en-US" altLang="zh-TW" sz="2133" dirty="0"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  <a:p>
            <a:pPr marL="380990" indent="-380990">
              <a:buFont typeface="Arial" panose="020B0604020202020204" pitchFamily="34" charset="0"/>
              <a:buChar char="•"/>
              <a:defRPr/>
            </a:pPr>
            <a:r>
              <a:rPr lang="en-US" altLang="zh-TW" sz="2133" dirty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NBP-</a:t>
            </a:r>
            <a:r>
              <a:rPr lang="en-US" altLang="zh-TW" sz="2133" dirty="0" err="1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Dia</a:t>
            </a:r>
            <a:r>
              <a:rPr lang="en-US" altLang="zh-TW" sz="2133" dirty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 : </a:t>
            </a:r>
            <a:r>
              <a:rPr lang="zh-TW" altLang="en-US" sz="2133" dirty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靜脈血壓舒張壓</a:t>
            </a:r>
            <a:endParaRPr lang="en-US" altLang="zh-TW" sz="2133" dirty="0"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  <a:p>
            <a:pPr marL="380990" indent="-380990">
              <a:buFont typeface="Arial" panose="020B0604020202020204" pitchFamily="34" charset="0"/>
              <a:buChar char="•"/>
              <a:defRPr/>
            </a:pPr>
            <a:r>
              <a:rPr lang="en-US" altLang="zh-TW" sz="2133" dirty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NBP-Mean : </a:t>
            </a:r>
            <a:r>
              <a:rPr lang="zh-TW" altLang="en-US" sz="2133" dirty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靜脈血壓平均壓力</a:t>
            </a:r>
            <a:endParaRPr lang="en-US" altLang="zh-TW" sz="2133" dirty="0"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  <a:p>
            <a:pPr marL="380990" indent="-380990">
              <a:buFont typeface="Arial" panose="020B0604020202020204" pitchFamily="34" charset="0"/>
              <a:buChar char="•"/>
              <a:defRPr/>
            </a:pPr>
            <a:r>
              <a:rPr lang="en-US" altLang="zh-TW" sz="2133" dirty="0"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BIS : </a:t>
            </a:r>
            <a:r>
              <a:rPr lang="zh-TW" altLang="en-US" sz="2133" dirty="0"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腦波雙頻指數</a:t>
            </a:r>
            <a:r>
              <a:rPr lang="en-US" altLang="zh-TW" sz="2133" dirty="0"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(BIS)(</a:t>
            </a:r>
            <a:r>
              <a:rPr lang="zh-TW" altLang="en-US" sz="2133" dirty="0"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目前臨床評估方法</a:t>
            </a:r>
            <a:r>
              <a:rPr lang="en-US" altLang="zh-TW" sz="2133" dirty="0"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)(0~100)</a:t>
            </a:r>
          </a:p>
          <a:p>
            <a:pPr marL="380990" indent="-380990">
              <a:buFont typeface="Arial" panose="020B0604020202020204" pitchFamily="34" charset="0"/>
              <a:buChar char="•"/>
              <a:defRPr/>
            </a:pPr>
            <a:r>
              <a:rPr lang="en-US" altLang="zh-TW" sz="2133" dirty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EMG : </a:t>
            </a:r>
            <a:r>
              <a:rPr lang="zh-TW" altLang="en-US" sz="2133" dirty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肌電圖數值</a:t>
            </a:r>
            <a:endParaRPr lang="en-US" altLang="zh-TW" sz="2133" dirty="0"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  <a:p>
            <a:pPr marL="380990" indent="-380990">
              <a:buFont typeface="Arial" panose="020B0604020202020204" pitchFamily="34" charset="0"/>
              <a:buChar char="•"/>
              <a:defRPr/>
            </a:pPr>
            <a:r>
              <a:rPr lang="en-US" altLang="zh-TW" sz="2133" dirty="0" err="1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A_Doctor_value</a:t>
            </a:r>
            <a:r>
              <a:rPr lang="en-US" altLang="zh-TW" sz="2133" dirty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 : A</a:t>
            </a:r>
            <a:r>
              <a:rPr lang="zh-TW" altLang="en-US" sz="2133" dirty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醫生的評估數值</a:t>
            </a:r>
            <a:r>
              <a:rPr lang="en-US" altLang="zh-TW" sz="2133" dirty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 (0~100)</a:t>
            </a:r>
          </a:p>
          <a:p>
            <a:pPr marL="380990" indent="-380990">
              <a:buFont typeface="Arial" panose="020B0604020202020204" pitchFamily="34" charset="0"/>
              <a:buChar char="•"/>
              <a:defRPr/>
            </a:pPr>
            <a:r>
              <a:rPr lang="en-US" altLang="zh-TW" sz="2133" dirty="0" err="1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B_Doctor_value</a:t>
            </a:r>
            <a:r>
              <a:rPr lang="en-US" altLang="zh-TW" sz="2133" dirty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 : B</a:t>
            </a:r>
            <a:r>
              <a:rPr lang="zh-TW" altLang="en-US" sz="2133" dirty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醫生的評估數值 </a:t>
            </a:r>
            <a:r>
              <a:rPr lang="en-US" altLang="zh-TW" sz="2133" dirty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(0~100)</a:t>
            </a:r>
          </a:p>
          <a:p>
            <a:pPr marL="380990" indent="-380990">
              <a:buFont typeface="Arial" panose="020B0604020202020204" pitchFamily="34" charset="0"/>
              <a:buChar char="•"/>
              <a:defRPr/>
            </a:pPr>
            <a:r>
              <a:rPr lang="en-US" altLang="zh-TW" sz="2133" dirty="0" err="1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C_Doctor_value</a:t>
            </a:r>
            <a:r>
              <a:rPr lang="en-US" altLang="zh-TW" sz="2133" dirty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 : C</a:t>
            </a:r>
            <a:r>
              <a:rPr lang="zh-TW" altLang="en-US" sz="2133" dirty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醫生的評估數值 </a:t>
            </a:r>
            <a:r>
              <a:rPr lang="en-US" altLang="zh-TW" sz="2133" dirty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(0~100)</a:t>
            </a:r>
          </a:p>
          <a:p>
            <a:pPr marL="380990" indent="-380990">
              <a:buFont typeface="Arial" panose="020B0604020202020204" pitchFamily="34" charset="0"/>
              <a:buChar char="•"/>
              <a:defRPr/>
            </a:pPr>
            <a:r>
              <a:rPr lang="en-US" altLang="zh-TW" sz="2133" dirty="0" err="1"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Average_doctor_value</a:t>
            </a:r>
            <a:r>
              <a:rPr lang="en-US" altLang="zh-TW" sz="2133" dirty="0"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 : </a:t>
            </a:r>
            <a:r>
              <a:rPr lang="zh-TW" altLang="en-US" sz="2133" dirty="0"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三位醫生的平均評估數值 </a:t>
            </a:r>
            <a:r>
              <a:rPr lang="en-US" altLang="zh-TW" sz="2133" dirty="0"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(0~100) (labels) 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2C377520-913C-097E-2189-B1BDF5128E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050" y="5367852"/>
            <a:ext cx="11557617" cy="113243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Box 20">
            <a:extLst>
              <a:ext uri="{FF2B5EF4-FFF2-40B4-BE49-F238E27FC236}">
                <a16:creationId xmlns:a16="http://schemas.microsoft.com/office/drawing/2014/main" id="{CAE2C039-8AB7-2431-A8FA-C249382FA7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48834" y="357718"/>
            <a:ext cx="10477500" cy="617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4065" tIns="62033" rIns="124065" bIns="62033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TW" altLang="en-US" b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研究過程</a:t>
            </a:r>
            <a:endParaRPr lang="en-US" altLang="zh-TW" b="1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55297A87-287F-C805-BA34-59062479D11F}"/>
              </a:ext>
            </a:extLst>
          </p:cNvPr>
          <p:cNvSpPr/>
          <p:nvPr/>
        </p:nvSpPr>
        <p:spPr>
          <a:xfrm>
            <a:off x="539751" y="431800"/>
            <a:ext cx="558800" cy="560917"/>
          </a:xfrm>
          <a:prstGeom prst="rect">
            <a:avLst/>
          </a:prstGeom>
          <a:solidFill>
            <a:srgbClr val="19B4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4065" tIns="62033" rIns="124065" bIns="62033" anchor="ctr"/>
          <a:lstStyle/>
          <a:p>
            <a:pPr algn="ctr" defTabSz="1219012">
              <a:defRPr/>
            </a:pPr>
            <a:r>
              <a:rPr lang="en-US" altLang="zh-CN" sz="3200" dirty="0">
                <a:latin typeface="Agency FB" panose="020B0503020202020204" pitchFamily="34" charset="0"/>
              </a:rPr>
              <a:t>4</a:t>
            </a:r>
            <a:endParaRPr lang="zh-CN" altLang="en-US" sz="3200" dirty="0">
              <a:latin typeface="Agency FB" panose="020B0503020202020204" pitchFamily="34" charset="0"/>
            </a:endParaRPr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1F2626A9-8D99-352C-CB26-3C0C605E47D6}"/>
              </a:ext>
            </a:extLst>
          </p:cNvPr>
          <p:cNvCxnSpPr>
            <a:cxnSpLocks/>
          </p:cNvCxnSpPr>
          <p:nvPr/>
        </p:nvCxnSpPr>
        <p:spPr>
          <a:xfrm>
            <a:off x="2017184" y="1013884"/>
            <a:ext cx="9829800" cy="0"/>
          </a:xfrm>
          <a:prstGeom prst="line">
            <a:avLst/>
          </a:prstGeom>
          <a:ln w="12700">
            <a:solidFill>
              <a:srgbClr val="19B4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任意多边形: 形状 30">
            <a:extLst>
              <a:ext uri="{FF2B5EF4-FFF2-40B4-BE49-F238E27FC236}">
                <a16:creationId xmlns:a16="http://schemas.microsoft.com/office/drawing/2014/main" id="{F7677C73-3771-4887-981B-5627160410E9}"/>
              </a:ext>
            </a:extLst>
          </p:cNvPr>
          <p:cNvSpPr/>
          <p:nvPr/>
        </p:nvSpPr>
        <p:spPr>
          <a:xfrm>
            <a:off x="1164168" y="939800"/>
            <a:ext cx="867833" cy="78317"/>
          </a:xfrm>
          <a:custGeom>
            <a:avLst/>
            <a:gdLst>
              <a:gd name="connsiteX0" fmla="*/ 0 w 640080"/>
              <a:gd name="connsiteY0" fmla="*/ 34335 h 57208"/>
              <a:gd name="connsiteX1" fmla="*/ 121920 w 640080"/>
              <a:gd name="connsiteY1" fmla="*/ 5760 h 57208"/>
              <a:gd name="connsiteX2" fmla="*/ 169545 w 640080"/>
              <a:gd name="connsiteY2" fmla="*/ 57195 h 57208"/>
              <a:gd name="connsiteX3" fmla="*/ 287655 w 640080"/>
              <a:gd name="connsiteY3" fmla="*/ 45 h 57208"/>
              <a:gd name="connsiteX4" fmla="*/ 392430 w 640080"/>
              <a:gd name="connsiteY4" fmla="*/ 47670 h 57208"/>
              <a:gd name="connsiteX5" fmla="*/ 640080 w 640080"/>
              <a:gd name="connsiteY5" fmla="*/ 51480 h 57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40080" h="57208">
                <a:moveTo>
                  <a:pt x="0" y="34335"/>
                </a:moveTo>
                <a:cubicBezTo>
                  <a:pt x="46831" y="18142"/>
                  <a:pt x="93663" y="1950"/>
                  <a:pt x="121920" y="5760"/>
                </a:cubicBezTo>
                <a:cubicBezTo>
                  <a:pt x="150177" y="9570"/>
                  <a:pt x="141923" y="58147"/>
                  <a:pt x="169545" y="57195"/>
                </a:cubicBezTo>
                <a:cubicBezTo>
                  <a:pt x="197167" y="56243"/>
                  <a:pt x="250508" y="1632"/>
                  <a:pt x="287655" y="45"/>
                </a:cubicBezTo>
                <a:cubicBezTo>
                  <a:pt x="324802" y="-1542"/>
                  <a:pt x="333693" y="39098"/>
                  <a:pt x="392430" y="47670"/>
                </a:cubicBezTo>
                <a:cubicBezTo>
                  <a:pt x="451168" y="56243"/>
                  <a:pt x="545624" y="53861"/>
                  <a:pt x="640080" y="51480"/>
                </a:cubicBezTo>
              </a:path>
            </a:pathLst>
          </a:custGeom>
          <a:noFill/>
          <a:ln>
            <a:solidFill>
              <a:srgbClr val="19B4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4065" tIns="62033" rIns="124065" bIns="62033" anchor="ctr"/>
          <a:lstStyle/>
          <a:p>
            <a:pPr algn="ctr" defTabSz="1219012">
              <a:defRPr/>
            </a:pPr>
            <a:endParaRPr lang="zh-CN" altLang="en-US" sz="2400"/>
          </a:p>
        </p:txBody>
      </p:sp>
      <p:sp>
        <p:nvSpPr>
          <p:cNvPr id="27654" name="投影片編號版面配置區 1">
            <a:extLst>
              <a:ext uri="{FF2B5EF4-FFF2-40B4-BE49-F238E27FC236}">
                <a16:creationId xmlns:a16="http://schemas.microsoft.com/office/drawing/2014/main" id="{E783BF7D-74D3-44C3-E3CD-A6DFBDF6B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68867" y="6356352"/>
            <a:ext cx="10957984" cy="501649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4267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990575" indent="-380990">
              <a:spcBef>
                <a:spcPct val="20000"/>
              </a:spcBef>
              <a:buFont typeface="Arial" panose="020B0604020202020204" pitchFamily="34" charset="0"/>
              <a:buChar char="–"/>
              <a:defRPr sz="3733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523962" indent="-304792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2133547" indent="-304792">
              <a:spcBef>
                <a:spcPct val="20000"/>
              </a:spcBef>
              <a:buFont typeface="Arial" panose="020B0604020202020204" pitchFamily="34" charset="0"/>
              <a:buChar char="–"/>
              <a:defRPr sz="2667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743131" indent="-304792">
              <a:spcBef>
                <a:spcPct val="20000"/>
              </a:spcBef>
              <a:buFont typeface="Arial" panose="020B0604020202020204" pitchFamily="34" charset="0"/>
              <a:buChar char="»"/>
              <a:defRPr sz="2667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3352716" indent="-304792" defTabSz="1217054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3962301" indent="-304792" defTabSz="1217054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4571886" indent="-304792" defTabSz="1217054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5181470" indent="-304792" defTabSz="1217054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7490B2C-2373-4C07-BE2D-FBBF78C1CD9E}" type="slidenum">
              <a:rPr lang="zh-CN" altLang="en-US" sz="2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7B8BFE17-3173-CBD5-E799-93F46FA0A537}"/>
              </a:ext>
            </a:extLst>
          </p:cNvPr>
          <p:cNvSpPr txBox="1"/>
          <p:nvPr/>
        </p:nvSpPr>
        <p:spPr>
          <a:xfrm>
            <a:off x="885746" y="1381048"/>
            <a:ext cx="5488087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189" indent="-457189">
              <a:buFontTx/>
              <a:buAutoNum type="arabicPeriod"/>
              <a:defRPr/>
            </a:pPr>
            <a:r>
              <a:rPr lang="zh-TW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處理缺值。</a:t>
            </a:r>
            <a:endParaRPr lang="en-US" altLang="zh-TW" sz="2400" dirty="0"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pPr marL="457189" indent="-457189">
              <a:buFontTx/>
              <a:buAutoNum type="arabicPeriod"/>
              <a:defRPr/>
            </a:pPr>
            <a:endParaRPr lang="en-US" altLang="zh-TW" sz="2400" dirty="0"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pPr marL="457189" indent="-457189">
              <a:buFontTx/>
              <a:buAutoNum type="arabicPeriod"/>
              <a:defRPr/>
            </a:pPr>
            <a:r>
              <a:rPr lang="zh-TW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分層取樣劃分訓練及與測試集。</a:t>
            </a:r>
            <a:endParaRPr lang="en-US" altLang="zh-TW" sz="2400" dirty="0"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pPr marL="457189" indent="-457189">
              <a:buFontTx/>
              <a:buAutoNum type="arabicPeriod"/>
              <a:defRPr/>
            </a:pPr>
            <a:endParaRPr lang="en-US" altLang="zh-TW" sz="2400" dirty="0"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pPr marL="457189" indent="-457189">
              <a:buFontTx/>
              <a:buAutoNum type="arabicPeriod"/>
              <a:defRPr/>
            </a:pPr>
            <a:r>
              <a:rPr lang="zh-TW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建立</a:t>
            </a:r>
            <a:r>
              <a:rPr lang="en-US" altLang="zh-TW" sz="24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Pipeline (</a:t>
            </a:r>
            <a:r>
              <a:rPr lang="zh-TW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處理</a:t>
            </a:r>
            <a:r>
              <a:rPr lang="zh-TW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數值與類別</a:t>
            </a:r>
            <a:r>
              <a:rPr lang="en-US" altLang="zh-TW" sz="24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)</a:t>
            </a:r>
            <a:r>
              <a:rPr lang="zh-TW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。</a:t>
            </a:r>
            <a:endParaRPr lang="en-US" altLang="zh-TW" sz="2400" dirty="0"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pPr marL="457189" indent="-457189">
              <a:buFontTx/>
              <a:buAutoNum type="arabicPeriod"/>
              <a:defRPr/>
            </a:pPr>
            <a:endParaRPr lang="en-US" altLang="zh-TW" sz="2400" dirty="0"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pPr marL="457189" indent="-457189">
              <a:buFontTx/>
              <a:buAutoNum type="arabicPeriod"/>
              <a:defRPr/>
            </a:pPr>
            <a:r>
              <a:rPr lang="zh-TW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線性迴歸、多項式迴歸、支援向量迴歸</a:t>
            </a:r>
            <a:r>
              <a:rPr lang="en-US" altLang="zh-TW" sz="24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(SVR)</a:t>
            </a:r>
            <a:r>
              <a:rPr lang="zh-TW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、決策樹迴歸，與隨機森林迴歸模型。</a:t>
            </a:r>
            <a:endParaRPr lang="en-US" altLang="zh-TW" sz="2400" dirty="0"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pPr marL="457189" indent="-457189">
              <a:buFontTx/>
              <a:buAutoNum type="arabicPeriod"/>
              <a:defRPr/>
            </a:pPr>
            <a:endParaRPr lang="en-US" altLang="zh-TW" sz="2400" dirty="0"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pPr marL="457189" indent="-457189">
              <a:buFontTx/>
              <a:buAutoNum type="arabicPeriod"/>
              <a:defRPr/>
            </a:pPr>
            <a:r>
              <a:rPr lang="zh-TW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調整決策樹與隨機森林的超參數，並用網格收尋</a:t>
            </a:r>
            <a:r>
              <a:rPr lang="en-US" altLang="zh-TW" sz="24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(Grid search)</a:t>
            </a:r>
            <a:r>
              <a:rPr lang="zh-TW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，收尋最佳超參數組合。</a:t>
            </a:r>
            <a:endParaRPr lang="en-US" altLang="zh-TW" sz="2400" dirty="0"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F2944598-988B-0681-2459-1602FD1FF8DB}"/>
              </a:ext>
            </a:extLst>
          </p:cNvPr>
          <p:cNvSpPr txBox="1"/>
          <p:nvPr/>
        </p:nvSpPr>
        <p:spPr>
          <a:xfrm>
            <a:off x="6924668" y="1381047"/>
            <a:ext cx="3887755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189" indent="-457189">
              <a:buFont typeface="+mj-lt"/>
              <a:buAutoNum type="arabicPeriod" startAt="6"/>
              <a:defRPr/>
            </a:pPr>
            <a:r>
              <a:rPr lang="zh-TW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交互驗證</a:t>
            </a:r>
            <a:r>
              <a:rPr lang="en-US" altLang="zh-TW" sz="24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(5</a:t>
            </a:r>
            <a:r>
              <a:rPr lang="zh-TW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子集</a:t>
            </a:r>
            <a:r>
              <a:rPr lang="en-US" altLang="zh-TW" sz="24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)</a:t>
            </a:r>
          </a:p>
          <a:p>
            <a:pPr marL="457189" indent="-457189">
              <a:buFontTx/>
              <a:buAutoNum type="arabicPeriod" startAt="6"/>
              <a:defRPr/>
            </a:pPr>
            <a:endParaRPr lang="en-US" altLang="zh-TW" sz="2400" dirty="0"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pPr marL="457189" indent="-457189">
              <a:buFontTx/>
              <a:buAutoNum type="arabicPeriod" startAt="6"/>
              <a:defRPr/>
            </a:pPr>
            <a:r>
              <a:rPr lang="en-US" altLang="zh-TW" sz="24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R^2</a:t>
            </a:r>
            <a:r>
              <a:rPr lang="zh-TW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與</a:t>
            </a:r>
            <a:r>
              <a:rPr lang="en-US" altLang="zh-TW" sz="24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RMSE</a:t>
            </a:r>
            <a:r>
              <a:rPr lang="zh-TW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評估模型效能</a:t>
            </a:r>
            <a:endParaRPr lang="en-US" altLang="zh-TW" sz="2400" dirty="0"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pPr marL="457189" indent="-457189">
              <a:buFontTx/>
              <a:buAutoNum type="arabicPeriod" startAt="6"/>
              <a:defRPr/>
            </a:pPr>
            <a:endParaRPr lang="en-US" altLang="zh-TW" sz="2400" dirty="0"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pPr marL="457189" indent="-457189">
              <a:buFontTx/>
              <a:buAutoNum type="arabicPeriod" startAt="6"/>
              <a:defRPr/>
            </a:pPr>
            <a:r>
              <a:rPr lang="zh-TW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儲存模型權重，並即時預測。</a:t>
            </a:r>
            <a:endParaRPr lang="en-US" altLang="zh-TW" sz="2400" dirty="0"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Box 20">
            <a:extLst>
              <a:ext uri="{FF2B5EF4-FFF2-40B4-BE49-F238E27FC236}">
                <a16:creationId xmlns:a16="http://schemas.microsoft.com/office/drawing/2014/main" id="{E4871563-3D63-5A41-F7BA-C7E87B92D1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48834" y="357718"/>
            <a:ext cx="10477500" cy="617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4065" tIns="62033" rIns="124065" bIns="62033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TW" altLang="en-US" b="1">
                <a:latin typeface="Microsoft JhengHei" panose="020B0604030504040204" pitchFamily="34" charset="-120"/>
                <a:ea typeface="Microsoft JhengHei" panose="020B0604030504040204" pitchFamily="34" charset="-120"/>
                <a:sym typeface="Calibri" panose="020F0502020204030204" pitchFamily="34" charset="0"/>
              </a:rPr>
              <a:t>處理缺值</a:t>
            </a:r>
            <a:endParaRPr lang="en-US" altLang="zh-TW" b="1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490EDE91-2FFB-11E3-FEE0-9C62B9F4AC7F}"/>
              </a:ext>
            </a:extLst>
          </p:cNvPr>
          <p:cNvSpPr/>
          <p:nvPr/>
        </p:nvSpPr>
        <p:spPr>
          <a:xfrm>
            <a:off x="539751" y="431800"/>
            <a:ext cx="558800" cy="560917"/>
          </a:xfrm>
          <a:prstGeom prst="rect">
            <a:avLst/>
          </a:prstGeom>
          <a:solidFill>
            <a:srgbClr val="19B4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4065" tIns="62033" rIns="124065" bIns="62033" anchor="ctr"/>
          <a:lstStyle/>
          <a:p>
            <a:pPr algn="ctr" defTabSz="1219012">
              <a:defRPr/>
            </a:pPr>
            <a:r>
              <a:rPr lang="en-US" altLang="zh-CN" sz="3200" dirty="0">
                <a:latin typeface="Agency FB" panose="020B0503020202020204" pitchFamily="34" charset="0"/>
              </a:rPr>
              <a:t>5</a:t>
            </a:r>
            <a:endParaRPr lang="zh-CN" altLang="en-US" sz="3200" dirty="0">
              <a:latin typeface="Agency FB" panose="020B0503020202020204" pitchFamily="34" charset="0"/>
            </a:endParaRPr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A5D92108-862A-642A-C96D-87C3E3A20576}"/>
              </a:ext>
            </a:extLst>
          </p:cNvPr>
          <p:cNvCxnSpPr>
            <a:cxnSpLocks/>
          </p:cNvCxnSpPr>
          <p:nvPr/>
        </p:nvCxnSpPr>
        <p:spPr>
          <a:xfrm>
            <a:off x="2017184" y="1013884"/>
            <a:ext cx="9829800" cy="0"/>
          </a:xfrm>
          <a:prstGeom prst="line">
            <a:avLst/>
          </a:prstGeom>
          <a:ln w="12700">
            <a:solidFill>
              <a:srgbClr val="19B4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任意多边形: 形状 30">
            <a:extLst>
              <a:ext uri="{FF2B5EF4-FFF2-40B4-BE49-F238E27FC236}">
                <a16:creationId xmlns:a16="http://schemas.microsoft.com/office/drawing/2014/main" id="{12D72B45-8A57-0FC0-34F9-69FE8EE4F939}"/>
              </a:ext>
            </a:extLst>
          </p:cNvPr>
          <p:cNvSpPr/>
          <p:nvPr/>
        </p:nvSpPr>
        <p:spPr>
          <a:xfrm>
            <a:off x="1164168" y="939800"/>
            <a:ext cx="867833" cy="78317"/>
          </a:xfrm>
          <a:custGeom>
            <a:avLst/>
            <a:gdLst>
              <a:gd name="connsiteX0" fmla="*/ 0 w 640080"/>
              <a:gd name="connsiteY0" fmla="*/ 34335 h 57208"/>
              <a:gd name="connsiteX1" fmla="*/ 121920 w 640080"/>
              <a:gd name="connsiteY1" fmla="*/ 5760 h 57208"/>
              <a:gd name="connsiteX2" fmla="*/ 169545 w 640080"/>
              <a:gd name="connsiteY2" fmla="*/ 57195 h 57208"/>
              <a:gd name="connsiteX3" fmla="*/ 287655 w 640080"/>
              <a:gd name="connsiteY3" fmla="*/ 45 h 57208"/>
              <a:gd name="connsiteX4" fmla="*/ 392430 w 640080"/>
              <a:gd name="connsiteY4" fmla="*/ 47670 h 57208"/>
              <a:gd name="connsiteX5" fmla="*/ 640080 w 640080"/>
              <a:gd name="connsiteY5" fmla="*/ 51480 h 57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40080" h="57208">
                <a:moveTo>
                  <a:pt x="0" y="34335"/>
                </a:moveTo>
                <a:cubicBezTo>
                  <a:pt x="46831" y="18142"/>
                  <a:pt x="93663" y="1950"/>
                  <a:pt x="121920" y="5760"/>
                </a:cubicBezTo>
                <a:cubicBezTo>
                  <a:pt x="150177" y="9570"/>
                  <a:pt x="141923" y="58147"/>
                  <a:pt x="169545" y="57195"/>
                </a:cubicBezTo>
                <a:cubicBezTo>
                  <a:pt x="197167" y="56243"/>
                  <a:pt x="250508" y="1632"/>
                  <a:pt x="287655" y="45"/>
                </a:cubicBezTo>
                <a:cubicBezTo>
                  <a:pt x="324802" y="-1542"/>
                  <a:pt x="333693" y="39098"/>
                  <a:pt x="392430" y="47670"/>
                </a:cubicBezTo>
                <a:cubicBezTo>
                  <a:pt x="451168" y="56243"/>
                  <a:pt x="545624" y="53861"/>
                  <a:pt x="640080" y="51480"/>
                </a:cubicBezTo>
              </a:path>
            </a:pathLst>
          </a:custGeom>
          <a:noFill/>
          <a:ln>
            <a:solidFill>
              <a:srgbClr val="19B4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4065" tIns="62033" rIns="124065" bIns="62033" anchor="ctr"/>
          <a:lstStyle/>
          <a:p>
            <a:pPr algn="ctr" defTabSz="1219012">
              <a:defRPr/>
            </a:pPr>
            <a:endParaRPr lang="zh-CN" altLang="en-US" sz="2400"/>
          </a:p>
        </p:txBody>
      </p:sp>
      <p:sp>
        <p:nvSpPr>
          <p:cNvPr id="19462" name="投影片編號版面配置區 1">
            <a:extLst>
              <a:ext uri="{FF2B5EF4-FFF2-40B4-BE49-F238E27FC236}">
                <a16:creationId xmlns:a16="http://schemas.microsoft.com/office/drawing/2014/main" id="{2EABD307-4140-70DE-F33E-120714E9E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68867" y="6356352"/>
            <a:ext cx="10957984" cy="501649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4267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990575" indent="-380990">
              <a:spcBef>
                <a:spcPct val="20000"/>
              </a:spcBef>
              <a:buFont typeface="Arial" panose="020B0604020202020204" pitchFamily="34" charset="0"/>
              <a:buChar char="–"/>
              <a:defRPr sz="3733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523962" indent="-304792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2133547" indent="-304792">
              <a:spcBef>
                <a:spcPct val="20000"/>
              </a:spcBef>
              <a:buFont typeface="Arial" panose="020B0604020202020204" pitchFamily="34" charset="0"/>
              <a:buChar char="–"/>
              <a:defRPr sz="2667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743131" indent="-304792">
              <a:spcBef>
                <a:spcPct val="20000"/>
              </a:spcBef>
              <a:buFont typeface="Arial" panose="020B0604020202020204" pitchFamily="34" charset="0"/>
              <a:buChar char="»"/>
              <a:defRPr sz="2667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3352716" indent="-304792" defTabSz="1217054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3962301" indent="-304792" defTabSz="1217054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4571886" indent="-304792" defTabSz="1217054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5181470" indent="-304792" defTabSz="1217054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3ECC8BA-0B59-4CD5-8C2D-1846ABF64CBF}" type="slidenum">
              <a:rPr lang="zh-CN" altLang="en-US" sz="2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9463" name="文字方塊 3">
            <a:extLst>
              <a:ext uri="{FF2B5EF4-FFF2-40B4-BE49-F238E27FC236}">
                <a16:creationId xmlns:a16="http://schemas.microsoft.com/office/drawing/2014/main" id="{C05399FB-9CBC-954B-72A9-3FFE158518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8551" y="1612900"/>
            <a:ext cx="98298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284413" indent="1588" defTabSz="9128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741613" indent="1588" defTabSz="9128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198813" indent="1588" defTabSz="9128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656013" indent="1588" defTabSz="9128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buFontTx/>
              <a:buAutoNum type="arabicPeriod"/>
            </a:pPr>
            <a:r>
              <a:rPr lang="zh-TW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有</a:t>
            </a:r>
            <a:r>
              <a:rPr lang="en-US" altLang="zh-TW" sz="2400" dirty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-1, ‘-1’</a:t>
            </a:r>
            <a:r>
              <a:rPr lang="zh-TW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和 </a:t>
            </a:r>
            <a:r>
              <a:rPr lang="en-US" altLang="zh-TW" sz="2400" dirty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‘--’</a:t>
            </a:r>
            <a:r>
              <a:rPr lang="zh-TW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等缺值</a:t>
            </a:r>
            <a:endParaRPr lang="en-US" altLang="zh-TW" sz="2400" dirty="0"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  <a:p>
            <a:pPr>
              <a:buFontTx/>
              <a:buAutoNum type="arabicPeriod"/>
            </a:pPr>
            <a:r>
              <a:rPr lang="zh-TW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使用</a:t>
            </a:r>
            <a:r>
              <a:rPr lang="en-US" altLang="zh-TW" sz="2400" dirty="0" err="1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pandas.DataFrame.fillna</a:t>
            </a:r>
            <a:r>
              <a:rPr lang="en-US" altLang="zh-TW" sz="2400" dirty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()</a:t>
            </a:r>
            <a:r>
              <a:rPr lang="zh-TW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方法填充缺值</a:t>
            </a:r>
            <a:r>
              <a:rPr lang="en-US" altLang="zh-TW" sz="24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(</a:t>
            </a:r>
            <a:r>
              <a:rPr lang="en-US" altLang="zh-TW" sz="2400" dirty="0" err="1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bfill</a:t>
            </a:r>
            <a:r>
              <a:rPr lang="en-US" altLang="zh-TW" sz="24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, </a:t>
            </a:r>
            <a:r>
              <a:rPr lang="en-US" altLang="zh-TW" sz="2400" dirty="0" err="1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ffill</a:t>
            </a:r>
            <a:r>
              <a:rPr lang="en-US" altLang="zh-TW" sz="24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)</a:t>
            </a:r>
          </a:p>
          <a:p>
            <a:pPr>
              <a:buFontTx/>
              <a:buAutoNum type="arabicPeriod"/>
            </a:pPr>
            <a:r>
              <a:rPr lang="zh-TW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不使用</a:t>
            </a:r>
            <a:r>
              <a:rPr lang="en-US" altLang="zh-TW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average, median</a:t>
            </a:r>
          </a:p>
        </p:txBody>
      </p:sp>
      <p:pic>
        <p:nvPicPr>
          <p:cNvPr id="19464" name="圖片 2">
            <a:extLst>
              <a:ext uri="{FF2B5EF4-FFF2-40B4-BE49-F238E27FC236}">
                <a16:creationId xmlns:a16="http://schemas.microsoft.com/office/drawing/2014/main" id="{D0B8BA66-099E-FA07-0AA9-64C53EA046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8834" y="3439585"/>
            <a:ext cx="8267700" cy="1085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Box 20">
            <a:extLst>
              <a:ext uri="{FF2B5EF4-FFF2-40B4-BE49-F238E27FC236}">
                <a16:creationId xmlns:a16="http://schemas.microsoft.com/office/drawing/2014/main" id="{3C3F7BAE-6A73-0340-34E6-83AE08543B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48834" y="357718"/>
            <a:ext cx="10477500" cy="617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4065" tIns="62033" rIns="124065" bIns="62033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TW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  <a:sym typeface="Calibri" panose="020F0502020204030204" pitchFamily="34" charset="0"/>
              </a:rPr>
              <a:t>劃分訓練集與測試集</a:t>
            </a:r>
            <a:r>
              <a:rPr lang="en-US" altLang="zh-TW" b="1" dirty="0">
                <a:latin typeface="Microsoft JhengHei" panose="020B0604030504040204" pitchFamily="34" charset="-120"/>
                <a:ea typeface="Microsoft JhengHei" panose="020B0604030504040204" pitchFamily="34" charset="-120"/>
                <a:sym typeface="Calibri" panose="020F0502020204030204" pitchFamily="34" charset="0"/>
              </a:rPr>
              <a:t>(</a:t>
            </a:r>
            <a:r>
              <a:rPr lang="zh-TW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  <a:sym typeface="Calibri" panose="020F0502020204030204" pitchFamily="34" charset="0"/>
              </a:rPr>
              <a:t>隨機取樣 </a:t>
            </a:r>
            <a:r>
              <a:rPr lang="en-US" altLang="zh-TW" b="1" dirty="0">
                <a:latin typeface="Microsoft JhengHei" panose="020B0604030504040204" pitchFamily="34" charset="-120"/>
                <a:ea typeface="Microsoft JhengHei" panose="020B0604030504040204" pitchFamily="34" charset="-120"/>
                <a:sym typeface="Calibri" panose="020F0502020204030204" pitchFamily="34" charset="0"/>
              </a:rPr>
              <a:t>vs.</a:t>
            </a:r>
            <a:r>
              <a:rPr lang="zh-TW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  <a:sym typeface="Calibri" panose="020F0502020204030204" pitchFamily="34" charset="0"/>
              </a:rPr>
              <a:t>分層取樣</a:t>
            </a:r>
            <a:r>
              <a:rPr lang="en-US" altLang="zh-TW" b="1" dirty="0">
                <a:latin typeface="Microsoft JhengHei" panose="020B0604030504040204" pitchFamily="34" charset="-120"/>
                <a:ea typeface="Microsoft JhengHei" panose="020B0604030504040204" pitchFamily="34" charset="-120"/>
                <a:sym typeface="Calibri" panose="020F0502020204030204" pitchFamily="34" charset="0"/>
              </a:rPr>
              <a:t>)</a:t>
            </a:r>
            <a:endParaRPr lang="en-US" altLang="zh-TW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205CAB08-856A-813D-6121-4DAC08656098}"/>
              </a:ext>
            </a:extLst>
          </p:cNvPr>
          <p:cNvSpPr/>
          <p:nvPr/>
        </p:nvSpPr>
        <p:spPr>
          <a:xfrm>
            <a:off x="539751" y="431800"/>
            <a:ext cx="558800" cy="560917"/>
          </a:xfrm>
          <a:prstGeom prst="rect">
            <a:avLst/>
          </a:prstGeom>
          <a:solidFill>
            <a:srgbClr val="19B4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4065" tIns="62033" rIns="124065" bIns="62033" anchor="ctr"/>
          <a:lstStyle/>
          <a:p>
            <a:pPr algn="ctr" defTabSz="1219012">
              <a:defRPr/>
            </a:pPr>
            <a:r>
              <a:rPr lang="en-US" altLang="zh-CN" sz="3200" dirty="0">
                <a:latin typeface="Agency FB" panose="020B0503020202020204" pitchFamily="34" charset="0"/>
              </a:rPr>
              <a:t>6</a:t>
            </a:r>
            <a:endParaRPr lang="zh-CN" altLang="en-US" sz="3200" dirty="0">
              <a:latin typeface="Agency FB" panose="020B0503020202020204" pitchFamily="34" charset="0"/>
            </a:endParaRPr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778C3502-22F0-7629-2E4D-76A4D966A526}"/>
              </a:ext>
            </a:extLst>
          </p:cNvPr>
          <p:cNvCxnSpPr>
            <a:cxnSpLocks/>
          </p:cNvCxnSpPr>
          <p:nvPr/>
        </p:nvCxnSpPr>
        <p:spPr>
          <a:xfrm>
            <a:off x="2017184" y="1013884"/>
            <a:ext cx="9829800" cy="0"/>
          </a:xfrm>
          <a:prstGeom prst="line">
            <a:avLst/>
          </a:prstGeom>
          <a:ln w="12700">
            <a:solidFill>
              <a:srgbClr val="19B4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任意多边形: 形状 30">
            <a:extLst>
              <a:ext uri="{FF2B5EF4-FFF2-40B4-BE49-F238E27FC236}">
                <a16:creationId xmlns:a16="http://schemas.microsoft.com/office/drawing/2014/main" id="{D651EE61-DC8E-478A-84FF-7E038A3C7D3F}"/>
              </a:ext>
            </a:extLst>
          </p:cNvPr>
          <p:cNvSpPr/>
          <p:nvPr/>
        </p:nvSpPr>
        <p:spPr>
          <a:xfrm>
            <a:off x="1164168" y="939800"/>
            <a:ext cx="867833" cy="78317"/>
          </a:xfrm>
          <a:custGeom>
            <a:avLst/>
            <a:gdLst>
              <a:gd name="connsiteX0" fmla="*/ 0 w 640080"/>
              <a:gd name="connsiteY0" fmla="*/ 34335 h 57208"/>
              <a:gd name="connsiteX1" fmla="*/ 121920 w 640080"/>
              <a:gd name="connsiteY1" fmla="*/ 5760 h 57208"/>
              <a:gd name="connsiteX2" fmla="*/ 169545 w 640080"/>
              <a:gd name="connsiteY2" fmla="*/ 57195 h 57208"/>
              <a:gd name="connsiteX3" fmla="*/ 287655 w 640080"/>
              <a:gd name="connsiteY3" fmla="*/ 45 h 57208"/>
              <a:gd name="connsiteX4" fmla="*/ 392430 w 640080"/>
              <a:gd name="connsiteY4" fmla="*/ 47670 h 57208"/>
              <a:gd name="connsiteX5" fmla="*/ 640080 w 640080"/>
              <a:gd name="connsiteY5" fmla="*/ 51480 h 57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40080" h="57208">
                <a:moveTo>
                  <a:pt x="0" y="34335"/>
                </a:moveTo>
                <a:cubicBezTo>
                  <a:pt x="46831" y="18142"/>
                  <a:pt x="93663" y="1950"/>
                  <a:pt x="121920" y="5760"/>
                </a:cubicBezTo>
                <a:cubicBezTo>
                  <a:pt x="150177" y="9570"/>
                  <a:pt x="141923" y="58147"/>
                  <a:pt x="169545" y="57195"/>
                </a:cubicBezTo>
                <a:cubicBezTo>
                  <a:pt x="197167" y="56243"/>
                  <a:pt x="250508" y="1632"/>
                  <a:pt x="287655" y="45"/>
                </a:cubicBezTo>
                <a:cubicBezTo>
                  <a:pt x="324802" y="-1542"/>
                  <a:pt x="333693" y="39098"/>
                  <a:pt x="392430" y="47670"/>
                </a:cubicBezTo>
                <a:cubicBezTo>
                  <a:pt x="451168" y="56243"/>
                  <a:pt x="545624" y="53861"/>
                  <a:pt x="640080" y="51480"/>
                </a:cubicBezTo>
              </a:path>
            </a:pathLst>
          </a:custGeom>
          <a:noFill/>
          <a:ln>
            <a:solidFill>
              <a:srgbClr val="19B4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4065" tIns="62033" rIns="124065" bIns="62033" anchor="ctr"/>
          <a:lstStyle/>
          <a:p>
            <a:pPr algn="ctr" defTabSz="1219012">
              <a:defRPr/>
            </a:pPr>
            <a:endParaRPr lang="zh-CN" altLang="en-US" sz="2400"/>
          </a:p>
        </p:txBody>
      </p:sp>
      <p:sp>
        <p:nvSpPr>
          <p:cNvPr id="23558" name="投影片編號版面配置區 1">
            <a:extLst>
              <a:ext uri="{FF2B5EF4-FFF2-40B4-BE49-F238E27FC236}">
                <a16:creationId xmlns:a16="http://schemas.microsoft.com/office/drawing/2014/main" id="{3A4E58C2-8D9E-90E5-89D4-664B8731C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68867" y="6356352"/>
            <a:ext cx="10957984" cy="501649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4267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990575" indent="-380990">
              <a:spcBef>
                <a:spcPct val="20000"/>
              </a:spcBef>
              <a:buFont typeface="Arial" panose="020B0604020202020204" pitchFamily="34" charset="0"/>
              <a:buChar char="–"/>
              <a:defRPr sz="3733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523962" indent="-304792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2133547" indent="-304792">
              <a:spcBef>
                <a:spcPct val="20000"/>
              </a:spcBef>
              <a:buFont typeface="Arial" panose="020B0604020202020204" pitchFamily="34" charset="0"/>
              <a:buChar char="–"/>
              <a:defRPr sz="2667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743131" indent="-304792">
              <a:spcBef>
                <a:spcPct val="20000"/>
              </a:spcBef>
              <a:buFont typeface="Arial" panose="020B0604020202020204" pitchFamily="34" charset="0"/>
              <a:buChar char="»"/>
              <a:defRPr sz="2667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3352716" indent="-304792" defTabSz="1217054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3962301" indent="-304792" defTabSz="1217054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4571886" indent="-304792" defTabSz="1217054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5181470" indent="-304792" defTabSz="1217054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532F38B-A94A-4AD6-B768-37023A5C24DE}" type="slidenum">
              <a:rPr lang="zh-CN" altLang="en-US" sz="2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0" name="減號 9">
            <a:extLst>
              <a:ext uri="{FF2B5EF4-FFF2-40B4-BE49-F238E27FC236}">
                <a16:creationId xmlns:a16="http://schemas.microsoft.com/office/drawing/2014/main" id="{24FB87EA-757A-2DCA-3EEF-E1AA2227DA63}"/>
              </a:ext>
            </a:extLst>
          </p:cNvPr>
          <p:cNvSpPr/>
          <p:nvPr/>
        </p:nvSpPr>
        <p:spPr>
          <a:xfrm>
            <a:off x="4822198" y="634366"/>
            <a:ext cx="2233909" cy="60959"/>
          </a:xfrm>
          <a:prstGeom prst="mathMin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 sz="2400">
              <a:solidFill>
                <a:srgbClr val="FF0000"/>
              </a:solidFill>
            </a:endParaRPr>
          </a:p>
        </p:txBody>
      </p:sp>
      <p:sp>
        <p:nvSpPr>
          <p:cNvPr id="23560" name="文字方塊 3">
            <a:extLst>
              <a:ext uri="{FF2B5EF4-FFF2-40B4-BE49-F238E27FC236}">
                <a16:creationId xmlns:a16="http://schemas.microsoft.com/office/drawing/2014/main" id="{B2DC7E46-0915-9DDB-842D-6BABE0B8F7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8551" y="1273274"/>
            <a:ext cx="98298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284413" indent="1588" defTabSz="9128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741613" indent="1588" defTabSz="9128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198813" indent="1588" defTabSz="9128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656013" indent="1588" defTabSz="9128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buFontTx/>
              <a:buAutoNum type="arabicPeriod"/>
            </a:pPr>
            <a:r>
              <a:rPr kumimoji="0"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  <a:sym typeface="Calibri" panose="020F0502020204030204" pitchFamily="34" charset="0"/>
              </a:rPr>
              <a:t>隨機取樣</a:t>
            </a:r>
            <a:r>
              <a:rPr kumimoji="0" lang="en-US" altLang="zh-TW" sz="2400" dirty="0">
                <a:latin typeface="Microsoft JhengHei" panose="020B0604030504040204" pitchFamily="34" charset="-120"/>
                <a:ea typeface="Microsoft JhengHei" panose="020B0604030504040204" pitchFamily="34" charset="-120"/>
                <a:sym typeface="Wingdings" panose="05000000000000000000" pitchFamily="2" charset="2"/>
              </a:rPr>
              <a:t></a:t>
            </a:r>
            <a:r>
              <a:rPr kumimoji="0"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  <a:sym typeface="Calibri" panose="020F0502020204030204" pitchFamily="34" charset="0"/>
              </a:rPr>
              <a:t>測試集與整體資料集分佈</a:t>
            </a:r>
            <a:r>
              <a:rPr kumimoji="0" lang="zh-TW" altLang="en-US" sz="240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Calibri" panose="020F0502020204030204" pitchFamily="34" charset="0"/>
              </a:rPr>
              <a:t>誤差大</a:t>
            </a:r>
            <a:endParaRPr kumimoji="0" lang="en-US" altLang="zh-TW" sz="2400" dirty="0">
              <a:solidFill>
                <a:srgbClr val="FF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sym typeface="Calibri" panose="020F0502020204030204" pitchFamily="34" charset="0"/>
            </a:endParaRPr>
          </a:p>
          <a:p>
            <a:pPr>
              <a:buFontTx/>
              <a:buAutoNum type="arabicPeriod"/>
            </a:pPr>
            <a:r>
              <a:rPr kumimoji="0"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  <a:sym typeface="Calibri" panose="020F0502020204030204" pitchFamily="34" charset="0"/>
              </a:rPr>
              <a:t>分層取樣</a:t>
            </a:r>
            <a:r>
              <a:rPr kumimoji="0" lang="en-US" altLang="zh-TW" sz="2400" dirty="0">
                <a:latin typeface="Microsoft JhengHei" panose="020B0604030504040204" pitchFamily="34" charset="-120"/>
                <a:ea typeface="Microsoft JhengHei" panose="020B0604030504040204" pitchFamily="34" charset="-120"/>
                <a:sym typeface="Wingdings" panose="05000000000000000000" pitchFamily="2" charset="2"/>
              </a:rPr>
              <a:t></a:t>
            </a:r>
            <a:r>
              <a:rPr kumimoji="0"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  <a:sym typeface="Calibri" panose="020F0502020204030204" pitchFamily="34" charset="0"/>
              </a:rPr>
              <a:t>測試集與整體資料集分佈</a:t>
            </a:r>
            <a:r>
              <a:rPr kumimoji="0" lang="zh-TW" altLang="en-US" sz="240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Calibri" panose="020F0502020204030204" pitchFamily="34" charset="0"/>
              </a:rPr>
              <a:t>誤差小</a:t>
            </a:r>
            <a:endParaRPr lang="en-US" altLang="zh-TW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B506898A-EF92-4B52-EA77-4FF050F5E7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8512" y="2370012"/>
            <a:ext cx="7460175" cy="4286264"/>
          </a:xfrm>
          <a:prstGeom prst="rect">
            <a:avLst/>
          </a:prstGeom>
        </p:spPr>
      </p:pic>
      <p:sp>
        <p:nvSpPr>
          <p:cNvPr id="4" name="框架 3">
            <a:extLst>
              <a:ext uri="{FF2B5EF4-FFF2-40B4-BE49-F238E27FC236}">
                <a16:creationId xmlns:a16="http://schemas.microsoft.com/office/drawing/2014/main" id="{4BBB990E-B889-96AC-087D-DE37D41ACDE5}"/>
              </a:ext>
            </a:extLst>
          </p:cNvPr>
          <p:cNvSpPr/>
          <p:nvPr/>
        </p:nvSpPr>
        <p:spPr>
          <a:xfrm>
            <a:off x="6838571" y="2359428"/>
            <a:ext cx="2900115" cy="4273249"/>
          </a:xfrm>
          <a:prstGeom prst="frame">
            <a:avLst>
              <a:gd name="adj1" fmla="val 2546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Box 20">
            <a:extLst>
              <a:ext uri="{FF2B5EF4-FFF2-40B4-BE49-F238E27FC236}">
                <a16:creationId xmlns:a16="http://schemas.microsoft.com/office/drawing/2014/main" id="{C80AD892-AA8E-9554-7E9F-A8A920C9F1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48834" y="357718"/>
            <a:ext cx="10477500" cy="617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4065" tIns="62033" rIns="124065" bIns="62033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b="1">
                <a:latin typeface="Microsoft JhengHei" panose="020B0604030504040204" pitchFamily="34" charset="-120"/>
                <a:ea typeface="Microsoft JhengHei" panose="020B0604030504040204" pitchFamily="34" charset="-120"/>
                <a:sym typeface="Calibri" panose="020F0502020204030204" pitchFamily="34" charset="0"/>
              </a:rPr>
              <a:t>Pipeline</a:t>
            </a:r>
            <a:r>
              <a:rPr lang="zh-TW" altLang="en-US" b="1">
                <a:latin typeface="Microsoft JhengHei" panose="020B0604030504040204" pitchFamily="34" charset="-120"/>
                <a:ea typeface="Microsoft JhengHei" panose="020B0604030504040204" pitchFamily="34" charset="-120"/>
                <a:sym typeface="Calibri" panose="020F0502020204030204" pitchFamily="34" charset="0"/>
              </a:rPr>
              <a:t> 處理數值與類別</a:t>
            </a:r>
            <a:endParaRPr lang="en-US" altLang="zh-TW" b="1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E6621A95-788E-10DF-A5E5-AB94ED70F757}"/>
              </a:ext>
            </a:extLst>
          </p:cNvPr>
          <p:cNvSpPr/>
          <p:nvPr/>
        </p:nvSpPr>
        <p:spPr>
          <a:xfrm>
            <a:off x="539751" y="431800"/>
            <a:ext cx="558800" cy="560917"/>
          </a:xfrm>
          <a:prstGeom prst="rect">
            <a:avLst/>
          </a:prstGeom>
          <a:solidFill>
            <a:srgbClr val="19B4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4065" tIns="62033" rIns="124065" bIns="62033" anchor="ctr"/>
          <a:lstStyle/>
          <a:p>
            <a:pPr algn="ctr" defTabSz="1219012">
              <a:defRPr/>
            </a:pPr>
            <a:r>
              <a:rPr lang="en-US" altLang="zh-CN" sz="3200" dirty="0">
                <a:latin typeface="Agency FB" panose="020B0503020202020204" pitchFamily="34" charset="0"/>
              </a:rPr>
              <a:t>7</a:t>
            </a:r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184C61DE-7681-93D5-4CA9-B558E065FD2D}"/>
              </a:ext>
            </a:extLst>
          </p:cNvPr>
          <p:cNvCxnSpPr>
            <a:cxnSpLocks/>
          </p:cNvCxnSpPr>
          <p:nvPr/>
        </p:nvCxnSpPr>
        <p:spPr>
          <a:xfrm>
            <a:off x="2017184" y="1013884"/>
            <a:ext cx="9829800" cy="0"/>
          </a:xfrm>
          <a:prstGeom prst="line">
            <a:avLst/>
          </a:prstGeom>
          <a:ln w="12700">
            <a:solidFill>
              <a:srgbClr val="19B4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任意多边形: 形状 30">
            <a:extLst>
              <a:ext uri="{FF2B5EF4-FFF2-40B4-BE49-F238E27FC236}">
                <a16:creationId xmlns:a16="http://schemas.microsoft.com/office/drawing/2014/main" id="{8BB327DF-EF2E-CE2F-9213-B5A4A5CCB8E1}"/>
              </a:ext>
            </a:extLst>
          </p:cNvPr>
          <p:cNvSpPr/>
          <p:nvPr/>
        </p:nvSpPr>
        <p:spPr>
          <a:xfrm>
            <a:off x="1164168" y="939800"/>
            <a:ext cx="867833" cy="78317"/>
          </a:xfrm>
          <a:custGeom>
            <a:avLst/>
            <a:gdLst>
              <a:gd name="connsiteX0" fmla="*/ 0 w 640080"/>
              <a:gd name="connsiteY0" fmla="*/ 34335 h 57208"/>
              <a:gd name="connsiteX1" fmla="*/ 121920 w 640080"/>
              <a:gd name="connsiteY1" fmla="*/ 5760 h 57208"/>
              <a:gd name="connsiteX2" fmla="*/ 169545 w 640080"/>
              <a:gd name="connsiteY2" fmla="*/ 57195 h 57208"/>
              <a:gd name="connsiteX3" fmla="*/ 287655 w 640080"/>
              <a:gd name="connsiteY3" fmla="*/ 45 h 57208"/>
              <a:gd name="connsiteX4" fmla="*/ 392430 w 640080"/>
              <a:gd name="connsiteY4" fmla="*/ 47670 h 57208"/>
              <a:gd name="connsiteX5" fmla="*/ 640080 w 640080"/>
              <a:gd name="connsiteY5" fmla="*/ 51480 h 57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40080" h="57208">
                <a:moveTo>
                  <a:pt x="0" y="34335"/>
                </a:moveTo>
                <a:cubicBezTo>
                  <a:pt x="46831" y="18142"/>
                  <a:pt x="93663" y="1950"/>
                  <a:pt x="121920" y="5760"/>
                </a:cubicBezTo>
                <a:cubicBezTo>
                  <a:pt x="150177" y="9570"/>
                  <a:pt x="141923" y="58147"/>
                  <a:pt x="169545" y="57195"/>
                </a:cubicBezTo>
                <a:cubicBezTo>
                  <a:pt x="197167" y="56243"/>
                  <a:pt x="250508" y="1632"/>
                  <a:pt x="287655" y="45"/>
                </a:cubicBezTo>
                <a:cubicBezTo>
                  <a:pt x="324802" y="-1542"/>
                  <a:pt x="333693" y="39098"/>
                  <a:pt x="392430" y="47670"/>
                </a:cubicBezTo>
                <a:cubicBezTo>
                  <a:pt x="451168" y="56243"/>
                  <a:pt x="545624" y="53861"/>
                  <a:pt x="640080" y="51480"/>
                </a:cubicBezTo>
              </a:path>
            </a:pathLst>
          </a:custGeom>
          <a:noFill/>
          <a:ln>
            <a:solidFill>
              <a:srgbClr val="19B4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4065" tIns="62033" rIns="124065" bIns="62033" anchor="ctr"/>
          <a:lstStyle/>
          <a:p>
            <a:pPr algn="ctr" defTabSz="1219012">
              <a:defRPr/>
            </a:pPr>
            <a:endParaRPr lang="zh-CN" altLang="en-US" sz="2400"/>
          </a:p>
        </p:txBody>
      </p:sp>
      <p:sp>
        <p:nvSpPr>
          <p:cNvPr id="25606" name="投影片編號版面配置區 1">
            <a:extLst>
              <a:ext uri="{FF2B5EF4-FFF2-40B4-BE49-F238E27FC236}">
                <a16:creationId xmlns:a16="http://schemas.microsoft.com/office/drawing/2014/main" id="{48535523-7961-3FC7-721A-72D5AD1DA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68867" y="6356352"/>
            <a:ext cx="10957984" cy="501649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4267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990575" indent="-380990">
              <a:spcBef>
                <a:spcPct val="20000"/>
              </a:spcBef>
              <a:buFont typeface="Arial" panose="020B0604020202020204" pitchFamily="34" charset="0"/>
              <a:buChar char="–"/>
              <a:defRPr sz="3733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523962" indent="-304792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2133547" indent="-304792">
              <a:spcBef>
                <a:spcPct val="20000"/>
              </a:spcBef>
              <a:buFont typeface="Arial" panose="020B0604020202020204" pitchFamily="34" charset="0"/>
              <a:buChar char="–"/>
              <a:defRPr sz="2667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743131" indent="-304792">
              <a:spcBef>
                <a:spcPct val="20000"/>
              </a:spcBef>
              <a:buFont typeface="Arial" panose="020B0604020202020204" pitchFamily="34" charset="0"/>
              <a:buChar char="»"/>
              <a:defRPr sz="2667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3352716" indent="-304792" defTabSz="1217054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3962301" indent="-304792" defTabSz="1217054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4571886" indent="-304792" defTabSz="1217054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5181470" indent="-304792" defTabSz="1217054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A068AC-EF26-45AE-9CCB-903A4FACCE7E}" type="slidenum">
              <a:rPr lang="zh-CN" altLang="en-US" sz="2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25607" name="文字方塊 3">
            <a:extLst>
              <a:ext uri="{FF2B5EF4-FFF2-40B4-BE49-F238E27FC236}">
                <a16:creationId xmlns:a16="http://schemas.microsoft.com/office/drawing/2014/main" id="{36EC3D5D-2123-7708-92AB-C3D919AA5D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8551" y="1612900"/>
            <a:ext cx="98298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284413" indent="1588" defTabSz="9128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741613" indent="1588" defTabSz="9128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198813" indent="1588" defTabSz="9128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656013" indent="1588" defTabSz="9128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buFontTx/>
              <a:buAutoNum type="arabicPeriod"/>
            </a:pPr>
            <a:r>
              <a:rPr lang="en-US" altLang="zh-TW" sz="2400" dirty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Pipeline</a:t>
            </a:r>
            <a:r>
              <a:rPr lang="zh-TW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處理數值</a:t>
            </a:r>
            <a:r>
              <a:rPr lang="en-US" altLang="zh-TW" sz="2400" dirty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(</a:t>
            </a:r>
            <a:r>
              <a:rPr lang="zh-TW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填補缺值、刪除不相關係數、</a:t>
            </a:r>
            <a:r>
              <a:rPr lang="zh-TW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最大最小值歸一化（</a:t>
            </a:r>
            <a:r>
              <a:rPr lang="en-US" altLang="zh-TW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min-max normalization))</a:t>
            </a:r>
          </a:p>
          <a:p>
            <a:pPr>
              <a:buFontTx/>
              <a:buAutoNum type="arabicPeriod"/>
            </a:pPr>
            <a:endParaRPr lang="en-US" altLang="zh-TW" sz="2400" dirty="0"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  <a:p>
            <a:pPr>
              <a:buFontTx/>
              <a:buAutoNum type="arabicPeriod"/>
            </a:pPr>
            <a:r>
              <a:rPr lang="en-US" altLang="zh-TW" sz="2400" dirty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Pipeline</a:t>
            </a:r>
            <a:r>
              <a:rPr lang="zh-TW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處理類別</a:t>
            </a:r>
            <a:r>
              <a:rPr lang="en-US" altLang="zh-TW" sz="2400" dirty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(One-Hot Encoder)</a:t>
            </a:r>
            <a:endParaRPr lang="en-US" altLang="zh-TW" sz="2400" dirty="0"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</p:txBody>
      </p:sp>
      <p:pic>
        <p:nvPicPr>
          <p:cNvPr id="25608" name="圖片 10">
            <a:extLst>
              <a:ext uri="{FF2B5EF4-FFF2-40B4-BE49-F238E27FC236}">
                <a16:creationId xmlns:a16="http://schemas.microsoft.com/office/drawing/2014/main" id="{4DD11355-7780-EE1B-B945-315E13A6D2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717" y="3644900"/>
            <a:ext cx="6688667" cy="2548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減號 11">
            <a:extLst>
              <a:ext uri="{FF2B5EF4-FFF2-40B4-BE49-F238E27FC236}">
                <a16:creationId xmlns:a16="http://schemas.microsoft.com/office/drawing/2014/main" id="{7B53BB14-55F7-A426-DE1E-C68FC72882A5}"/>
              </a:ext>
            </a:extLst>
          </p:cNvPr>
          <p:cNvSpPr/>
          <p:nvPr/>
        </p:nvSpPr>
        <p:spPr>
          <a:xfrm>
            <a:off x="298451" y="2870522"/>
            <a:ext cx="7509933" cy="197253"/>
          </a:xfrm>
          <a:prstGeom prst="mathMin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 sz="240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Box 20">
            <a:extLst>
              <a:ext uri="{FF2B5EF4-FFF2-40B4-BE49-F238E27FC236}">
                <a16:creationId xmlns:a16="http://schemas.microsoft.com/office/drawing/2014/main" id="{4C43CD6C-A2B4-44B8-E6A0-953F71D314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48834" y="357717"/>
            <a:ext cx="10477500" cy="617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4065" tIns="62033" rIns="124065" bIns="62033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TW" altLang="en-US" b="1">
                <a:latin typeface="Microsoft JhengHei" panose="020B0604030504040204" pitchFamily="34" charset="-120"/>
                <a:ea typeface="Microsoft JhengHei" panose="020B0604030504040204" pitchFamily="34" charset="-120"/>
                <a:sym typeface="Wingdings" panose="05000000000000000000" pitchFamily="2" charset="2"/>
              </a:rPr>
              <a:t>網格收尋</a:t>
            </a:r>
            <a:r>
              <a:rPr lang="en-US" altLang="zh-TW" b="1">
                <a:latin typeface="Microsoft JhengHei" panose="020B0604030504040204" pitchFamily="34" charset="-120"/>
                <a:ea typeface="Microsoft JhengHei" panose="020B0604030504040204" pitchFamily="34" charset="-120"/>
                <a:sym typeface="Wingdings" panose="05000000000000000000" pitchFamily="2" charset="2"/>
              </a:rPr>
              <a:t>(Grid search)</a:t>
            </a:r>
            <a:r>
              <a:rPr lang="zh-TW" altLang="en-US" b="1">
                <a:latin typeface="Microsoft JhengHei" panose="020B0604030504040204" pitchFamily="34" charset="-120"/>
                <a:ea typeface="Microsoft JhengHei" panose="020B0604030504040204" pitchFamily="34" charset="-120"/>
                <a:sym typeface="Wingdings" panose="05000000000000000000" pitchFamily="2" charset="2"/>
              </a:rPr>
              <a:t>調整決策樹的超參數</a:t>
            </a:r>
            <a:endParaRPr lang="en-US" altLang="zh-TW" b="1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3B6A00FD-15F0-008A-5711-074460881175}"/>
              </a:ext>
            </a:extLst>
          </p:cNvPr>
          <p:cNvSpPr/>
          <p:nvPr/>
        </p:nvSpPr>
        <p:spPr>
          <a:xfrm>
            <a:off x="539751" y="431800"/>
            <a:ext cx="558800" cy="560917"/>
          </a:xfrm>
          <a:prstGeom prst="rect">
            <a:avLst/>
          </a:prstGeom>
          <a:solidFill>
            <a:srgbClr val="19B4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4065" tIns="62033" rIns="124065" bIns="62033" anchor="ctr"/>
          <a:lstStyle/>
          <a:p>
            <a:pPr algn="ctr" defTabSz="1219012">
              <a:defRPr/>
            </a:pPr>
            <a:r>
              <a:rPr lang="en-US" altLang="zh-TW" sz="3200" dirty="0">
                <a:latin typeface="Agency FB" panose="020B0503020202020204" pitchFamily="34" charset="0"/>
              </a:rPr>
              <a:t>8</a:t>
            </a:r>
            <a:endParaRPr lang="zh-CN" altLang="en-US" sz="3200" dirty="0">
              <a:latin typeface="Agency FB" panose="020B0503020202020204" pitchFamily="34" charset="0"/>
            </a:endParaRPr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0076AB94-6794-5055-664A-8C1B403FB91C}"/>
              </a:ext>
            </a:extLst>
          </p:cNvPr>
          <p:cNvCxnSpPr>
            <a:cxnSpLocks/>
          </p:cNvCxnSpPr>
          <p:nvPr/>
        </p:nvCxnSpPr>
        <p:spPr>
          <a:xfrm>
            <a:off x="2017184" y="1013884"/>
            <a:ext cx="9829800" cy="0"/>
          </a:xfrm>
          <a:prstGeom prst="line">
            <a:avLst/>
          </a:prstGeom>
          <a:ln w="12700">
            <a:solidFill>
              <a:srgbClr val="19B4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任意多边形: 形状 30">
            <a:extLst>
              <a:ext uri="{FF2B5EF4-FFF2-40B4-BE49-F238E27FC236}">
                <a16:creationId xmlns:a16="http://schemas.microsoft.com/office/drawing/2014/main" id="{8BDCF6DF-C5FE-AF0F-249C-537317FBDFC0}"/>
              </a:ext>
            </a:extLst>
          </p:cNvPr>
          <p:cNvSpPr/>
          <p:nvPr/>
        </p:nvSpPr>
        <p:spPr>
          <a:xfrm>
            <a:off x="1164168" y="939800"/>
            <a:ext cx="867833" cy="78317"/>
          </a:xfrm>
          <a:custGeom>
            <a:avLst/>
            <a:gdLst>
              <a:gd name="connsiteX0" fmla="*/ 0 w 640080"/>
              <a:gd name="connsiteY0" fmla="*/ 34335 h 57208"/>
              <a:gd name="connsiteX1" fmla="*/ 121920 w 640080"/>
              <a:gd name="connsiteY1" fmla="*/ 5760 h 57208"/>
              <a:gd name="connsiteX2" fmla="*/ 169545 w 640080"/>
              <a:gd name="connsiteY2" fmla="*/ 57195 h 57208"/>
              <a:gd name="connsiteX3" fmla="*/ 287655 w 640080"/>
              <a:gd name="connsiteY3" fmla="*/ 45 h 57208"/>
              <a:gd name="connsiteX4" fmla="*/ 392430 w 640080"/>
              <a:gd name="connsiteY4" fmla="*/ 47670 h 57208"/>
              <a:gd name="connsiteX5" fmla="*/ 640080 w 640080"/>
              <a:gd name="connsiteY5" fmla="*/ 51480 h 57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40080" h="57208">
                <a:moveTo>
                  <a:pt x="0" y="34335"/>
                </a:moveTo>
                <a:cubicBezTo>
                  <a:pt x="46831" y="18142"/>
                  <a:pt x="93663" y="1950"/>
                  <a:pt x="121920" y="5760"/>
                </a:cubicBezTo>
                <a:cubicBezTo>
                  <a:pt x="150177" y="9570"/>
                  <a:pt x="141923" y="58147"/>
                  <a:pt x="169545" y="57195"/>
                </a:cubicBezTo>
                <a:cubicBezTo>
                  <a:pt x="197167" y="56243"/>
                  <a:pt x="250508" y="1632"/>
                  <a:pt x="287655" y="45"/>
                </a:cubicBezTo>
                <a:cubicBezTo>
                  <a:pt x="324802" y="-1542"/>
                  <a:pt x="333693" y="39098"/>
                  <a:pt x="392430" y="47670"/>
                </a:cubicBezTo>
                <a:cubicBezTo>
                  <a:pt x="451168" y="56243"/>
                  <a:pt x="545624" y="53861"/>
                  <a:pt x="640080" y="51480"/>
                </a:cubicBezTo>
              </a:path>
            </a:pathLst>
          </a:custGeom>
          <a:noFill/>
          <a:ln>
            <a:solidFill>
              <a:srgbClr val="19B4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4065" tIns="62033" rIns="124065" bIns="62033" anchor="ctr"/>
          <a:lstStyle/>
          <a:p>
            <a:pPr algn="ctr" defTabSz="1219012">
              <a:defRPr/>
            </a:pPr>
            <a:endParaRPr lang="zh-CN" altLang="en-US" sz="2400"/>
          </a:p>
        </p:txBody>
      </p:sp>
      <p:sp>
        <p:nvSpPr>
          <p:cNvPr id="31750" name="投影片編號版面配置區 1">
            <a:extLst>
              <a:ext uri="{FF2B5EF4-FFF2-40B4-BE49-F238E27FC236}">
                <a16:creationId xmlns:a16="http://schemas.microsoft.com/office/drawing/2014/main" id="{29A1B010-89C6-539E-92F6-6EDC6E4AA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68867" y="6356352"/>
            <a:ext cx="10957984" cy="501649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4267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990575" indent="-380990">
              <a:spcBef>
                <a:spcPct val="20000"/>
              </a:spcBef>
              <a:buFont typeface="Arial" panose="020B0604020202020204" pitchFamily="34" charset="0"/>
              <a:buChar char="–"/>
              <a:defRPr sz="3733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523962" indent="-304792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2133547" indent="-304792">
              <a:spcBef>
                <a:spcPct val="20000"/>
              </a:spcBef>
              <a:buFont typeface="Arial" panose="020B0604020202020204" pitchFamily="34" charset="0"/>
              <a:buChar char="–"/>
              <a:defRPr sz="2667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743131" indent="-304792">
              <a:spcBef>
                <a:spcPct val="20000"/>
              </a:spcBef>
              <a:buFont typeface="Arial" panose="020B0604020202020204" pitchFamily="34" charset="0"/>
              <a:buChar char="»"/>
              <a:defRPr sz="2667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3352716" indent="-304792" defTabSz="1217054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3962301" indent="-304792" defTabSz="1217054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4571886" indent="-304792" defTabSz="1217054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5181470" indent="-304792" defTabSz="1217054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3A51330-DECA-4E0D-9701-32E38217FD61}" type="slidenum">
              <a:rPr lang="zh-CN" altLang="en-US" sz="2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zh-CN" altLang="en-US" sz="2400">
              <a:latin typeface="Times New Roman" panose="02020603050405020304" pitchFamily="18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BE1E72D-7227-6949-D443-2095BD14B6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8834" y="1266951"/>
            <a:ext cx="9923672" cy="348599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2198F740-5B02-1A8A-2379-973B5F7811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8834" y="5096722"/>
            <a:ext cx="8773104" cy="1216950"/>
          </a:xfrm>
          <a:prstGeom prst="rect">
            <a:avLst/>
          </a:prstGeom>
        </p:spPr>
      </p:pic>
    </p:spTree>
  </p:cSld>
  <p:clrMapOvr>
    <a:masterClrMapping/>
  </p:clrMapOvr>
  <p:transition/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838</Words>
  <Application>Microsoft Office PowerPoint</Application>
  <PresentationFormat>寬螢幕</PresentationFormat>
  <Paragraphs>155</Paragraphs>
  <Slides>20</Slides>
  <Notes>18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28" baseType="lpstr">
      <vt:lpstr>微软雅黑</vt:lpstr>
      <vt:lpstr>Microsoft JhengHei</vt:lpstr>
      <vt:lpstr>Agency FB</vt:lpstr>
      <vt:lpstr>Arial</vt:lpstr>
      <vt:lpstr>Calibri</vt:lpstr>
      <vt:lpstr>Calibri Light</vt:lpstr>
      <vt:lpstr>Times New Roman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黃偉豪</dc:creator>
  <cp:lastModifiedBy>黃偉豪</cp:lastModifiedBy>
  <cp:revision>79</cp:revision>
  <dcterms:created xsi:type="dcterms:W3CDTF">2023-10-18T07:09:25Z</dcterms:created>
  <dcterms:modified xsi:type="dcterms:W3CDTF">2024-03-16T07:26:32Z</dcterms:modified>
</cp:coreProperties>
</file>