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2775" r:id="rId2"/>
    <p:sldId id="2790" r:id="rId3"/>
    <p:sldId id="2800" r:id="rId4"/>
    <p:sldId id="2806" r:id="rId5"/>
    <p:sldId id="2802" r:id="rId6"/>
    <p:sldId id="2809" r:id="rId7"/>
    <p:sldId id="2801" r:id="rId8"/>
    <p:sldId id="2808" r:id="rId9"/>
    <p:sldId id="2810" r:id="rId10"/>
    <p:sldId id="2807" r:id="rId11"/>
    <p:sldId id="2805" r:id="rId12"/>
    <p:sldId id="2778" r:id="rId13"/>
    <p:sldId id="2794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C6B"/>
    <a:srgbClr val="058D2A"/>
    <a:srgbClr val="FFC000"/>
    <a:srgbClr val="000000"/>
    <a:srgbClr val="003366"/>
    <a:srgbClr val="2DDE45"/>
    <a:srgbClr val="66CCFF"/>
    <a:srgbClr val="125B26"/>
    <a:srgbClr val="27B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7" autoAdjust="0"/>
    <p:restoredTop sz="96314" autoAdjust="0"/>
  </p:normalViewPr>
  <p:slideViewPr>
    <p:cSldViewPr>
      <p:cViewPr>
        <p:scale>
          <a:sx n="66" d="100"/>
          <a:sy n="66" d="100"/>
        </p:scale>
        <p:origin x="2154" y="108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80098FE-C805-4532-821B-05992FEE3077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9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99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798364" y="3155925"/>
            <a:ext cx="5264237" cy="100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TW" dirty="0"/>
              <a:t>JavaScript</a:t>
            </a:r>
            <a:r>
              <a:rPr lang="zh-TW" altLang="en-US" dirty="0"/>
              <a:t>函式庫報告</a:t>
            </a:r>
          </a:p>
          <a:p>
            <a:pPr>
              <a:buNone/>
            </a:pPr>
            <a:endParaRPr lang="zh-CN" altLang="en-US" sz="28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6861423" y="3832349"/>
            <a:ext cx="4809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TW" sz="1400" dirty="0">
                <a:cs typeface="Arial" panose="020B0604020202020204" pitchFamily="34" charset="0"/>
              </a:rPr>
              <a:t>R09631019 </a:t>
            </a:r>
            <a:r>
              <a:rPr lang="zh-TW" altLang="en-US" sz="1400" dirty="0">
                <a:cs typeface="Arial" panose="020B0604020202020204" pitchFamily="34" charset="0"/>
              </a:rPr>
              <a:t>黃偉豪 生物機電 碩一 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250778" y="2823611"/>
            <a:ext cx="328306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1500" cap="all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2021</a:t>
            </a:r>
            <a:endParaRPr lang="zh-CN" altLang="en-US" sz="11500" cap="all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"/>
          <p:cNvSpPr txBox="1"/>
          <p:nvPr/>
        </p:nvSpPr>
        <p:spPr>
          <a:xfrm>
            <a:off x="812751" y="376768"/>
            <a:ext cx="511256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寫法選擇 </a:t>
            </a:r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Lato"/>
              </a:rPr>
              <a:t>JS</a:t>
            </a:r>
            <a:r>
              <a:rPr lang="zh-TW" altLang="en-US" sz="2800" dirty="0">
                <a:solidFill>
                  <a:srgbClr val="303233"/>
                </a:solidFill>
                <a:latin typeface="Lato"/>
              </a:rPr>
              <a:t> </a:t>
            </a: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v.s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. </a:t>
            </a:r>
            <a:r>
              <a:rPr lang="en-US" altLang="zh-TW" sz="2800" b="0" i="0" dirty="0">
                <a:solidFill>
                  <a:srgbClr val="303233"/>
                </a:solidFill>
                <a:effectLst/>
                <a:latin typeface="Lato"/>
              </a:rPr>
              <a:t>JSX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877361-797C-4A20-8D78-BAD98A94A84A}"/>
              </a:ext>
            </a:extLst>
          </p:cNvPr>
          <p:cNvSpPr txBox="1"/>
          <p:nvPr/>
        </p:nvSpPr>
        <p:spPr>
          <a:xfrm>
            <a:off x="956767" y="1406842"/>
            <a:ext cx="642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React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是藉由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JS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產生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HTML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所以可用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JS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或是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JSX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語法撰寫。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 </a:t>
            </a:r>
          </a:p>
          <a:p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902F34-79CF-4EF3-BC0D-09998EA5446B}"/>
              </a:ext>
            </a:extLst>
          </p:cNvPr>
          <p:cNvSpPr txBox="1"/>
          <p:nvPr/>
        </p:nvSpPr>
        <p:spPr>
          <a:xfrm>
            <a:off x="958082" y="2279100"/>
            <a:ext cx="71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JSX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44D72A-FBC0-45AE-8930-0C150C62176D}"/>
              </a:ext>
            </a:extLst>
          </p:cNvPr>
          <p:cNvSpPr txBox="1"/>
          <p:nvPr/>
        </p:nvSpPr>
        <p:spPr>
          <a:xfrm>
            <a:off x="971105" y="3382910"/>
            <a:ext cx="71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JS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261A60-987C-417B-A6B4-908E0F61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34" y="2178161"/>
            <a:ext cx="6054178" cy="6463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9C74D7-A736-41D0-ADEA-7583A198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34" y="3206851"/>
            <a:ext cx="7907857" cy="76141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79779-7729-4167-89ED-5E9F880C1906}"/>
              </a:ext>
            </a:extLst>
          </p:cNvPr>
          <p:cNvSpPr txBox="1"/>
          <p:nvPr/>
        </p:nvSpPr>
        <p:spPr>
          <a:xfrm>
            <a:off x="1688133" y="4567452"/>
            <a:ext cx="740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專案變龐大且複雜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時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，父子元件慢慢增多時，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JS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語法撰寫方式將會變的難以閱讀與維護，不是好的選擇，建議使用</a:t>
            </a:r>
            <a:r>
              <a:rPr lang="en-US" altLang="zh-TW" sz="1800" b="0" i="0" dirty="0">
                <a:solidFill>
                  <a:srgbClr val="303233"/>
                </a:solidFill>
                <a:effectLst/>
                <a:latin typeface="Lato"/>
              </a:rPr>
              <a:t>JSX</a:t>
            </a:r>
            <a:r>
              <a:rPr lang="zh-TW" altLang="en-US" sz="1800" b="0" i="0" dirty="0">
                <a:solidFill>
                  <a:srgbClr val="303233"/>
                </a:solidFill>
                <a:effectLst/>
                <a:latin typeface="Lato"/>
              </a:rPr>
              <a:t>語法撰寫</a:t>
            </a:r>
            <a:r>
              <a:rPr lang="en-US" altLang="zh-TW" sz="1800" b="0" i="0" dirty="0">
                <a:solidFill>
                  <a:srgbClr val="303233"/>
                </a:solidFill>
                <a:effectLst/>
                <a:latin typeface="Lato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219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"/>
          <p:cNvSpPr txBox="1"/>
          <p:nvPr/>
        </p:nvSpPr>
        <p:spPr>
          <a:xfrm>
            <a:off x="812751" y="376768"/>
            <a:ext cx="511256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新版</a:t>
            </a:r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React(</a:t>
            </a:r>
            <a:r>
              <a:rPr lang="en-US" altLang="zh-TW" sz="2800" b="1" i="0" dirty="0">
                <a:solidFill>
                  <a:srgbClr val="303233"/>
                </a:solidFill>
                <a:effectLst/>
                <a:latin typeface="Lato"/>
              </a:rPr>
              <a:t>React Hooks</a:t>
            </a:r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877361-797C-4A20-8D78-BAD98A94A84A}"/>
              </a:ext>
            </a:extLst>
          </p:cNvPr>
          <p:cNvSpPr txBox="1"/>
          <p:nvPr/>
        </p:nvSpPr>
        <p:spPr>
          <a:xfrm>
            <a:off x="956767" y="1406842"/>
            <a:ext cx="642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一個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”component”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可以是一個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class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或是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function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，且每個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component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可以控管自己的狀態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(state)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902F34-79CF-4EF3-BC0D-09998EA5446B}"/>
              </a:ext>
            </a:extLst>
          </p:cNvPr>
          <p:cNvSpPr txBox="1"/>
          <p:nvPr/>
        </p:nvSpPr>
        <p:spPr>
          <a:xfrm>
            <a:off x="959818" y="2536205"/>
            <a:ext cx="67687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如果要對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component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做比較深入的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state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操作，需要以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class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的形式去建構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component 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。</a:t>
            </a:r>
            <a:endParaRPr lang="en-US" altLang="zh-TW" dirty="0">
              <a:solidFill>
                <a:srgbClr val="303233"/>
              </a:solidFill>
              <a:latin typeface="Lato"/>
            </a:endParaRP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React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16.7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版推出的 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React Hooks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 Hooks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functional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形式的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component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可以執行深入的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state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操作，無須使用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c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lass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形式，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寫法上也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Lato"/>
              </a:rPr>
              <a:t>更為簡單直觀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5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10632" y="2896834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0628" y="3772865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10631" y="2024892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0629" y="4644476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36799" y="2191995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756967" y="2104157"/>
            <a:ext cx="302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component 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在未來維護上也比傳統的 </a:t>
            </a:r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web 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方便很多。</a:t>
            </a:r>
            <a:endParaRPr lang="zh-TW" alt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36799" y="3151132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99" y="4133624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36799" y="5073539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8"/>
          <p:cNvSpPr txBox="1"/>
          <p:nvPr/>
        </p:nvSpPr>
        <p:spPr>
          <a:xfrm>
            <a:off x="668735" y="400246"/>
            <a:ext cx="526027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 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著名特色 與 優點</a:t>
            </a:r>
            <a:endParaRPr lang="en-US" altLang="zh-TW" sz="2800" b="0" i="0" dirty="0">
              <a:effectLst/>
              <a:latin typeface="Lato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180F276E-4764-444D-A498-49D9345E6D58}"/>
              </a:ext>
            </a:extLst>
          </p:cNvPr>
          <p:cNvSpPr/>
          <p:nvPr/>
        </p:nvSpPr>
        <p:spPr>
          <a:xfrm>
            <a:off x="2741141" y="3003625"/>
            <a:ext cx="3026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不同於一般由後端生成 </a:t>
            </a:r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HTML 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送至前端，</a:t>
            </a:r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React 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使用 </a:t>
            </a:r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JS 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在前端產生</a:t>
            </a:r>
            <a:r>
              <a:rPr lang="en-US" altLang="zh-TW" sz="1400" dirty="0">
                <a:solidFill>
                  <a:srgbClr val="303233"/>
                </a:solidFill>
                <a:latin typeface="Lato"/>
              </a:rPr>
              <a:t>HTML</a:t>
            </a:r>
            <a:r>
              <a:rPr lang="zh-TW" altLang="en-US" sz="1400" dirty="0">
                <a:solidFill>
                  <a:srgbClr val="303233"/>
                </a:solidFill>
                <a:latin typeface="Lato"/>
              </a:rPr>
              <a:t>。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3082C2C3-F377-41EB-AC6A-0FD1DE566C67}"/>
              </a:ext>
            </a:extLst>
          </p:cNvPr>
          <p:cNvSpPr/>
          <p:nvPr/>
        </p:nvSpPr>
        <p:spPr>
          <a:xfrm>
            <a:off x="2756967" y="3971566"/>
            <a:ext cx="3026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rgbClr val="303233"/>
                </a:solidFill>
                <a:effectLst/>
                <a:latin typeface="Lato"/>
              </a:rPr>
              <a:t>完全由 </a:t>
            </a:r>
            <a:r>
              <a:rPr lang="en-US" altLang="zh-TW" sz="1400" b="0" i="0" dirty="0">
                <a:solidFill>
                  <a:srgbClr val="303233"/>
                </a:solidFill>
                <a:effectLst/>
                <a:latin typeface="Lato"/>
              </a:rPr>
              <a:t>JS </a:t>
            </a:r>
            <a:r>
              <a:rPr lang="zh-TW" altLang="en-US" sz="1400" b="0" i="0" dirty="0">
                <a:solidFill>
                  <a:srgbClr val="303233"/>
                </a:solidFill>
                <a:effectLst/>
                <a:latin typeface="Lato"/>
              </a:rPr>
              <a:t>操作 </a:t>
            </a:r>
            <a:r>
              <a:rPr lang="en-US" altLang="zh-TW" sz="1400" b="0" i="0" dirty="0">
                <a:solidFill>
                  <a:srgbClr val="303233"/>
                </a:solidFill>
                <a:effectLst/>
                <a:latin typeface="Lato"/>
              </a:rPr>
              <a:t>UI </a:t>
            </a:r>
            <a:r>
              <a:rPr lang="zh-TW" altLang="en-US" sz="1400" b="0" i="0" dirty="0">
                <a:solidFill>
                  <a:srgbClr val="303233"/>
                </a:solidFill>
                <a:effectLst/>
                <a:latin typeface="Lato"/>
              </a:rPr>
              <a:t>，使得它可以跟後端分離，達到即時互動、自動更新的效果。</a:t>
            </a: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0ECED1CB-3A68-4A73-BF0F-A6F179042A5D}"/>
              </a:ext>
            </a:extLst>
          </p:cNvPr>
          <p:cNvSpPr/>
          <p:nvPr/>
        </p:nvSpPr>
        <p:spPr>
          <a:xfrm>
            <a:off x="2756967" y="4959089"/>
            <a:ext cx="3026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rgbClr val="303233"/>
                </a:solidFill>
                <a:effectLst/>
                <a:latin typeface="Lato"/>
              </a:rPr>
              <a:t>使用 </a:t>
            </a:r>
            <a:r>
              <a:rPr lang="en-US" altLang="zh-TW" sz="1400" b="0" i="0" dirty="0">
                <a:solidFill>
                  <a:srgbClr val="303233"/>
                </a:solidFill>
                <a:effectLst/>
                <a:latin typeface="Lato"/>
              </a:rPr>
              <a:t>Virtual DOM </a:t>
            </a:r>
            <a:r>
              <a:rPr lang="zh-TW" altLang="en-US" sz="1400" b="0" i="0" dirty="0">
                <a:solidFill>
                  <a:srgbClr val="303233"/>
                </a:solidFill>
                <a:effectLst/>
                <a:latin typeface="Lato"/>
              </a:rPr>
              <a:t>的概念，使重新渲染時效率比較高。</a:t>
            </a:r>
          </a:p>
          <a:p>
            <a:endParaRPr lang="zh-TW" altLang="en-US" sz="1400" dirty="0">
              <a:solidFill>
                <a:srgbClr val="30323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476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971288" y="3039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234295" y="2846333"/>
            <a:ext cx="83901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668871" y="4336405"/>
            <a:ext cx="3521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感谢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聆聽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，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多多指教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Other_1"/>
          <p:cNvSpPr/>
          <p:nvPr>
            <p:custDataLst>
              <p:tags r:id="rId2"/>
            </p:custDataLst>
          </p:nvPr>
        </p:nvSpPr>
        <p:spPr>
          <a:xfrm flipV="1">
            <a:off x="6971497" y="1674882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/>
          <p:nvPr>
            <p:custDataLst>
              <p:tags r:id="rId3"/>
            </p:custDataLst>
          </p:nvPr>
        </p:nvSpPr>
        <p:spPr>
          <a:xfrm>
            <a:off x="6971497" y="1090578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3"/>
          <p:cNvSpPr/>
          <p:nvPr>
            <p:custDataLst>
              <p:tags r:id="rId4"/>
            </p:custDataLst>
          </p:nvPr>
        </p:nvSpPr>
        <p:spPr>
          <a:xfrm flipV="1">
            <a:off x="6971497" y="2652630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Other_4"/>
          <p:cNvSpPr/>
          <p:nvPr>
            <p:custDataLst>
              <p:tags r:id="rId5"/>
            </p:custDataLst>
          </p:nvPr>
        </p:nvSpPr>
        <p:spPr>
          <a:xfrm>
            <a:off x="6971497" y="2068325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5"/>
          <p:cNvSpPr/>
          <p:nvPr>
            <p:custDataLst>
              <p:tags r:id="rId6"/>
            </p:custDataLst>
          </p:nvPr>
        </p:nvSpPr>
        <p:spPr>
          <a:xfrm flipV="1">
            <a:off x="6971497" y="3628702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6"/>
          <p:cNvSpPr/>
          <p:nvPr>
            <p:custDataLst>
              <p:tags r:id="rId7"/>
            </p:custDataLst>
          </p:nvPr>
        </p:nvSpPr>
        <p:spPr>
          <a:xfrm>
            <a:off x="6971497" y="3046072"/>
            <a:ext cx="117196" cy="10547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7"/>
          <p:cNvSpPr/>
          <p:nvPr>
            <p:custDataLst>
              <p:tags r:id="rId8"/>
            </p:custDataLst>
          </p:nvPr>
        </p:nvSpPr>
        <p:spPr>
          <a:xfrm flipV="1">
            <a:off x="6971497" y="4606449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Other_8"/>
          <p:cNvSpPr/>
          <p:nvPr>
            <p:custDataLst>
              <p:tags r:id="rId9"/>
            </p:custDataLst>
          </p:nvPr>
        </p:nvSpPr>
        <p:spPr>
          <a:xfrm>
            <a:off x="6971497" y="4022145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9"/>
          <p:cNvSpPr/>
          <p:nvPr>
            <p:custDataLst>
              <p:tags r:id="rId10"/>
            </p:custDataLst>
          </p:nvPr>
        </p:nvSpPr>
        <p:spPr>
          <a:xfrm>
            <a:off x="6087506" y="1090578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10"/>
          <p:cNvSpPr/>
          <p:nvPr>
            <p:custDataLst>
              <p:tags r:id="rId11"/>
            </p:custDataLst>
          </p:nvPr>
        </p:nvSpPr>
        <p:spPr>
          <a:xfrm>
            <a:off x="6087506" y="2068325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2"/>
            </p:custDataLst>
          </p:nvPr>
        </p:nvSpPr>
        <p:spPr>
          <a:xfrm>
            <a:off x="6087506" y="3046071"/>
            <a:ext cx="2223370" cy="689781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087506" y="4022146"/>
            <a:ext cx="2223370" cy="69145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SubTitle_1"/>
          <p:cNvSpPr/>
          <p:nvPr>
            <p:custDataLst>
              <p:tags r:id="rId14"/>
            </p:custDataLst>
          </p:nvPr>
        </p:nvSpPr>
        <p:spPr>
          <a:xfrm>
            <a:off x="4989215" y="1090578"/>
            <a:ext cx="1982282" cy="691455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SubTitle_2"/>
          <p:cNvSpPr/>
          <p:nvPr>
            <p:custDataLst>
              <p:tags r:id="rId15"/>
            </p:custDataLst>
          </p:nvPr>
        </p:nvSpPr>
        <p:spPr>
          <a:xfrm>
            <a:off x="4989215" y="2068325"/>
            <a:ext cx="1982282" cy="69145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3"/>
          <p:cNvSpPr/>
          <p:nvPr>
            <p:custDataLst>
              <p:tags r:id="rId16"/>
            </p:custDataLst>
          </p:nvPr>
        </p:nvSpPr>
        <p:spPr>
          <a:xfrm>
            <a:off x="4989215" y="3046071"/>
            <a:ext cx="1982282" cy="689781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4"/>
          <p:cNvSpPr/>
          <p:nvPr>
            <p:custDataLst>
              <p:tags r:id="rId17"/>
            </p:custDataLst>
          </p:nvPr>
        </p:nvSpPr>
        <p:spPr>
          <a:xfrm>
            <a:off x="4989215" y="4022146"/>
            <a:ext cx="1982282" cy="691454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1"/>
          <p:cNvSpPr/>
          <p:nvPr>
            <p:custDataLst>
              <p:tags r:id="rId18"/>
            </p:custDataLst>
          </p:nvPr>
        </p:nvSpPr>
        <p:spPr>
          <a:xfrm>
            <a:off x="8414580" y="1220911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歷史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19"/>
            </p:custDataLst>
          </p:nvPr>
        </p:nvSpPr>
        <p:spPr>
          <a:xfrm>
            <a:off x="8414580" y="2177335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簡單介紹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Entry_3"/>
          <p:cNvSpPr/>
          <p:nvPr>
            <p:custDataLst>
              <p:tags r:id="rId20"/>
            </p:custDataLst>
          </p:nvPr>
        </p:nvSpPr>
        <p:spPr>
          <a:xfrm>
            <a:off x="8414580" y="3133758"/>
            <a:ext cx="4210294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Entry_4"/>
          <p:cNvSpPr/>
          <p:nvPr>
            <p:custDataLst>
              <p:tags r:id="rId21"/>
            </p:custDataLst>
          </p:nvPr>
        </p:nvSpPr>
        <p:spPr>
          <a:xfrm>
            <a:off x="8414579" y="4090182"/>
            <a:ext cx="4210294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寫法選擇 </a:t>
            </a:r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ato"/>
              </a:rPr>
              <a:t>JS</a:t>
            </a:r>
            <a:r>
              <a:rPr lang="zh-TW" altLang="en-US" sz="2400" b="1" dirty="0">
                <a:solidFill>
                  <a:schemeClr val="tx1"/>
                </a:solidFill>
                <a:latin typeface="Lato"/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  <a:latin typeface="Lato"/>
              </a:rPr>
              <a:t>v.s</a:t>
            </a:r>
            <a:r>
              <a:rPr lang="en-US" altLang="zh-TW" sz="2400" b="1" dirty="0">
                <a:solidFill>
                  <a:schemeClr val="tx1"/>
                </a:solidFill>
                <a:latin typeface="Lato"/>
              </a:rPr>
              <a:t>. JSX) </a:t>
            </a:r>
            <a:r>
              <a:rPr lang="en-US" altLang="zh-TW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Others_1"/>
          <p:cNvSpPr txBox="1"/>
          <p:nvPr>
            <p:custDataLst>
              <p:tags r:id="rId22"/>
            </p:custDataLst>
          </p:nvPr>
        </p:nvSpPr>
        <p:spPr>
          <a:xfrm>
            <a:off x="1219709" y="2373887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r>
              <a:rPr lang="zh-TW" altLang="en-US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lang="zh-CN" altLang="en-US" sz="1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 txBox="1"/>
          <p:nvPr>
            <p:custDataLst>
              <p:tags r:id="rId23"/>
            </p:custDataLst>
          </p:nvPr>
        </p:nvSpPr>
        <p:spPr>
          <a:xfrm>
            <a:off x="1109097" y="4230056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2767" y="736005"/>
            <a:ext cx="344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MH_Other_3">
            <a:extLst>
              <a:ext uri="{FF2B5EF4-FFF2-40B4-BE49-F238E27FC236}">
                <a16:creationId xmlns:a16="http://schemas.microsoft.com/office/drawing/2014/main" id="{EAD120FA-EDD3-4E8D-98FF-4DB0DFFC52E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6971497" y="4613949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5">
            <a:extLst>
              <a:ext uri="{FF2B5EF4-FFF2-40B4-BE49-F238E27FC236}">
                <a16:creationId xmlns:a16="http://schemas.microsoft.com/office/drawing/2014/main" id="{3303A243-972A-4C6A-8900-BF9226156C9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flipV="1">
            <a:off x="6971497" y="5590021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6">
            <a:extLst>
              <a:ext uri="{FF2B5EF4-FFF2-40B4-BE49-F238E27FC236}">
                <a16:creationId xmlns:a16="http://schemas.microsoft.com/office/drawing/2014/main" id="{ED41AC93-EA00-4B16-A1CD-9C17996C688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971497" y="5007391"/>
            <a:ext cx="117196" cy="10547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Other_7">
            <a:extLst>
              <a:ext uri="{FF2B5EF4-FFF2-40B4-BE49-F238E27FC236}">
                <a16:creationId xmlns:a16="http://schemas.microsoft.com/office/drawing/2014/main" id="{7622E007-E43D-48A4-885C-6CCB1BF5332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flipV="1">
            <a:off x="6971497" y="6567768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_8">
            <a:extLst>
              <a:ext uri="{FF2B5EF4-FFF2-40B4-BE49-F238E27FC236}">
                <a16:creationId xmlns:a16="http://schemas.microsoft.com/office/drawing/2014/main" id="{BBBA79EF-99CC-429F-BDCC-25AE8249891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971497" y="5983464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_11">
            <a:extLst>
              <a:ext uri="{FF2B5EF4-FFF2-40B4-BE49-F238E27FC236}">
                <a16:creationId xmlns:a16="http://schemas.microsoft.com/office/drawing/2014/main" id="{ED90F401-33B8-4F5E-9214-0F69112706D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087506" y="5007390"/>
            <a:ext cx="2223370" cy="689781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2">
            <a:extLst>
              <a:ext uri="{FF2B5EF4-FFF2-40B4-BE49-F238E27FC236}">
                <a16:creationId xmlns:a16="http://schemas.microsoft.com/office/drawing/2014/main" id="{BD8230E1-E692-4A20-A23F-18F67A7A430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087506" y="5983465"/>
            <a:ext cx="2223370" cy="69145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SubTitle_3">
            <a:extLst>
              <a:ext uri="{FF2B5EF4-FFF2-40B4-BE49-F238E27FC236}">
                <a16:creationId xmlns:a16="http://schemas.microsoft.com/office/drawing/2014/main" id="{2ABD903B-7190-4104-8604-101673E045C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989215" y="5007390"/>
            <a:ext cx="1982282" cy="689781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MH_SubTitle_4">
            <a:extLst>
              <a:ext uri="{FF2B5EF4-FFF2-40B4-BE49-F238E27FC236}">
                <a16:creationId xmlns:a16="http://schemas.microsoft.com/office/drawing/2014/main" id="{43ACC9AD-E581-4762-AFFF-0BE1CBE9F10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989215" y="5983465"/>
            <a:ext cx="1982282" cy="691454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MH_Entry_3">
            <a:extLst>
              <a:ext uri="{FF2B5EF4-FFF2-40B4-BE49-F238E27FC236}">
                <a16:creationId xmlns:a16="http://schemas.microsoft.com/office/drawing/2014/main" id="{8D8679EF-CA51-4198-A670-F25C2BBD139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414580" y="5095077"/>
            <a:ext cx="4210294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新版</a:t>
            </a:r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React(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Lato"/>
              </a:rPr>
              <a:t>React Hooks</a:t>
            </a:r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Entry_4">
            <a:extLst>
              <a:ext uri="{FF2B5EF4-FFF2-40B4-BE49-F238E27FC236}">
                <a16:creationId xmlns:a16="http://schemas.microsoft.com/office/drawing/2014/main" id="{C0308FC0-CAD3-4DAE-BED1-A2F244AA6B5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14579" y="6051501"/>
            <a:ext cx="3703427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React </a:t>
            </a:r>
            <a:r>
              <a:rPr lang="zh-TW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著名特色 與 優點</a:t>
            </a:r>
            <a:endParaRPr lang="en-US" altLang="zh-TW" sz="2400" dirty="0">
              <a:solidFill>
                <a:schemeClr val="tx1"/>
              </a:solidFill>
              <a:latin typeface="La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0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"/>
          <p:cNvSpPr txBox="1"/>
          <p:nvPr/>
        </p:nvSpPr>
        <p:spPr>
          <a:xfrm>
            <a:off x="812751" y="376768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歷史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60B2E1-8E6A-430F-B375-4766040E0B8C}"/>
              </a:ext>
            </a:extLst>
          </p:cNvPr>
          <p:cNvSpPr txBox="1"/>
          <p:nvPr/>
        </p:nvSpPr>
        <p:spPr>
          <a:xfrm>
            <a:off x="1388815" y="2032149"/>
            <a:ext cx="6427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（有時叫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React.js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ReactJS)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一個開源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UI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函式庫，由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的軟體工程師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Jordan 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Walke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建立。</a:t>
            </a:r>
            <a:endParaRPr lang="en-US" altLang="zh-TW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該框架首先於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2011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年部署於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newsfeed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，隨後於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年部署於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Instagram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。它於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2013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月在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JSConf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US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開源。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5EA8C4-68FF-47ED-8F6A-B68D30C5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559" y="1654689"/>
            <a:ext cx="365013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907303" y="1992926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22137" y="5156638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20059" y="2059032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68421" y="3916387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C531F9A-81A4-4E21-8080-B78646626570}"/>
              </a:ext>
            </a:extLst>
          </p:cNvPr>
          <p:cNvSpPr txBox="1"/>
          <p:nvPr/>
        </p:nvSpPr>
        <p:spPr>
          <a:xfrm>
            <a:off x="1451245" y="1847706"/>
            <a:ext cx="59885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是一個陳述式，高效且具有彈性的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JavaScript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函式庫，可以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使用多個小巧且獨立的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“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component”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，建立複雜的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使用者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介面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UI)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TW" dirty="0">
              <a:solidFill>
                <a:srgbClr val="000000"/>
              </a:solidFill>
              <a:latin typeface="-apple-system"/>
            </a:endParaRPr>
          </a:p>
          <a:p>
            <a:endParaRPr lang="en-US" altLang="zh-TW" dirty="0">
              <a:solidFill>
                <a:srgbClr val="000000"/>
              </a:solidFill>
              <a:latin typeface="-apple-system"/>
            </a:endParaRPr>
          </a:p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Lato"/>
              </a:rPr>
              <a:t>一個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Lato"/>
              </a:rPr>
              <a:t>”component”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Lato"/>
              </a:rPr>
              <a:t>可以是一個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Lato"/>
              </a:rPr>
              <a:t>class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Lato"/>
              </a:rPr>
              <a:t>或是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Lato"/>
              </a:rPr>
              <a:t>function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 class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或是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function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中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可包含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一個按鈕、一個表單或一個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div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等任何元素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TW" dirty="0">
              <a:solidFill>
                <a:srgbClr val="000000"/>
              </a:solidFill>
              <a:latin typeface="-apple-system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每個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component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可以控管自己的狀態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(state)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，來美化網頁。</a:t>
            </a:r>
            <a:endParaRPr lang="zh-TW" altLang="en-US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7AF71671-B4F9-4ABB-A160-F0034736F0F0}"/>
              </a:ext>
            </a:extLst>
          </p:cNvPr>
          <p:cNvSpPr txBox="1"/>
          <p:nvPr/>
        </p:nvSpPr>
        <p:spPr>
          <a:xfrm>
            <a:off x="812750" y="376768"/>
            <a:ext cx="374436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簡單介紹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35BFBB9-3D60-4BA0-A043-0D7F401DD9D8}"/>
              </a:ext>
            </a:extLst>
          </p:cNvPr>
          <p:cNvSpPr/>
          <p:nvPr/>
        </p:nvSpPr>
        <p:spPr>
          <a:xfrm rot="5400000">
            <a:off x="5230665" y="3401021"/>
            <a:ext cx="144017" cy="1294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"/>
          <p:cNvSpPr txBox="1"/>
          <p:nvPr/>
        </p:nvSpPr>
        <p:spPr>
          <a:xfrm>
            <a:off x="812751" y="376768"/>
            <a:ext cx="48323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7A86A6-2AEB-425D-A521-DFFE22392225}"/>
              </a:ext>
            </a:extLst>
          </p:cNvPr>
          <p:cNvSpPr txBox="1"/>
          <p:nvPr/>
        </p:nvSpPr>
        <p:spPr>
          <a:xfrm>
            <a:off x="770783" y="1812733"/>
            <a:ext cx="64270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>
                <a:solidFill>
                  <a:srgbClr val="303233"/>
                </a:solidFill>
                <a:latin typeface="Lato"/>
              </a:rPr>
              <a:t>下載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Node.js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zh-TW" dirty="0">
              <a:solidFill>
                <a:srgbClr val="303233"/>
              </a:solidFill>
              <a:latin typeface="Lato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>
                <a:solidFill>
                  <a:srgbClr val="303233"/>
                </a:solidFill>
                <a:latin typeface="Lato"/>
              </a:rPr>
              <a:t>在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Node.js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的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command terminal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輸入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                                   </a:t>
            </a:r>
            <a:r>
              <a:rPr lang="en-US" altLang="zh-TW" b="0" i="0" dirty="0" err="1">
                <a:solidFill>
                  <a:srgbClr val="00B0F0"/>
                </a:solidFill>
                <a:effectLst/>
                <a:latin typeface="Menlo"/>
              </a:rPr>
              <a:t>npx</a:t>
            </a:r>
            <a:r>
              <a:rPr lang="en-US" altLang="zh-TW" b="0" i="0" dirty="0">
                <a:solidFill>
                  <a:srgbClr val="00B0F0"/>
                </a:solidFill>
                <a:effectLst/>
                <a:latin typeface="Menlo"/>
              </a:rPr>
              <a:t> create-react-app 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Menlo"/>
              </a:rPr>
              <a:t>專案</a:t>
            </a:r>
            <a:r>
              <a:rPr lang="zh-TW" altLang="en-US" dirty="0">
                <a:solidFill>
                  <a:srgbClr val="00B0F0"/>
                </a:solidFill>
                <a:latin typeface="Menlo"/>
              </a:rPr>
              <a:t>名稱</a:t>
            </a:r>
            <a:r>
              <a:rPr lang="en-US" altLang="zh-TW" dirty="0">
                <a:solidFill>
                  <a:srgbClr val="00B0F0"/>
                </a:solidFill>
                <a:latin typeface="Menlo"/>
              </a:rPr>
              <a:t>(ex: website)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zh-TW" dirty="0">
              <a:solidFill>
                <a:srgbClr val="303233"/>
              </a:solidFill>
              <a:latin typeface="Lato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TW" dirty="0">
                <a:solidFill>
                  <a:srgbClr val="303233"/>
                </a:solidFill>
                <a:latin typeface="Lato"/>
              </a:rPr>
              <a:t>cd website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pPr algn="l"/>
            <a:r>
              <a:rPr lang="zh-TW" altLang="en-US" dirty="0">
                <a:solidFill>
                  <a:srgbClr val="303233"/>
                </a:solidFill>
                <a:latin typeface="Lato"/>
              </a:rPr>
              <a:t>     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website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 資料夾內容如下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: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B955675-EBBD-4CAF-BD9E-1A50824F79E5}"/>
              </a:ext>
            </a:extLst>
          </p:cNvPr>
          <p:cNvSpPr txBox="1"/>
          <p:nvPr/>
        </p:nvSpPr>
        <p:spPr>
          <a:xfrm>
            <a:off x="8028914" y="376768"/>
            <a:ext cx="46873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資料夾也負責存放一些靜態檔案，例如打包後的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JS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檔、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CSS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檔、圖片、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icon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等都會放到這個資料夾中。</a:t>
            </a:r>
            <a:endParaRPr lang="en-US" altLang="zh-TW" sz="1800" dirty="0">
              <a:solidFill>
                <a:srgbClr val="303233"/>
              </a:solidFill>
              <a:effectLst/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</a:rPr>
              <a:t>index.html</a:t>
            </a:r>
            <a:r>
              <a:rPr lang="zh-TW" altLang="zh-TW" sz="18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</a:t>
            </a:r>
            <a:r>
              <a:rPr lang="zh-TW" altLang="zh-TW" sz="18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，是整個</a:t>
            </a:r>
            <a:r>
              <a:rPr lang="en-US" altLang="zh-TW" sz="18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</a:rPr>
              <a:t>React</a:t>
            </a:r>
            <a:r>
              <a:rPr lang="zh-TW" altLang="zh-TW" sz="18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專案唯一的一個</a:t>
            </a:r>
            <a:r>
              <a:rPr lang="en-US" altLang="zh-TW" sz="18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zh-TW" sz="18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</a:t>
            </a:r>
            <a:r>
              <a:rPr lang="zh-TW" altLang="zh-TW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 err="1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manifest.json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的檔案則是有關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PWA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的設定檔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FAC3B3-2152-4B8B-922C-659BB3EF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71" y="3038008"/>
            <a:ext cx="1598022" cy="23496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2F58F0-A28E-48AF-A577-C2DBC2F32123}"/>
              </a:ext>
            </a:extLst>
          </p:cNvPr>
          <p:cNvSpPr/>
          <p:nvPr/>
        </p:nvSpPr>
        <p:spPr>
          <a:xfrm>
            <a:off x="5790911" y="631619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8C9DC-9E3F-4E3B-A95A-670512075568}"/>
              </a:ext>
            </a:extLst>
          </p:cNvPr>
          <p:cNvSpPr/>
          <p:nvPr/>
        </p:nvSpPr>
        <p:spPr>
          <a:xfrm>
            <a:off x="5790911" y="842619"/>
            <a:ext cx="159118" cy="3277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A815AF-FCBB-4924-BD2C-FCBC8081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47" y="465977"/>
            <a:ext cx="1275951" cy="1691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05D7E3-AC73-42AA-BDE5-AC03DDA0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46" y="3191809"/>
            <a:ext cx="1361905" cy="185714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03FF0E9-BFA2-466A-868A-7A78EAB13288}"/>
              </a:ext>
            </a:extLst>
          </p:cNvPr>
          <p:cNvSpPr/>
          <p:nvPr/>
        </p:nvSpPr>
        <p:spPr>
          <a:xfrm>
            <a:off x="5843116" y="3529044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32D038-FA87-45AA-BB4C-C85ECBA34552}"/>
              </a:ext>
            </a:extLst>
          </p:cNvPr>
          <p:cNvSpPr txBox="1"/>
          <p:nvPr/>
        </p:nvSpPr>
        <p:spPr>
          <a:xfrm>
            <a:off x="8052645" y="2827718"/>
            <a:ext cx="46873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kern="100" dirty="0">
              <a:solidFill>
                <a:srgbClr val="303233"/>
              </a:solidFill>
              <a:latin typeface="Helvetica" panose="020B0604020202020204" pitchFamily="34" charset="0"/>
              <a:ea typeface="新細明體" panose="02020500000000000000" pitchFamily="18" charset="-12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App.js 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為一個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component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檔案。</a:t>
            </a:r>
            <a:endParaRPr lang="en-US" altLang="zh-TW" kern="100" dirty="0">
              <a:solidFill>
                <a:srgbClr val="303233"/>
              </a:solidFill>
              <a:latin typeface="Helvetica" panose="020B0604020202020204" pitchFamily="34" charset="0"/>
              <a:ea typeface="新細明體" panose="02020500000000000000" pitchFamily="18" charset="-12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App.css 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為一個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component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</a:t>
            </a:r>
            <a:r>
              <a:rPr lang="en-US" altLang="zh-TW" kern="100" dirty="0" err="1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css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檔案。</a:t>
            </a:r>
            <a:endParaRPr lang="en-US" altLang="zh-TW" kern="100" dirty="0">
              <a:solidFill>
                <a:srgbClr val="303233"/>
              </a:solidFill>
              <a:latin typeface="Helvetica" panose="020B0604020202020204" pitchFamily="34" charset="0"/>
              <a:ea typeface="新細明體" panose="02020500000000000000" pitchFamily="18" charset="-12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App.test.js 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為一個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component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</a:t>
            </a:r>
            <a:r>
              <a:rPr lang="en-US" altLang="zh-TW" kern="100" dirty="0" err="1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js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檔案。</a:t>
            </a:r>
            <a:endParaRPr lang="en-US" altLang="zh-TW" kern="100" dirty="0">
              <a:solidFill>
                <a:srgbClr val="303233"/>
              </a:solidFill>
              <a:latin typeface="Helvetica" panose="020B0604020202020204" pitchFamily="34" charset="0"/>
              <a:ea typeface="新細明體" panose="02020500000000000000" pitchFamily="18" charset="-12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solidFill>
                <a:srgbClr val="FF0000"/>
              </a:solidFill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index.js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為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負責包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含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最大元件，並透過此檔案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渲染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網頁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。</a:t>
            </a:r>
          </a:p>
          <a:p>
            <a:endParaRPr lang="en-US" altLang="zh-TW" sz="1800" dirty="0">
              <a:solidFill>
                <a:srgbClr val="FF0000"/>
              </a:solidFill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endParaRPr lang="en-US" altLang="zh-TW" dirty="0">
              <a:effectLst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355BC9-32D8-4D4C-80EE-DE6A1B84C7F0}"/>
              </a:ext>
            </a:extLst>
          </p:cNvPr>
          <p:cNvSpPr txBox="1"/>
          <p:nvPr/>
        </p:nvSpPr>
        <p:spPr>
          <a:xfrm>
            <a:off x="3365329" y="5712652"/>
            <a:ext cx="2477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/>
              </a:rPr>
              <a:t>package.json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可以說是專案的設定檔，可以設定很多客製化的指令。</a:t>
            </a:r>
            <a:endParaRPr lang="en-US" altLang="zh-TW" dirty="0">
              <a:effectLst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F0C94D-03F6-4C0C-9565-2907C6EF8C39}"/>
              </a:ext>
            </a:extLst>
          </p:cNvPr>
          <p:cNvSpPr txBox="1"/>
          <p:nvPr/>
        </p:nvSpPr>
        <p:spPr>
          <a:xfrm>
            <a:off x="709824" y="988545"/>
            <a:ext cx="4752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需透過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babel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轉譯語法，也需要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webpack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打包工具打包程式碼。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4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8ACEE932-1C7A-485C-ABC5-D381DE289CD4}"/>
              </a:ext>
            </a:extLst>
          </p:cNvPr>
          <p:cNvSpPr/>
          <p:nvPr/>
        </p:nvSpPr>
        <p:spPr>
          <a:xfrm>
            <a:off x="4678564" y="1790171"/>
            <a:ext cx="457653" cy="339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5BFBB9-3D60-4BA0-A043-0D7F401DD9D8}"/>
              </a:ext>
            </a:extLst>
          </p:cNvPr>
          <p:cNvSpPr/>
          <p:nvPr/>
        </p:nvSpPr>
        <p:spPr>
          <a:xfrm rot="5400000">
            <a:off x="1332473" y="5059458"/>
            <a:ext cx="144017" cy="1294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"/>
          <p:cNvSpPr txBox="1"/>
          <p:nvPr/>
        </p:nvSpPr>
        <p:spPr>
          <a:xfrm>
            <a:off x="812751" y="376768"/>
            <a:ext cx="48323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FAC3B3-2152-4B8B-922C-659BB3EF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9" y="4696445"/>
            <a:ext cx="1598022" cy="23496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2F58F0-A28E-48AF-A577-C2DBC2F32123}"/>
              </a:ext>
            </a:extLst>
          </p:cNvPr>
          <p:cNvSpPr/>
          <p:nvPr/>
        </p:nvSpPr>
        <p:spPr>
          <a:xfrm>
            <a:off x="1892719" y="2290056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8C9DC-9E3F-4E3B-A95A-670512075568}"/>
              </a:ext>
            </a:extLst>
          </p:cNvPr>
          <p:cNvSpPr/>
          <p:nvPr/>
        </p:nvSpPr>
        <p:spPr>
          <a:xfrm>
            <a:off x="1892719" y="2501056"/>
            <a:ext cx="159118" cy="3277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A815AF-FCBB-4924-BD2C-FCBC8081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55" y="2124414"/>
            <a:ext cx="1275951" cy="1691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05D7E3-AC73-42AA-BDE5-AC03DDA0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4" y="4850246"/>
            <a:ext cx="1361905" cy="185714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03FF0E9-BFA2-466A-868A-7A78EAB13288}"/>
              </a:ext>
            </a:extLst>
          </p:cNvPr>
          <p:cNvSpPr/>
          <p:nvPr/>
        </p:nvSpPr>
        <p:spPr>
          <a:xfrm>
            <a:off x="1944924" y="5187481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32D038-FA87-45AA-BB4C-C85ECBA34552}"/>
              </a:ext>
            </a:extLst>
          </p:cNvPr>
          <p:cNvSpPr txBox="1"/>
          <p:nvPr/>
        </p:nvSpPr>
        <p:spPr>
          <a:xfrm>
            <a:off x="4579048" y="1293566"/>
            <a:ext cx="470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Index.html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是被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index.js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渲染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的主要網頁。</a:t>
            </a:r>
            <a:endParaRPr lang="en-US" altLang="zh-TW" dirty="0">
              <a:effectLst/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3C4A1F7E-64A5-47CD-B223-4FD881D3928A}"/>
              </a:ext>
            </a:extLst>
          </p:cNvPr>
          <p:cNvSpPr/>
          <p:nvPr/>
        </p:nvSpPr>
        <p:spPr>
          <a:xfrm>
            <a:off x="2761160" y="2731504"/>
            <a:ext cx="943875" cy="236749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1CD1A-210A-44B0-B2F9-6DCBB0F08FE6}"/>
              </a:ext>
            </a:extLst>
          </p:cNvPr>
          <p:cNvSpPr/>
          <p:nvPr/>
        </p:nvSpPr>
        <p:spPr>
          <a:xfrm>
            <a:off x="4678564" y="2009752"/>
            <a:ext cx="135939" cy="8997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12B114-A3A6-41E8-8152-9FA4602C6432}"/>
              </a:ext>
            </a:extLst>
          </p:cNvPr>
          <p:cNvSpPr/>
          <p:nvPr/>
        </p:nvSpPr>
        <p:spPr>
          <a:xfrm rot="5400000">
            <a:off x="4178724" y="2278542"/>
            <a:ext cx="148729" cy="1096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13A39F7-8983-45AC-972A-A8E8E9092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17" y="1692062"/>
            <a:ext cx="3885446" cy="2552381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43623D78-9A31-4779-BDFA-368EAD497D6C}"/>
              </a:ext>
            </a:extLst>
          </p:cNvPr>
          <p:cNvSpPr/>
          <p:nvPr/>
        </p:nvSpPr>
        <p:spPr>
          <a:xfrm>
            <a:off x="5272156" y="2009752"/>
            <a:ext cx="1638096" cy="318216"/>
          </a:xfrm>
          <a:prstGeom prst="frame">
            <a:avLst>
              <a:gd name="adj1" fmla="val 129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35BFBB9-3D60-4BA0-A043-0D7F401DD9D8}"/>
              </a:ext>
            </a:extLst>
          </p:cNvPr>
          <p:cNvSpPr/>
          <p:nvPr/>
        </p:nvSpPr>
        <p:spPr>
          <a:xfrm rot="5400000">
            <a:off x="1332473" y="5059458"/>
            <a:ext cx="144017" cy="1294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"/>
          <p:cNvSpPr txBox="1"/>
          <p:nvPr/>
        </p:nvSpPr>
        <p:spPr>
          <a:xfrm>
            <a:off x="812751" y="376768"/>
            <a:ext cx="48323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FAC3B3-2152-4B8B-922C-659BB3EF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9" y="4696445"/>
            <a:ext cx="1598022" cy="23496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2F58F0-A28E-48AF-A577-C2DBC2F32123}"/>
              </a:ext>
            </a:extLst>
          </p:cNvPr>
          <p:cNvSpPr/>
          <p:nvPr/>
        </p:nvSpPr>
        <p:spPr>
          <a:xfrm>
            <a:off x="1892719" y="2290056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8C9DC-9E3F-4E3B-A95A-670512075568}"/>
              </a:ext>
            </a:extLst>
          </p:cNvPr>
          <p:cNvSpPr/>
          <p:nvPr/>
        </p:nvSpPr>
        <p:spPr>
          <a:xfrm>
            <a:off x="1892719" y="2501056"/>
            <a:ext cx="159118" cy="3277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A815AF-FCBB-4924-BD2C-FCBC8081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55" y="2124414"/>
            <a:ext cx="1275951" cy="1691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05D7E3-AC73-42AA-BDE5-AC03DDA0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4" y="4850246"/>
            <a:ext cx="1361905" cy="185714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03FF0E9-BFA2-466A-868A-7A78EAB13288}"/>
              </a:ext>
            </a:extLst>
          </p:cNvPr>
          <p:cNvSpPr/>
          <p:nvPr/>
        </p:nvSpPr>
        <p:spPr>
          <a:xfrm>
            <a:off x="1944924" y="5187481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32D038-FA87-45AA-BB4C-C85ECBA34552}"/>
              </a:ext>
            </a:extLst>
          </p:cNvPr>
          <p:cNvSpPr txBox="1"/>
          <p:nvPr/>
        </p:nvSpPr>
        <p:spPr>
          <a:xfrm>
            <a:off x="5781264" y="376768"/>
            <a:ext cx="507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App.js (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代表一個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component)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，大專案中有很多類似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App.js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檔案，來構建完整網頁。</a:t>
            </a:r>
            <a:endParaRPr lang="en-US" altLang="zh-TW" dirty="0">
              <a:effectLst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F4660C0-DF8F-40BD-988D-C1F169151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743" y="1020172"/>
            <a:ext cx="4608551" cy="5997179"/>
          </a:xfrm>
          <a:prstGeom prst="rect">
            <a:avLst/>
          </a:prstGeom>
        </p:spPr>
      </p:pic>
      <p:sp>
        <p:nvSpPr>
          <p:cNvPr id="16" name="框架 15">
            <a:extLst>
              <a:ext uri="{FF2B5EF4-FFF2-40B4-BE49-F238E27FC236}">
                <a16:creationId xmlns:a16="http://schemas.microsoft.com/office/drawing/2014/main" id="{3C4A1F7E-64A5-47CD-B223-4FD881D3928A}"/>
              </a:ext>
            </a:extLst>
          </p:cNvPr>
          <p:cNvSpPr/>
          <p:nvPr/>
        </p:nvSpPr>
        <p:spPr>
          <a:xfrm>
            <a:off x="2889730" y="5272509"/>
            <a:ext cx="596447" cy="20355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0B5A60E-5BA5-428E-9C77-52257CD08B43}"/>
              </a:ext>
            </a:extLst>
          </p:cNvPr>
          <p:cNvSpPr/>
          <p:nvPr/>
        </p:nvSpPr>
        <p:spPr>
          <a:xfrm>
            <a:off x="4678564" y="1790171"/>
            <a:ext cx="816236" cy="339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1CD1A-210A-44B0-B2F9-6DCBB0F08FE6}"/>
              </a:ext>
            </a:extLst>
          </p:cNvPr>
          <p:cNvSpPr/>
          <p:nvPr/>
        </p:nvSpPr>
        <p:spPr>
          <a:xfrm>
            <a:off x="4678564" y="2001171"/>
            <a:ext cx="159118" cy="32777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12B114-A3A6-41E8-8152-9FA4602C6432}"/>
              </a:ext>
            </a:extLst>
          </p:cNvPr>
          <p:cNvSpPr/>
          <p:nvPr/>
        </p:nvSpPr>
        <p:spPr>
          <a:xfrm rot="5400000">
            <a:off x="4118318" y="4679324"/>
            <a:ext cx="144017" cy="12947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16E62594-023B-4D3A-8C48-3A5FACD44809}"/>
              </a:ext>
            </a:extLst>
          </p:cNvPr>
          <p:cNvSpPr/>
          <p:nvPr/>
        </p:nvSpPr>
        <p:spPr>
          <a:xfrm>
            <a:off x="6034605" y="2124414"/>
            <a:ext cx="1258866" cy="20355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FB3845DC-44D4-4B0D-B114-D0DCB5CEBDA9}"/>
              </a:ext>
            </a:extLst>
          </p:cNvPr>
          <p:cNvSpPr/>
          <p:nvPr/>
        </p:nvSpPr>
        <p:spPr>
          <a:xfrm>
            <a:off x="6313409" y="2527461"/>
            <a:ext cx="1714167" cy="20355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9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D255A1-828F-467B-8F88-F60593FE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40" y="1715427"/>
            <a:ext cx="6552381" cy="272380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35BFBB9-3D60-4BA0-A043-0D7F401DD9D8}"/>
              </a:ext>
            </a:extLst>
          </p:cNvPr>
          <p:cNvSpPr/>
          <p:nvPr/>
        </p:nvSpPr>
        <p:spPr>
          <a:xfrm rot="5400000">
            <a:off x="1332473" y="5059458"/>
            <a:ext cx="144017" cy="1294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"/>
          <p:cNvSpPr txBox="1"/>
          <p:nvPr/>
        </p:nvSpPr>
        <p:spPr>
          <a:xfrm>
            <a:off x="812751" y="376768"/>
            <a:ext cx="48323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FAC3B3-2152-4B8B-922C-659BB3EFF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9" y="4696445"/>
            <a:ext cx="1598022" cy="23496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2F58F0-A28E-48AF-A577-C2DBC2F32123}"/>
              </a:ext>
            </a:extLst>
          </p:cNvPr>
          <p:cNvSpPr/>
          <p:nvPr/>
        </p:nvSpPr>
        <p:spPr>
          <a:xfrm>
            <a:off x="1892719" y="2290056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8C9DC-9E3F-4E3B-A95A-670512075568}"/>
              </a:ext>
            </a:extLst>
          </p:cNvPr>
          <p:cNvSpPr/>
          <p:nvPr/>
        </p:nvSpPr>
        <p:spPr>
          <a:xfrm>
            <a:off x="1892719" y="2501056"/>
            <a:ext cx="159118" cy="3277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A815AF-FCBB-4924-BD2C-FCBC8081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55" y="2124414"/>
            <a:ext cx="1275951" cy="1691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05D7E3-AC73-42AA-BDE5-AC03DDA05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854" y="4850246"/>
            <a:ext cx="1361905" cy="185714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03FF0E9-BFA2-466A-868A-7A78EAB13288}"/>
              </a:ext>
            </a:extLst>
          </p:cNvPr>
          <p:cNvSpPr/>
          <p:nvPr/>
        </p:nvSpPr>
        <p:spPr>
          <a:xfrm>
            <a:off x="1944924" y="5187481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32D038-FA87-45AA-BB4C-C85ECBA34552}"/>
              </a:ext>
            </a:extLst>
          </p:cNvPr>
          <p:cNvSpPr txBox="1"/>
          <p:nvPr/>
        </p:nvSpPr>
        <p:spPr>
          <a:xfrm>
            <a:off x="5531340" y="1036432"/>
            <a:ext cx="4708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Index.js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包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含</a:t>
            </a:r>
            <a:r>
              <a:rPr lang="zh-TW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所有</a:t>
            </a:r>
            <a:r>
              <a:rPr lang="en-US" altLang="zh-TW" sz="1800" kern="100" dirty="0">
                <a:solidFill>
                  <a:srgbClr val="303233"/>
                </a:solidFill>
                <a:effectLst/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component(App.js)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最大元件，並透過此檔案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渲染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網頁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(index.html)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。</a:t>
            </a:r>
          </a:p>
          <a:p>
            <a:endParaRPr lang="en-US" altLang="zh-TW" dirty="0">
              <a:effectLst/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3C4A1F7E-64A5-47CD-B223-4FD881D3928A}"/>
              </a:ext>
            </a:extLst>
          </p:cNvPr>
          <p:cNvSpPr/>
          <p:nvPr/>
        </p:nvSpPr>
        <p:spPr>
          <a:xfrm>
            <a:off x="2862674" y="5920580"/>
            <a:ext cx="680297" cy="154255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0B5A60E-5BA5-428E-9C77-52257CD08B43}"/>
              </a:ext>
            </a:extLst>
          </p:cNvPr>
          <p:cNvSpPr/>
          <p:nvPr/>
        </p:nvSpPr>
        <p:spPr>
          <a:xfrm>
            <a:off x="4678564" y="1790171"/>
            <a:ext cx="816236" cy="339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1CD1A-210A-44B0-B2F9-6DCBB0F08FE6}"/>
              </a:ext>
            </a:extLst>
          </p:cNvPr>
          <p:cNvSpPr/>
          <p:nvPr/>
        </p:nvSpPr>
        <p:spPr>
          <a:xfrm>
            <a:off x="4665203" y="2001170"/>
            <a:ext cx="172479" cy="39194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12B114-A3A6-41E8-8152-9FA4602C6432}"/>
              </a:ext>
            </a:extLst>
          </p:cNvPr>
          <p:cNvSpPr/>
          <p:nvPr/>
        </p:nvSpPr>
        <p:spPr>
          <a:xfrm rot="5400000">
            <a:off x="4118318" y="5345234"/>
            <a:ext cx="144017" cy="12947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FB3845DC-44D4-4B0D-B114-D0DCB5CEBDA9}"/>
              </a:ext>
            </a:extLst>
          </p:cNvPr>
          <p:cNvSpPr/>
          <p:nvPr/>
        </p:nvSpPr>
        <p:spPr>
          <a:xfrm>
            <a:off x="6069335" y="3412771"/>
            <a:ext cx="5904656" cy="20355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7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8ACEE932-1C7A-485C-ABC5-D381DE289CD4}"/>
              </a:ext>
            </a:extLst>
          </p:cNvPr>
          <p:cNvSpPr/>
          <p:nvPr/>
        </p:nvSpPr>
        <p:spPr>
          <a:xfrm>
            <a:off x="4678564" y="1790171"/>
            <a:ext cx="457653" cy="339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5BFBB9-3D60-4BA0-A043-0D7F401DD9D8}"/>
              </a:ext>
            </a:extLst>
          </p:cNvPr>
          <p:cNvSpPr/>
          <p:nvPr/>
        </p:nvSpPr>
        <p:spPr>
          <a:xfrm rot="5400000">
            <a:off x="1332473" y="5059458"/>
            <a:ext cx="144017" cy="1294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"/>
          <p:cNvSpPr txBox="1"/>
          <p:nvPr/>
        </p:nvSpPr>
        <p:spPr>
          <a:xfrm>
            <a:off x="812751" y="376768"/>
            <a:ext cx="48323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React</a:t>
            </a:r>
            <a:r>
              <a:rPr lang="zh-TW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 建置專案環境 與 介紹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FAC3B3-2152-4B8B-922C-659BB3EF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9" y="4696445"/>
            <a:ext cx="1598022" cy="23496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32F58F0-A28E-48AF-A577-C2DBC2F32123}"/>
              </a:ext>
            </a:extLst>
          </p:cNvPr>
          <p:cNvSpPr/>
          <p:nvPr/>
        </p:nvSpPr>
        <p:spPr>
          <a:xfrm>
            <a:off x="1892719" y="2290056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8C9DC-9E3F-4E3B-A95A-670512075568}"/>
              </a:ext>
            </a:extLst>
          </p:cNvPr>
          <p:cNvSpPr/>
          <p:nvPr/>
        </p:nvSpPr>
        <p:spPr>
          <a:xfrm>
            <a:off x="1892719" y="2501056"/>
            <a:ext cx="159118" cy="3277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A815AF-FCBB-4924-BD2C-FCBC8081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55" y="2124414"/>
            <a:ext cx="1275951" cy="16914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05D7E3-AC73-42AA-BDE5-AC03DDA0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4" y="4850246"/>
            <a:ext cx="1361905" cy="1857143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303FF0E9-BFA2-466A-868A-7A78EAB13288}"/>
              </a:ext>
            </a:extLst>
          </p:cNvPr>
          <p:cNvSpPr/>
          <p:nvPr/>
        </p:nvSpPr>
        <p:spPr>
          <a:xfrm>
            <a:off x="1944924" y="5187481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32D038-FA87-45AA-BB4C-C85ECBA34552}"/>
              </a:ext>
            </a:extLst>
          </p:cNvPr>
          <p:cNvSpPr txBox="1"/>
          <p:nvPr/>
        </p:nvSpPr>
        <p:spPr>
          <a:xfrm>
            <a:off x="4579048" y="1293566"/>
            <a:ext cx="470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Index.html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是被</a:t>
            </a:r>
            <a:r>
              <a:rPr lang="en-US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index.js</a:t>
            </a:r>
            <a:r>
              <a:rPr lang="zh-TW" altLang="zh-TW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渲染</a:t>
            </a:r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Helvetica" panose="020B0604020202020204" pitchFamily="34" charset="0"/>
              </a:rPr>
              <a:t>的主要網頁。</a:t>
            </a:r>
            <a:endParaRPr lang="en-US" altLang="zh-TW" dirty="0">
              <a:effectLst/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3C4A1F7E-64A5-47CD-B223-4FD881D3928A}"/>
              </a:ext>
            </a:extLst>
          </p:cNvPr>
          <p:cNvSpPr/>
          <p:nvPr/>
        </p:nvSpPr>
        <p:spPr>
          <a:xfrm>
            <a:off x="2761160" y="2731504"/>
            <a:ext cx="943875" cy="236749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1CD1A-210A-44B0-B2F9-6DCBB0F08FE6}"/>
              </a:ext>
            </a:extLst>
          </p:cNvPr>
          <p:cNvSpPr/>
          <p:nvPr/>
        </p:nvSpPr>
        <p:spPr>
          <a:xfrm>
            <a:off x="4678564" y="2009752"/>
            <a:ext cx="135939" cy="8997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12B114-A3A6-41E8-8152-9FA4602C6432}"/>
              </a:ext>
            </a:extLst>
          </p:cNvPr>
          <p:cNvSpPr/>
          <p:nvPr/>
        </p:nvSpPr>
        <p:spPr>
          <a:xfrm rot="5400000">
            <a:off x="4178724" y="2278542"/>
            <a:ext cx="148729" cy="1096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13A39F7-8983-45AC-972A-A8E8E9092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17" y="1692062"/>
            <a:ext cx="3885446" cy="2552381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43623D78-9A31-4779-BDFA-368EAD497D6C}"/>
              </a:ext>
            </a:extLst>
          </p:cNvPr>
          <p:cNvSpPr/>
          <p:nvPr/>
        </p:nvSpPr>
        <p:spPr>
          <a:xfrm>
            <a:off x="5272156" y="2009752"/>
            <a:ext cx="1638096" cy="318216"/>
          </a:xfrm>
          <a:prstGeom prst="frame">
            <a:avLst>
              <a:gd name="adj1" fmla="val 129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83BF48-C13B-49EA-A5DF-57D75BA8DC17}"/>
              </a:ext>
            </a:extLst>
          </p:cNvPr>
          <p:cNvSpPr txBox="1"/>
          <p:nvPr/>
        </p:nvSpPr>
        <p:spPr>
          <a:xfrm>
            <a:off x="10101783" y="1272682"/>
            <a:ext cx="470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kern="100" dirty="0">
                <a:solidFill>
                  <a:srgbClr val="303233"/>
                </a:solidFill>
                <a:latin typeface="Helvetica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網頁顯示結果</a:t>
            </a:r>
            <a:endParaRPr lang="en-US" altLang="zh-TW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348B7A-B314-4CC1-900C-1910B5AE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365" y="1692062"/>
            <a:ext cx="2710699" cy="2672250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283F21B9-8AC2-4AD9-94C8-C70F6476B6DB}"/>
              </a:ext>
            </a:extLst>
          </p:cNvPr>
          <p:cNvSpPr/>
          <p:nvPr/>
        </p:nvSpPr>
        <p:spPr>
          <a:xfrm>
            <a:off x="9018129" y="2172851"/>
            <a:ext cx="816236" cy="3391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203059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第一PPT，www.1ppt.com">
  <a:themeElements>
    <a:clrScheme name="自定义 2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自訂</PresentationFormat>
  <Paragraphs>87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-apple-system</vt:lpstr>
      <vt:lpstr>Lato</vt:lpstr>
      <vt:lpstr>Menlo</vt:lpstr>
      <vt:lpstr>微软雅黑</vt:lpstr>
      <vt:lpstr>微軟正黑體</vt:lpstr>
      <vt:lpstr>Arial</vt:lpstr>
      <vt:lpstr>Calibri</vt:lpstr>
      <vt:lpstr>Calibri Light</vt:lpstr>
      <vt:lpstr>Helvetica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cp:lastModifiedBy/>
  <cp:revision>1</cp:revision>
  <dcterms:created xsi:type="dcterms:W3CDTF">2016-10-31T14:24:29Z</dcterms:created>
  <dcterms:modified xsi:type="dcterms:W3CDTF">2021-06-02T14:07:42Z</dcterms:modified>
</cp:coreProperties>
</file>