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0ce3395f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0ce3395f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4b91e3cf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4b91e3cf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700ca2a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700ca2a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700ca2aa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700ca2aa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700ca2a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700ca2a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700ca2a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700ca2aa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0ce3395f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0ce3395f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0ce3395f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0ce3395f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0ce3395f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0ce3395f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0ce3395f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0ce3395f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0ce3395f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0ce3395f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0ce3395f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0ce3395f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0ce3395f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0ce3395f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700ca2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700ca2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13"/>
          <p:cNvGrpSpPr/>
          <p:nvPr/>
        </p:nvGrpSpPr>
        <p:grpSpPr>
          <a:xfrm>
            <a:off x="-1518987" y="-2257587"/>
            <a:ext cx="12181975" cy="9658675"/>
            <a:chOff x="-1518987" y="-2439725"/>
            <a:chExt cx="12181975" cy="9658675"/>
          </a:xfrm>
        </p:grpSpPr>
        <p:pic>
          <p:nvPicPr>
            <p:cNvPr id="60" name="Google Shape;60;p13"/>
            <p:cNvPicPr preferRelativeResize="0"/>
            <p:nvPr/>
          </p:nvPicPr>
          <p:blipFill>
            <a:blip r:embed="rId3">
              <a:alphaModFix/>
            </a:blip>
            <a:stretch>
              <a:fillRect/>
            </a:stretch>
          </p:blipFill>
          <p:spPr>
            <a:xfrm>
              <a:off x="-1518987" y="-2439725"/>
              <a:ext cx="12181975" cy="9658675"/>
            </a:xfrm>
            <a:prstGeom prst="rect">
              <a:avLst/>
            </a:prstGeom>
            <a:noFill/>
            <a:ln>
              <a:noFill/>
            </a:ln>
          </p:spPr>
        </p:pic>
        <p:pic>
          <p:nvPicPr>
            <p:cNvPr id="61" name="Google Shape;61;p13"/>
            <p:cNvPicPr preferRelativeResize="0"/>
            <p:nvPr/>
          </p:nvPicPr>
          <p:blipFill>
            <a:blip r:embed="rId4">
              <a:alphaModFix/>
            </a:blip>
            <a:stretch>
              <a:fillRect/>
            </a:stretch>
          </p:blipFill>
          <p:spPr>
            <a:xfrm rot="3283841">
              <a:off x="-756450" y="3409300"/>
              <a:ext cx="5219700" cy="1905000"/>
            </a:xfrm>
            <a:prstGeom prst="rect">
              <a:avLst/>
            </a:prstGeom>
            <a:noFill/>
            <a:ln>
              <a:noFill/>
            </a:ln>
          </p:spPr>
        </p:pic>
      </p:grpSp>
      <p:sp>
        <p:nvSpPr>
          <p:cNvPr id="62" name="Google Shape;62;p13"/>
          <p:cNvSpPr txBox="1"/>
          <p:nvPr>
            <p:ph type="ctrTitle"/>
          </p:nvPr>
        </p:nvSpPr>
        <p:spPr>
          <a:xfrm>
            <a:off x="150400" y="367625"/>
            <a:ext cx="37068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800">
                <a:solidFill>
                  <a:schemeClr val="lt1"/>
                </a:solidFill>
                <a:highlight>
                  <a:srgbClr val="F55E61"/>
                </a:highlight>
                <a:latin typeface="Lato"/>
                <a:ea typeface="Lato"/>
                <a:cs typeface="Lato"/>
                <a:sym typeface="Lato"/>
              </a:rPr>
              <a:t>Bartholomew Binkleburg  </a:t>
            </a:r>
            <a:endParaRPr b="1" sz="4800">
              <a:solidFill>
                <a:schemeClr val="lt1"/>
              </a:solidFill>
              <a:highlight>
                <a:srgbClr val="F55E61"/>
              </a:highlight>
              <a:latin typeface="Lato"/>
              <a:ea typeface="Lato"/>
              <a:cs typeface="Lato"/>
              <a:sym typeface="Lato"/>
            </a:endParaRPr>
          </a:p>
          <a:p>
            <a:pPr indent="0" lvl="0" marL="0" rtl="0" algn="ctr">
              <a:spcBef>
                <a:spcPts val="0"/>
              </a:spcBef>
              <a:spcAft>
                <a:spcPts val="0"/>
              </a:spcAft>
              <a:buNone/>
            </a:pPr>
            <a:r>
              <a:t/>
            </a:r>
            <a:endParaRPr/>
          </a:p>
        </p:txBody>
      </p:sp>
      <p:sp>
        <p:nvSpPr>
          <p:cNvPr id="63" name="Google Shape;63;p13"/>
          <p:cNvSpPr txBox="1"/>
          <p:nvPr>
            <p:ph idx="1" type="subTitle"/>
          </p:nvPr>
        </p:nvSpPr>
        <p:spPr>
          <a:xfrm>
            <a:off x="341800" y="1706025"/>
            <a:ext cx="3324000" cy="9552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rPr lang="en" sz="3000">
                <a:highlight>
                  <a:srgbClr val="F55E61"/>
                </a:highlight>
              </a:rPr>
              <a:t>Image I</a:t>
            </a:r>
            <a:r>
              <a:rPr b="1" lang="en" sz="3000">
                <a:solidFill>
                  <a:schemeClr val="lt1"/>
                </a:solidFill>
                <a:highlight>
                  <a:srgbClr val="F55E61"/>
                </a:highlight>
                <a:latin typeface="Playfair Display"/>
                <a:ea typeface="Playfair Display"/>
                <a:cs typeface="Playfair Display"/>
                <a:sym typeface="Playfair Display"/>
              </a:rPr>
              <a:t>dentification </a:t>
            </a:r>
            <a:r>
              <a:rPr lang="en" sz="3000">
                <a:highlight>
                  <a:srgbClr val="F55E61"/>
                </a:highlight>
              </a:rPr>
              <a:t>S</a:t>
            </a:r>
            <a:r>
              <a:rPr b="1" lang="en" sz="3000">
                <a:solidFill>
                  <a:schemeClr val="lt1"/>
                </a:solidFill>
                <a:highlight>
                  <a:srgbClr val="F55E61"/>
                </a:highlight>
                <a:latin typeface="Playfair Display"/>
                <a:ea typeface="Playfair Display"/>
                <a:cs typeface="Playfair Display"/>
                <a:sym typeface="Playfair Display"/>
              </a:rPr>
              <a:t>oftware</a:t>
            </a:r>
            <a:endParaRPr b="1" sz="3000">
              <a:solidFill>
                <a:schemeClr val="lt1"/>
              </a:solidFill>
              <a:highlight>
                <a:srgbClr val="F55E61"/>
              </a:highlight>
              <a:latin typeface="Playfair Display"/>
              <a:ea typeface="Playfair Display"/>
              <a:cs typeface="Playfair Display"/>
              <a:sym typeface="Playfair Display"/>
            </a:endParaRPr>
          </a:p>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5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35" name="Google Shape;13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2" title="model py.png"/>
          <p:cNvPicPr preferRelativeResize="0"/>
          <p:nvPr/>
        </p:nvPicPr>
        <p:blipFill>
          <a:blip r:embed="rId3">
            <a:alphaModFix/>
          </a:blip>
          <a:stretch>
            <a:fillRect/>
          </a:stretch>
        </p:blipFill>
        <p:spPr>
          <a:xfrm>
            <a:off x="311700" y="999825"/>
            <a:ext cx="3672124" cy="2012025"/>
          </a:xfrm>
          <a:prstGeom prst="rect">
            <a:avLst/>
          </a:prstGeom>
          <a:noFill/>
          <a:ln>
            <a:noFill/>
          </a:ln>
        </p:spPr>
      </p:pic>
      <p:pic>
        <p:nvPicPr>
          <p:cNvPr id="137" name="Google Shape;137;p22"/>
          <p:cNvPicPr preferRelativeResize="0"/>
          <p:nvPr/>
        </p:nvPicPr>
        <p:blipFill>
          <a:blip r:embed="rId4">
            <a:alphaModFix/>
          </a:blip>
          <a:stretch>
            <a:fillRect/>
          </a:stretch>
        </p:blipFill>
        <p:spPr>
          <a:xfrm>
            <a:off x="4179400" y="999825"/>
            <a:ext cx="4234576" cy="2012025"/>
          </a:xfrm>
          <a:prstGeom prst="rect">
            <a:avLst/>
          </a:prstGeom>
          <a:noFill/>
          <a:ln>
            <a:noFill/>
          </a:ln>
        </p:spPr>
      </p:pic>
      <p:pic>
        <p:nvPicPr>
          <p:cNvPr id="138" name="Google Shape;138;p22"/>
          <p:cNvPicPr preferRelativeResize="0"/>
          <p:nvPr/>
        </p:nvPicPr>
        <p:blipFill>
          <a:blip r:embed="rId5">
            <a:alphaModFix/>
          </a:blip>
          <a:stretch>
            <a:fillRect/>
          </a:stretch>
        </p:blipFill>
        <p:spPr>
          <a:xfrm>
            <a:off x="311700" y="3149500"/>
            <a:ext cx="3672124" cy="1713750"/>
          </a:xfrm>
          <a:prstGeom prst="rect">
            <a:avLst/>
          </a:prstGeom>
          <a:noFill/>
          <a:ln>
            <a:noFill/>
          </a:ln>
        </p:spPr>
      </p:pic>
      <p:pic>
        <p:nvPicPr>
          <p:cNvPr id="139" name="Google Shape;139;p22"/>
          <p:cNvPicPr preferRelativeResize="0"/>
          <p:nvPr/>
        </p:nvPicPr>
        <p:blipFill>
          <a:blip r:embed="rId6">
            <a:alphaModFix/>
          </a:blip>
          <a:stretch>
            <a:fillRect/>
          </a:stretch>
        </p:blipFill>
        <p:spPr>
          <a:xfrm>
            <a:off x="4179400" y="3149500"/>
            <a:ext cx="4234574" cy="171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Approaches:</a:t>
            </a:r>
            <a:endParaRPr/>
          </a:p>
        </p:txBody>
      </p:sp>
      <p:sp>
        <p:nvSpPr>
          <p:cNvPr id="145" name="Google Shape;145;p23"/>
          <p:cNvSpPr txBox="1"/>
          <p:nvPr>
            <p:ph idx="1" type="body"/>
          </p:nvPr>
        </p:nvSpPr>
        <p:spPr>
          <a:xfrm>
            <a:off x="104300" y="1152475"/>
            <a:ext cx="893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Eliminate small classes (ex. rings)           </a:t>
            </a:r>
            <a:r>
              <a:rPr lang="en" sz="2000"/>
              <a:t>Weighted losses (prioritize mask IOU)</a:t>
            </a:r>
            <a:endParaRPr sz="2000"/>
          </a:p>
          <a:p>
            <a:pPr indent="0" lvl="0" marL="0" rtl="0" algn="l">
              <a:spcBef>
                <a:spcPts val="1200"/>
              </a:spcBef>
              <a:spcAft>
                <a:spcPts val="0"/>
              </a:spcAft>
              <a:buNone/>
            </a:pPr>
            <a:r>
              <a:rPr lang="en" sz="2000"/>
              <a:t>Custom learning rates (</a:t>
            </a:r>
            <a:r>
              <a:rPr lang="en" sz="2000"/>
              <a:t>descending</a:t>
            </a:r>
            <a:r>
              <a:rPr lang="en" sz="2000"/>
              <a:t>)        Unfreezing layers or freezing them</a:t>
            </a:r>
            <a:endParaRPr sz="2000"/>
          </a:p>
          <a:p>
            <a:pPr indent="0" lvl="0" marL="0" rtl="0" algn="l">
              <a:spcBef>
                <a:spcPts val="1200"/>
              </a:spcBef>
              <a:spcAft>
                <a:spcPts val="0"/>
              </a:spcAft>
              <a:buNone/>
            </a:pPr>
            <a:r>
              <a:rPr lang="en" sz="2000"/>
              <a:t>Shrinking (artifacts from compression)  Randomizing layer initial parameters</a:t>
            </a:r>
            <a:endParaRPr sz="2000"/>
          </a:p>
          <a:p>
            <a:pPr indent="0" lvl="0" marL="0" rtl="0" algn="l">
              <a:spcBef>
                <a:spcPts val="1200"/>
              </a:spcBef>
              <a:spcAft>
                <a:spcPts val="0"/>
              </a:spcAft>
              <a:buNone/>
            </a:pPr>
            <a:r>
              <a:rPr lang="en" sz="2000"/>
              <a:t>Architecture dependent computation    Increase layer size (between final class)</a:t>
            </a:r>
            <a:endParaRPr sz="2000"/>
          </a:p>
          <a:p>
            <a:pPr indent="0" lvl="0" marL="0" rtl="0" algn="l">
              <a:spcBef>
                <a:spcPts val="1200"/>
              </a:spcBef>
              <a:spcAft>
                <a:spcPts val="0"/>
              </a:spcAft>
              <a:buNone/>
            </a:pPr>
            <a:r>
              <a:rPr lang="en" sz="2000"/>
              <a:t>(cuda  child processes </a:t>
            </a:r>
            <a:r>
              <a:rPr lang="en" sz="2000"/>
              <a:t>incompatible</a:t>
            </a:r>
            <a:r>
              <a:rPr lang="en" sz="2000"/>
              <a:t>)        L2 normalization (Multicoliniarity) </a:t>
            </a:r>
            <a:endParaRPr sz="2000"/>
          </a:p>
          <a:p>
            <a:pPr indent="0" lvl="0" marL="0" rtl="0" algn="l">
              <a:spcBef>
                <a:spcPts val="1200"/>
              </a:spcBef>
              <a:spcAft>
                <a:spcPts val="0"/>
              </a:spcAft>
              <a:buNone/>
            </a:pPr>
            <a:r>
              <a:rPr lang="en" sz="2000"/>
              <a:t>Optimizers (SGD with mom. Vs Adam)   Change thresholds (pred. cutoffs)</a:t>
            </a:r>
            <a:endParaRPr sz="2000"/>
          </a:p>
          <a:p>
            <a:pPr indent="0" lvl="0" marL="0" rtl="0" algn="l">
              <a:spcBef>
                <a:spcPts val="1200"/>
              </a:spcBef>
              <a:spcAft>
                <a:spcPts val="12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API Overview (Flask)</a:t>
            </a:r>
            <a:endParaRPr/>
          </a:p>
        </p:txBody>
      </p:sp>
      <p:sp>
        <p:nvSpPr>
          <p:cNvPr id="151" name="Google Shape;151;p24"/>
          <p:cNvSpPr txBox="1"/>
          <p:nvPr>
            <p:ph idx="1" type="body"/>
          </p:nvPr>
        </p:nvSpPr>
        <p:spPr>
          <a:xfrm>
            <a:off x="311700" y="1152475"/>
            <a:ext cx="41934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chemeClr val="accent1"/>
                </a:solidFill>
                <a:latin typeface="Arial"/>
                <a:ea typeface="Arial"/>
                <a:cs typeface="Arial"/>
                <a:sym typeface="Arial"/>
              </a:rPr>
              <a:t>Key Points:</a:t>
            </a:r>
            <a:endParaRPr b="1" sz="1200">
              <a:solidFill>
                <a:schemeClr val="accent1"/>
              </a:solidFill>
              <a:latin typeface="Arial"/>
              <a:ea typeface="Arial"/>
              <a:cs typeface="Arial"/>
              <a:sym typeface="Arial"/>
            </a:endParaRPr>
          </a:p>
          <a:p>
            <a:pPr indent="-304800" lvl="0" marL="457200" rtl="0" algn="l">
              <a:spcBef>
                <a:spcPts val="1200"/>
              </a:spcBef>
              <a:spcAft>
                <a:spcPts val="0"/>
              </a:spcAft>
              <a:buClr>
                <a:schemeClr val="accent1"/>
              </a:buClr>
              <a:buSzPts val="1200"/>
              <a:buFont typeface="Arial"/>
              <a:buChar char="●"/>
            </a:pPr>
            <a:r>
              <a:rPr lang="en" sz="1200">
                <a:solidFill>
                  <a:schemeClr val="accent1"/>
                </a:solidFill>
                <a:latin typeface="Arial"/>
                <a:ea typeface="Arial"/>
                <a:cs typeface="Arial"/>
                <a:sym typeface="Arial"/>
              </a:rPr>
              <a:t>Written in app.py using Flask</a:t>
            </a:r>
            <a:br>
              <a:rPr lang="en" sz="1200">
                <a:solidFill>
                  <a:schemeClr val="accent1"/>
                </a:solidFill>
                <a:latin typeface="Arial"/>
                <a:ea typeface="Arial"/>
                <a:cs typeface="Arial"/>
                <a:sym typeface="Arial"/>
              </a:rPr>
            </a:br>
            <a:endParaRPr sz="1200">
              <a:solidFill>
                <a:schemeClr val="accent1"/>
              </a:solidFill>
              <a:latin typeface="Arial"/>
              <a:ea typeface="Arial"/>
              <a:cs typeface="Arial"/>
              <a:sym typeface="Arial"/>
            </a:endParaRPr>
          </a:p>
          <a:p>
            <a:pPr indent="-304800" lvl="0" marL="457200" rtl="0" algn="l">
              <a:spcBef>
                <a:spcPts val="0"/>
              </a:spcBef>
              <a:spcAft>
                <a:spcPts val="0"/>
              </a:spcAft>
              <a:buClr>
                <a:schemeClr val="accent1"/>
              </a:buClr>
              <a:buSzPts val="1200"/>
              <a:buFont typeface="Arial"/>
              <a:buChar char="●"/>
            </a:pPr>
            <a:r>
              <a:rPr lang="en" sz="1200">
                <a:solidFill>
                  <a:schemeClr val="accent1"/>
                </a:solidFill>
                <a:latin typeface="Arial"/>
                <a:ea typeface="Arial"/>
                <a:cs typeface="Arial"/>
                <a:sym typeface="Arial"/>
              </a:rPr>
              <a:t>Two main routes:</a:t>
            </a:r>
            <a:br>
              <a:rPr lang="en" sz="1200">
                <a:solidFill>
                  <a:schemeClr val="accent1"/>
                </a:solidFill>
                <a:latin typeface="Arial"/>
                <a:ea typeface="Arial"/>
                <a:cs typeface="Arial"/>
                <a:sym typeface="Arial"/>
              </a:rPr>
            </a:b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accent1"/>
              </a:buClr>
              <a:buSzPts val="1200"/>
              <a:buFont typeface="Arial"/>
              <a:buChar char="○"/>
            </a:pPr>
            <a:r>
              <a:rPr lang="en" sz="1200">
                <a:solidFill>
                  <a:schemeClr val="accent1"/>
                </a:solidFill>
                <a:latin typeface="Arial"/>
                <a:ea typeface="Arial"/>
                <a:cs typeface="Arial"/>
                <a:sym typeface="Arial"/>
              </a:rPr>
              <a:t>/upload (simulated keyword + color matching)</a:t>
            </a:r>
            <a:br>
              <a:rPr lang="en" sz="1200">
                <a:solidFill>
                  <a:schemeClr val="accent1"/>
                </a:solidFill>
                <a:latin typeface="Arial"/>
                <a:ea typeface="Arial"/>
                <a:cs typeface="Arial"/>
                <a:sym typeface="Arial"/>
              </a:rPr>
            </a:b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accent1"/>
              </a:buClr>
              <a:buSzPts val="1200"/>
              <a:buFont typeface="Arial"/>
              <a:buChar char="○"/>
            </a:pPr>
            <a:r>
              <a:rPr lang="en" sz="1200">
                <a:solidFill>
                  <a:schemeClr val="accent1"/>
                </a:solidFill>
                <a:latin typeface="Arial"/>
                <a:ea typeface="Arial"/>
                <a:cs typeface="Arial"/>
                <a:sym typeface="Arial"/>
              </a:rPr>
              <a:t>/search (filters AI results using class + color)</a:t>
            </a:r>
            <a:endParaRPr sz="1500">
              <a:solidFill>
                <a:schemeClr val="accent1"/>
              </a:solidFill>
              <a:latin typeface="Arial"/>
              <a:ea typeface="Arial"/>
              <a:cs typeface="Arial"/>
              <a:sym typeface="Arial"/>
            </a:endParaRPr>
          </a:p>
        </p:txBody>
      </p:sp>
      <p:pic>
        <p:nvPicPr>
          <p:cNvPr id="152" name="Google Shape;152;p24"/>
          <p:cNvPicPr preferRelativeResize="0"/>
          <p:nvPr/>
        </p:nvPicPr>
        <p:blipFill>
          <a:blip r:embed="rId3">
            <a:alphaModFix/>
          </a:blip>
          <a:stretch>
            <a:fillRect/>
          </a:stretch>
        </p:blipFill>
        <p:spPr>
          <a:xfrm>
            <a:off x="5215025" y="1017450"/>
            <a:ext cx="3700025" cy="38212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User Account System</a:t>
            </a:r>
            <a:endParaRPr/>
          </a:p>
        </p:txBody>
      </p:sp>
      <p:sp>
        <p:nvSpPr>
          <p:cNvPr id="158" name="Google Shape;158;p25"/>
          <p:cNvSpPr txBox="1"/>
          <p:nvPr>
            <p:ph idx="1" type="body"/>
          </p:nvPr>
        </p:nvSpPr>
        <p:spPr>
          <a:xfrm>
            <a:off x="311700" y="1152475"/>
            <a:ext cx="4193400" cy="3609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200">
                <a:solidFill>
                  <a:schemeClr val="accent2"/>
                </a:solidFill>
                <a:latin typeface="Arial"/>
                <a:ea typeface="Arial"/>
                <a:cs typeface="Arial"/>
                <a:sym typeface="Arial"/>
              </a:rPr>
              <a:t>Key Points:</a:t>
            </a:r>
            <a:endParaRPr b="1" sz="1200">
              <a:solidFill>
                <a:schemeClr val="accent2"/>
              </a:solidFill>
              <a:latin typeface="Arial"/>
              <a:ea typeface="Arial"/>
              <a:cs typeface="Arial"/>
              <a:sym typeface="Arial"/>
            </a:endParaRPr>
          </a:p>
          <a:p>
            <a:pPr indent="-304800" lvl="0" marL="457200" rtl="0" algn="l">
              <a:spcBef>
                <a:spcPts val="1200"/>
              </a:spcBef>
              <a:spcAft>
                <a:spcPts val="0"/>
              </a:spcAft>
              <a:buClr>
                <a:schemeClr val="accent2"/>
              </a:buClr>
              <a:buSzPts val="1200"/>
              <a:buFont typeface="Arial"/>
              <a:buChar char="●"/>
            </a:pPr>
            <a:r>
              <a:rPr lang="en" sz="1200">
                <a:solidFill>
                  <a:schemeClr val="accent2"/>
                </a:solidFill>
                <a:latin typeface="Arial"/>
                <a:ea typeface="Arial"/>
                <a:cs typeface="Arial"/>
                <a:sym typeface="Arial"/>
              </a:rPr>
              <a:t>PHP scripts (register.php, login.php) handle user authentication</a:t>
            </a:r>
            <a:br>
              <a:rPr lang="en" sz="1200">
                <a:solidFill>
                  <a:schemeClr val="accent2"/>
                </a:solidFill>
                <a:latin typeface="Arial"/>
                <a:ea typeface="Arial"/>
                <a:cs typeface="Arial"/>
                <a:sym typeface="Arial"/>
              </a:rPr>
            </a:br>
            <a:endParaRPr sz="1200">
              <a:solidFill>
                <a:schemeClr val="accent2"/>
              </a:solidFill>
              <a:latin typeface="Arial"/>
              <a:ea typeface="Arial"/>
              <a:cs typeface="Arial"/>
              <a:sym typeface="Arial"/>
            </a:endParaRPr>
          </a:p>
          <a:p>
            <a:pPr indent="-304800" lvl="0" marL="457200" rtl="0" algn="l">
              <a:spcBef>
                <a:spcPts val="0"/>
              </a:spcBef>
              <a:spcAft>
                <a:spcPts val="0"/>
              </a:spcAft>
              <a:buClr>
                <a:schemeClr val="accent2"/>
              </a:buClr>
              <a:buSzPts val="1200"/>
              <a:buFont typeface="Arial"/>
              <a:buChar char="●"/>
            </a:pPr>
            <a:r>
              <a:rPr lang="en" sz="1200">
                <a:solidFill>
                  <a:schemeClr val="accent2"/>
                </a:solidFill>
                <a:latin typeface="Arial"/>
                <a:ea typeface="Arial"/>
                <a:cs typeface="Arial"/>
                <a:sym typeface="Arial"/>
              </a:rPr>
              <a:t>Passwords are securely stored using password_hash() and we prevent SQL injection by using prepared statements with placeholders (?) and binding user input separately using bind_param(). This makes sure user input is treated as data, not part of the SQL command</a:t>
            </a:r>
            <a:br>
              <a:rPr lang="en" sz="1200">
                <a:solidFill>
                  <a:schemeClr val="accent2"/>
                </a:solidFill>
                <a:latin typeface="Arial"/>
                <a:ea typeface="Arial"/>
                <a:cs typeface="Arial"/>
                <a:sym typeface="Arial"/>
              </a:rPr>
            </a:br>
            <a:endParaRPr sz="1200">
              <a:solidFill>
                <a:schemeClr val="accent2"/>
              </a:solidFill>
              <a:latin typeface="Arial"/>
              <a:ea typeface="Arial"/>
              <a:cs typeface="Arial"/>
              <a:sym typeface="Arial"/>
            </a:endParaRPr>
          </a:p>
          <a:p>
            <a:pPr indent="-304800" lvl="0" marL="457200" rtl="0" algn="l">
              <a:spcBef>
                <a:spcPts val="0"/>
              </a:spcBef>
              <a:spcAft>
                <a:spcPts val="0"/>
              </a:spcAft>
              <a:buClr>
                <a:schemeClr val="accent2"/>
              </a:buClr>
              <a:buSzPts val="1200"/>
              <a:buFont typeface="Arial"/>
              <a:buChar char="●"/>
            </a:pPr>
            <a:r>
              <a:rPr lang="en" sz="1200">
                <a:solidFill>
                  <a:schemeClr val="accent2"/>
                </a:solidFill>
                <a:latin typeface="Arial"/>
                <a:ea typeface="Arial"/>
                <a:cs typeface="Arial"/>
                <a:sym typeface="Arial"/>
              </a:rPr>
              <a:t>User data is saved in a MySQL users table created in phpMyAdmin</a:t>
            </a:r>
            <a:endParaRPr sz="1200">
              <a:solidFill>
                <a:schemeClr val="accent2"/>
              </a:solidFill>
              <a:latin typeface="Arial"/>
              <a:ea typeface="Arial"/>
              <a:cs typeface="Arial"/>
              <a:sym typeface="Arial"/>
            </a:endParaRPr>
          </a:p>
          <a:p>
            <a:pPr indent="0" lvl="0" marL="0" rtl="0" algn="l">
              <a:spcBef>
                <a:spcPts val="1200"/>
              </a:spcBef>
              <a:spcAft>
                <a:spcPts val="1200"/>
              </a:spcAft>
              <a:buNone/>
            </a:pPr>
            <a:r>
              <a:rPr lang="en" sz="1200">
                <a:solidFill>
                  <a:schemeClr val="accent2"/>
                </a:solidFill>
                <a:latin typeface="Arial"/>
                <a:ea typeface="Arial"/>
                <a:cs typeface="Arial"/>
                <a:sym typeface="Arial"/>
              </a:rPr>
              <a:t>SQL injection is a type of attack where hackers enter malicious code into input fields (like login forms) to trick a website into giving them unauthorized access to its database.</a:t>
            </a:r>
            <a:endParaRPr sz="1200">
              <a:solidFill>
                <a:schemeClr val="accent2"/>
              </a:solidFill>
              <a:latin typeface="Arial"/>
              <a:ea typeface="Arial"/>
              <a:cs typeface="Arial"/>
              <a:sym typeface="Arial"/>
            </a:endParaRPr>
          </a:p>
        </p:txBody>
      </p:sp>
      <p:pic>
        <p:nvPicPr>
          <p:cNvPr id="159" name="Google Shape;159;p25"/>
          <p:cNvPicPr preferRelativeResize="0"/>
          <p:nvPr/>
        </p:nvPicPr>
        <p:blipFill>
          <a:blip r:embed="rId3">
            <a:alphaModFix/>
          </a:blip>
          <a:stretch>
            <a:fillRect/>
          </a:stretch>
        </p:blipFill>
        <p:spPr>
          <a:xfrm>
            <a:off x="5341150" y="1152476"/>
            <a:ext cx="3491151" cy="117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to PHP: Register &amp; Login</a:t>
            </a:r>
            <a:endParaRPr/>
          </a:p>
        </p:txBody>
      </p:sp>
      <p:sp>
        <p:nvSpPr>
          <p:cNvPr id="165" name="Google Shape;165;p26"/>
          <p:cNvSpPr txBox="1"/>
          <p:nvPr>
            <p:ph idx="1" type="body"/>
          </p:nvPr>
        </p:nvSpPr>
        <p:spPr>
          <a:xfrm>
            <a:off x="311700" y="1152475"/>
            <a:ext cx="41934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rgbClr val="000000"/>
                </a:solidFill>
                <a:latin typeface="Times New Roman"/>
                <a:ea typeface="Times New Roman"/>
                <a:cs typeface="Times New Roman"/>
                <a:sym typeface="Times New Roman"/>
              </a:rPr>
              <a:t>Key Points:</a:t>
            </a:r>
            <a:endParaRPr b="1"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Times New Roman"/>
                <a:ea typeface="Times New Roman"/>
                <a:cs typeface="Times New Roman"/>
                <a:sym typeface="Times New Roman"/>
              </a:rPr>
              <a:t>register.html and auth-index.html contain HTML forms</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Times New Roman"/>
                <a:ea typeface="Times New Roman"/>
                <a:cs typeface="Times New Roman"/>
                <a:sym typeface="Times New Roman"/>
              </a:rPr>
              <a:t>JavaScript captures form data and submits it using fetch()</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response is used to display a message and redirect the user if registration or login is successful</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pic>
        <p:nvPicPr>
          <p:cNvPr id="166" name="Google Shape;166;p26"/>
          <p:cNvPicPr preferRelativeResize="0"/>
          <p:nvPr/>
        </p:nvPicPr>
        <p:blipFill>
          <a:blip r:embed="rId3">
            <a:alphaModFix/>
          </a:blip>
          <a:stretch>
            <a:fillRect/>
          </a:stretch>
        </p:blipFill>
        <p:spPr>
          <a:xfrm>
            <a:off x="4828775" y="1152474"/>
            <a:ext cx="3821124" cy="236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Page Functionality</a:t>
            </a:r>
            <a:endParaRPr/>
          </a:p>
        </p:txBody>
      </p:sp>
      <p:sp>
        <p:nvSpPr>
          <p:cNvPr id="172" name="Google Shape;172;p27"/>
          <p:cNvSpPr txBox="1"/>
          <p:nvPr>
            <p:ph idx="1" type="body"/>
          </p:nvPr>
        </p:nvSpPr>
        <p:spPr>
          <a:xfrm>
            <a:off x="311700" y="1152475"/>
            <a:ext cx="41934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rgbClr val="000000"/>
                </a:solidFill>
                <a:latin typeface="Arial"/>
                <a:ea typeface="Arial"/>
                <a:cs typeface="Arial"/>
                <a:sym typeface="Arial"/>
              </a:rPr>
              <a:t>Key Points:</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account.html fetches current user info from get_user.php</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Search history is loaded dynamically from Flask via /history</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JavaScript fills in the page with the user’s name and past searches after loading</a:t>
            </a:r>
            <a:endParaRPr sz="1200">
              <a:solidFill>
                <a:srgbClr val="000000"/>
              </a:solidFill>
              <a:latin typeface="Arial"/>
              <a:ea typeface="Arial"/>
              <a:cs typeface="Arial"/>
              <a:sym typeface="Arial"/>
            </a:endParaRPr>
          </a:p>
          <a:p>
            <a:pPr indent="0" lvl="0" marL="457200" rtl="0" algn="l">
              <a:spcBef>
                <a:spcPts val="1200"/>
              </a:spcBef>
              <a:spcAft>
                <a:spcPts val="1200"/>
              </a:spcAft>
              <a:buNone/>
            </a:pPr>
            <a:r>
              <a:t/>
            </a:r>
            <a:endParaRPr sz="1200">
              <a:solidFill>
                <a:srgbClr val="000000"/>
              </a:solidFill>
              <a:latin typeface="Arial"/>
              <a:ea typeface="Arial"/>
              <a:cs typeface="Arial"/>
              <a:sym typeface="Arial"/>
            </a:endParaRPr>
          </a:p>
        </p:txBody>
      </p:sp>
      <p:pic>
        <p:nvPicPr>
          <p:cNvPr id="173" name="Google Shape;173;p27"/>
          <p:cNvPicPr preferRelativeResize="0"/>
          <p:nvPr/>
        </p:nvPicPr>
        <p:blipFill>
          <a:blip r:embed="rId3">
            <a:alphaModFix/>
          </a:blip>
          <a:stretch>
            <a:fillRect/>
          </a:stretch>
        </p:blipFill>
        <p:spPr>
          <a:xfrm>
            <a:off x="4657500" y="1169850"/>
            <a:ext cx="3894027" cy="3042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509550" y="1301563"/>
            <a:ext cx="8124900" cy="112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 Intro</a:t>
            </a:r>
            <a:endParaRPr/>
          </a:p>
        </p:txBody>
      </p:sp>
      <p:sp>
        <p:nvSpPr>
          <p:cNvPr id="69" name="Google Shape;69;p14"/>
          <p:cNvSpPr txBox="1"/>
          <p:nvPr/>
        </p:nvSpPr>
        <p:spPr>
          <a:xfrm>
            <a:off x="726175" y="2426238"/>
            <a:ext cx="7581600" cy="141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lt1"/>
                </a:solidFill>
                <a:latin typeface="Lato"/>
                <a:ea typeface="Lato"/>
                <a:cs typeface="Lato"/>
                <a:sym typeface="Lato"/>
              </a:rPr>
              <a:t>Andrew Booth</a:t>
            </a:r>
            <a:endParaRPr sz="1800">
              <a:solidFill>
                <a:schemeClr val="lt1"/>
              </a:solidFill>
              <a:latin typeface="Lato"/>
              <a:ea typeface="Lato"/>
              <a:cs typeface="Lato"/>
              <a:sym typeface="Lato"/>
            </a:endParaRPr>
          </a:p>
          <a:p>
            <a:pPr indent="0" lvl="0" marL="0" rtl="0" algn="ctr">
              <a:lnSpc>
                <a:spcPct val="115000"/>
              </a:lnSpc>
              <a:spcBef>
                <a:spcPts val="1200"/>
              </a:spcBef>
              <a:spcAft>
                <a:spcPts val="0"/>
              </a:spcAft>
              <a:buNone/>
            </a:pPr>
            <a:r>
              <a:rPr lang="en" sz="1800">
                <a:solidFill>
                  <a:schemeClr val="lt1"/>
                </a:solidFill>
                <a:latin typeface="Lato"/>
                <a:ea typeface="Lato"/>
                <a:cs typeface="Lato"/>
                <a:sym typeface="Lato"/>
              </a:rPr>
              <a:t>Astrid Lutz</a:t>
            </a:r>
            <a:endParaRPr sz="1800">
              <a:solidFill>
                <a:schemeClr val="lt1"/>
              </a:solidFill>
              <a:latin typeface="Lato"/>
              <a:ea typeface="Lato"/>
              <a:cs typeface="Lato"/>
              <a:sym typeface="Lato"/>
            </a:endParaRPr>
          </a:p>
          <a:p>
            <a:pPr indent="0" lvl="0" marL="0" rtl="0" algn="ctr">
              <a:lnSpc>
                <a:spcPct val="115000"/>
              </a:lnSpc>
              <a:spcBef>
                <a:spcPts val="1200"/>
              </a:spcBef>
              <a:spcAft>
                <a:spcPts val="1200"/>
              </a:spcAft>
              <a:buNone/>
            </a:pPr>
            <a:r>
              <a:rPr lang="en" sz="1800">
                <a:solidFill>
                  <a:schemeClr val="lt1"/>
                </a:solidFill>
                <a:latin typeface="Lato"/>
                <a:ea typeface="Lato"/>
                <a:cs typeface="Lato"/>
                <a:sym typeface="Lato"/>
              </a:rPr>
              <a:t>Mitch Wright</a:t>
            </a:r>
            <a:endParaRPr sz="1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119763"/>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880"/>
              <a:t>What?</a:t>
            </a:r>
            <a:endParaRPr sz="3880"/>
          </a:p>
        </p:txBody>
      </p:sp>
      <p:sp>
        <p:nvSpPr>
          <p:cNvPr id="75" name="Google Shape;75;p15"/>
          <p:cNvSpPr txBox="1"/>
          <p:nvPr>
            <p:ph idx="1" type="body"/>
          </p:nvPr>
        </p:nvSpPr>
        <p:spPr>
          <a:xfrm>
            <a:off x="311700" y="1880888"/>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We aim to give users a way to submit a search that returns a selection of clothes from our database of clothes that closely match they’re provided filters.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1242625"/>
            <a:ext cx="4045200" cy="74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80"/>
              <a:t>Why?</a:t>
            </a:r>
            <a:endParaRPr sz="4080"/>
          </a:p>
        </p:txBody>
      </p:sp>
      <p:sp>
        <p:nvSpPr>
          <p:cNvPr id="81" name="Google Shape;81;p16"/>
          <p:cNvSpPr txBox="1"/>
          <p:nvPr>
            <p:ph idx="1" type="subTitle"/>
          </p:nvPr>
        </p:nvSpPr>
        <p:spPr>
          <a:xfrm>
            <a:off x="265500" y="1989324"/>
            <a:ext cx="4045200" cy="1140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AI recognition</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Ecommerce </a:t>
            </a:r>
            <a:endParaRPr/>
          </a:p>
        </p:txBody>
      </p:sp>
      <p:sp>
        <p:nvSpPr>
          <p:cNvPr id="82" name="Google Shape;82;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457200" lvl="0" marL="0" rtl="0" algn="l">
              <a:spcBef>
                <a:spcPts val="0"/>
              </a:spcBef>
              <a:spcAft>
                <a:spcPts val="0"/>
              </a:spcAft>
              <a:buNone/>
            </a:pPr>
            <a:r>
              <a:rPr lang="en" sz="1100">
                <a:latin typeface="Arial"/>
                <a:ea typeface="Arial"/>
                <a:cs typeface="Arial"/>
                <a:sym typeface="Arial"/>
              </a:rPr>
              <a:t>This project combines our group members' original ideas. We started by developing ideas, including AI image recognition and e-commerce. We then had the idea for an e-commerce website that incorporated AI image recognition to find similar products to an image. We will primarily try to focus on the AI image recognition of clothes since that is what we believe will be most interesting and challenging. It will push us to learn more on our own and ultimately become better while also working on something that interests us. Similar things exist, but this will be our unique rendition of the concept. In the end, we hope to have something that will be useful on its own or could be built upon to further its usefulness.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2112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780"/>
              <a:t>Tech Stack</a:t>
            </a:r>
            <a:endParaRPr sz="3780"/>
          </a:p>
        </p:txBody>
      </p:sp>
      <p:pic>
        <p:nvPicPr>
          <p:cNvPr id="88" name="Google Shape;88;p17"/>
          <p:cNvPicPr preferRelativeResize="0"/>
          <p:nvPr/>
        </p:nvPicPr>
        <p:blipFill>
          <a:blip r:embed="rId3">
            <a:alphaModFix/>
          </a:blip>
          <a:stretch>
            <a:fillRect/>
          </a:stretch>
        </p:blipFill>
        <p:spPr>
          <a:xfrm>
            <a:off x="1013063" y="1017438"/>
            <a:ext cx="1519587" cy="1519587"/>
          </a:xfrm>
          <a:prstGeom prst="rect">
            <a:avLst/>
          </a:prstGeom>
          <a:noFill/>
          <a:ln>
            <a:noFill/>
          </a:ln>
        </p:spPr>
      </p:pic>
      <p:pic>
        <p:nvPicPr>
          <p:cNvPr id="89" name="Google Shape;89;p17"/>
          <p:cNvPicPr preferRelativeResize="0"/>
          <p:nvPr/>
        </p:nvPicPr>
        <p:blipFill>
          <a:blip r:embed="rId4">
            <a:alphaModFix/>
          </a:blip>
          <a:stretch>
            <a:fillRect/>
          </a:stretch>
        </p:blipFill>
        <p:spPr>
          <a:xfrm>
            <a:off x="3812211" y="1017450"/>
            <a:ext cx="1519575" cy="1519575"/>
          </a:xfrm>
          <a:prstGeom prst="rect">
            <a:avLst/>
          </a:prstGeom>
          <a:noFill/>
          <a:ln>
            <a:noFill/>
          </a:ln>
        </p:spPr>
      </p:pic>
      <p:pic>
        <p:nvPicPr>
          <p:cNvPr id="90" name="Google Shape;90;p17"/>
          <p:cNvPicPr preferRelativeResize="0"/>
          <p:nvPr/>
        </p:nvPicPr>
        <p:blipFill>
          <a:blip r:embed="rId5">
            <a:alphaModFix/>
          </a:blip>
          <a:stretch>
            <a:fillRect/>
          </a:stretch>
        </p:blipFill>
        <p:spPr>
          <a:xfrm>
            <a:off x="6611325" y="1017450"/>
            <a:ext cx="1519575" cy="1519575"/>
          </a:xfrm>
          <a:prstGeom prst="rect">
            <a:avLst/>
          </a:prstGeom>
          <a:noFill/>
          <a:ln>
            <a:noFill/>
          </a:ln>
        </p:spPr>
      </p:pic>
      <p:sp>
        <p:nvSpPr>
          <p:cNvPr id="91" name="Google Shape;91;p17"/>
          <p:cNvSpPr txBox="1"/>
          <p:nvPr/>
        </p:nvSpPr>
        <p:spPr>
          <a:xfrm>
            <a:off x="115150" y="2807250"/>
            <a:ext cx="2794800" cy="174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2"/>
                </a:solidFill>
                <a:latin typeface="Lato"/>
                <a:ea typeface="Lato"/>
                <a:cs typeface="Lato"/>
                <a:sym typeface="Lato"/>
              </a:rPr>
              <a:t>Frontend + Web server</a:t>
            </a:r>
            <a:endParaRPr b="1" sz="2000">
              <a:solidFill>
                <a:schemeClr val="dk2"/>
              </a:solidFill>
              <a:latin typeface="Lato"/>
              <a:ea typeface="Lato"/>
              <a:cs typeface="Lato"/>
              <a:sym typeface="Lato"/>
            </a:endParaRPr>
          </a:p>
          <a:p>
            <a:pPr indent="0" lvl="0" marL="0" rtl="0" algn="ctr">
              <a:lnSpc>
                <a:spcPct val="115000"/>
              </a:lnSpc>
              <a:spcBef>
                <a:spcPts val="1200"/>
              </a:spcBef>
              <a:spcAft>
                <a:spcPts val="1200"/>
              </a:spcAft>
              <a:buNone/>
            </a:pPr>
            <a:r>
              <a:rPr lang="en" sz="1800">
                <a:solidFill>
                  <a:schemeClr val="dk2"/>
                </a:solidFill>
                <a:latin typeface="Lato"/>
                <a:ea typeface="Lato"/>
                <a:cs typeface="Lato"/>
                <a:sym typeface="Lato"/>
              </a:rPr>
              <a:t> Apache (XAMPP) + HTML/CSS/JS/PHP</a:t>
            </a:r>
            <a:endParaRPr sz="1800">
              <a:solidFill>
                <a:schemeClr val="dk2"/>
              </a:solidFill>
              <a:latin typeface="Lato"/>
              <a:ea typeface="Lato"/>
              <a:cs typeface="Lato"/>
              <a:sym typeface="Lato"/>
            </a:endParaRPr>
          </a:p>
        </p:txBody>
      </p:sp>
      <p:sp>
        <p:nvSpPr>
          <p:cNvPr id="92" name="Google Shape;92;p17"/>
          <p:cNvSpPr txBox="1"/>
          <p:nvPr/>
        </p:nvSpPr>
        <p:spPr>
          <a:xfrm>
            <a:off x="3224700" y="2807250"/>
            <a:ext cx="2694600" cy="151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2"/>
                </a:solidFill>
                <a:latin typeface="Lato"/>
                <a:ea typeface="Lato"/>
                <a:cs typeface="Lato"/>
                <a:sym typeface="Lato"/>
              </a:rPr>
              <a:t>Database </a:t>
            </a:r>
            <a:endParaRPr b="1" sz="2000">
              <a:solidFill>
                <a:schemeClr val="dk2"/>
              </a:solidFill>
              <a:latin typeface="Lato"/>
              <a:ea typeface="Lato"/>
              <a:cs typeface="Lato"/>
              <a:sym typeface="Lato"/>
            </a:endParaRPr>
          </a:p>
          <a:p>
            <a:pPr indent="0" lvl="0" marL="0" rtl="0" algn="ctr">
              <a:lnSpc>
                <a:spcPct val="115000"/>
              </a:lnSpc>
              <a:spcBef>
                <a:spcPts val="1200"/>
              </a:spcBef>
              <a:spcAft>
                <a:spcPts val="1200"/>
              </a:spcAft>
              <a:buNone/>
            </a:pPr>
            <a:r>
              <a:rPr lang="en" sz="1800">
                <a:solidFill>
                  <a:schemeClr val="dk2"/>
                </a:solidFill>
                <a:latin typeface="Lato"/>
                <a:ea typeface="Lato"/>
                <a:cs typeface="Lato"/>
                <a:sym typeface="Lato"/>
              </a:rPr>
              <a:t>MySQL (via XAMPP)</a:t>
            </a:r>
            <a:endParaRPr sz="1800">
              <a:solidFill>
                <a:schemeClr val="dk2"/>
              </a:solidFill>
              <a:latin typeface="Lato"/>
              <a:ea typeface="Lato"/>
              <a:cs typeface="Lato"/>
              <a:sym typeface="Lato"/>
            </a:endParaRPr>
          </a:p>
        </p:txBody>
      </p:sp>
      <p:sp>
        <p:nvSpPr>
          <p:cNvPr id="93" name="Google Shape;93;p17"/>
          <p:cNvSpPr txBox="1"/>
          <p:nvPr/>
        </p:nvSpPr>
        <p:spPr>
          <a:xfrm>
            <a:off x="5871113" y="2807250"/>
            <a:ext cx="3000000" cy="96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2"/>
                </a:solidFill>
                <a:latin typeface="Lato"/>
                <a:ea typeface="Lato"/>
                <a:cs typeface="Lato"/>
                <a:sym typeface="Lato"/>
              </a:rPr>
              <a:t>AI Backend</a:t>
            </a:r>
            <a:endParaRPr b="1" sz="2000">
              <a:solidFill>
                <a:schemeClr val="dk2"/>
              </a:solidFill>
              <a:latin typeface="Lato"/>
              <a:ea typeface="Lato"/>
              <a:cs typeface="Lato"/>
              <a:sym typeface="Lato"/>
            </a:endParaRPr>
          </a:p>
          <a:p>
            <a:pPr indent="0" lvl="0" marL="0" rtl="0" algn="ctr">
              <a:lnSpc>
                <a:spcPct val="115000"/>
              </a:lnSpc>
              <a:spcBef>
                <a:spcPts val="1200"/>
              </a:spcBef>
              <a:spcAft>
                <a:spcPts val="1200"/>
              </a:spcAft>
              <a:buNone/>
            </a:pPr>
            <a:r>
              <a:rPr lang="en" sz="1800">
                <a:solidFill>
                  <a:schemeClr val="dk2"/>
                </a:solidFill>
                <a:latin typeface="Lato"/>
                <a:ea typeface="Lato"/>
                <a:cs typeface="Lato"/>
                <a:sym typeface="Lato"/>
              </a:rPr>
              <a:t> pytorch and Flask app</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rgbClr val="000000"/>
              </a:buClr>
              <a:buSzPts val="852"/>
              <a:buFont typeface="Arial"/>
              <a:buNone/>
            </a:pPr>
            <a:r>
              <a:rPr b="1" lang="en" sz="952">
                <a:solidFill>
                  <a:srgbClr val="000000"/>
                </a:solidFill>
                <a:latin typeface="Arial"/>
                <a:ea typeface="Arial"/>
                <a:cs typeface="Arial"/>
                <a:sym typeface="Arial"/>
              </a:rPr>
              <a:t>Image Upload Capability</a:t>
            </a:r>
            <a:r>
              <a:rPr lang="en" sz="952">
                <a:solidFill>
                  <a:srgbClr val="000000"/>
                </a:solidFill>
                <a:latin typeface="Arial"/>
                <a:ea typeface="Arial"/>
                <a:cs typeface="Arial"/>
                <a:sym typeface="Arial"/>
              </a:rPr>
              <a:t>: </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lang="en" sz="952">
                <a:solidFill>
                  <a:srgbClr val="000000"/>
                </a:solidFill>
                <a:latin typeface="Arial"/>
                <a:ea typeface="Arial"/>
                <a:cs typeface="Arial"/>
                <a:sym typeface="Arial"/>
              </a:rPr>
              <a:t>The system shall allow users to upload or capture an image through the user interface. Supported formats include common types like JPG and PNG. The image file size will have restrictions to ensure optimal performance.</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b="1" lang="en" sz="952">
                <a:solidFill>
                  <a:srgbClr val="000000"/>
                </a:solidFill>
                <a:latin typeface="Arial"/>
                <a:ea typeface="Arial"/>
                <a:cs typeface="Arial"/>
                <a:sym typeface="Arial"/>
              </a:rPr>
              <a:t>Image Preprocessing</a:t>
            </a:r>
            <a:r>
              <a:rPr lang="en" sz="952">
                <a:solidFill>
                  <a:srgbClr val="000000"/>
                </a:solidFill>
                <a:latin typeface="Arial"/>
                <a:ea typeface="Arial"/>
                <a:cs typeface="Arial"/>
                <a:sym typeface="Arial"/>
              </a:rPr>
              <a:t>:</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lang="en" sz="952">
                <a:solidFill>
                  <a:srgbClr val="000000"/>
                </a:solidFill>
                <a:latin typeface="Arial"/>
                <a:ea typeface="Arial"/>
                <a:cs typeface="Arial"/>
                <a:sym typeface="Arial"/>
              </a:rPr>
              <a:t>The system shall preprocess uploaded images, resizing and normalizing them to fit the input requirements of the Convolutional Neural Network (CNN).</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b="1" lang="en" sz="952">
                <a:solidFill>
                  <a:srgbClr val="000000"/>
                </a:solidFill>
                <a:latin typeface="Arial"/>
                <a:ea typeface="Arial"/>
                <a:cs typeface="Arial"/>
                <a:sym typeface="Arial"/>
              </a:rPr>
              <a:t>Image Recognition via CNN</a:t>
            </a:r>
            <a:r>
              <a:rPr lang="en" sz="952">
                <a:solidFill>
                  <a:srgbClr val="000000"/>
                </a:solidFill>
                <a:latin typeface="Arial"/>
                <a:ea typeface="Arial"/>
                <a:cs typeface="Arial"/>
                <a:sym typeface="Arial"/>
              </a:rPr>
              <a:t>:</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lang="en" sz="952">
                <a:solidFill>
                  <a:srgbClr val="000000"/>
                </a:solidFill>
                <a:latin typeface="Arial"/>
                <a:ea typeface="Arial"/>
                <a:cs typeface="Arial"/>
                <a:sym typeface="Arial"/>
              </a:rPr>
              <a:t>The system shall analyze the uploaded image using a CNN model, extracting visual features and generating descriptive tags to identify the image's contents.</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b="1" lang="en" sz="952">
                <a:solidFill>
                  <a:srgbClr val="000000"/>
                </a:solidFill>
                <a:latin typeface="Arial"/>
                <a:ea typeface="Arial"/>
                <a:cs typeface="Arial"/>
                <a:sym typeface="Arial"/>
              </a:rPr>
              <a:t>Database Query for Similar Products</a:t>
            </a:r>
            <a:r>
              <a:rPr lang="en" sz="952">
                <a:solidFill>
                  <a:srgbClr val="000000"/>
                </a:solidFill>
                <a:latin typeface="Arial"/>
                <a:ea typeface="Arial"/>
                <a:cs typeface="Arial"/>
                <a:sym typeface="Arial"/>
              </a:rPr>
              <a:t>:</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lang="en" sz="952">
                <a:solidFill>
                  <a:srgbClr val="000000"/>
                </a:solidFill>
                <a:latin typeface="Arial"/>
                <a:ea typeface="Arial"/>
                <a:cs typeface="Arial"/>
                <a:sym typeface="Arial"/>
              </a:rPr>
              <a:t>The system shall query the e-commerce database using the generated tags to retrieve up to at least three visually similar products from the inventory.</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b="1" lang="en" sz="952">
                <a:solidFill>
                  <a:srgbClr val="000000"/>
                </a:solidFill>
                <a:latin typeface="Arial"/>
                <a:ea typeface="Arial"/>
                <a:cs typeface="Arial"/>
                <a:sym typeface="Arial"/>
              </a:rPr>
              <a:t>Display of Search Results</a:t>
            </a:r>
            <a:r>
              <a:rPr lang="en" sz="952">
                <a:solidFill>
                  <a:srgbClr val="000000"/>
                </a:solidFill>
                <a:latin typeface="Arial"/>
                <a:ea typeface="Arial"/>
                <a:cs typeface="Arial"/>
                <a:sym typeface="Arial"/>
              </a:rPr>
              <a:t>:</a:t>
            </a:r>
            <a:endParaRPr sz="952">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000000"/>
              </a:buClr>
              <a:buSzPts val="852"/>
              <a:buFont typeface="Arial"/>
              <a:buNone/>
            </a:pPr>
            <a:r>
              <a:rPr lang="en" sz="952">
                <a:solidFill>
                  <a:srgbClr val="000000"/>
                </a:solidFill>
                <a:latin typeface="Arial"/>
                <a:ea typeface="Arial"/>
                <a:cs typeface="Arial"/>
                <a:sym typeface="Arial"/>
              </a:rPr>
              <a:t>The system shall display the matched products to the user, including product images, names, prices, and links to the e-commerce platforms product pages.</a:t>
            </a:r>
            <a:endParaRPr sz="1185"/>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 Cont.</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sz="1229">
                <a:solidFill>
                  <a:srgbClr val="000000"/>
                </a:solidFill>
                <a:latin typeface="Arial"/>
                <a:ea typeface="Arial"/>
                <a:cs typeface="Arial"/>
                <a:sym typeface="Arial"/>
              </a:rPr>
              <a:t>Real-Time Progress Updates</a:t>
            </a:r>
            <a:r>
              <a:rPr lang="en" sz="1229">
                <a:solidFill>
                  <a:srgbClr val="000000"/>
                </a:solidFill>
                <a:latin typeface="Arial"/>
                <a:ea typeface="Arial"/>
                <a:cs typeface="Arial"/>
                <a:sym typeface="Arial"/>
              </a:rPr>
              <a:t>:</a:t>
            </a:r>
            <a:endParaRPr sz="1229">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229">
                <a:solidFill>
                  <a:srgbClr val="000000"/>
                </a:solidFill>
                <a:latin typeface="Arial"/>
                <a:ea typeface="Arial"/>
                <a:cs typeface="Arial"/>
                <a:sym typeface="Arial"/>
              </a:rPr>
              <a:t>The system shall provide users with real-time feedback on the image processing progress, such as loading indicators or status messages.</a:t>
            </a:r>
            <a:endParaRPr sz="1229">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1229">
                <a:solidFill>
                  <a:srgbClr val="000000"/>
                </a:solidFill>
                <a:latin typeface="Arial"/>
                <a:ea typeface="Arial"/>
                <a:cs typeface="Arial"/>
                <a:sym typeface="Arial"/>
              </a:rPr>
              <a:t>Request Cancellation and Error Handling</a:t>
            </a:r>
            <a:r>
              <a:rPr lang="en" sz="1229">
                <a:solidFill>
                  <a:srgbClr val="000000"/>
                </a:solidFill>
                <a:latin typeface="Arial"/>
                <a:ea typeface="Arial"/>
                <a:cs typeface="Arial"/>
                <a:sym typeface="Arial"/>
              </a:rPr>
              <a:t>:</a:t>
            </a:r>
            <a:endParaRPr sz="1229">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229">
                <a:solidFill>
                  <a:srgbClr val="000000"/>
                </a:solidFill>
                <a:latin typeface="Arial"/>
                <a:ea typeface="Arial"/>
                <a:cs typeface="Arial"/>
                <a:sym typeface="Arial"/>
              </a:rPr>
              <a:t>The system shall allow users to cancel a current request if they submit a new one. If an error occurs (e.g., unsupported file format or failed query), the system shall notify the user with appropriate messages.</a:t>
            </a:r>
            <a:endParaRPr sz="1229">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1229">
                <a:solidFill>
                  <a:srgbClr val="000000"/>
                </a:solidFill>
                <a:latin typeface="Arial"/>
                <a:ea typeface="Arial"/>
                <a:cs typeface="Arial"/>
                <a:sym typeface="Arial"/>
              </a:rPr>
              <a:t>Ability to Filter Search Results</a:t>
            </a:r>
            <a:r>
              <a:rPr lang="en" sz="1229">
                <a:solidFill>
                  <a:srgbClr val="000000"/>
                </a:solidFill>
                <a:latin typeface="Arial"/>
                <a:ea typeface="Arial"/>
                <a:cs typeface="Arial"/>
                <a:sym typeface="Arial"/>
              </a:rPr>
              <a:t>:</a:t>
            </a:r>
            <a:endParaRPr sz="1229">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229">
                <a:solidFill>
                  <a:srgbClr val="000000"/>
                </a:solidFill>
                <a:latin typeface="Arial"/>
                <a:ea typeface="Arial"/>
                <a:cs typeface="Arial"/>
                <a:sym typeface="Arial"/>
              </a:rPr>
              <a:t>The system shall allow users to filter results by specific criteria like price range, brand, or availability after receiving the initial results.</a:t>
            </a:r>
            <a:endParaRPr sz="1229">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1229">
                <a:solidFill>
                  <a:srgbClr val="000000"/>
                </a:solidFill>
                <a:latin typeface="Arial"/>
                <a:ea typeface="Arial"/>
                <a:cs typeface="Arial"/>
                <a:sym typeface="Arial"/>
              </a:rPr>
              <a:t>User Accounts</a:t>
            </a:r>
            <a:endParaRPr b="1" sz="1229">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229">
                <a:solidFill>
                  <a:srgbClr val="000000"/>
                </a:solidFill>
                <a:latin typeface="Arial"/>
                <a:ea typeface="Arial"/>
                <a:cs typeface="Arial"/>
                <a:sym typeface="Arial"/>
              </a:rPr>
              <a:t>The system shall allow users to create an account where their previous searches can be accessed</a:t>
            </a:r>
            <a:endParaRPr sz="1229">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b="1" sz="952">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91350"/>
            <a:ext cx="42603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115" name="Google Shape;115;p21"/>
          <p:cNvSpPr txBox="1"/>
          <p:nvPr>
            <p:ph idx="1" type="body"/>
          </p:nvPr>
        </p:nvSpPr>
        <p:spPr>
          <a:xfrm>
            <a:off x="311700" y="1017450"/>
            <a:ext cx="3887700" cy="225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000000"/>
                </a:solidFill>
                <a:latin typeface="Arial"/>
                <a:ea typeface="Arial"/>
                <a:cs typeface="Arial"/>
                <a:sym typeface="Arial"/>
              </a:rPr>
              <a:t>Users can select an item type and an optional color filter.</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Flask backend uses a .pkl file to:</a:t>
            </a:r>
            <a:endParaRPr sz="1200">
              <a:solidFill>
                <a:srgbClr val="000000"/>
              </a:solidFill>
              <a:latin typeface="Arial"/>
              <a:ea typeface="Arial"/>
              <a:cs typeface="Arial"/>
              <a:sym typeface="Arial"/>
            </a:endParaRPr>
          </a:p>
          <a:p>
            <a:pPr indent="-299085" lvl="0" marL="457200" rtl="0" algn="l">
              <a:spcBef>
                <a:spcPts val="1200"/>
              </a:spcBef>
              <a:spcAft>
                <a:spcPts val="0"/>
              </a:spcAft>
              <a:buClr>
                <a:srgbClr val="000000"/>
              </a:buClr>
              <a:buSzPct val="100000"/>
              <a:buFont typeface="Arial"/>
              <a:buChar char="●"/>
            </a:pPr>
            <a:r>
              <a:rPr lang="en" sz="1200">
                <a:solidFill>
                  <a:srgbClr val="000000"/>
                </a:solidFill>
                <a:latin typeface="Arial"/>
                <a:ea typeface="Arial"/>
                <a:cs typeface="Arial"/>
                <a:sym typeface="Arial"/>
              </a:rPr>
              <a:t>Look for items matching the selected class (e.g., sweatshirt).</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If color is selected, it checks RGB color ranges for matches.</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Results are returned as images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16" name="Google Shape;116;p21"/>
          <p:cNvSpPr/>
          <p:nvPr/>
        </p:nvSpPr>
        <p:spPr>
          <a:xfrm>
            <a:off x="5098550" y="391350"/>
            <a:ext cx="3039300" cy="451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21"/>
          <p:cNvSpPr/>
          <p:nvPr/>
        </p:nvSpPr>
        <p:spPr>
          <a:xfrm>
            <a:off x="5098550" y="1281100"/>
            <a:ext cx="3039300" cy="451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21"/>
          <p:cNvSpPr/>
          <p:nvPr/>
        </p:nvSpPr>
        <p:spPr>
          <a:xfrm>
            <a:off x="5098550" y="2170850"/>
            <a:ext cx="3039300" cy="451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 name="Google Shape;119;p21"/>
          <p:cNvSpPr/>
          <p:nvPr/>
        </p:nvSpPr>
        <p:spPr>
          <a:xfrm>
            <a:off x="5098550" y="3060600"/>
            <a:ext cx="3039300" cy="451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21"/>
          <p:cNvSpPr/>
          <p:nvPr/>
        </p:nvSpPr>
        <p:spPr>
          <a:xfrm>
            <a:off x="5098550" y="3950350"/>
            <a:ext cx="3039300" cy="451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 name="Google Shape;121;p21"/>
          <p:cNvSpPr txBox="1"/>
          <p:nvPr/>
        </p:nvSpPr>
        <p:spPr>
          <a:xfrm>
            <a:off x="5107525" y="377675"/>
            <a:ext cx="3039300" cy="451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rPr>
              <a:t>User Selects Item + Color</a:t>
            </a:r>
            <a:endParaRPr sz="1200">
              <a:solidFill>
                <a:schemeClr val="lt1"/>
              </a:solidFill>
            </a:endParaRPr>
          </a:p>
        </p:txBody>
      </p:sp>
      <p:sp>
        <p:nvSpPr>
          <p:cNvPr id="122" name="Google Shape;122;p21"/>
          <p:cNvSpPr txBox="1"/>
          <p:nvPr/>
        </p:nvSpPr>
        <p:spPr>
          <a:xfrm>
            <a:off x="5107525" y="1274263"/>
            <a:ext cx="3039300" cy="451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rPr>
              <a:t>Frontend sends request to Flask `/search`</a:t>
            </a:r>
            <a:endParaRPr sz="1200">
              <a:solidFill>
                <a:schemeClr val="lt1"/>
              </a:solidFill>
            </a:endParaRPr>
          </a:p>
        </p:txBody>
      </p:sp>
      <p:sp>
        <p:nvSpPr>
          <p:cNvPr id="123" name="Google Shape;123;p21"/>
          <p:cNvSpPr txBox="1"/>
          <p:nvPr/>
        </p:nvSpPr>
        <p:spPr>
          <a:xfrm>
            <a:off x="5107525" y="2167438"/>
            <a:ext cx="3039300" cy="451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rPr>
              <a:t>Flask loads .pkl → Filters by class + color</a:t>
            </a:r>
            <a:endParaRPr sz="1900">
              <a:solidFill>
                <a:schemeClr val="lt1"/>
              </a:solidFill>
              <a:latin typeface="Lato"/>
              <a:ea typeface="Lato"/>
              <a:cs typeface="Lato"/>
              <a:sym typeface="Lato"/>
            </a:endParaRPr>
          </a:p>
        </p:txBody>
      </p:sp>
      <p:sp>
        <p:nvSpPr>
          <p:cNvPr id="124" name="Google Shape;124;p21"/>
          <p:cNvSpPr txBox="1"/>
          <p:nvPr/>
        </p:nvSpPr>
        <p:spPr>
          <a:xfrm>
            <a:off x="5107525" y="3058900"/>
            <a:ext cx="3039300" cy="451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rPr>
              <a:t>Returns image filename + bounding box</a:t>
            </a:r>
            <a:endParaRPr sz="1200">
              <a:solidFill>
                <a:schemeClr val="lt1"/>
              </a:solidFill>
            </a:endParaRPr>
          </a:p>
        </p:txBody>
      </p:sp>
      <p:sp>
        <p:nvSpPr>
          <p:cNvPr id="125" name="Google Shape;125;p21"/>
          <p:cNvSpPr txBox="1"/>
          <p:nvPr/>
        </p:nvSpPr>
        <p:spPr>
          <a:xfrm>
            <a:off x="5098550" y="3950350"/>
            <a:ext cx="3039300" cy="451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rPr>
              <a:t>Frontend displays results</a:t>
            </a:r>
            <a:endParaRPr sz="1200">
              <a:solidFill>
                <a:schemeClr val="lt1"/>
              </a:solidFill>
            </a:endParaRPr>
          </a:p>
        </p:txBody>
      </p:sp>
      <p:sp>
        <p:nvSpPr>
          <p:cNvPr id="126" name="Google Shape;126;p21"/>
          <p:cNvSpPr/>
          <p:nvPr/>
        </p:nvSpPr>
        <p:spPr>
          <a:xfrm>
            <a:off x="6299000" y="894725"/>
            <a:ext cx="638400" cy="334200"/>
          </a:xfrm>
          <a:prstGeom prst="downArrow">
            <a:avLst>
              <a:gd fmla="val 50000" name="adj1"/>
              <a:gd fmla="val 50000" name="adj2"/>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21"/>
          <p:cNvSpPr/>
          <p:nvPr/>
        </p:nvSpPr>
        <p:spPr>
          <a:xfrm>
            <a:off x="6307975" y="1779363"/>
            <a:ext cx="638400" cy="334200"/>
          </a:xfrm>
          <a:prstGeom prst="downArrow">
            <a:avLst>
              <a:gd fmla="val 50000" name="adj1"/>
              <a:gd fmla="val 50000" name="adj2"/>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21"/>
          <p:cNvSpPr/>
          <p:nvPr/>
        </p:nvSpPr>
        <p:spPr>
          <a:xfrm>
            <a:off x="6299000" y="2674225"/>
            <a:ext cx="638400" cy="334200"/>
          </a:xfrm>
          <a:prstGeom prst="downArrow">
            <a:avLst>
              <a:gd fmla="val 50000" name="adj1"/>
              <a:gd fmla="val 50000" name="adj2"/>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21"/>
          <p:cNvSpPr/>
          <p:nvPr/>
        </p:nvSpPr>
        <p:spPr>
          <a:xfrm>
            <a:off x="6299000" y="3563125"/>
            <a:ext cx="638400" cy="334200"/>
          </a:xfrm>
          <a:prstGeom prst="downArrow">
            <a:avLst>
              <a:gd fmla="val 50000" name="adj1"/>
              <a:gd fmla="val 50000" name="adj2"/>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