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5" r:id="rId2"/>
  </p:sldIdLst>
  <p:sldSz cx="9904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5CBC1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6" autoAdjust="0"/>
    <p:restoredTop sz="94643" autoAdjust="0"/>
  </p:normalViewPr>
  <p:slideViewPr>
    <p:cSldViewPr>
      <p:cViewPr varScale="1">
        <p:scale>
          <a:sx n="110" d="100"/>
          <a:sy n="110" d="100"/>
        </p:scale>
        <p:origin x="-1038" y="-78"/>
      </p:cViewPr>
      <p:guideLst>
        <p:guide orient="horz" pos="2160"/>
        <p:guide orient="horz" pos="4156"/>
        <p:guide orient="horz" pos="618"/>
        <p:guide orient="horz" pos="3521"/>
        <p:guide pos="6113"/>
        <p:guide pos="3119"/>
        <p:guide pos="1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2E3B9-6C68-41E6-B8C3-90ADBA345011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592F0-B2C3-4602-9FCA-CAC3CD4B2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5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1F8-E610-44B4-8789-CDB66E23830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E12-5D74-456E-AE03-501FD2275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5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1F8-E610-44B4-8789-CDB66E23830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E12-5D74-456E-AE03-501FD2275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5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0699" y="274639"/>
            <a:ext cx="222849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221" y="274639"/>
            <a:ext cx="652040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1F8-E610-44B4-8789-CDB66E23830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E12-5D74-456E-AE03-501FD2275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30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82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1F8-E610-44B4-8789-CDB66E23830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E12-5D74-456E-AE03-501FD2275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6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1F8-E610-44B4-8789-CDB66E23830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E12-5D74-456E-AE03-501FD2275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3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21" y="1600201"/>
            <a:ext cx="43744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743" y="1600201"/>
            <a:ext cx="43744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1F8-E610-44B4-8789-CDB66E23830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E12-5D74-456E-AE03-501FD2275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2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1F8-E610-44B4-8789-CDB66E23830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E12-5D74-456E-AE03-501FD2275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1F8-E610-44B4-8789-CDB66E23830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E12-5D74-456E-AE03-501FD2275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1F8-E610-44B4-8789-CDB66E23830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E12-5D74-456E-AE03-501FD2275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6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1F8-E610-44B4-8789-CDB66E23830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E12-5D74-456E-AE03-501FD2275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1F8-E610-44B4-8789-CDB66E23830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EE12-5D74-456E-AE03-501FD2275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600201"/>
            <a:ext cx="89139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6351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01F8-E610-44B4-8789-CDB66E238308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1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1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5EE12-5D74-456E-AE03-501FD2275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9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오각형 77"/>
          <p:cNvSpPr/>
          <p:nvPr/>
        </p:nvSpPr>
        <p:spPr>
          <a:xfrm>
            <a:off x="8100308" y="2692851"/>
            <a:ext cx="1437641" cy="1831369"/>
          </a:xfrm>
          <a:custGeom>
            <a:avLst/>
            <a:gdLst>
              <a:gd name="connsiteX0" fmla="*/ 0 w 1605429"/>
              <a:gd name="connsiteY0" fmla="*/ 0 h 578125"/>
              <a:gd name="connsiteX1" fmla="*/ 1502407 w 1605429"/>
              <a:gd name="connsiteY1" fmla="*/ 0 h 578125"/>
              <a:gd name="connsiteX2" fmla="*/ 1605429 w 1605429"/>
              <a:gd name="connsiteY2" fmla="*/ 289063 h 578125"/>
              <a:gd name="connsiteX3" fmla="*/ 1502407 w 1605429"/>
              <a:gd name="connsiteY3" fmla="*/ 578125 h 578125"/>
              <a:gd name="connsiteX4" fmla="*/ 0 w 1605429"/>
              <a:gd name="connsiteY4" fmla="*/ 578125 h 578125"/>
              <a:gd name="connsiteX5" fmla="*/ 0 w 1605429"/>
              <a:gd name="connsiteY5" fmla="*/ 0 h 578125"/>
              <a:gd name="connsiteX0" fmla="*/ 0 w 1520762"/>
              <a:gd name="connsiteY0" fmla="*/ 0 h 578125"/>
              <a:gd name="connsiteX1" fmla="*/ 1502407 w 1520762"/>
              <a:gd name="connsiteY1" fmla="*/ 0 h 578125"/>
              <a:gd name="connsiteX2" fmla="*/ 1520762 w 1520762"/>
              <a:gd name="connsiteY2" fmla="*/ 314463 h 578125"/>
              <a:gd name="connsiteX3" fmla="*/ 1502407 w 1520762"/>
              <a:gd name="connsiteY3" fmla="*/ 578125 h 578125"/>
              <a:gd name="connsiteX4" fmla="*/ 0 w 1520762"/>
              <a:gd name="connsiteY4" fmla="*/ 578125 h 578125"/>
              <a:gd name="connsiteX5" fmla="*/ 0 w 1520762"/>
              <a:gd name="connsiteY5" fmla="*/ 0 h 578125"/>
              <a:gd name="connsiteX0" fmla="*/ 0 w 1503829"/>
              <a:gd name="connsiteY0" fmla="*/ 0 h 578125"/>
              <a:gd name="connsiteX1" fmla="*/ 1502407 w 1503829"/>
              <a:gd name="connsiteY1" fmla="*/ 0 h 578125"/>
              <a:gd name="connsiteX2" fmla="*/ 1503829 w 1503829"/>
              <a:gd name="connsiteY2" fmla="*/ 322929 h 578125"/>
              <a:gd name="connsiteX3" fmla="*/ 1502407 w 1503829"/>
              <a:gd name="connsiteY3" fmla="*/ 578125 h 578125"/>
              <a:gd name="connsiteX4" fmla="*/ 0 w 1503829"/>
              <a:gd name="connsiteY4" fmla="*/ 578125 h 578125"/>
              <a:gd name="connsiteX5" fmla="*/ 0 w 1503829"/>
              <a:gd name="connsiteY5" fmla="*/ 0 h 5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3829" h="578125">
                <a:moveTo>
                  <a:pt x="0" y="0"/>
                </a:moveTo>
                <a:lnTo>
                  <a:pt x="1502407" y="0"/>
                </a:lnTo>
                <a:lnTo>
                  <a:pt x="1503829" y="322929"/>
                </a:lnTo>
                <a:lnTo>
                  <a:pt x="1502407" y="578125"/>
                </a:lnTo>
                <a:lnTo>
                  <a:pt x="0" y="5781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Chaincord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(Smart Contract)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제목 134"/>
          <p:cNvSpPr txBox="1">
            <a:spLocks/>
          </p:cNvSpPr>
          <p:nvPr/>
        </p:nvSpPr>
        <p:spPr>
          <a:xfrm>
            <a:off x="199996" y="166693"/>
            <a:ext cx="9493751" cy="346075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txBody>
          <a:bodyPr lIns="91432" tIns="45716" rIns="91432" bIns="45716" anchor="ctr"/>
          <a:lstStyle/>
          <a:p>
            <a:pPr eaLnBrk="0" hangingPunct="0">
              <a:tabLst>
                <a:tab pos="4127136" algn="l"/>
                <a:tab pos="8352689" algn="r"/>
              </a:tabLst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I.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본</a:t>
            </a:r>
            <a:r>
              <a:rPr lang="ko-KR" altLang="en-US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인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인증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SDK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Architecture</a:t>
            </a:r>
            <a:endParaRPr lang="ko-KR" altLang="en-US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838142" y="5220691"/>
            <a:ext cx="4938600" cy="12326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fontAlgn="base" latinLnBrk="0">
              <a:lnSpc>
                <a:spcPct val="110000"/>
              </a:lnSpc>
              <a:spcBef>
                <a:spcPts val="300"/>
              </a:spcBef>
              <a:defRPr kumimoji="1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발급 </a:t>
            </a:r>
            <a:r>
              <a:rPr lang="en-US" altLang="ko-KR" sz="1000" b="1" dirty="0" smtClean="0"/>
              <a:t>API</a:t>
            </a:r>
          </a:p>
          <a:p>
            <a:r>
              <a:rPr lang="en-US" altLang="ko-KR" sz="800" b="1" dirty="0" smtClean="0"/>
              <a:t>     - Request</a:t>
            </a:r>
            <a:r>
              <a:rPr lang="en-US" altLang="ko-KR" sz="800" b="1" dirty="0"/>
              <a:t>:</a:t>
            </a:r>
            <a:r>
              <a:rPr lang="en-US" altLang="ko-KR" sz="800" dirty="0"/>
              <a:t> </a:t>
            </a:r>
            <a:r>
              <a:rPr lang="en-US" altLang="ko-KR" sz="800" dirty="0" err="1"/>
              <a:t>userID</a:t>
            </a:r>
            <a:r>
              <a:rPr lang="en-US" altLang="ko-KR" sz="800" dirty="0"/>
              <a:t>, Country, State, Locality, </a:t>
            </a:r>
            <a:r>
              <a:rPr lang="en-US" altLang="ko-KR" sz="800" dirty="0" smtClean="0"/>
              <a:t>Organization, </a:t>
            </a:r>
            <a:r>
              <a:rPr lang="en-US" altLang="ko-KR" sz="800" dirty="0" err="1" smtClean="0"/>
              <a:t>CommonName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SurName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en-US" altLang="ko-KR" b="1" dirty="0" smtClean="0"/>
              <a:t>Response: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, Certificate, Private Key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조회 </a:t>
            </a:r>
            <a:r>
              <a:rPr lang="en-US" altLang="ko-KR" sz="1000" b="1" dirty="0" smtClean="0"/>
              <a:t>API</a:t>
            </a:r>
          </a:p>
          <a:p>
            <a:r>
              <a:rPr lang="en-US" altLang="ko-KR" sz="1000" b="1" dirty="0" smtClean="0"/>
              <a:t>    </a:t>
            </a:r>
            <a:r>
              <a:rPr lang="en-US" altLang="ko-KR" b="1" dirty="0"/>
              <a:t>- Request:</a:t>
            </a:r>
            <a:r>
              <a:rPr lang="en-US" altLang="ko-KR" dirty="0"/>
              <a:t> </a:t>
            </a:r>
            <a:r>
              <a:rPr lang="en-US" altLang="ko-KR" dirty="0" err="1"/>
              <a:t>userID</a:t>
            </a:r>
            <a:r>
              <a:rPr lang="en-US" altLang="ko-KR" dirty="0"/>
              <a:t>, M</a:t>
            </a:r>
            <a:r>
              <a:rPr lang="en-US" altLang="ko-KR" dirty="0" smtClean="0"/>
              <a:t>essage, </a:t>
            </a:r>
            <a:r>
              <a:rPr lang="en-US" altLang="ko-KR" dirty="0" err="1" smtClean="0"/>
              <a:t>Encryte</a:t>
            </a:r>
            <a:r>
              <a:rPr lang="en-US" altLang="ko-KR" dirty="0" smtClean="0"/>
              <a:t>-Message, Certificate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smtClean="0"/>
              <a:t>  - </a:t>
            </a:r>
            <a:r>
              <a:rPr lang="en-US" altLang="ko-KR" b="1" dirty="0"/>
              <a:t>Response:</a:t>
            </a:r>
            <a:r>
              <a:rPr lang="en-US" altLang="ko-KR" dirty="0"/>
              <a:t> </a:t>
            </a:r>
            <a:r>
              <a:rPr lang="en-US" altLang="ko-KR" dirty="0" err="1"/>
              <a:t>userID</a:t>
            </a:r>
            <a:r>
              <a:rPr lang="en-US" altLang="ko-KR" dirty="0"/>
              <a:t>, </a:t>
            </a:r>
            <a:r>
              <a:rPr lang="en-US" altLang="ko-KR" dirty="0" smtClean="0"/>
              <a:t>Login-Result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360634" y="1700808"/>
            <a:ext cx="9272092" cy="2897253"/>
            <a:chOff x="360634" y="1700808"/>
            <a:chExt cx="9272092" cy="2897253"/>
          </a:xfrm>
        </p:grpSpPr>
        <p:grpSp>
          <p:nvGrpSpPr>
            <p:cNvPr id="75" name="그룹 145"/>
            <p:cNvGrpSpPr>
              <a:grpSpLocks/>
            </p:cNvGrpSpPr>
            <p:nvPr/>
          </p:nvGrpSpPr>
          <p:grpSpPr bwMode="auto">
            <a:xfrm>
              <a:off x="8114695" y="2968511"/>
              <a:ext cx="1394555" cy="1292750"/>
              <a:chOff x="3257780" y="1050348"/>
              <a:chExt cx="1244922" cy="1373170"/>
            </a:xfrm>
          </p:grpSpPr>
          <p:sp>
            <p:nvSpPr>
              <p:cNvPr id="76" name="타원 75"/>
              <p:cNvSpPr/>
              <p:nvPr/>
            </p:nvSpPr>
            <p:spPr bwMode="auto">
              <a:xfrm>
                <a:off x="3319205" y="1050348"/>
                <a:ext cx="1134850" cy="1373170"/>
              </a:xfrm>
              <a:prstGeom prst="ellipse">
                <a:avLst/>
              </a:prstGeom>
              <a:solidFill>
                <a:schemeClr val="bg1"/>
              </a:solidFill>
              <a:ln w="63500" cmpd="sng">
                <a:gradFill>
                  <a:gsLst>
                    <a:gs pos="50000">
                      <a:srgbClr val="A50021"/>
                    </a:gs>
                    <a:gs pos="51000">
                      <a:srgbClr val="FF7A00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직사각형 76"/>
              <p:cNvSpPr>
                <a:spLocks noChangeAspect="1"/>
              </p:cNvSpPr>
              <p:nvPr/>
            </p:nvSpPr>
            <p:spPr bwMode="auto">
              <a:xfrm>
                <a:off x="3257780" y="1425818"/>
                <a:ext cx="1244922" cy="608739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 smtClean="0">
                    <a:solidFill>
                      <a:srgbClr val="292929"/>
                    </a:solidFill>
                  </a:rPr>
                  <a:t>Fabric</a:t>
                </a:r>
                <a:br>
                  <a:rPr lang="en-US" altLang="ko-KR" sz="1200" b="1" dirty="0" smtClean="0">
                    <a:solidFill>
                      <a:srgbClr val="292929"/>
                    </a:solidFill>
                  </a:rPr>
                </a:br>
                <a:r>
                  <a:rPr lang="en-US" altLang="ko-KR" sz="1200" b="1" dirty="0" err="1" smtClean="0">
                    <a:solidFill>
                      <a:srgbClr val="292929"/>
                    </a:solidFill>
                  </a:rPr>
                  <a:t>Privatechain</a:t>
                </a:r>
                <a:endParaRPr lang="en-US" altLang="ko-KR" sz="1200" b="1" dirty="0">
                  <a:solidFill>
                    <a:srgbClr val="292929"/>
                  </a:solidFill>
                </a:endParaRPr>
              </a:p>
            </p:txBody>
          </p:sp>
        </p:grpSp>
        <p:sp>
          <p:nvSpPr>
            <p:cNvPr id="79" name="오각형 77"/>
            <p:cNvSpPr/>
            <p:nvPr/>
          </p:nvSpPr>
          <p:spPr>
            <a:xfrm>
              <a:off x="2626004" y="2692851"/>
              <a:ext cx="2439632" cy="1831369"/>
            </a:xfrm>
            <a:custGeom>
              <a:avLst/>
              <a:gdLst>
                <a:gd name="connsiteX0" fmla="*/ 0 w 1605429"/>
                <a:gd name="connsiteY0" fmla="*/ 0 h 578125"/>
                <a:gd name="connsiteX1" fmla="*/ 1502407 w 1605429"/>
                <a:gd name="connsiteY1" fmla="*/ 0 h 578125"/>
                <a:gd name="connsiteX2" fmla="*/ 1605429 w 1605429"/>
                <a:gd name="connsiteY2" fmla="*/ 289063 h 578125"/>
                <a:gd name="connsiteX3" fmla="*/ 1502407 w 1605429"/>
                <a:gd name="connsiteY3" fmla="*/ 578125 h 578125"/>
                <a:gd name="connsiteX4" fmla="*/ 0 w 1605429"/>
                <a:gd name="connsiteY4" fmla="*/ 578125 h 578125"/>
                <a:gd name="connsiteX5" fmla="*/ 0 w 1605429"/>
                <a:gd name="connsiteY5" fmla="*/ 0 h 578125"/>
                <a:gd name="connsiteX0" fmla="*/ 0 w 1520762"/>
                <a:gd name="connsiteY0" fmla="*/ 0 h 578125"/>
                <a:gd name="connsiteX1" fmla="*/ 1502407 w 1520762"/>
                <a:gd name="connsiteY1" fmla="*/ 0 h 578125"/>
                <a:gd name="connsiteX2" fmla="*/ 1520762 w 1520762"/>
                <a:gd name="connsiteY2" fmla="*/ 314463 h 578125"/>
                <a:gd name="connsiteX3" fmla="*/ 1502407 w 1520762"/>
                <a:gd name="connsiteY3" fmla="*/ 578125 h 578125"/>
                <a:gd name="connsiteX4" fmla="*/ 0 w 1520762"/>
                <a:gd name="connsiteY4" fmla="*/ 578125 h 578125"/>
                <a:gd name="connsiteX5" fmla="*/ 0 w 1520762"/>
                <a:gd name="connsiteY5" fmla="*/ 0 h 578125"/>
                <a:gd name="connsiteX0" fmla="*/ 0 w 1503829"/>
                <a:gd name="connsiteY0" fmla="*/ 0 h 578125"/>
                <a:gd name="connsiteX1" fmla="*/ 1502407 w 1503829"/>
                <a:gd name="connsiteY1" fmla="*/ 0 h 578125"/>
                <a:gd name="connsiteX2" fmla="*/ 1503829 w 1503829"/>
                <a:gd name="connsiteY2" fmla="*/ 322929 h 578125"/>
                <a:gd name="connsiteX3" fmla="*/ 1502407 w 1503829"/>
                <a:gd name="connsiteY3" fmla="*/ 578125 h 578125"/>
                <a:gd name="connsiteX4" fmla="*/ 0 w 1503829"/>
                <a:gd name="connsiteY4" fmla="*/ 578125 h 578125"/>
                <a:gd name="connsiteX5" fmla="*/ 0 w 1503829"/>
                <a:gd name="connsiteY5" fmla="*/ 0 h 57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3829" h="578125">
                  <a:moveTo>
                    <a:pt x="0" y="0"/>
                  </a:moveTo>
                  <a:lnTo>
                    <a:pt x="1502407" y="0"/>
                  </a:lnTo>
                  <a:lnTo>
                    <a:pt x="1503829" y="322929"/>
                  </a:lnTo>
                  <a:lnTo>
                    <a:pt x="1502407" y="578125"/>
                  </a:lnTo>
                  <a:lnTo>
                    <a:pt x="0" y="578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807978" y="2884943"/>
              <a:ext cx="863583" cy="3203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</a:t>
              </a:r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급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endPara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61060" y="2884943"/>
              <a:ext cx="863583" cy="1472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/>
                  </a:solidFill>
                </a:rPr>
                <a:t>Fabric Client</a:t>
              </a:r>
              <a:endParaRPr lang="ko-KR" altLang="en-US" sz="10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807978" y="3284984"/>
              <a:ext cx="863583" cy="3203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endPara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807978" y="4037071"/>
              <a:ext cx="863583" cy="3203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n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112930" y="3639425"/>
              <a:ext cx="253675" cy="35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ko-KR" sz="800" dirty="0" smtClean="0"/>
                <a:t>.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800" dirty="0" smtClean="0"/>
                <a:t>.</a:t>
              </a:r>
            </a:p>
            <a:p>
              <a:pPr>
                <a:lnSpc>
                  <a:spcPct val="70000"/>
                </a:lnSpc>
              </a:pPr>
              <a:r>
                <a:rPr lang="en-US" altLang="ko-KR" sz="800" dirty="0" smtClean="0"/>
                <a:t>.</a:t>
              </a:r>
            </a:p>
          </p:txBody>
        </p:sp>
        <p:sp>
          <p:nvSpPr>
            <p:cNvPr id="86" name="오각형 77"/>
            <p:cNvSpPr/>
            <p:nvPr/>
          </p:nvSpPr>
          <p:spPr>
            <a:xfrm>
              <a:off x="360634" y="2692851"/>
              <a:ext cx="1306946" cy="1831369"/>
            </a:xfrm>
            <a:custGeom>
              <a:avLst/>
              <a:gdLst>
                <a:gd name="connsiteX0" fmla="*/ 0 w 1605429"/>
                <a:gd name="connsiteY0" fmla="*/ 0 h 578125"/>
                <a:gd name="connsiteX1" fmla="*/ 1502407 w 1605429"/>
                <a:gd name="connsiteY1" fmla="*/ 0 h 578125"/>
                <a:gd name="connsiteX2" fmla="*/ 1605429 w 1605429"/>
                <a:gd name="connsiteY2" fmla="*/ 289063 h 578125"/>
                <a:gd name="connsiteX3" fmla="*/ 1502407 w 1605429"/>
                <a:gd name="connsiteY3" fmla="*/ 578125 h 578125"/>
                <a:gd name="connsiteX4" fmla="*/ 0 w 1605429"/>
                <a:gd name="connsiteY4" fmla="*/ 578125 h 578125"/>
                <a:gd name="connsiteX5" fmla="*/ 0 w 1605429"/>
                <a:gd name="connsiteY5" fmla="*/ 0 h 578125"/>
                <a:gd name="connsiteX0" fmla="*/ 0 w 1520762"/>
                <a:gd name="connsiteY0" fmla="*/ 0 h 578125"/>
                <a:gd name="connsiteX1" fmla="*/ 1502407 w 1520762"/>
                <a:gd name="connsiteY1" fmla="*/ 0 h 578125"/>
                <a:gd name="connsiteX2" fmla="*/ 1520762 w 1520762"/>
                <a:gd name="connsiteY2" fmla="*/ 314463 h 578125"/>
                <a:gd name="connsiteX3" fmla="*/ 1502407 w 1520762"/>
                <a:gd name="connsiteY3" fmla="*/ 578125 h 578125"/>
                <a:gd name="connsiteX4" fmla="*/ 0 w 1520762"/>
                <a:gd name="connsiteY4" fmla="*/ 578125 h 578125"/>
                <a:gd name="connsiteX5" fmla="*/ 0 w 1520762"/>
                <a:gd name="connsiteY5" fmla="*/ 0 h 578125"/>
                <a:gd name="connsiteX0" fmla="*/ 0 w 1503829"/>
                <a:gd name="connsiteY0" fmla="*/ 0 h 578125"/>
                <a:gd name="connsiteX1" fmla="*/ 1502407 w 1503829"/>
                <a:gd name="connsiteY1" fmla="*/ 0 h 578125"/>
                <a:gd name="connsiteX2" fmla="*/ 1503829 w 1503829"/>
                <a:gd name="connsiteY2" fmla="*/ 322929 h 578125"/>
                <a:gd name="connsiteX3" fmla="*/ 1502407 w 1503829"/>
                <a:gd name="connsiteY3" fmla="*/ 578125 h 578125"/>
                <a:gd name="connsiteX4" fmla="*/ 0 w 1503829"/>
                <a:gd name="connsiteY4" fmla="*/ 578125 h 578125"/>
                <a:gd name="connsiteX5" fmla="*/ 0 w 1503829"/>
                <a:gd name="connsiteY5" fmla="*/ 0 h 57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3829" h="578125">
                  <a:moveTo>
                    <a:pt x="0" y="0"/>
                  </a:moveTo>
                  <a:lnTo>
                    <a:pt x="1502407" y="0"/>
                  </a:lnTo>
                  <a:lnTo>
                    <a:pt x="1503829" y="322929"/>
                  </a:lnTo>
                  <a:lnTo>
                    <a:pt x="1502407" y="578125"/>
                  </a:lnTo>
                  <a:lnTo>
                    <a:pt x="0" y="578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Business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Service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꺾인 연결선 3"/>
            <p:cNvCxnSpPr>
              <a:stCxn id="80" idx="1"/>
              <a:endCxn id="86" idx="2"/>
            </p:cNvCxnSpPr>
            <p:nvPr/>
          </p:nvCxnSpPr>
          <p:spPr>
            <a:xfrm rot="10800000" flipV="1">
              <a:off x="1667582" y="3045129"/>
              <a:ext cx="1140397" cy="670688"/>
            </a:xfrm>
            <a:prstGeom prst="bentConnector3">
              <a:avLst>
                <a:gd name="adj1" fmla="val 50000"/>
              </a:avLst>
            </a:prstGeom>
            <a:ln w="6350" cmpd="sng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꺾인 연결선 86"/>
            <p:cNvCxnSpPr>
              <a:endCxn id="86" idx="2"/>
            </p:cNvCxnSpPr>
            <p:nvPr/>
          </p:nvCxnSpPr>
          <p:spPr>
            <a:xfrm rot="10800000" flipV="1">
              <a:off x="1667582" y="3445169"/>
              <a:ext cx="1140400" cy="270648"/>
            </a:xfrm>
            <a:prstGeom prst="bentConnector3">
              <a:avLst>
                <a:gd name="adj1" fmla="val 50000"/>
              </a:avLst>
            </a:prstGeom>
            <a:ln w="6350" cmpd="sng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85" idx="1"/>
              <a:endCxn id="86" idx="2"/>
            </p:cNvCxnSpPr>
            <p:nvPr/>
          </p:nvCxnSpPr>
          <p:spPr>
            <a:xfrm rot="10800000">
              <a:off x="1667582" y="3715817"/>
              <a:ext cx="1140397" cy="481440"/>
            </a:xfrm>
            <a:prstGeom prst="bentConnector3">
              <a:avLst>
                <a:gd name="adj1" fmla="val 50000"/>
              </a:avLst>
            </a:prstGeom>
            <a:ln w="6350" cmpd="sng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꺾인 연결선 88"/>
            <p:cNvCxnSpPr>
              <a:endCxn id="83" idx="3"/>
            </p:cNvCxnSpPr>
            <p:nvPr/>
          </p:nvCxnSpPr>
          <p:spPr>
            <a:xfrm rot="10800000">
              <a:off x="4924644" y="3621194"/>
              <a:ext cx="1099427" cy="94633"/>
            </a:xfrm>
            <a:prstGeom prst="bentConnector3">
              <a:avLst>
                <a:gd name="adj1" fmla="val 50000"/>
              </a:avLst>
            </a:prstGeom>
            <a:ln w="6350" cmpd="sng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>
              <a:stCxn id="83" idx="1"/>
              <a:endCxn id="80" idx="3"/>
            </p:cNvCxnSpPr>
            <p:nvPr/>
          </p:nvCxnSpPr>
          <p:spPr>
            <a:xfrm rot="10800000">
              <a:off x="3671562" y="3045129"/>
              <a:ext cx="389499" cy="576064"/>
            </a:xfrm>
            <a:prstGeom prst="bentConnector3">
              <a:avLst>
                <a:gd name="adj1" fmla="val 50000"/>
              </a:avLst>
            </a:prstGeom>
            <a:ln w="6350" cmpd="sng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꺾인 연결선 90"/>
            <p:cNvCxnSpPr>
              <a:stCxn id="83" idx="1"/>
              <a:endCxn id="84" idx="3"/>
            </p:cNvCxnSpPr>
            <p:nvPr/>
          </p:nvCxnSpPr>
          <p:spPr>
            <a:xfrm rot="10800000">
              <a:off x="3671562" y="3445171"/>
              <a:ext cx="389499" cy="176023"/>
            </a:xfrm>
            <a:prstGeom prst="bentConnector3">
              <a:avLst>
                <a:gd name="adj1" fmla="val 50000"/>
              </a:avLst>
            </a:prstGeom>
            <a:ln w="6350" cmpd="sng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꺾인 연결선 91"/>
            <p:cNvCxnSpPr>
              <a:stCxn id="83" idx="1"/>
              <a:endCxn id="85" idx="3"/>
            </p:cNvCxnSpPr>
            <p:nvPr/>
          </p:nvCxnSpPr>
          <p:spPr>
            <a:xfrm rot="10800000" flipV="1">
              <a:off x="3671562" y="3621193"/>
              <a:ext cx="389499" cy="576064"/>
            </a:xfrm>
            <a:prstGeom prst="bentConnector3">
              <a:avLst>
                <a:gd name="adj1" fmla="val 50000"/>
              </a:avLst>
            </a:prstGeom>
            <a:ln w="6350" cmpd="sng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92"/>
            <p:cNvCxnSpPr>
              <a:stCxn id="77" idx="1"/>
              <a:endCxn id="105" idx="2"/>
            </p:cNvCxnSpPr>
            <p:nvPr/>
          </p:nvCxnSpPr>
          <p:spPr>
            <a:xfrm rot="10800000" flipV="1">
              <a:off x="7322975" y="3608535"/>
              <a:ext cx="791721" cy="107281"/>
            </a:xfrm>
            <a:prstGeom prst="bentConnector3">
              <a:avLst>
                <a:gd name="adj1" fmla="val 50000"/>
              </a:avLst>
            </a:prstGeom>
            <a:ln w="6350" cmpd="sng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6024062" y="2204864"/>
              <a:ext cx="130694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 smtClean="0">
                  <a:solidFill>
                    <a:schemeClr val="tx1"/>
                  </a:solidFill>
                  <a:latin typeface="+mn-ea"/>
                </a:rPr>
                <a:t>Transaction</a:t>
              </a:r>
              <a:br>
                <a:rPr kumimoji="1" lang="en-US" altLang="ko-KR" sz="1000" b="1" dirty="0" smtClean="0">
                  <a:solidFill>
                    <a:schemeClr val="tx1"/>
                  </a:solidFill>
                  <a:latin typeface="+mn-ea"/>
                </a:rPr>
              </a:br>
              <a:r>
                <a:rPr kumimoji="1" lang="en-US" altLang="ko-KR" sz="1000" b="1" dirty="0" smtClean="0">
                  <a:solidFill>
                    <a:schemeClr val="tx1"/>
                  </a:solidFill>
                  <a:latin typeface="+mn-ea"/>
                </a:rPr>
                <a:t>Trigger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626003" y="2204864"/>
              <a:ext cx="243963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 smtClean="0">
                  <a:solidFill>
                    <a:schemeClr val="tx1"/>
                  </a:solidFill>
                  <a:latin typeface="+mn-ea"/>
                </a:rPr>
                <a:t>Web-based Service Module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60634" y="2204864"/>
              <a:ext cx="1306946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 smtClean="0">
                  <a:solidFill>
                    <a:schemeClr val="tx1"/>
                  </a:solidFill>
                  <a:latin typeface="+mn-ea"/>
                </a:rPr>
                <a:t>UX/UI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100309" y="2204864"/>
              <a:ext cx="1437640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 smtClean="0">
                  <a:solidFill>
                    <a:schemeClr val="tx1"/>
                  </a:solidFill>
                  <a:latin typeface="+mn-ea"/>
                </a:rPr>
                <a:t>Consensus</a:t>
              </a:r>
            </a:p>
          </p:txBody>
        </p:sp>
        <p:sp>
          <p:nvSpPr>
            <p:cNvPr id="105" name="오각형 77"/>
            <p:cNvSpPr/>
            <p:nvPr/>
          </p:nvSpPr>
          <p:spPr>
            <a:xfrm>
              <a:off x="6016028" y="2692851"/>
              <a:ext cx="1306946" cy="1831369"/>
            </a:xfrm>
            <a:custGeom>
              <a:avLst/>
              <a:gdLst>
                <a:gd name="connsiteX0" fmla="*/ 0 w 1605429"/>
                <a:gd name="connsiteY0" fmla="*/ 0 h 578125"/>
                <a:gd name="connsiteX1" fmla="*/ 1502407 w 1605429"/>
                <a:gd name="connsiteY1" fmla="*/ 0 h 578125"/>
                <a:gd name="connsiteX2" fmla="*/ 1605429 w 1605429"/>
                <a:gd name="connsiteY2" fmla="*/ 289063 h 578125"/>
                <a:gd name="connsiteX3" fmla="*/ 1502407 w 1605429"/>
                <a:gd name="connsiteY3" fmla="*/ 578125 h 578125"/>
                <a:gd name="connsiteX4" fmla="*/ 0 w 1605429"/>
                <a:gd name="connsiteY4" fmla="*/ 578125 h 578125"/>
                <a:gd name="connsiteX5" fmla="*/ 0 w 1605429"/>
                <a:gd name="connsiteY5" fmla="*/ 0 h 578125"/>
                <a:gd name="connsiteX0" fmla="*/ 0 w 1520762"/>
                <a:gd name="connsiteY0" fmla="*/ 0 h 578125"/>
                <a:gd name="connsiteX1" fmla="*/ 1502407 w 1520762"/>
                <a:gd name="connsiteY1" fmla="*/ 0 h 578125"/>
                <a:gd name="connsiteX2" fmla="*/ 1520762 w 1520762"/>
                <a:gd name="connsiteY2" fmla="*/ 314463 h 578125"/>
                <a:gd name="connsiteX3" fmla="*/ 1502407 w 1520762"/>
                <a:gd name="connsiteY3" fmla="*/ 578125 h 578125"/>
                <a:gd name="connsiteX4" fmla="*/ 0 w 1520762"/>
                <a:gd name="connsiteY4" fmla="*/ 578125 h 578125"/>
                <a:gd name="connsiteX5" fmla="*/ 0 w 1520762"/>
                <a:gd name="connsiteY5" fmla="*/ 0 h 578125"/>
                <a:gd name="connsiteX0" fmla="*/ 0 w 1503829"/>
                <a:gd name="connsiteY0" fmla="*/ 0 h 578125"/>
                <a:gd name="connsiteX1" fmla="*/ 1502407 w 1503829"/>
                <a:gd name="connsiteY1" fmla="*/ 0 h 578125"/>
                <a:gd name="connsiteX2" fmla="*/ 1503829 w 1503829"/>
                <a:gd name="connsiteY2" fmla="*/ 322929 h 578125"/>
                <a:gd name="connsiteX3" fmla="*/ 1502407 w 1503829"/>
                <a:gd name="connsiteY3" fmla="*/ 578125 h 578125"/>
                <a:gd name="connsiteX4" fmla="*/ 0 w 1503829"/>
                <a:gd name="connsiteY4" fmla="*/ 578125 h 578125"/>
                <a:gd name="connsiteX5" fmla="*/ 0 w 1503829"/>
                <a:gd name="connsiteY5" fmla="*/ 0 h 57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3829" h="578125">
                  <a:moveTo>
                    <a:pt x="0" y="0"/>
                  </a:moveTo>
                  <a:lnTo>
                    <a:pt x="1502407" y="0"/>
                  </a:lnTo>
                  <a:lnTo>
                    <a:pt x="1503829" y="322929"/>
                  </a:lnTo>
                  <a:lnTo>
                    <a:pt x="1502407" y="578125"/>
                  </a:lnTo>
                  <a:lnTo>
                    <a:pt x="0" y="578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dirty="0" err="1" smtClean="0">
                  <a:solidFill>
                    <a:schemeClr val="tx1"/>
                  </a:solidFill>
                </a:rPr>
                <a:t>Chaincode</a:t>
              </a:r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sz="1000" b="1" i="1" dirty="0" smtClean="0">
                  <a:solidFill>
                    <a:schemeClr val="bg1">
                      <a:lumMod val="50000"/>
                    </a:schemeClr>
                  </a:solidFill>
                </a:rPr>
                <a:t>(Smart Contract)</a:t>
              </a:r>
              <a:endParaRPr lang="en-US" altLang="ko-KR" sz="10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54372" y="1827890"/>
              <a:ext cx="435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99CC00"/>
                  </a:solidFill>
                </a:rPr>
                <a:t>√</a:t>
              </a:r>
              <a:endParaRPr lang="ko-KR" altLang="en-US" b="1" dirty="0">
                <a:solidFill>
                  <a:srgbClr val="99CC0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392790" y="1836357"/>
              <a:ext cx="1571980" cy="353649"/>
            </a:xfrm>
            <a:prstGeom prst="rect">
              <a:avLst/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1000" b="1" i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SK</a:t>
              </a:r>
              <a:r>
                <a:rPr lang="ko-KR" altLang="en-US" sz="1000" b="1" i="1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인포섹</a:t>
              </a:r>
              <a:r>
                <a:rPr lang="ko-KR" altLang="en-US" sz="1000" b="1" i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개발 영역</a:t>
              </a:r>
              <a:endParaRPr lang="ko-KR" altLang="en-US" sz="10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>
              <a:off x="360634" y="1798420"/>
              <a:ext cx="1877146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>
              <a:off x="2237781" y="1798420"/>
              <a:ext cx="5703135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>
              <a:off x="7940916" y="1798420"/>
              <a:ext cx="1691810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629248" y="1700808"/>
              <a:ext cx="823092" cy="2034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Front-end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651261" y="1700808"/>
              <a:ext cx="823092" cy="2034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Middleware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604008" y="1700808"/>
              <a:ext cx="464613" cy="2034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Infra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096694" y="3260175"/>
              <a:ext cx="785076" cy="1011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인증서 모</a:t>
              </a:r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듈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갱신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폐기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인증</a:t>
              </a:r>
              <a:r>
                <a:rPr lang="ko-KR" altLang="en-US" sz="10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sz="10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맑은 고딕" panose="020B0503020000020004" pitchFamily="50" charset="-127"/>
                </a:rPr>
                <a:t>Core</a:t>
              </a:r>
              <a:endParaRPr lang="ko-KR" altLang="en-US" sz="1000" b="1" i="1" baseline="300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559366" y="2149790"/>
              <a:ext cx="4858772" cy="2448271"/>
            </a:xfrm>
            <a:prstGeom prst="rect">
              <a:avLst/>
            </a:prstGeom>
            <a:ln w="22225">
              <a:solidFill>
                <a:srgbClr val="C00000"/>
              </a:solidFill>
              <a:prstDash val="sysDot"/>
            </a:ln>
          </p:spPr>
          <p:txBody>
            <a:bodyPr wrap="none">
              <a:noAutofit/>
            </a:bodyPr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47098" y="3356992"/>
              <a:ext cx="1149430" cy="9143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</a:t>
              </a:r>
              <a:r>
                <a:rPr lang="ko-KR" altLang="en-US" sz="10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툴킷</a:t>
              </a:r>
              <a:r>
                <a:rPr lang="ko-KR" alt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서버</a:t>
              </a:r>
              <a:endPara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은행 웹 서버</a:t>
              </a:r>
              <a:endPara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End-User</a:t>
              </a:r>
              <a:br>
                <a:rPr lang="en-US" altLang="ko-KR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ko-KR" altLang="en-US" sz="1000" b="1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1" name="꺾인 연결선 140"/>
            <p:cNvCxnSpPr>
              <a:endCxn id="140" idx="2"/>
            </p:cNvCxnSpPr>
            <p:nvPr/>
          </p:nvCxnSpPr>
          <p:spPr>
            <a:xfrm rot="10800000" flipV="1">
              <a:off x="1021814" y="2954616"/>
              <a:ext cx="1875041" cy="1316682"/>
            </a:xfrm>
            <a:prstGeom prst="bentConnector4">
              <a:avLst>
                <a:gd name="adj1" fmla="val 34675"/>
                <a:gd name="adj2" fmla="val 117362"/>
              </a:avLst>
            </a:prstGeom>
            <a:ln w="6350" cmpd="sng"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2719958" y="2717158"/>
              <a:ext cx="312907" cy="203488"/>
            </a:xfrm>
            <a:prstGeom prst="rect">
              <a:avLst/>
            </a:prstGeom>
            <a:noFill/>
          </p:spPr>
          <p:txBody>
            <a:bodyPr wrap="none" lIns="0" tIns="0" rIns="0" rtlCol="0" anchor="ctr" anchorCtr="0"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007864" y="4001124"/>
              <a:ext cx="312907" cy="203488"/>
            </a:xfrm>
            <a:prstGeom prst="rect">
              <a:avLst/>
            </a:prstGeom>
            <a:noFill/>
          </p:spPr>
          <p:txBody>
            <a:bodyPr wrap="none" lIns="0" tIns="0" rIns="0" rtlCol="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42271" y="2686340"/>
              <a:ext cx="11904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i="1" dirty="0" smtClean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RESTful API </a:t>
              </a:r>
              <a:endParaRPr lang="ko-KR" altLang="en-US" sz="1000" b="1" i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43681" y="3602028"/>
              <a:ext cx="312907" cy="203488"/>
            </a:xfrm>
            <a:prstGeom prst="rect">
              <a:avLst/>
            </a:prstGeom>
            <a:noFill/>
          </p:spPr>
          <p:txBody>
            <a:bodyPr wrap="none" lIns="0" tIns="0" rIns="0" rtlCol="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3694" y="5220691"/>
            <a:ext cx="4489636" cy="12326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fontAlgn="base" latinLnBrk="0">
              <a:lnSpc>
                <a:spcPct val="110000"/>
              </a:lnSpc>
              <a:spcBef>
                <a:spcPts val="300"/>
              </a:spcBef>
              <a:defRPr kumimoji="1"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발급 </a:t>
            </a:r>
            <a:r>
              <a:rPr lang="en-US" altLang="ko-KR" sz="1000" b="1" dirty="0" smtClean="0"/>
              <a:t>API</a:t>
            </a:r>
          </a:p>
          <a:p>
            <a:r>
              <a:rPr lang="en-US" altLang="ko-KR" sz="800" b="1" dirty="0" smtClean="0"/>
              <a:t>     - Request</a:t>
            </a:r>
            <a:r>
              <a:rPr lang="en-US" altLang="ko-KR" sz="800" b="1" dirty="0"/>
              <a:t>:</a:t>
            </a:r>
            <a:r>
              <a:rPr lang="en-US" altLang="ko-KR" sz="800" dirty="0"/>
              <a:t> </a:t>
            </a:r>
            <a:r>
              <a:rPr lang="en-US" altLang="ko-KR" sz="800" dirty="0" err="1"/>
              <a:t>userID</a:t>
            </a:r>
            <a:r>
              <a:rPr lang="en-US" altLang="ko-KR" sz="800" dirty="0"/>
              <a:t>, Country, State, Locality, </a:t>
            </a:r>
            <a:r>
              <a:rPr lang="en-US" altLang="ko-KR" sz="800" dirty="0" smtClean="0"/>
              <a:t>Organization, </a:t>
            </a:r>
            <a:r>
              <a:rPr lang="en-US" altLang="ko-KR" sz="800" dirty="0" err="1" smtClean="0"/>
              <a:t>CommonName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SurName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en-US" altLang="ko-KR" b="1" dirty="0" smtClean="0"/>
              <a:t>Response:</a:t>
            </a:r>
            <a:r>
              <a:rPr lang="en-US" altLang="ko-KR" dirty="0" smtClean="0"/>
              <a:t> Certificate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조회 </a:t>
            </a:r>
            <a:r>
              <a:rPr lang="en-US" altLang="ko-KR" sz="1000" b="1" dirty="0" smtClean="0"/>
              <a:t>API</a:t>
            </a:r>
          </a:p>
          <a:p>
            <a:r>
              <a:rPr lang="en-US" altLang="ko-KR" sz="1000" b="1" dirty="0" smtClean="0"/>
              <a:t>    </a:t>
            </a:r>
            <a:r>
              <a:rPr lang="en-US" altLang="ko-KR" b="1" dirty="0"/>
              <a:t>- Request:</a:t>
            </a:r>
            <a:r>
              <a:rPr lang="en-US" altLang="ko-KR" dirty="0"/>
              <a:t>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, Message, </a:t>
            </a:r>
            <a:r>
              <a:rPr lang="en-US" altLang="ko-KR" dirty="0" err="1" smtClean="0"/>
              <a:t>Encryte</a:t>
            </a:r>
            <a:r>
              <a:rPr lang="en-US" altLang="ko-KR" dirty="0" smtClean="0"/>
              <a:t>-Message, Certificate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smtClean="0"/>
              <a:t>  - </a:t>
            </a:r>
            <a:r>
              <a:rPr lang="en-US" altLang="ko-KR" b="1" dirty="0"/>
              <a:t>Response:</a:t>
            </a:r>
            <a:r>
              <a:rPr lang="en-US" altLang="ko-KR" dirty="0"/>
              <a:t> </a:t>
            </a:r>
            <a:r>
              <a:rPr lang="en-US" altLang="ko-KR" dirty="0" smtClean="0"/>
              <a:t>Login-Result</a:t>
            </a:r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415702" y="5157192"/>
            <a:ext cx="412859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875244" y="5157192"/>
            <a:ext cx="454145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5681" y="4880193"/>
            <a:ext cx="59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AS-IS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776487" y="4896595"/>
            <a:ext cx="653705" cy="26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TO-BE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225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146</Words>
  <Application>Microsoft Office PowerPoint</Application>
  <PresentationFormat>사용자 지정</PresentationFormat>
  <Paragraphs>44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130</cp:revision>
  <cp:lastPrinted>2017-01-20T03:10:20Z</cp:lastPrinted>
  <dcterms:created xsi:type="dcterms:W3CDTF">2017-01-05T12:50:40Z</dcterms:created>
  <dcterms:modified xsi:type="dcterms:W3CDTF">2017-05-22T06:10:12Z</dcterms:modified>
</cp:coreProperties>
</file>