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8"/>
  </p:notesMasterIdLst>
  <p:sldIdLst>
    <p:sldId id="256" r:id="rId2"/>
    <p:sldId id="5205" r:id="rId3"/>
    <p:sldId id="285" r:id="rId4"/>
    <p:sldId id="5207" r:id="rId5"/>
    <p:sldId id="5208" r:id="rId6"/>
    <p:sldId id="5206" r:id="rId7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аранов Роман Владимирович" initials="ТРВ" lastIdx="1" clrIdx="0">
    <p:extLst>
      <p:ext uri="{19B8F6BF-5375-455C-9EA6-DF929625EA0E}">
        <p15:presenceInfo xmlns:p15="http://schemas.microsoft.com/office/powerpoint/2012/main" userId="Таранов Роман Владими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5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B08F6-A763-4ECC-B1F1-39E9678FD059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5945-36D0-4FB2-87A3-DB123570D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28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1A1B-6C60-A344-A573-F42A8914F71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84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http://3D8AC660BCB05384D678D60BEF9C08E9.dms.sberbank.ru/3D8AC660BCB05384D678D60BEF9C08E9-AECF245F8C9B914F0C2989A94469BBEA-568CE4AC14AF8F02F3B099876E071B35/1.pn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492A97B8FEF938965DB9401028C43100.dms.sberbank.ru/492A97B8FEF938965DB9401028C43100-AECF245F8C9B914F0C2989A94469BBEA-824DE5812874340835D039F828E6D99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http://492A97B8FEF938965DB9401028C43100.dms.sberbank.ru/492A97B8FEF938965DB9401028C43100-AECF245F8C9B914F0C2989A94469BBEA-824DE5812874340835D039F828E6D99F/1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BE484D-3412-4862-8607-E8FD945395EE}" type="datetime1">
              <a:rPr lang="en-US" smtClean="0"/>
              <a:t>5/27/21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BE2ED7B-65D8-4F15-AB72-D280608FBC7F}" type="datetime1">
              <a:rPr lang="en-US" smtClean="0"/>
              <a:t>5/27/21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5BC82D98-1106-4B60-93E0-4F551CD44AB5}" type="datetime1">
              <a:rPr lang="en-US" smtClean="0"/>
              <a:t>5/27/21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A57936B0-46D5-4C0A-B5A0-4F034D64EEAA}" type="datetime1">
              <a:rPr lang="en-US" smtClean="0"/>
              <a:t>5/27/21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4C54B663-3E26-415A-B8A2-905BDF9DE907}" type="datetime1">
              <a:rPr lang="en-US" smtClean="0"/>
              <a:t>5/27/21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5D3AD0-0FC0-454C-82F1-A984C4CCCEFF}" type="datetime1">
              <a:rPr lang="en-US" smtClean="0"/>
              <a:t>5/27/21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Фото на весь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0" tIns="0" rIns="0" bIns="0" rtlCol="0" anchor="t">
            <a:noAutofit/>
          </a:bodyPr>
          <a:lstStyle>
            <a:lvl1pPr>
              <a:defRPr lang="ru-RU" sz="1600" dirty="0">
                <a:solidFill>
                  <a:schemeClr val="bg1">
                    <a:lumMod val="65000"/>
                  </a:schemeClr>
                </a:solidFill>
                <a:effectLst/>
              </a:defRPr>
            </a:lvl1pPr>
          </a:lstStyle>
          <a:p>
            <a:pPr lvl="0" algn="ctr" defTabSz="292063"/>
            <a:r>
              <a:rPr lang="ru-RU" dirty="0"/>
              <a:t> </a:t>
            </a:r>
          </a:p>
        </p:txBody>
      </p:sp>
      <p:pic>
        <p:nvPicPr>
          <p:cNvPr id="33" name="Рисунок 32" descr="http://3D8AC660BCB05384D678D60BEF9C08E9.dms.sberbank.ru/3D8AC660BCB05384D678D60BEF9C08E9-AECF245F8C9B914F0C2989A94469BBEA-568CE4AC14AF8F02F3B099876E071B35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4" name="Рисунок 33" descr="http://3D8AC660BCB05384D678D60BEF9C08E9.dms.sberbank.ru/3D8AC660BCB05384D678D60BEF9C08E9-AECF245F8C9B914F0C2989A94469BBEA-568CE4AC14AF8F02F3B099876E071B35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5" name="Рисунок 34" descr="http://3D8AC660BCB05384D678D60BEF9C08E9.dms.sberbank.ru/3D8AC660BCB05384D678D60BEF9C08E9-AECF245F8C9B914F0C2989A94469BBEA-568CE4AC14AF8F02F3B099876E071B35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B6E240-CE2A-4026-8AAB-7B938B2B85A6}" type="datetime1">
              <a:rPr lang="en-US" smtClean="0"/>
              <a:t>5/27/21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403" name="Рисунок 402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04" name="Рисунок 403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05" name="Рисунок 404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06" name="Рисунок 405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07" name="Рисунок 406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08" name="Рисунок 407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09" name="Рисунок 408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10" name="Рисунок 409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11" name="Рисунок 410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12" name="Рисунок 411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13" name="Рисунок 412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14" name="Рисунок 413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15" name="Рисунок 414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16" name="Рисунок 415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17" name="Рисунок 416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18" name="Рисунок 417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19" name="Рисунок 418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20" name="Рисунок 419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21" name="Рисунок 420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97858DEA-CE95-4D32-BE2F-81451255DB1C}" type="datetime1">
              <a:rPr lang="en-US" smtClean="0"/>
              <a:t>5/27/21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83FC89E4-AF39-4EA3-A0B4-3BE24CA29A6D}" type="datetime1">
              <a:rPr lang="en-US" smtClean="0"/>
              <a:t>5/27/21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95102B1-C94D-4B28-A7A2-1FF5B05AB096}" type="datetime1">
              <a:rPr lang="en-US" smtClean="0"/>
              <a:t>5/27/21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53A51E-CA75-4C37-A545-C529FC56CB5D}" type="datetime1">
              <a:rPr lang="en-US" smtClean="0"/>
              <a:t>5/27/21</a:t>
            </a:fld>
            <a:endParaRPr lang="en-US"/>
          </a:p>
        </p:txBody>
      </p:sp>
      <p:pic>
        <p:nvPicPr>
          <p:cNvPr id="21" name="Рисунок 20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2" name="Рисунок 21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3" name="Рисунок 22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4" name="Рисунок 23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5" name="Рисунок 24" descr="http://492A97B8FEF938965DB9401028C43100.dms.sberbank.ru/492A97B8FEF938965DB9401028C43100-AECF245F8C9B914F0C2989A94469BBEA-824DE5812874340835D039F828E6D99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1426EA-91E3-4287-AE74-13B54D3F7B64}" type="datetime1">
              <a:rPr lang="en-US" smtClean="0"/>
              <a:t>5/27/21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92E6F0-B0CD-4318-8DDE-237D223467E9}" type="datetime1">
              <a:rPr lang="en-US" smtClean="0"/>
              <a:t>5/27/21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667000"/>
            <a:ext cx="8305800" cy="263420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>
              <a:defRPr/>
            </a:pPr>
            <a:r>
              <a:rPr lang="ru-RU" sz="5400" b="1" dirty="0">
                <a:solidFill>
                  <a:srgbClr val="333F48"/>
                </a:solidFill>
              </a:rPr>
              <a:t>Выпускная работа</a:t>
            </a:r>
            <a:endParaRPr dirty="0"/>
          </a:p>
        </p:txBody>
      </p:sp>
      <p:sp>
        <p:nvSpPr>
          <p:cNvPr id="3" name="Text Placeholder 45"/>
          <p:cNvSpPr>
            <a:spLocks/>
          </p:cNvSpPr>
          <p:nvPr/>
        </p:nvSpPr>
        <p:spPr bwMode="auto">
          <a:xfrm>
            <a:off x="706191" y="5781068"/>
            <a:ext cx="10800009" cy="38402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>
            <a:lvl1pPr marL="0" indent="0" algn="l" defTabSz="914400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700" b="0" i="0" cap="none">
                <a:solidFill>
                  <a:srgbClr val="58585A"/>
                </a:solidFill>
                <a:latin typeface="+mj-lt"/>
                <a:ea typeface="Arial"/>
                <a:cs typeface="Arial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lang="ru-RU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ru-RU" sz="2000" dirty="0">
                <a:solidFill>
                  <a:srgbClr val="333F48"/>
                </a:solidFill>
                <a:latin typeface="SB Sans Text Light"/>
                <a:cs typeface="SB Sans Text Light"/>
              </a:rPr>
              <a:t>Виталий Наумов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6739" y="474245"/>
            <a:ext cx="11238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2BA63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Задание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1905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30" name="Прямоугольник 29"/>
          <p:cNvSpPr/>
          <p:nvPr/>
        </p:nvSpPr>
        <p:spPr>
          <a:xfrm>
            <a:off x="644450" y="1052736"/>
            <a:ext cx="11070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47B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Разработать систему учета и расчета кредитов</a:t>
            </a:r>
            <a:endParaRPr lang="en" sz="3600" b="1" dirty="0">
              <a:solidFill>
                <a:srgbClr val="47B9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Облако 1"/>
          <p:cNvSpPr/>
          <p:nvPr/>
        </p:nvSpPr>
        <p:spPr>
          <a:xfrm>
            <a:off x="587827" y="3017519"/>
            <a:ext cx="1789611" cy="1529347"/>
          </a:xfrm>
          <a:prstGeom prst="cloud">
            <a:avLst/>
          </a:prstGeom>
          <a:solidFill>
            <a:srgbClr val="258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</a:t>
            </a:r>
            <a:endParaRPr lang="ru-RU" sz="4000" dirty="0"/>
          </a:p>
        </p:txBody>
      </p:sp>
      <p:sp>
        <p:nvSpPr>
          <p:cNvPr id="3" name="Цилиндр 2"/>
          <p:cNvSpPr/>
          <p:nvPr/>
        </p:nvSpPr>
        <p:spPr>
          <a:xfrm>
            <a:off x="10228218" y="4546866"/>
            <a:ext cx="1384663" cy="178862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DB</a:t>
            </a:r>
            <a:endParaRPr lang="ru-RU" sz="3600" dirty="0"/>
          </a:p>
        </p:txBody>
      </p:sp>
      <p:sp>
        <p:nvSpPr>
          <p:cNvPr id="4" name="Багетная рамка 3"/>
          <p:cNvSpPr/>
          <p:nvPr/>
        </p:nvSpPr>
        <p:spPr>
          <a:xfrm>
            <a:off x="3148148" y="2464337"/>
            <a:ext cx="6270172" cy="3871149"/>
          </a:xfrm>
          <a:prstGeom prst="bevel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57" y="2855256"/>
            <a:ext cx="3089310" cy="30893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1" y="2966575"/>
            <a:ext cx="1791587" cy="1552708"/>
          </a:xfrm>
          <a:prstGeom prst="rect">
            <a:avLst/>
          </a:prstGeom>
        </p:spPr>
      </p:pic>
      <p:sp>
        <p:nvSpPr>
          <p:cNvPr id="8" name="Двойная стрелка влево/вправо 7"/>
          <p:cNvSpPr/>
          <p:nvPr/>
        </p:nvSpPr>
        <p:spPr>
          <a:xfrm>
            <a:off x="1639388" y="4754880"/>
            <a:ext cx="1391195" cy="5878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Двойная стрелка влево/вправо 13"/>
          <p:cNvSpPr/>
          <p:nvPr/>
        </p:nvSpPr>
        <p:spPr>
          <a:xfrm>
            <a:off x="9535885" y="3665123"/>
            <a:ext cx="1391195" cy="5878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08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27728" y="29369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3" name="Заголовок 4">
            <a:extLst>
              <a:ext uri="{FF2B5EF4-FFF2-40B4-BE49-F238E27FC236}">
                <a16:creationId xmlns:a16="http://schemas.microsoft.com/office/drawing/2014/main" id="{E214A1B7-BA3E-9540-B692-7F440FF9D056}"/>
              </a:ext>
            </a:extLst>
          </p:cNvPr>
          <p:cNvSpPr>
            <a:spLocks/>
          </p:cNvSpPr>
          <p:nvPr/>
        </p:nvSpPr>
        <p:spPr bwMode="auto">
          <a:xfrm>
            <a:off x="623392" y="332656"/>
            <a:ext cx="8305800" cy="83400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4400" b="1" dirty="0">
                <a:solidFill>
                  <a:srgbClr val="333F48"/>
                </a:solidFill>
                <a:latin typeface="SB Sans Display Semibold"/>
              </a:rPr>
              <a:t>Требования к проекту</a:t>
            </a:r>
            <a:endParaRPr sz="44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9E57E88-6C7D-744F-ABE8-869C0FC29CBE}"/>
              </a:ext>
            </a:extLst>
          </p:cNvPr>
          <p:cNvSpPr>
            <a:spLocks/>
          </p:cNvSpPr>
          <p:nvPr/>
        </p:nvSpPr>
        <p:spPr bwMode="auto">
          <a:xfrm>
            <a:off x="501844" y="1016636"/>
            <a:ext cx="11240720" cy="5400600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Система должна иметь </a:t>
            </a:r>
            <a:r>
              <a:rPr lang="en-US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UI, </a:t>
            </a: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основную серверную часть, БД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Минимальный функционал, который необходимо реализовать: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Arial"/>
              <a:buAutoNum type="arabicPeriod"/>
              <a:defRPr/>
            </a:pPr>
            <a:r>
              <a:rPr lang="ru-RU" sz="2000" dirty="0">
                <a:latin typeface="SB Sans Text Light" panose="020B0303040504020204" pitchFamily="34" charset="-52"/>
              </a:rPr>
              <a:t>Приложение должно реализовывать следующие функции: </a:t>
            </a:r>
          </a:p>
          <a:p>
            <a:pPr marL="971550" lvl="1" indent="-514350" defTabSz="360000">
              <a:lnSpc>
                <a:spcPct val="150000"/>
              </a:lnSpc>
              <a:spcBef>
                <a:spcPts val="0"/>
              </a:spcBef>
              <a:buFont typeface="Arial"/>
              <a:buAutoNum type="arabicPeriod"/>
              <a:defRPr/>
            </a:pPr>
            <a:r>
              <a:rPr lang="ru-RU" sz="1600" dirty="0">
                <a:latin typeface="SB Sans Text Light" panose="020B0303040504020204" pitchFamily="34" charset="-52"/>
              </a:rPr>
              <a:t>Добавление, редактирование и удаление </a:t>
            </a:r>
            <a:r>
              <a:rPr lang="ru-RU" sz="1600" dirty="0" err="1">
                <a:latin typeface="SB Sans Text Light" panose="020B0303040504020204" pitchFamily="34" charset="-52"/>
              </a:rPr>
              <a:t>сущностеи</a:t>
            </a:r>
            <a:r>
              <a:rPr lang="ru-RU" sz="1600" dirty="0">
                <a:latin typeface="SB Sans Text Light" panose="020B0303040504020204" pitchFamily="34" charset="-52"/>
              </a:rPr>
              <a:t>̆. </a:t>
            </a:r>
          </a:p>
          <a:p>
            <a:pPr marL="971550" lvl="1" indent="-514350" defTabSz="360000">
              <a:lnSpc>
                <a:spcPct val="150000"/>
              </a:lnSpc>
              <a:spcBef>
                <a:spcPts val="0"/>
              </a:spcBef>
              <a:buFont typeface="Arial"/>
              <a:buAutoNum type="arabicPeriod"/>
              <a:defRPr/>
            </a:pPr>
            <a:r>
              <a:rPr lang="ru-RU" sz="1600" dirty="0">
                <a:latin typeface="SB Sans Text Light" panose="020B0303040504020204" pitchFamily="34" charset="-52"/>
              </a:rPr>
              <a:t>Процесс оформления кредита на клиента с созданием графика </a:t>
            </a:r>
            <a:r>
              <a:rPr lang="ru-RU" sz="1600" dirty="0" err="1">
                <a:latin typeface="SB Sans Text Light" panose="020B0303040504020204" pitchFamily="34" charset="-52"/>
              </a:rPr>
              <a:t>платежеи</a:t>
            </a:r>
            <a:r>
              <a:rPr lang="ru-RU" sz="1600" dirty="0">
                <a:latin typeface="SB Sans Text Light" panose="020B0303040504020204" pitchFamily="34" charset="-52"/>
              </a:rPr>
              <a:t>̆ и расчетом необходимых сумм: </a:t>
            </a:r>
          </a:p>
          <a:p>
            <a:pPr marL="914400" lvl="2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" sz="1200" dirty="0"/>
              <a:t>o </a:t>
            </a:r>
            <a:r>
              <a:rPr lang="ru-RU" sz="1200" dirty="0" err="1">
                <a:latin typeface="SB Sans Text Light" panose="020B0303040504020204" pitchFamily="34" charset="-52"/>
              </a:rPr>
              <a:t>Автоматическии</a:t>
            </a:r>
            <a:r>
              <a:rPr lang="ru-RU" sz="1200" dirty="0">
                <a:latin typeface="SB Sans Text Light" panose="020B0303040504020204" pitchFamily="34" charset="-52"/>
              </a:rPr>
              <a:t>̆ расчет </a:t>
            </a:r>
            <a:r>
              <a:rPr lang="ru-RU" sz="1200" dirty="0" err="1">
                <a:latin typeface="SB Sans Text Light" panose="020B0303040504020204" pitchFamily="34" charset="-52"/>
              </a:rPr>
              <a:t>итоговои</a:t>
            </a:r>
            <a:r>
              <a:rPr lang="ru-RU" sz="1200" dirty="0">
                <a:latin typeface="SB Sans Text Light" panose="020B0303040504020204" pitchFamily="34" charset="-52"/>
              </a:rPr>
              <a:t>̆ суммы процентов по кредиту;</a:t>
            </a:r>
            <a:br>
              <a:rPr lang="ru-RU" sz="1200" dirty="0">
                <a:latin typeface="SB Sans Text Light" panose="020B0303040504020204" pitchFamily="34" charset="-52"/>
              </a:rPr>
            </a:br>
            <a:r>
              <a:rPr lang="en" sz="1200" dirty="0"/>
              <a:t>o </a:t>
            </a:r>
            <a:r>
              <a:rPr lang="ru-RU" sz="1200" dirty="0" err="1">
                <a:latin typeface="SB Sans Text Light" panose="020B0303040504020204" pitchFamily="34" charset="-52"/>
              </a:rPr>
              <a:t>Автоматическии</a:t>
            </a:r>
            <a:r>
              <a:rPr lang="ru-RU" sz="1200" dirty="0">
                <a:latin typeface="SB Sans Text Light" panose="020B0303040504020204" pitchFamily="34" charset="-52"/>
              </a:rPr>
              <a:t>̆ расчет суммы ежемесячного платежа с учетом </a:t>
            </a:r>
            <a:r>
              <a:rPr lang="ru-RU" sz="1200" dirty="0" err="1">
                <a:latin typeface="SB Sans Text Light" panose="020B0303040504020204" pitchFamily="34" charset="-52"/>
              </a:rPr>
              <a:t>процентнои</a:t>
            </a:r>
            <a:r>
              <a:rPr lang="ru-RU" sz="1200" dirty="0">
                <a:latin typeface="SB Sans Text Light" panose="020B0303040504020204" pitchFamily="34" charset="-52"/>
              </a:rPr>
              <a:t>̆ ставки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Взаимодействие с БД предпочтительнее реализовывать через </a:t>
            </a:r>
            <a:r>
              <a:rPr lang="en-US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Spring Data </a:t>
            </a: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или </a:t>
            </a:r>
            <a:r>
              <a:rPr lang="en-US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Hibernate</a:t>
            </a:r>
            <a:endParaRPr lang="ru-RU" sz="2000" dirty="0">
              <a:latin typeface="SB Sans Text Light" panose="020B0303040504020204" pitchFamily="34" charset="-52"/>
              <a:cs typeface="SB Sans Text Light" panose="020B0303040504020204" pitchFamily="34" charset="-52"/>
            </a:endParaRP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Для взаимодействия с </a:t>
            </a:r>
            <a:r>
              <a:rPr lang="en-US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UI </a:t>
            </a: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желательно использовать </a:t>
            </a:r>
            <a:r>
              <a:rPr lang="en-US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REST </a:t>
            </a: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сервисы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Рекомендуется предпочтение при наращивании функционала отдать основной </a:t>
            </a:r>
            <a:r>
              <a:rPr lang="en-US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java-</a:t>
            </a: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части, по </a:t>
            </a:r>
            <a:r>
              <a:rPr lang="en-US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UI </a:t>
            </a: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и БД – можно ограничиться функционалом в минимальном исполнении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endParaRPr lang="ru-RU" sz="2000" dirty="0">
              <a:latin typeface="SB Sans Text Light" panose="020B0303040504020204" pitchFamily="34" charset="-52"/>
              <a:cs typeface="SB Sans Text Light" panose="020B0303040504020204" pitchFamily="34" charset="-52"/>
            </a:endParaRP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>
              <a:latin typeface="SB Sans Text Light" panose="020B0303040504020204" pitchFamily="34" charset="-52"/>
              <a:cs typeface="SB Sans Text Light" panose="020B0303040504020204" pitchFamily="34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4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27728" y="29369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3" name="Заголовок 4">
            <a:extLst>
              <a:ext uri="{FF2B5EF4-FFF2-40B4-BE49-F238E27FC236}">
                <a16:creationId xmlns:a16="http://schemas.microsoft.com/office/drawing/2014/main" id="{E214A1B7-BA3E-9540-B692-7F440FF9D056}"/>
              </a:ext>
            </a:extLst>
          </p:cNvPr>
          <p:cNvSpPr>
            <a:spLocks/>
          </p:cNvSpPr>
          <p:nvPr/>
        </p:nvSpPr>
        <p:spPr bwMode="auto">
          <a:xfrm>
            <a:off x="623392" y="332656"/>
            <a:ext cx="8305800" cy="83400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4400" b="1" dirty="0" err="1">
                <a:solidFill>
                  <a:srgbClr val="333F48"/>
                </a:solidFill>
                <a:latin typeface="SB Sans Display Semibold"/>
              </a:rPr>
              <a:t>Интерфейс</a:t>
            </a:r>
            <a:r>
              <a:rPr lang="ru-RU" sz="4400" b="1" dirty="0">
                <a:solidFill>
                  <a:srgbClr val="333F48"/>
                </a:solidFill>
                <a:latin typeface="SB Sans Display Semibold"/>
              </a:rPr>
              <a:t> пользователя </a:t>
            </a:r>
          </a:p>
          <a:p>
            <a:pPr>
              <a:defRPr/>
            </a:pPr>
            <a:endParaRPr sz="44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9E57E88-6C7D-744F-ABE8-869C0FC29CBE}"/>
              </a:ext>
            </a:extLst>
          </p:cNvPr>
          <p:cNvSpPr>
            <a:spLocks/>
          </p:cNvSpPr>
          <p:nvPr/>
        </p:nvSpPr>
        <p:spPr bwMode="auto">
          <a:xfrm>
            <a:off x="501844" y="1016636"/>
            <a:ext cx="11240720" cy="5400600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000" dirty="0"/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latin typeface="SB Sans Text Light" panose="020B0303040504020204" pitchFamily="34" charset="-52"/>
              </a:rPr>
              <a:t>Приложение должно содержать:</a:t>
            </a:r>
            <a:br>
              <a:rPr lang="ru-RU" sz="2000" dirty="0">
                <a:latin typeface="SB Sans Text Light" panose="020B0303040504020204" pitchFamily="34" charset="-52"/>
              </a:rPr>
            </a:br>
            <a:r>
              <a:rPr lang="ru-RU" sz="2000" dirty="0">
                <a:latin typeface="SB Sans Text Light" panose="020B0303040504020204" pitchFamily="34" charset="-52"/>
              </a:rPr>
              <a:t>• Экраны для добавления/редактирования/удаления </a:t>
            </a:r>
            <a:r>
              <a:rPr lang="ru-RU" sz="2000" dirty="0" err="1">
                <a:latin typeface="SB Sans Text Light" panose="020B0303040504020204" pitchFamily="34" charset="-52"/>
              </a:rPr>
              <a:t>сущностеи</a:t>
            </a:r>
            <a:r>
              <a:rPr lang="ru-RU" sz="2000" dirty="0">
                <a:latin typeface="SB Sans Text Light" panose="020B0303040504020204" pitchFamily="34" charset="-52"/>
              </a:rPr>
              <a:t>̆;</a:t>
            </a:r>
            <a:br>
              <a:rPr lang="ru-RU" sz="2000" dirty="0">
                <a:latin typeface="SB Sans Text Light" panose="020B0303040504020204" pitchFamily="34" charset="-52"/>
              </a:rPr>
            </a:br>
            <a:r>
              <a:rPr lang="ru-RU" sz="2000" dirty="0">
                <a:latin typeface="SB Sans Text Light" panose="020B0303040504020204" pitchFamily="34" charset="-52"/>
              </a:rPr>
              <a:t>• Экран для формирования кредитного предложения и просмотра графика </a:t>
            </a:r>
            <a:r>
              <a:rPr lang="ru-RU" sz="2000" dirty="0" err="1">
                <a:latin typeface="SB Sans Text Light" panose="020B0303040504020204" pitchFamily="34" charset="-52"/>
              </a:rPr>
              <a:t>платежеи</a:t>
            </a:r>
            <a:r>
              <a:rPr lang="ru-RU" sz="2000" dirty="0">
                <a:latin typeface="SB Sans Text Light" panose="020B0303040504020204" pitchFamily="34" charset="-52"/>
              </a:rPr>
              <a:t>̆, </a:t>
            </a:r>
            <a:r>
              <a:rPr lang="ru-RU" sz="2000" dirty="0" err="1">
                <a:latin typeface="SB Sans Text Light" panose="020B0303040504020204" pitchFamily="34" charset="-52"/>
              </a:rPr>
              <a:t>итоговои</a:t>
            </a:r>
            <a:r>
              <a:rPr lang="ru-RU" sz="2000" dirty="0">
                <a:latin typeface="SB Sans Text Light" panose="020B0303040504020204" pitchFamily="34" charset="-52"/>
              </a:rPr>
              <a:t>̆ суммы по кредиту. </a:t>
            </a: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ru-RU" sz="2000" dirty="0">
              <a:latin typeface="SB Sans Text Light" panose="020B0303040504020204" pitchFamily="34" charset="-52"/>
            </a:endParaRP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sz="2000" dirty="0" err="1">
                <a:latin typeface="SB Sans Text Light" panose="020B0303040504020204" pitchFamily="34" charset="-52"/>
              </a:rPr>
              <a:t>Интерфейс</a:t>
            </a:r>
            <a:r>
              <a:rPr lang="ru-RU" sz="2000" dirty="0">
                <a:latin typeface="SB Sans Text Light" panose="020B0303040504020204" pitchFamily="34" charset="-52"/>
              </a:rPr>
              <a:t> пользователя должен быть простым, логичным и удобным. Обратить внимание на то, как и какие элементы будет правильно расположить на экранах, как с ними будет </a:t>
            </a:r>
            <a:r>
              <a:rPr lang="ru-RU" sz="2000" dirty="0" err="1">
                <a:latin typeface="SB Sans Text Light" panose="020B0303040504020204" pitchFamily="34" charset="-52"/>
              </a:rPr>
              <a:t>взаимодействовать</a:t>
            </a:r>
            <a:r>
              <a:rPr lang="ru-RU" sz="2000" dirty="0">
                <a:latin typeface="SB Sans Text Light" panose="020B0303040504020204" pitchFamily="34" charset="-52"/>
              </a:rPr>
              <a:t> пользователь. 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endParaRPr lang="ru-RU" sz="2000" dirty="0">
              <a:latin typeface="SB Sans Text Light" panose="020B0303040504020204" pitchFamily="34" charset="-52"/>
              <a:cs typeface="SB Sans Text Light" panose="020B0303040504020204" pitchFamily="34" charset="-52"/>
            </a:endParaRP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>
              <a:latin typeface="SB Sans Text Light" panose="020B0303040504020204" pitchFamily="34" charset="-52"/>
              <a:cs typeface="SB Sans Text Light" panose="020B0303040504020204" pitchFamily="34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93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27728" y="29369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3" name="Заголовок 4">
            <a:extLst>
              <a:ext uri="{FF2B5EF4-FFF2-40B4-BE49-F238E27FC236}">
                <a16:creationId xmlns:a16="http://schemas.microsoft.com/office/drawing/2014/main" id="{E214A1B7-BA3E-9540-B692-7F440FF9D056}"/>
              </a:ext>
            </a:extLst>
          </p:cNvPr>
          <p:cNvSpPr>
            <a:spLocks/>
          </p:cNvSpPr>
          <p:nvPr/>
        </p:nvSpPr>
        <p:spPr bwMode="auto">
          <a:xfrm>
            <a:off x="623392" y="332656"/>
            <a:ext cx="8305800" cy="83400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4400" b="1" dirty="0">
                <a:solidFill>
                  <a:srgbClr val="333F48"/>
                </a:solidFill>
                <a:latin typeface="SB Sans Display Semibold"/>
              </a:rPr>
              <a:t>Сущности и атрибуты </a:t>
            </a:r>
          </a:p>
          <a:p>
            <a:pPr>
              <a:defRPr/>
            </a:pPr>
            <a:r>
              <a:rPr lang="ru-RU" sz="4400" b="1" dirty="0">
                <a:solidFill>
                  <a:srgbClr val="333F48"/>
                </a:solidFill>
                <a:latin typeface="SB Sans Display Semibold"/>
              </a:rPr>
              <a:t> </a:t>
            </a:r>
          </a:p>
          <a:p>
            <a:pPr>
              <a:defRPr/>
            </a:pPr>
            <a:endParaRPr sz="44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9E57E88-6C7D-744F-ABE8-869C0FC29CBE}"/>
              </a:ext>
            </a:extLst>
          </p:cNvPr>
          <p:cNvSpPr>
            <a:spLocks/>
          </p:cNvSpPr>
          <p:nvPr/>
        </p:nvSpPr>
        <p:spPr bwMode="auto">
          <a:xfrm>
            <a:off x="501844" y="1016636"/>
            <a:ext cx="4586044" cy="5400600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000" dirty="0"/>
          </a:p>
          <a:p>
            <a:r>
              <a:rPr lang="ru-RU" sz="2000" dirty="0">
                <a:latin typeface="SB Sans Text Light" panose="020B0303040504020204" pitchFamily="34" charset="-52"/>
              </a:rPr>
              <a:t>Клиент </a:t>
            </a:r>
          </a:p>
          <a:p>
            <a:pPr marL="457200" lvl="1" indent="0">
              <a:buNone/>
            </a:pPr>
            <a:r>
              <a:rPr lang="en" sz="1600" dirty="0"/>
              <a:t>o </a:t>
            </a:r>
            <a:r>
              <a:rPr lang="ru-RU" sz="1600" dirty="0">
                <a:latin typeface="SB Sans Text Light" panose="020B0303040504020204" pitchFamily="34" charset="-52"/>
              </a:rPr>
              <a:t>ФИО</a:t>
            </a:r>
            <a:br>
              <a:rPr lang="ru-RU" sz="1600" dirty="0">
                <a:latin typeface="SB Sans Text Light" panose="020B0303040504020204" pitchFamily="34" charset="-52"/>
              </a:rPr>
            </a:br>
            <a:r>
              <a:rPr lang="en" sz="1600" dirty="0"/>
              <a:t>o </a:t>
            </a:r>
            <a:r>
              <a:rPr lang="ru-RU" sz="1600" dirty="0">
                <a:latin typeface="SB Sans Text Light" panose="020B0303040504020204" pitchFamily="34" charset="-52"/>
              </a:rPr>
              <a:t>Номер телефона</a:t>
            </a:r>
            <a:br>
              <a:rPr lang="ru-RU" sz="1600" dirty="0">
                <a:latin typeface="SB Sans Text Light" panose="020B0303040504020204" pitchFamily="34" charset="-52"/>
              </a:rPr>
            </a:br>
            <a:r>
              <a:rPr lang="en" sz="1600" dirty="0"/>
              <a:t>o </a:t>
            </a:r>
            <a:r>
              <a:rPr lang="ru-RU" sz="1600" dirty="0">
                <a:latin typeface="SB Sans Text Light" panose="020B0303040504020204" pitchFamily="34" charset="-52"/>
              </a:rPr>
              <a:t>Электронная почта</a:t>
            </a:r>
          </a:p>
          <a:p>
            <a:pPr marL="457200" lvl="1" indent="0">
              <a:buNone/>
            </a:pPr>
            <a:r>
              <a:rPr lang="en" sz="1600" dirty="0"/>
              <a:t>o </a:t>
            </a:r>
            <a:r>
              <a:rPr lang="ru-RU" sz="1600" dirty="0">
                <a:latin typeface="SB Sans Text Light" panose="020B0303040504020204" pitchFamily="34" charset="-52"/>
              </a:rPr>
              <a:t>Данные паспорта </a:t>
            </a:r>
          </a:p>
          <a:p>
            <a:r>
              <a:rPr lang="ru-RU" sz="2000" dirty="0">
                <a:latin typeface="SB Sans Text Light" panose="020B0303040504020204" pitchFamily="34" charset="-52"/>
              </a:rPr>
              <a:t>Банк</a:t>
            </a:r>
          </a:p>
          <a:p>
            <a:pPr marL="457200" lvl="1" indent="0">
              <a:buNone/>
            </a:pPr>
            <a:r>
              <a:rPr lang="en" sz="1600" dirty="0"/>
              <a:t>o </a:t>
            </a:r>
            <a:r>
              <a:rPr lang="ru-RU" sz="1600" dirty="0">
                <a:latin typeface="SB Sans Text Light" panose="020B0303040504020204" pitchFamily="34" charset="-52"/>
              </a:rPr>
              <a:t>Список кредитов </a:t>
            </a:r>
          </a:p>
          <a:p>
            <a:pPr marL="457200" lvl="1" indent="0">
              <a:buNone/>
            </a:pPr>
            <a:r>
              <a:rPr lang="en" sz="1600" dirty="0"/>
              <a:t>o </a:t>
            </a:r>
            <a:r>
              <a:rPr lang="ru-RU" sz="1600" dirty="0">
                <a:latin typeface="SB Sans Text Light" panose="020B0303040504020204" pitchFamily="34" charset="-52"/>
              </a:rPr>
              <a:t>Список клиентов</a:t>
            </a:r>
          </a:p>
          <a:p>
            <a:r>
              <a:rPr lang="ru-RU" sz="2000" dirty="0">
                <a:latin typeface="SB Sans Text Light" panose="020B0303040504020204" pitchFamily="34" charset="-52"/>
              </a:rPr>
              <a:t> Кредит </a:t>
            </a:r>
          </a:p>
          <a:p>
            <a:pPr marL="457200" lvl="1" indent="0">
              <a:buNone/>
            </a:pPr>
            <a:r>
              <a:rPr lang="en" sz="1600" dirty="0"/>
              <a:t>o </a:t>
            </a:r>
            <a:r>
              <a:rPr lang="ru-RU" sz="1600" dirty="0">
                <a:latin typeface="SB Sans Text Light" panose="020B0303040504020204" pitchFamily="34" charset="-52"/>
              </a:rPr>
              <a:t>Лимит по кредиту </a:t>
            </a:r>
          </a:p>
          <a:p>
            <a:pPr marL="457200" lvl="1" indent="0">
              <a:buNone/>
            </a:pPr>
            <a:r>
              <a:rPr lang="en" sz="1600" dirty="0"/>
              <a:t>o </a:t>
            </a:r>
            <a:r>
              <a:rPr lang="ru-RU" sz="1600" dirty="0">
                <a:latin typeface="SB Sans Text Light" panose="020B0303040504020204" pitchFamily="34" charset="-52"/>
              </a:rPr>
              <a:t>Процентная ставка </a:t>
            </a: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ru-RU" sz="2000" dirty="0">
              <a:latin typeface="SB Sans Text Light" panose="020B0303040504020204" pitchFamily="34" charset="-52"/>
              <a:cs typeface="SB Sans Text Light" panose="020B0303040504020204" pitchFamily="34" charset="-52"/>
            </a:endParaRP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>
              <a:latin typeface="SB Sans Text Light" panose="020B0303040504020204" pitchFamily="34" charset="-52"/>
              <a:cs typeface="SB Sans Text Light" panose="020B0303040504020204" pitchFamily="34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5</a:t>
            </a:fld>
            <a:endParaRPr lang="ru-RU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B0EBC4D-A48B-7442-9A3E-75656558A8D6}"/>
              </a:ext>
            </a:extLst>
          </p:cNvPr>
          <p:cNvSpPr>
            <a:spLocks/>
          </p:cNvSpPr>
          <p:nvPr/>
        </p:nvSpPr>
        <p:spPr bwMode="auto">
          <a:xfrm>
            <a:off x="6143618" y="1134657"/>
            <a:ext cx="4586044" cy="5400600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000" dirty="0"/>
          </a:p>
          <a:p>
            <a:r>
              <a:rPr lang="ru-RU" sz="2000" dirty="0">
                <a:latin typeface="SB Sans Text Light" panose="020B0303040504020204" pitchFamily="34" charset="-52"/>
              </a:rPr>
              <a:t>Кредитное предложение </a:t>
            </a:r>
          </a:p>
          <a:p>
            <a:pPr marL="457200" lvl="1" indent="0">
              <a:buNone/>
            </a:pPr>
            <a:r>
              <a:rPr lang="en" sz="1600" dirty="0"/>
              <a:t>o </a:t>
            </a:r>
            <a:r>
              <a:rPr lang="ru-RU" sz="1600" dirty="0">
                <a:latin typeface="SB Sans Text Light" panose="020B0303040504020204" pitchFamily="34" charset="-52"/>
              </a:rPr>
              <a:t>Клиент</a:t>
            </a:r>
            <a:br>
              <a:rPr lang="ru-RU" sz="1600" dirty="0">
                <a:latin typeface="SB Sans Text Light" panose="020B0303040504020204" pitchFamily="34" charset="-52"/>
              </a:rPr>
            </a:br>
            <a:r>
              <a:rPr lang="en" sz="1600" dirty="0"/>
              <a:t>o </a:t>
            </a:r>
            <a:r>
              <a:rPr lang="ru-RU" sz="1600" dirty="0">
                <a:latin typeface="SB Sans Text Light" panose="020B0303040504020204" pitchFamily="34" charset="-52"/>
              </a:rPr>
              <a:t>Кредит</a:t>
            </a:r>
            <a:br>
              <a:rPr lang="ru-RU" sz="1600" dirty="0">
                <a:latin typeface="SB Sans Text Light" panose="020B0303040504020204" pitchFamily="34" charset="-52"/>
              </a:rPr>
            </a:br>
            <a:r>
              <a:rPr lang="en" sz="1600" dirty="0"/>
              <a:t>o </a:t>
            </a:r>
            <a:r>
              <a:rPr lang="ru-RU" sz="1600" dirty="0">
                <a:latin typeface="SB Sans Text Light" panose="020B0303040504020204" pitchFamily="34" charset="-52"/>
              </a:rPr>
              <a:t>Сумма кредита</a:t>
            </a:r>
            <a:br>
              <a:rPr lang="ru-RU" sz="1600" dirty="0">
                <a:latin typeface="SB Sans Text Light" panose="020B0303040504020204" pitchFamily="34" charset="-52"/>
              </a:rPr>
            </a:br>
            <a:r>
              <a:rPr lang="en" sz="1600" dirty="0"/>
              <a:t>o </a:t>
            </a:r>
            <a:r>
              <a:rPr lang="ru-RU" sz="1600" dirty="0">
                <a:latin typeface="SB Sans Text Light" panose="020B0303040504020204" pitchFamily="34" charset="-52"/>
              </a:rPr>
              <a:t>График </a:t>
            </a:r>
            <a:r>
              <a:rPr lang="ru-RU" sz="1600" dirty="0" err="1">
                <a:latin typeface="SB Sans Text Light" panose="020B0303040504020204" pitchFamily="34" charset="-52"/>
              </a:rPr>
              <a:t>платежеи</a:t>
            </a:r>
            <a:r>
              <a:rPr lang="ru-RU" sz="1600" dirty="0">
                <a:latin typeface="SB Sans Text Light" panose="020B0303040504020204" pitchFamily="34" charset="-52"/>
              </a:rPr>
              <a:t>̆ </a:t>
            </a:r>
          </a:p>
          <a:p>
            <a:pPr lvl="2"/>
            <a:r>
              <a:rPr lang="ru-RU" sz="1200" dirty="0"/>
              <a:t>Дата платежа</a:t>
            </a:r>
          </a:p>
          <a:p>
            <a:pPr lvl="2"/>
            <a:r>
              <a:rPr lang="ru-RU" sz="1200" dirty="0"/>
              <a:t>Сумма платежа</a:t>
            </a:r>
          </a:p>
          <a:p>
            <a:pPr lvl="2"/>
            <a:r>
              <a:rPr lang="ru-RU" sz="1200" dirty="0"/>
              <a:t>Сумма гашения тела кредита</a:t>
            </a:r>
          </a:p>
          <a:p>
            <a:pPr lvl="2"/>
            <a:r>
              <a:rPr lang="ru-RU" sz="1200" dirty="0"/>
              <a:t>Сумма гашения процентов 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endParaRPr lang="ru-RU" sz="2000" dirty="0">
              <a:latin typeface="SB Sans Text Light" panose="020B0303040504020204" pitchFamily="34" charset="-52"/>
              <a:cs typeface="SB Sans Text Light" panose="020B0303040504020204" pitchFamily="34" charset="-52"/>
            </a:endParaRP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>
              <a:latin typeface="SB Sans Text Light" panose="020B0303040504020204" pitchFamily="34" charset="-52"/>
              <a:cs typeface="SB Sans Text Light" panose="020B0303040504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3839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27728" y="29369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3" name="Заголовок 4">
            <a:extLst>
              <a:ext uri="{FF2B5EF4-FFF2-40B4-BE49-F238E27FC236}">
                <a16:creationId xmlns:a16="http://schemas.microsoft.com/office/drawing/2014/main" id="{E214A1B7-BA3E-9540-B692-7F440FF9D056}"/>
              </a:ext>
            </a:extLst>
          </p:cNvPr>
          <p:cNvSpPr>
            <a:spLocks/>
          </p:cNvSpPr>
          <p:nvPr/>
        </p:nvSpPr>
        <p:spPr bwMode="auto">
          <a:xfrm>
            <a:off x="623392" y="332656"/>
            <a:ext cx="8305800" cy="83400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4400" b="1" dirty="0">
                <a:solidFill>
                  <a:srgbClr val="333F48"/>
                </a:solidFill>
                <a:latin typeface="SB Sans Display Semibold"/>
              </a:rPr>
              <a:t>Критерии приёмки</a:t>
            </a:r>
            <a:endParaRPr sz="44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9E57E88-6C7D-744F-ABE8-869C0FC29CBE}"/>
              </a:ext>
            </a:extLst>
          </p:cNvPr>
          <p:cNvSpPr>
            <a:spLocks/>
          </p:cNvSpPr>
          <p:nvPr/>
        </p:nvSpPr>
        <p:spPr bwMode="auto">
          <a:xfrm>
            <a:off x="615920" y="1124744"/>
            <a:ext cx="11240720" cy="5400600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Работоспособность проекта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Выполнение требований к проекту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Техническая оценка кода (применение паттернов, </a:t>
            </a:r>
            <a:r>
              <a:rPr lang="ru-RU" sz="2000" dirty="0" err="1">
                <a:latin typeface="SB Sans Text Light" panose="020B0303040504020204" pitchFamily="34" charset="-52"/>
                <a:cs typeface="SB Sans Text Light" panose="020B0303040504020204" pitchFamily="34" charset="-52"/>
              </a:rPr>
              <a:t>нейминг</a:t>
            </a: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, соблюдение общепринятых правил и принципов кодирования и проектирования</a:t>
            </a:r>
            <a:r>
              <a:rPr lang="en-US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 </a:t>
            </a: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и т.д.)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Оформление кода (документирование, </a:t>
            </a:r>
            <a:r>
              <a:rPr lang="ru-RU" sz="2000" dirty="0" err="1">
                <a:latin typeface="SB Sans Text Light" panose="020B0303040504020204" pitchFamily="34" charset="-52"/>
                <a:cs typeface="SB Sans Text Light" panose="020B0303040504020204" pitchFamily="34" charset="-52"/>
              </a:rPr>
              <a:t>логирование</a:t>
            </a: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, </a:t>
            </a:r>
            <a:r>
              <a:rPr lang="en-US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readme</a:t>
            </a: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)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Качество решения (</a:t>
            </a:r>
            <a:r>
              <a:rPr lang="en-US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Unit-</a:t>
            </a: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тесты/</a:t>
            </a:r>
            <a:r>
              <a:rPr lang="ru-RU" sz="2000" dirty="0" err="1">
                <a:latin typeface="SB Sans Text Light" panose="020B0303040504020204" pitchFamily="34" charset="-52"/>
                <a:cs typeface="SB Sans Text Light" panose="020B0303040504020204" pitchFamily="34" charset="-52"/>
              </a:rPr>
              <a:t>автотесты</a:t>
            </a: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/…)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Масштабирование (универсальность АПИ, применение ООП и т.д.)</a:t>
            </a:r>
            <a:endParaRPr lang="en-US" sz="2000" dirty="0">
              <a:latin typeface="SB Sans Text Light" panose="020B0303040504020204" pitchFamily="34" charset="-52"/>
              <a:cs typeface="SB Sans Text Light" panose="020B0303040504020204" pitchFamily="34" charset="-52"/>
            </a:endParaRP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Оценка </a:t>
            </a:r>
            <a:r>
              <a:rPr lang="en-US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UX</a:t>
            </a:r>
            <a:endParaRPr lang="ru-RU" sz="2000" dirty="0">
              <a:latin typeface="SB Sans Text Light" panose="020B0303040504020204" pitchFamily="34" charset="-52"/>
              <a:cs typeface="SB Sans Text Light" panose="020B0303040504020204" pitchFamily="34" charset="-52"/>
            </a:endParaRP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ru-RU" sz="2000" dirty="0">
                <a:latin typeface="SB Sans Text Light" panose="020B0303040504020204" pitchFamily="34" charset="-52"/>
                <a:cs typeface="SB Sans Text Light" panose="020B0303040504020204" pitchFamily="34" charset="-52"/>
              </a:rPr>
              <a:t>Презентация проекта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endParaRPr lang="ru-RU" sz="2000" dirty="0">
              <a:latin typeface="SB Sans Text Light" panose="020B0303040504020204" pitchFamily="34" charset="-52"/>
              <a:cs typeface="SB Sans Text Light" panose="020B0303040504020204" pitchFamily="34" charset="-52"/>
            </a:endParaRP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endParaRPr lang="ru-RU" sz="2000" dirty="0">
              <a:latin typeface="SB Sans Text Light" panose="020B0303040504020204" pitchFamily="34" charset="-52"/>
              <a:cs typeface="SB Sans Text Light" panose="020B0303040504020204" pitchFamily="34" charset="-52"/>
            </a:endParaRP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endParaRPr lang="ru-RU" sz="2000" dirty="0">
              <a:latin typeface="SB Sans Text Light" panose="020B0303040504020204" pitchFamily="34" charset="-52"/>
              <a:cs typeface="SB Sans Text Light" panose="020B0303040504020204" pitchFamily="34" charset="-52"/>
            </a:endParaRP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>
              <a:latin typeface="SB Sans Text Light" panose="020B0303040504020204" pitchFamily="34" charset="-52"/>
              <a:cs typeface="SB Sans Text Light" panose="020B0303040504020204" pitchFamily="34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27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9539</TotalTime>
  <Words>329</Words>
  <Application>Microsoft Macintosh PowerPoint</Application>
  <DocSecurity>0</DocSecurity>
  <PresentationFormat>Широкоэкранный</PresentationFormat>
  <Paragraphs>56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SB Sans Display Light</vt:lpstr>
      <vt:lpstr>SB Sans Display Regular</vt:lpstr>
      <vt:lpstr>SB Sans Display Semibold</vt:lpstr>
      <vt:lpstr>SB Sans Text Light</vt:lpstr>
      <vt:lpstr>SBSansDisplay-Light</vt:lpstr>
      <vt:lpstr>Tahoma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JVMoroz</dc:creator>
  <cp:keywords/>
  <dc:description/>
  <cp:lastModifiedBy>Microsoft Office User</cp:lastModifiedBy>
  <cp:revision>527</cp:revision>
  <dcterms:created xsi:type="dcterms:W3CDTF">2020-09-16T07:07:55Z</dcterms:created>
  <dcterms:modified xsi:type="dcterms:W3CDTF">2021-05-27T15:38:11Z</dcterms:modified>
  <cp:category/>
  <dc:identifier/>
  <cp:contentStatus/>
  <dc:language/>
  <cp:version/>
</cp:coreProperties>
</file>