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94634"/>
  </p:normalViewPr>
  <p:slideViewPr>
    <p:cSldViewPr snapToGrid="0" snapToObjects="1">
      <p:cViewPr>
        <p:scale>
          <a:sx n="132" d="100"/>
          <a:sy n="132" d="100"/>
        </p:scale>
        <p:origin x="5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51643-1572-EA43-85E4-CDDE32F3B7CD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849A3-E038-7546-807B-FD5F36CB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849A3-E038-7546-807B-FD5F36CB3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A69A-8AE5-B54C-9309-0055091C9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EBB3-DA66-514F-B8C2-530976FA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EA43-89C5-E04F-BEC4-BA59238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1256-9168-414A-A3E2-71859F34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F4C5-C950-E44C-86B5-D60FFB09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D196-1DA6-8C45-82B5-81592FEC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1D32C-673D-CC4D-A383-0CFD3110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35B6-F508-AB45-A11D-B9BF26E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651D-4579-ED40-B81A-3352F9FD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5F58-9C0B-9D43-8197-F19B87CC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6821D-D428-A048-B63E-A7A7FF91F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64CB-864F-894B-81D1-5EE151F7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A677-51EB-8B4F-BDBA-934890FC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0667-8A8D-DD47-8F55-32D0D118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6AAE-CB28-EE42-972D-541067A5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06C7-67C5-F941-BAEA-8D0DC112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A575-D676-B445-B85D-8C059532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CBFD-7272-8944-B0C0-F482ADBD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57372-3FB0-9749-9126-0F2946A8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82EF-ECD8-DE41-AF48-D833E501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309-CA3C-3E48-B585-38C72EFB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EDA65-50F0-F449-AD78-FA4772C7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06E1-36CD-3F45-ABA4-77F91A72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6290-415D-7F45-B425-2C5E09C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79AE-D964-A940-9CE0-D1EF3F4F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7D1-781B-5B40-888D-8FF4EC33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0761-56B4-C24D-B253-7C346EA96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F7F0-54DA-7449-B920-CE1FFDFC7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C1A6-63F2-A942-8024-31DB51A8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6C1-633C-2344-AE33-3B4B8186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600B-91BD-834E-A8B9-B822E2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7E58-2BD4-DA43-910B-1A6FBB34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69A4-6777-8745-839E-9EC5D792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0E6A-F7F7-E543-A366-6FF38E7A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B6FA8-BE4F-7045-9734-C0F90E129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4E436-7198-5244-98CA-24DCC0F8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7ED4D-F4D3-A842-A1DF-8DECDA9C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48AA1-24F7-7D40-9601-9A16A57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6EA75-A105-4E40-99B6-9CF1AF4D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37E-B152-CA49-803A-D6E306AC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70D36-E0C5-CA4D-B74F-36FB55CF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DB08-907A-D243-88A8-17C9C05E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2199A-610F-624D-A880-88B2697A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B73C-F6D1-5E43-BBF9-A02D39AA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FDE5E-01F0-6B48-B28B-CDADF5E1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280F-21B3-A24B-A604-29A1E44A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9152-8F56-BC4D-8709-4A1DB91C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50C2-C8EB-B040-8A5E-183EDAD51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2836-857C-1747-9889-14BB485C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2AED-07A3-2246-BDFC-FD64EB5A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409F-9217-6541-B7FD-73A7A941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53AC-F454-C247-819A-25878AD3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370A-FF9F-D84B-B436-FEE2BDF7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4AF65-303B-4646-B256-27D3F8E75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52BED-334C-E74E-BE61-7C17AE1B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BE80-5AF2-D242-9AEB-AA67A7AF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EC16E-6A41-EE40-8E90-E98134C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0D49-9D90-924C-B3C7-04BB4A0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35746-A7F2-C442-B06B-6F2334FF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6505-7FEA-A443-B85A-242F332C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AAB1-7961-2B4F-AE21-10B4B6F29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6AB8-F7D3-2D4B-99B8-3BC33A9117C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CB52-7012-8149-BBA8-3A46E712B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954D-C903-C348-AF67-D85A3C7F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C489-5AC7-934F-9E40-925294C9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D2717-4F5A-8142-AA58-0E81A920DE36}"/>
              </a:ext>
            </a:extLst>
          </p:cNvPr>
          <p:cNvSpPr txBox="1"/>
          <p:nvPr/>
        </p:nvSpPr>
        <p:spPr>
          <a:xfrm>
            <a:off x="1751798" y="721895"/>
            <a:ext cx="9095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호근 </a:t>
            </a:r>
            <a:r>
              <a:rPr lang="en-US" altLang="ko-KR" dirty="0"/>
              <a:t>: 1)</a:t>
            </a:r>
            <a:r>
              <a:rPr lang="ko-KR" altLang="en-US" dirty="0"/>
              <a:t> 필요한 경우</a:t>
            </a:r>
            <a:r>
              <a:rPr lang="en-US" altLang="ko-KR" dirty="0"/>
              <a:t>(</a:t>
            </a:r>
            <a:r>
              <a:rPr lang="ko-KR" altLang="en-US" dirty="0"/>
              <a:t>식</a:t>
            </a:r>
            <a:r>
              <a:rPr lang="en-US" altLang="ko-KR" dirty="0"/>
              <a:t>) </a:t>
            </a:r>
            <a:r>
              <a:rPr lang="ko-KR" altLang="en-US" dirty="0"/>
              <a:t>요청 </a:t>
            </a:r>
            <a:r>
              <a:rPr lang="en-US" altLang="ko-KR" dirty="0"/>
              <a:t>-&gt; </a:t>
            </a:r>
            <a:r>
              <a:rPr lang="ko-KR" altLang="en-US" dirty="0" err="1"/>
              <a:t>윤채</a:t>
            </a:r>
            <a:endParaRPr lang="en-US" altLang="ko-KR" dirty="0"/>
          </a:p>
          <a:p>
            <a:r>
              <a:rPr lang="ko-KR" altLang="en-US" dirty="0"/>
              <a:t>                   </a:t>
            </a:r>
            <a:r>
              <a:rPr lang="en-US" altLang="ko-KR" dirty="0"/>
              <a:t>2) CT </a:t>
            </a:r>
            <a:r>
              <a:rPr lang="ko-KR" altLang="en-US" dirty="0"/>
              <a:t>데이터 전처리 </a:t>
            </a:r>
            <a:endParaRPr lang="en-US" altLang="ko-KR" dirty="0"/>
          </a:p>
          <a:p>
            <a:r>
              <a:rPr lang="ko-KR" altLang="en-US" dirty="0"/>
              <a:t>                   </a:t>
            </a:r>
            <a:r>
              <a:rPr lang="en-US" altLang="ko-KR" dirty="0"/>
              <a:t>3) </a:t>
            </a:r>
            <a:r>
              <a:rPr lang="ko-KR" altLang="en-US" dirty="0"/>
              <a:t>전체 데이터 전처리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윤채</a:t>
            </a:r>
            <a:r>
              <a:rPr lang="ko-KR" altLang="en-US" dirty="0"/>
              <a:t> </a:t>
            </a:r>
            <a:r>
              <a:rPr lang="en-US" altLang="ko-KR" dirty="0"/>
              <a:t>: 1) R </a:t>
            </a:r>
            <a:r>
              <a:rPr lang="ko-KR" altLang="en-US" dirty="0"/>
              <a:t>사용법 숙지</a:t>
            </a:r>
            <a:endParaRPr lang="en-US" altLang="ko-KR" dirty="0"/>
          </a:p>
          <a:p>
            <a:r>
              <a:rPr lang="ko-KR" altLang="en-US" dirty="0"/>
              <a:t>               </a:t>
            </a:r>
            <a:r>
              <a:rPr lang="en-US" altLang="ko-KR" dirty="0"/>
              <a:t>2) CT </a:t>
            </a:r>
            <a:r>
              <a:rPr lang="ko-KR" altLang="en-US" dirty="0"/>
              <a:t>데이터 상관관계 분석</a:t>
            </a:r>
            <a:r>
              <a:rPr lang="en-US" altLang="ko-KR" dirty="0"/>
              <a:t>/</a:t>
            </a:r>
            <a:r>
              <a:rPr lang="ko-KR" altLang="en-US" dirty="0"/>
              <a:t>공유</a:t>
            </a:r>
            <a:endParaRPr lang="en-US" altLang="ko-KR" dirty="0"/>
          </a:p>
          <a:p>
            <a:r>
              <a:rPr lang="ko-KR" altLang="en-US" dirty="0"/>
              <a:t>              </a:t>
            </a:r>
            <a:r>
              <a:rPr lang="en-US" altLang="ko-KR" dirty="0"/>
              <a:t>3) </a:t>
            </a:r>
            <a:r>
              <a:rPr lang="ko-KR" altLang="en-US" dirty="0"/>
              <a:t>호근 요청 회귀 식 작성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3.</a:t>
            </a:r>
            <a:r>
              <a:rPr lang="ko-KR" altLang="en-US" dirty="0"/>
              <a:t> 우진  </a:t>
            </a:r>
            <a:r>
              <a:rPr lang="en-US" altLang="ko-KR" dirty="0"/>
              <a:t>1) CT</a:t>
            </a:r>
            <a:r>
              <a:rPr lang="ko-KR" altLang="en-US" dirty="0"/>
              <a:t>데이터만을 갖고 죽음</a:t>
            </a:r>
            <a:r>
              <a:rPr lang="en-US" altLang="ko-KR" dirty="0"/>
              <a:t>(0/1)  </a:t>
            </a:r>
            <a:r>
              <a:rPr lang="ko-KR" altLang="en-US" dirty="0"/>
              <a:t>모델 전략 수립</a:t>
            </a:r>
            <a:endParaRPr lang="en-US" altLang="ko-KR" dirty="0"/>
          </a:p>
          <a:p>
            <a:r>
              <a:rPr lang="en-US" altLang="ko-KR" dirty="0"/>
              <a:t>                  : </a:t>
            </a:r>
            <a:r>
              <a:rPr lang="ko-KR" altLang="en-US" dirty="0"/>
              <a:t>회귀분석 또는 </a:t>
            </a:r>
            <a:r>
              <a:rPr lang="ko-KR" altLang="en-US" dirty="0" err="1"/>
              <a:t>베이지안</a:t>
            </a:r>
            <a:r>
              <a:rPr lang="ko-KR" altLang="en-US" dirty="0"/>
              <a:t> </a:t>
            </a:r>
            <a:r>
              <a:rPr lang="en-US" altLang="ko-KR" dirty="0"/>
              <a:t>N/W </a:t>
            </a:r>
            <a:r>
              <a:rPr lang="ko-KR" altLang="en-US" dirty="0"/>
              <a:t>식 </a:t>
            </a:r>
            <a:endParaRPr lang="en-US" altLang="ko-KR" dirty="0"/>
          </a:p>
          <a:p>
            <a:r>
              <a:rPr lang="ko-KR" altLang="en-US" dirty="0"/>
              <a:t>                   </a:t>
            </a:r>
            <a:r>
              <a:rPr lang="en-US" altLang="ko-KR" dirty="0"/>
              <a:t>: </a:t>
            </a:r>
            <a:r>
              <a:rPr lang="ko-KR" altLang="en-US" dirty="0"/>
              <a:t>대조군 </a:t>
            </a:r>
            <a:r>
              <a:rPr lang="en-US" altLang="ko-KR" dirty="0"/>
              <a:t>(KNN)</a:t>
            </a:r>
            <a:r>
              <a:rPr lang="ko-KR" altLang="en-US" dirty="0"/>
              <a:t>등 </a:t>
            </a:r>
            <a:endParaRPr lang="en-US" altLang="ko-KR" dirty="0"/>
          </a:p>
          <a:p>
            <a:r>
              <a:rPr lang="ko-KR" altLang="en-US" dirty="0"/>
              <a:t>       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전원</a:t>
            </a:r>
            <a:r>
              <a:rPr 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수요일 수업 </a:t>
            </a:r>
            <a:r>
              <a:rPr lang="en-US" altLang="ko-KR" dirty="0"/>
              <a:t>15</a:t>
            </a:r>
            <a:r>
              <a:rPr lang="ko-KR" altLang="en-US" dirty="0" err="1"/>
              <a:t>분일찍</a:t>
            </a:r>
            <a:r>
              <a:rPr lang="ko-KR" altLang="en-US" dirty="0"/>
              <a:t> 도착 </a:t>
            </a:r>
            <a:r>
              <a:rPr lang="en-US" altLang="ko-KR" dirty="0"/>
              <a:t>bio age </a:t>
            </a:r>
            <a:r>
              <a:rPr lang="ko-KR" altLang="en-US" dirty="0"/>
              <a:t>문의</a:t>
            </a:r>
            <a:r>
              <a:rPr lang="en-US" altLang="ko-KR" dirty="0"/>
              <a:t>/</a:t>
            </a:r>
            <a:r>
              <a:rPr lang="ko-KR" altLang="en-US" dirty="0"/>
              <a:t>공감 확정</a:t>
            </a:r>
            <a:endParaRPr lang="en-US" altLang="ko-KR" dirty="0"/>
          </a:p>
          <a:p>
            <a:r>
              <a:rPr lang="ko-KR" altLang="en-US" dirty="0"/>
              <a:t>           </a:t>
            </a:r>
            <a:r>
              <a:rPr lang="en-US" altLang="ko-KR" dirty="0">
                <a:sym typeface="Wingdings" pitchFamily="2" charset="2"/>
              </a:rPr>
              <a:t>2) </a:t>
            </a:r>
            <a:r>
              <a:rPr lang="ko-KR" altLang="en-US" dirty="0" err="1">
                <a:sym typeface="Wingdings" pitchFamily="2" charset="2"/>
              </a:rPr>
              <a:t>토욜</a:t>
            </a:r>
            <a:r>
              <a:rPr lang="en-US" altLang="ko-KR" dirty="0">
                <a:sym typeface="Wingdings" pitchFamily="2" charset="2"/>
              </a:rPr>
              <a:t>(4/15) </a:t>
            </a:r>
            <a:r>
              <a:rPr lang="ko-KR" altLang="en-US" dirty="0">
                <a:sym typeface="Wingdings" pitchFamily="2" charset="2"/>
              </a:rPr>
              <a:t>저녁 </a:t>
            </a:r>
            <a:r>
              <a:rPr lang="en-US" altLang="ko-KR" dirty="0">
                <a:sym typeface="Wingdings" pitchFamily="2" charset="2"/>
              </a:rPr>
              <a:t>6</a:t>
            </a:r>
            <a:r>
              <a:rPr lang="ko-KR" altLang="en-US" dirty="0">
                <a:sym typeface="Wingdings" pitchFamily="2" charset="2"/>
              </a:rPr>
              <a:t>시쯤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9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CC132-AA99-2942-90E0-233519B5C40A}"/>
              </a:ext>
            </a:extLst>
          </p:cNvPr>
          <p:cNvSpPr txBox="1"/>
          <p:nvPr/>
        </p:nvSpPr>
        <p:spPr>
          <a:xfrm>
            <a:off x="528639" y="1119604"/>
            <a:ext cx="45676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(A) Clinical Data (A ~N)</a:t>
            </a:r>
          </a:p>
          <a:p>
            <a:r>
              <a:rPr lang="en-US" dirty="0"/>
              <a:t>   : BMI, age, sex, Risk scores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ko-KR" b="1" dirty="0"/>
              <a:t>(B) Clinical Outcome (P ~ AN)</a:t>
            </a:r>
          </a:p>
          <a:p>
            <a:r>
              <a:rPr lang="en-US" altLang="ko-KR" dirty="0"/>
              <a:t>   : Death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각종 </a:t>
            </a:r>
            <a:r>
              <a:rPr lang="ko-KR" altLang="en-US" dirty="0" err="1"/>
              <a:t>질병여부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</a:t>
            </a:r>
            <a:r>
              <a:rPr lang="ko-KR" altLang="en-US" dirty="0"/>
              <a:t> 심혈관</a:t>
            </a:r>
            <a:r>
              <a:rPr lang="en-US" altLang="ko-KR" dirty="0"/>
              <a:t>,</a:t>
            </a:r>
            <a:r>
              <a:rPr lang="ko-KR" altLang="en-US" dirty="0"/>
              <a:t> 암 등등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(C) CT data (AP ~ AZ)</a:t>
            </a:r>
          </a:p>
          <a:p>
            <a:r>
              <a:rPr lang="en-US" altLang="ko-KR" dirty="0"/>
              <a:t>   : </a:t>
            </a:r>
            <a:r>
              <a:rPr lang="ko-KR" altLang="en-US" dirty="0" err="1"/>
              <a:t>골밀도</a:t>
            </a:r>
            <a:r>
              <a:rPr lang="en-US" altLang="ko-KR" dirty="0"/>
              <a:t> (AP)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 :</a:t>
            </a:r>
            <a:r>
              <a:rPr lang="ko-KR" altLang="en-US" dirty="0"/>
              <a:t> 복부지방</a:t>
            </a:r>
            <a:r>
              <a:rPr lang="en-US" altLang="ko-KR" dirty="0"/>
              <a:t>(AQ,AR,AS,AT,AU)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근육 </a:t>
            </a:r>
            <a:r>
              <a:rPr lang="en-US" altLang="ko-KR" dirty="0"/>
              <a:t>(AV, AW, AX)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 석회화</a:t>
            </a:r>
            <a:r>
              <a:rPr lang="en-US" altLang="ko-KR" dirty="0"/>
              <a:t>???</a:t>
            </a:r>
            <a:r>
              <a:rPr lang="ko-KR" altLang="en-US" dirty="0"/>
              <a:t> </a:t>
            </a:r>
            <a:r>
              <a:rPr lang="en-US" altLang="ko-KR" dirty="0"/>
              <a:t>(AY)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간 밀도</a:t>
            </a:r>
            <a:r>
              <a:rPr lang="en-US" altLang="ko-KR" dirty="0"/>
              <a:t>??(AZ)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87955-5A3F-2D4C-A788-1B9478B2F8F0}"/>
              </a:ext>
            </a:extLst>
          </p:cNvPr>
          <p:cNvSpPr txBox="1"/>
          <p:nvPr/>
        </p:nvSpPr>
        <p:spPr>
          <a:xfrm>
            <a:off x="228599" y="607399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데이터 구조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E7144-6FDB-0244-B109-ABD583B10FCD}"/>
              </a:ext>
            </a:extLst>
          </p:cNvPr>
          <p:cNvSpPr txBox="1"/>
          <p:nvPr/>
        </p:nvSpPr>
        <p:spPr>
          <a:xfrm>
            <a:off x="6096000" y="607399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E3A81-D9E7-444F-9A4E-0B345AE0BD93}"/>
              </a:ext>
            </a:extLst>
          </p:cNvPr>
          <p:cNvSpPr txBox="1"/>
          <p:nvPr/>
        </p:nvSpPr>
        <p:spPr>
          <a:xfrm>
            <a:off x="6243638" y="1119604"/>
            <a:ext cx="406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</a:t>
            </a:r>
            <a:r>
              <a:rPr lang="ko-KR" altLang="en-US" dirty="0"/>
              <a:t> </a:t>
            </a:r>
            <a:r>
              <a:rPr lang="en-US" dirty="0"/>
              <a:t>Y= </a:t>
            </a:r>
            <a:r>
              <a:rPr lang="el-GR" dirty="0"/>
              <a:t>Θ</a:t>
            </a:r>
            <a:r>
              <a:rPr lang="en-US" dirty="0"/>
              <a:t> X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(B) = </a:t>
            </a:r>
            <a:r>
              <a:rPr lang="el-GR" dirty="0"/>
              <a:t>Θ</a:t>
            </a:r>
            <a:r>
              <a:rPr lang="en-US" dirty="0"/>
              <a:t> (c)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주로 </a:t>
            </a:r>
            <a:r>
              <a:rPr lang="en-US" altLang="ko-KR" dirty="0"/>
              <a:t>death,</a:t>
            </a:r>
            <a:r>
              <a:rPr lang="ko-KR" altLang="en-US" dirty="0"/>
              <a:t> 추가 하면 좋음 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170F-99EA-3A41-987F-D2940B281690}"/>
              </a:ext>
            </a:extLst>
          </p:cNvPr>
          <p:cNvSpPr txBox="1"/>
          <p:nvPr/>
        </p:nvSpPr>
        <p:spPr>
          <a:xfrm>
            <a:off x="6243638" y="2505670"/>
            <a:ext cx="584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</a:t>
            </a:r>
            <a:r>
              <a:rPr lang="ko-KR" altLang="en-US" dirty="0"/>
              <a:t> </a:t>
            </a:r>
            <a:r>
              <a:rPr lang="en-US" dirty="0"/>
              <a:t>Y= </a:t>
            </a:r>
            <a:r>
              <a:rPr lang="el-GR" dirty="0"/>
              <a:t>Θ</a:t>
            </a:r>
            <a:r>
              <a:rPr lang="en-US" dirty="0"/>
              <a:t> X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(B) = </a:t>
            </a:r>
            <a:r>
              <a:rPr lang="el-GR" dirty="0"/>
              <a:t>Θ</a:t>
            </a:r>
            <a:r>
              <a:rPr lang="en-US" dirty="0"/>
              <a:t> (C</a:t>
            </a:r>
            <a:r>
              <a:rPr lang="en-US" altLang="ko-KR" dirty="0"/>
              <a:t>+A</a:t>
            </a:r>
            <a:r>
              <a:rPr lang="en-US" dirty="0"/>
              <a:t>)</a:t>
            </a:r>
          </a:p>
          <a:p>
            <a:r>
              <a:rPr lang="en-US" altLang="ko-KR" dirty="0"/>
              <a:t>  - 1) </a:t>
            </a:r>
            <a:r>
              <a:rPr lang="ko-KR" altLang="en-US" dirty="0"/>
              <a:t>대비 뭐가 얼마나 좋아지는지 서술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BF730-18F4-F94A-8E5F-0D66379BA2D8}"/>
              </a:ext>
            </a:extLst>
          </p:cNvPr>
          <p:cNvSpPr txBox="1"/>
          <p:nvPr/>
        </p:nvSpPr>
        <p:spPr>
          <a:xfrm>
            <a:off x="6243638" y="4015382"/>
            <a:ext cx="584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3)</a:t>
            </a:r>
            <a:r>
              <a:rPr lang="ko-KR" altLang="en-US" dirty="0"/>
              <a:t> </a:t>
            </a:r>
            <a:r>
              <a:rPr lang="en-US" dirty="0"/>
              <a:t>Y= </a:t>
            </a:r>
            <a:r>
              <a:rPr lang="el-GR" dirty="0"/>
              <a:t>Θ</a:t>
            </a:r>
            <a:r>
              <a:rPr lang="en-US" dirty="0"/>
              <a:t> X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(Biology Age) = </a:t>
            </a:r>
            <a:r>
              <a:rPr lang="el-GR" dirty="0"/>
              <a:t>Θ</a:t>
            </a:r>
            <a:r>
              <a:rPr lang="en-US" dirty="0"/>
              <a:t> (C)</a:t>
            </a:r>
          </a:p>
          <a:p>
            <a:r>
              <a:rPr lang="en-US" altLang="ko-KR" dirty="0"/>
              <a:t>  - Biology age</a:t>
            </a:r>
            <a:r>
              <a:rPr lang="ko-KR" altLang="en-US" dirty="0" err="1"/>
              <a:t>를</a:t>
            </a:r>
            <a:r>
              <a:rPr lang="ko-KR" altLang="en-US" dirty="0"/>
              <a:t> 정의하고 그에 맞는 환자 나이 추정</a:t>
            </a:r>
            <a:endParaRPr lang="en-US" altLang="ko-K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880531-F27E-9A46-B343-5572460FED70}"/>
              </a:ext>
            </a:extLst>
          </p:cNvPr>
          <p:cNvCxnSpPr/>
          <p:nvPr/>
        </p:nvCxnSpPr>
        <p:spPr>
          <a:xfrm>
            <a:off x="5200650" y="607399"/>
            <a:ext cx="0" cy="557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AE7144-6FDB-0244-B109-ABD583B10FCD}"/>
              </a:ext>
            </a:extLst>
          </p:cNvPr>
          <p:cNvSpPr txBox="1"/>
          <p:nvPr/>
        </p:nvSpPr>
        <p:spPr>
          <a:xfrm>
            <a:off x="743712" y="266023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E3A81-D9E7-444F-9A4E-0B345AE0BD93}"/>
              </a:ext>
            </a:extLst>
          </p:cNvPr>
          <p:cNvSpPr txBox="1"/>
          <p:nvPr/>
        </p:nvSpPr>
        <p:spPr>
          <a:xfrm>
            <a:off x="1439990" y="851380"/>
            <a:ext cx="406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</a:t>
            </a:r>
            <a:r>
              <a:rPr lang="ko-KR" altLang="en-US" dirty="0"/>
              <a:t> </a:t>
            </a:r>
            <a:r>
              <a:rPr lang="en-US" dirty="0"/>
              <a:t>Y= </a:t>
            </a:r>
            <a:r>
              <a:rPr lang="el-GR" dirty="0"/>
              <a:t>Θ</a:t>
            </a:r>
            <a:r>
              <a:rPr lang="en-US" dirty="0"/>
              <a:t> X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(B) = </a:t>
            </a:r>
            <a:r>
              <a:rPr lang="el-GR" dirty="0"/>
              <a:t>Θ</a:t>
            </a:r>
            <a:r>
              <a:rPr lang="en-US" dirty="0"/>
              <a:t> (c)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주로 </a:t>
            </a:r>
            <a:r>
              <a:rPr lang="en-US" altLang="ko-KR" dirty="0"/>
              <a:t>death,</a:t>
            </a:r>
            <a:r>
              <a:rPr lang="ko-KR" altLang="en-US" dirty="0"/>
              <a:t> 추가 하면 좋음 </a:t>
            </a:r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28E-90B5-F946-89A9-59B3EC720AF8}"/>
              </a:ext>
            </a:extLst>
          </p:cNvPr>
          <p:cNvSpPr txBox="1"/>
          <p:nvPr/>
        </p:nvSpPr>
        <p:spPr>
          <a:xfrm>
            <a:off x="6059612" y="1518873"/>
            <a:ext cx="10533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방법</a:t>
            </a:r>
            <a:endParaRPr lang="en-US" altLang="ko-KR" b="1" dirty="0"/>
          </a:p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.</a:t>
            </a:r>
            <a:r>
              <a:rPr lang="ko-KR" altLang="en-US" dirty="0"/>
              <a:t> 그냥 </a:t>
            </a:r>
            <a:r>
              <a:rPr lang="ko-KR" altLang="en-US" dirty="0" err="1"/>
              <a:t>로지스틱</a:t>
            </a:r>
            <a:r>
              <a:rPr lang="ko-KR" altLang="en-US" dirty="0"/>
              <a:t> 회귀로 </a:t>
            </a:r>
            <a:r>
              <a:rPr lang="ko-KR" altLang="en-US" dirty="0" err="1"/>
              <a:t>세타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베이지안</a:t>
            </a:r>
            <a:r>
              <a:rPr lang="ko-KR" altLang="en-US" dirty="0"/>
              <a:t> 네트워크 쓰기 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고민점</a:t>
            </a:r>
            <a:r>
              <a:rPr lang="ko-KR" altLang="en-US" dirty="0"/>
              <a:t>  </a:t>
            </a:r>
            <a:r>
              <a:rPr lang="en-US" altLang="ko-KR" dirty="0"/>
              <a:t>(1)</a:t>
            </a:r>
            <a:r>
              <a:rPr lang="ko-KR" altLang="en-US" dirty="0"/>
              <a:t> 꼭 </a:t>
            </a:r>
            <a:r>
              <a:rPr lang="ko-KR" altLang="en-US" dirty="0" err="1"/>
              <a:t>정보손실</a:t>
            </a:r>
            <a:r>
              <a:rPr lang="ko-KR" altLang="en-US" dirty="0"/>
              <a:t> 최소로 </a:t>
            </a:r>
            <a:r>
              <a:rPr lang="en-US" altLang="ko-KR" dirty="0"/>
              <a:t>MST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구해야하는지</a:t>
            </a:r>
            <a:endParaRPr lang="en-US" altLang="ko-KR" dirty="0"/>
          </a:p>
          <a:p>
            <a:r>
              <a:rPr lang="ko-KR" altLang="en-US" dirty="0"/>
              <a:t>                              컴퓨터가 힘들지만 그냥 다 계산하게 하는지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42C7A-62E0-8742-97AD-64EF483899FC}"/>
              </a:ext>
            </a:extLst>
          </p:cNvPr>
          <p:cNvSpPr/>
          <p:nvPr/>
        </p:nvSpPr>
        <p:spPr>
          <a:xfrm>
            <a:off x="1253300" y="25747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(C) CT data (AP ~ AZ)</a:t>
            </a:r>
          </a:p>
          <a:p>
            <a:r>
              <a:rPr lang="en-US" altLang="ko-KR" dirty="0"/>
              <a:t>   : </a:t>
            </a:r>
            <a:r>
              <a:rPr lang="ko-KR" altLang="en-US" dirty="0" err="1"/>
              <a:t>골밀도</a:t>
            </a:r>
            <a:r>
              <a:rPr lang="en-US" altLang="ko-KR" dirty="0"/>
              <a:t> (AP)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 :</a:t>
            </a:r>
            <a:r>
              <a:rPr lang="ko-KR" altLang="en-US" dirty="0"/>
              <a:t> 복부지방</a:t>
            </a:r>
            <a:r>
              <a:rPr lang="en-US" altLang="ko-KR" dirty="0"/>
              <a:t>(AQ,AR,AS,AT,AU)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근육 </a:t>
            </a:r>
            <a:r>
              <a:rPr lang="en-US" altLang="ko-KR" dirty="0"/>
              <a:t>(AV, AW, AX)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 석회화</a:t>
            </a:r>
            <a:r>
              <a:rPr lang="en-US" altLang="ko-KR" dirty="0"/>
              <a:t>???</a:t>
            </a:r>
            <a:r>
              <a:rPr lang="ko-KR" altLang="en-US" dirty="0"/>
              <a:t> </a:t>
            </a:r>
            <a:r>
              <a:rPr lang="en-US" altLang="ko-KR" dirty="0"/>
              <a:t>(AY)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간 밀도</a:t>
            </a:r>
            <a:r>
              <a:rPr lang="en-US" altLang="ko-KR" dirty="0"/>
              <a:t>??(AZ)</a:t>
            </a:r>
          </a:p>
          <a:p>
            <a:endParaRPr lang="en-US" altLang="ko-KR" dirty="0"/>
          </a:p>
          <a:p>
            <a:r>
              <a:rPr lang="ko-KR" altLang="en-US" dirty="0"/>
              <a:t>다중공산성이 </a:t>
            </a:r>
            <a:r>
              <a:rPr lang="ko-KR" altLang="en-US" dirty="0" err="1"/>
              <a:t>관건일듯</a:t>
            </a:r>
            <a:r>
              <a:rPr lang="en-US" altLang="ko-KR" dirty="0"/>
              <a:t>!!!</a:t>
            </a:r>
          </a:p>
          <a:p>
            <a:r>
              <a:rPr lang="ko-KR" altLang="en-US" dirty="0"/>
              <a:t>비슷한 변수는 최소화로 넣어야 통계 예측이 잘됨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A2565-B18D-B146-B571-D01645F785B0}"/>
              </a:ext>
            </a:extLst>
          </p:cNvPr>
          <p:cNvSpPr/>
          <p:nvPr/>
        </p:nvSpPr>
        <p:spPr>
          <a:xfrm>
            <a:off x="865444" y="2182506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공통 </a:t>
            </a:r>
            <a:r>
              <a:rPr lang="ko-KR" altLang="en-US" b="1" dirty="0" err="1"/>
              <a:t>고민점</a:t>
            </a:r>
            <a:r>
              <a:rPr lang="ko-KR" altLang="en-US" b="1" dirty="0"/>
              <a:t>  </a:t>
            </a:r>
            <a:r>
              <a:rPr lang="en-US" altLang="ko-KR" b="1" dirty="0"/>
              <a:t>X</a:t>
            </a:r>
            <a:r>
              <a:rPr lang="ko-KR" altLang="en-US" b="1" dirty="0"/>
              <a:t>의 분류</a:t>
            </a:r>
            <a:endParaRPr lang="en-US" altLang="ko-K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91FDC-7595-3544-9F33-B617858F29D5}"/>
              </a:ext>
            </a:extLst>
          </p:cNvPr>
          <p:cNvSpPr/>
          <p:nvPr/>
        </p:nvSpPr>
        <p:spPr>
          <a:xfrm>
            <a:off x="1439990" y="618760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kmong.com</a:t>
            </a:r>
            <a:r>
              <a:rPr lang="en-US" sz="1400" dirty="0"/>
              <a:t>/</a:t>
            </a:r>
            <a:r>
              <a:rPr lang="en-US" sz="1400" dirty="0" err="1"/>
              <a:t>search?type</a:t>
            </a:r>
            <a:r>
              <a:rPr lang="en-US" sz="1400" dirty="0"/>
              <a:t>=</a:t>
            </a:r>
            <a:r>
              <a:rPr lang="en-US" sz="1400" dirty="0" err="1"/>
              <a:t>gigs&amp;keyword</a:t>
            </a:r>
            <a:r>
              <a:rPr lang="en-US" sz="1400" dirty="0"/>
              <a:t>=%08%ED%86%B5%EA%B3%84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9EF05-0AA7-1648-828F-0499051D615C}"/>
              </a:ext>
            </a:extLst>
          </p:cNvPr>
          <p:cNvSpPr/>
          <p:nvPr/>
        </p:nvSpPr>
        <p:spPr>
          <a:xfrm>
            <a:off x="1439990" y="5267956"/>
            <a:ext cx="5069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results?search_query</a:t>
            </a:r>
            <a:r>
              <a:rPr lang="en-US" sz="1400" dirty="0"/>
              <a:t>=%EB%8B%A4%EC%A4%91%EA%B3%B5%EC%84%A0%EC%84%B1+%EB%AC%B8%EC%A0%9C+%ED%95%B4%EA%B2%B0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A7A9D-4CA2-C646-82E9-93C78F3E82BC}"/>
              </a:ext>
            </a:extLst>
          </p:cNvPr>
          <p:cNvSpPr/>
          <p:nvPr/>
        </p:nvSpPr>
        <p:spPr>
          <a:xfrm>
            <a:off x="10752010" y="4413048"/>
            <a:ext cx="1030733" cy="277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AE7144-6FDB-0244-B109-ABD583B10FCD}"/>
              </a:ext>
            </a:extLst>
          </p:cNvPr>
          <p:cNvSpPr txBox="1"/>
          <p:nvPr/>
        </p:nvSpPr>
        <p:spPr>
          <a:xfrm>
            <a:off x="743712" y="266023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28E-90B5-F946-89A9-59B3EC720AF8}"/>
              </a:ext>
            </a:extLst>
          </p:cNvPr>
          <p:cNvSpPr txBox="1"/>
          <p:nvPr/>
        </p:nvSpPr>
        <p:spPr>
          <a:xfrm>
            <a:off x="5544693" y="786037"/>
            <a:ext cx="63916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.</a:t>
            </a:r>
            <a:r>
              <a:rPr lang="ko-KR" altLang="en-US" dirty="0"/>
              <a:t> 그냥 </a:t>
            </a:r>
            <a:r>
              <a:rPr lang="ko-KR" altLang="en-US" dirty="0" err="1"/>
              <a:t>로지스틱</a:t>
            </a:r>
            <a:r>
              <a:rPr lang="ko-KR" altLang="en-US" dirty="0"/>
              <a:t> 회귀로 </a:t>
            </a:r>
            <a:r>
              <a:rPr lang="ko-KR" altLang="en-US" dirty="0" err="1"/>
              <a:t>세타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베이지안</a:t>
            </a:r>
            <a:r>
              <a:rPr lang="ko-KR" altLang="en-US" dirty="0"/>
              <a:t> 네트워크 쓰기 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고민점</a:t>
            </a:r>
            <a:r>
              <a:rPr lang="ko-KR" altLang="en-US" dirty="0"/>
              <a:t>  </a:t>
            </a:r>
            <a:r>
              <a:rPr lang="en-US" altLang="ko-KR" dirty="0"/>
              <a:t>(1)</a:t>
            </a:r>
            <a:r>
              <a:rPr lang="ko-KR" altLang="en-US" dirty="0"/>
              <a:t> 꼭 </a:t>
            </a:r>
            <a:r>
              <a:rPr lang="ko-KR" altLang="en-US" dirty="0" err="1"/>
              <a:t>정보손실</a:t>
            </a:r>
            <a:r>
              <a:rPr lang="ko-KR" altLang="en-US" dirty="0"/>
              <a:t> 최소로 </a:t>
            </a:r>
            <a:r>
              <a:rPr lang="en-US" altLang="ko-KR" dirty="0"/>
              <a:t>MST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구해야하는지</a:t>
            </a:r>
            <a:endParaRPr lang="en-US" altLang="ko-KR" dirty="0"/>
          </a:p>
          <a:p>
            <a:r>
              <a:rPr lang="ko-KR" altLang="en-US" dirty="0"/>
              <a:t>                              컴퓨터가 힘들지만 그냥 다 계산하게 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이용하기</a:t>
            </a:r>
            <a:r>
              <a:rPr lang="en-US" altLang="ko-KR" dirty="0"/>
              <a:t>(</a:t>
            </a:r>
            <a:r>
              <a:rPr lang="ko-KR" altLang="en-US" dirty="0"/>
              <a:t>내 추정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죽고 사는 거의 경계를 평균수명으로 넣고</a:t>
            </a:r>
            <a:endParaRPr lang="en-US" altLang="ko-KR" dirty="0"/>
          </a:p>
          <a:p>
            <a:r>
              <a:rPr lang="ko-KR" altLang="en-US" dirty="0"/>
              <a:t>거리 만큼을 나이로 환산 대충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대신 수명 넘어 사는 사람도 그보다 일찍 죽는 사람도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en-US" altLang="ko-KR" dirty="0"/>
              <a:t>biological age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A2565-B18D-B146-B571-D01645F785B0}"/>
              </a:ext>
            </a:extLst>
          </p:cNvPr>
          <p:cNvSpPr/>
          <p:nvPr/>
        </p:nvSpPr>
        <p:spPr>
          <a:xfrm>
            <a:off x="280228" y="2143278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공통 </a:t>
            </a:r>
            <a:r>
              <a:rPr lang="ko-KR" altLang="en-US" b="1" dirty="0" err="1"/>
              <a:t>고민점</a:t>
            </a:r>
            <a:r>
              <a:rPr lang="ko-KR" altLang="en-US" b="1" dirty="0"/>
              <a:t>  </a:t>
            </a:r>
            <a:r>
              <a:rPr lang="en-US" altLang="ko-KR" b="1" dirty="0"/>
              <a:t>X</a:t>
            </a:r>
            <a:r>
              <a:rPr lang="ko-KR" altLang="en-US" b="1" dirty="0"/>
              <a:t>의 분류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F79B7-13BB-3641-A585-EB023077DC3E}"/>
              </a:ext>
            </a:extLst>
          </p:cNvPr>
          <p:cNvSpPr txBox="1"/>
          <p:nvPr/>
        </p:nvSpPr>
        <p:spPr>
          <a:xfrm>
            <a:off x="865444" y="786037"/>
            <a:ext cx="584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</a:t>
            </a:r>
            <a:r>
              <a:rPr lang="ko-KR" altLang="en-US" dirty="0"/>
              <a:t> </a:t>
            </a:r>
            <a:r>
              <a:rPr lang="en-US" dirty="0"/>
              <a:t>Y= </a:t>
            </a:r>
            <a:r>
              <a:rPr lang="el-GR" dirty="0"/>
              <a:t>Θ</a:t>
            </a:r>
            <a:r>
              <a:rPr lang="en-US" dirty="0"/>
              <a:t> X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(B) = </a:t>
            </a:r>
            <a:r>
              <a:rPr lang="el-GR" dirty="0"/>
              <a:t>Θ</a:t>
            </a:r>
            <a:r>
              <a:rPr lang="en-US" dirty="0"/>
              <a:t> (C</a:t>
            </a:r>
            <a:r>
              <a:rPr lang="en-US" altLang="ko-KR" dirty="0"/>
              <a:t>+A</a:t>
            </a:r>
            <a:r>
              <a:rPr lang="en-US" dirty="0"/>
              <a:t>)</a:t>
            </a:r>
          </a:p>
          <a:p>
            <a:r>
              <a:rPr lang="en-US" altLang="ko-KR" dirty="0"/>
              <a:t>  - 1) </a:t>
            </a:r>
            <a:r>
              <a:rPr lang="ko-KR" altLang="en-US" dirty="0"/>
              <a:t>대비 뭐가 얼마나 좋아지는지 서술</a:t>
            </a:r>
            <a:endParaRPr lang="en-US" altLang="ko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56A5D6-95FA-3E4B-A5E0-A14BE3232CB3}"/>
              </a:ext>
            </a:extLst>
          </p:cNvPr>
          <p:cNvSpPr/>
          <p:nvPr/>
        </p:nvSpPr>
        <p:spPr>
          <a:xfrm>
            <a:off x="330995" y="2572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다중공산성이 </a:t>
            </a:r>
            <a:r>
              <a:rPr lang="ko-KR" altLang="en-US" dirty="0" err="1"/>
              <a:t>관건일듯</a:t>
            </a:r>
            <a:r>
              <a:rPr lang="en-US" altLang="ko-KR" dirty="0"/>
              <a:t>!!!</a:t>
            </a:r>
          </a:p>
          <a:p>
            <a:r>
              <a:rPr lang="ko-KR" altLang="en-US" dirty="0"/>
              <a:t>비슷한 변수는 최소화로 넣어야 통계 예측이 잘됨</a:t>
            </a:r>
            <a:endParaRPr lang="en-US" altLang="ko-K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74FD0-A6DC-1945-9E06-514A089EB245}"/>
              </a:ext>
            </a:extLst>
          </p:cNvPr>
          <p:cNvSpPr/>
          <p:nvPr/>
        </p:nvSpPr>
        <p:spPr>
          <a:xfrm>
            <a:off x="280227" y="3782053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데이터 전처리</a:t>
            </a:r>
            <a:endParaRPr lang="en-US" altLang="ko-KR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2B2A3-3006-B04B-8CA4-6BD3F77308D4}"/>
              </a:ext>
            </a:extLst>
          </p:cNvPr>
          <p:cNvSpPr/>
          <p:nvPr/>
        </p:nvSpPr>
        <p:spPr>
          <a:xfrm>
            <a:off x="483395" y="41513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삭제할 데이터 중 </a:t>
            </a:r>
            <a:r>
              <a:rPr lang="en-US" altLang="ko-KR" dirty="0"/>
              <a:t>FRS </a:t>
            </a:r>
            <a:r>
              <a:rPr lang="ko-KR" altLang="en-US" dirty="0"/>
              <a:t>일부 추정치 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63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AE7144-6FDB-0244-B109-ABD583B10FCD}"/>
              </a:ext>
            </a:extLst>
          </p:cNvPr>
          <p:cNvSpPr txBox="1"/>
          <p:nvPr/>
        </p:nvSpPr>
        <p:spPr>
          <a:xfrm>
            <a:off x="743712" y="266023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728E-90B5-F946-89A9-59B3EC720AF8}"/>
              </a:ext>
            </a:extLst>
          </p:cNvPr>
          <p:cNvSpPr txBox="1"/>
          <p:nvPr/>
        </p:nvSpPr>
        <p:spPr>
          <a:xfrm>
            <a:off x="297658" y="1820549"/>
            <a:ext cx="10533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이용하기</a:t>
            </a:r>
            <a:r>
              <a:rPr lang="en-US" altLang="ko-KR" dirty="0"/>
              <a:t>(</a:t>
            </a:r>
            <a:r>
              <a:rPr lang="ko-KR" altLang="en-US" dirty="0"/>
              <a:t>내 추정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주고 </a:t>
            </a:r>
            <a:r>
              <a:rPr lang="ko-KR" altLang="en-US" dirty="0" err="1"/>
              <a:t>사는거의</a:t>
            </a:r>
            <a:r>
              <a:rPr lang="ko-KR" altLang="en-US" dirty="0"/>
              <a:t> 경계가 최대가 되는 경계선 만들고</a:t>
            </a:r>
            <a:endParaRPr lang="en-US" dirty="0"/>
          </a:p>
          <a:p>
            <a:r>
              <a:rPr lang="en-US" altLang="ko-KR" dirty="0"/>
              <a:t>score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en-US" altLang="ko-KR" dirty="0"/>
              <a:t>biological age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084C2-943A-8547-ADFA-DEF711D32280}"/>
              </a:ext>
            </a:extLst>
          </p:cNvPr>
          <p:cNvSpPr txBox="1"/>
          <p:nvPr/>
        </p:nvSpPr>
        <p:spPr>
          <a:xfrm>
            <a:off x="1091507" y="766287"/>
            <a:ext cx="584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3)</a:t>
            </a:r>
            <a:r>
              <a:rPr lang="ko-KR" altLang="en-US" dirty="0"/>
              <a:t> </a:t>
            </a:r>
            <a:r>
              <a:rPr lang="en-US" dirty="0"/>
              <a:t>Y= </a:t>
            </a:r>
            <a:r>
              <a:rPr lang="el-GR" dirty="0"/>
              <a:t>Θ</a:t>
            </a:r>
            <a:r>
              <a:rPr lang="en-US" dirty="0"/>
              <a:t> X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(Biology Age) = </a:t>
            </a:r>
            <a:r>
              <a:rPr lang="el-GR" dirty="0"/>
              <a:t>Θ</a:t>
            </a:r>
            <a:r>
              <a:rPr lang="en-US" dirty="0"/>
              <a:t> (C)</a:t>
            </a:r>
          </a:p>
          <a:p>
            <a:r>
              <a:rPr lang="en-US" altLang="ko-KR" dirty="0"/>
              <a:t>  - Biology age</a:t>
            </a:r>
            <a:r>
              <a:rPr lang="ko-KR" altLang="en-US" dirty="0" err="1"/>
              <a:t>를</a:t>
            </a:r>
            <a:r>
              <a:rPr lang="ko-KR" altLang="en-US" dirty="0"/>
              <a:t> 정의하고 그에 맞는 환자 나이 추정</a:t>
            </a:r>
            <a:endParaRPr lang="en-US" altLang="ko-KR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3D25473-A5A9-2E44-8AE0-80411B5F0933}"/>
              </a:ext>
            </a:extLst>
          </p:cNvPr>
          <p:cNvSpPr/>
          <p:nvPr/>
        </p:nvSpPr>
        <p:spPr>
          <a:xfrm>
            <a:off x="5688806" y="2489048"/>
            <a:ext cx="814388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29FF6-F714-D04D-84B8-C5F0A23BFF07}"/>
              </a:ext>
            </a:extLst>
          </p:cNvPr>
          <p:cNvSpPr txBox="1"/>
          <p:nvPr/>
        </p:nvSpPr>
        <p:spPr>
          <a:xfrm>
            <a:off x="6627398" y="1820549"/>
            <a:ext cx="1053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FE35E-48E0-B34F-88A6-CCFF99047478}"/>
              </a:ext>
            </a:extLst>
          </p:cNvPr>
          <p:cNvSpPr txBox="1"/>
          <p:nvPr/>
        </p:nvSpPr>
        <p:spPr>
          <a:xfrm>
            <a:off x="6935094" y="1997647"/>
            <a:ext cx="418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A,B</a:t>
            </a:r>
            <a:r>
              <a:rPr lang="ko-KR" altLang="en-US" dirty="0" err="1"/>
              <a:t>를</a:t>
            </a:r>
            <a:r>
              <a:rPr lang="ko-KR" altLang="en-US" dirty="0"/>
              <a:t> 이용해서 </a:t>
            </a:r>
            <a:r>
              <a:rPr lang="en-US" altLang="ko-KR" dirty="0"/>
              <a:t>Score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산출</a:t>
            </a:r>
            <a:endParaRPr lang="en-US" altLang="ko-KR" dirty="0"/>
          </a:p>
          <a:p>
            <a:r>
              <a:rPr lang="ko-KR" altLang="en-US" dirty="0"/>
              <a:t>그것을 </a:t>
            </a:r>
            <a:r>
              <a:rPr lang="en-US" altLang="ko-KR" dirty="0"/>
              <a:t>Y</a:t>
            </a:r>
            <a:r>
              <a:rPr lang="ko-KR" altLang="en-US" dirty="0"/>
              <a:t>로 두고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회귀분석을 통해 </a:t>
            </a:r>
            <a:r>
              <a:rPr lang="ko-KR" altLang="en-US" dirty="0" err="1"/>
              <a:t>세타를</a:t>
            </a:r>
            <a:r>
              <a:rPr lang="ko-KR" altLang="en-US" dirty="0"/>
              <a:t> 구한다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7538FF-2C0E-3F41-A433-564AE4F7317E}"/>
              </a:ext>
            </a:extLst>
          </p:cNvPr>
          <p:cNvSpPr txBox="1"/>
          <p:nvPr/>
        </p:nvSpPr>
        <p:spPr>
          <a:xfrm>
            <a:off x="1466850" y="1543049"/>
            <a:ext cx="9048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1),2),3)</a:t>
            </a:r>
            <a:r>
              <a:rPr lang="ko-KR" altLang="en-US" dirty="0"/>
              <a:t>이 완료된 후에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해당모델을</a:t>
            </a:r>
            <a:r>
              <a:rPr lang="ko-KR" altLang="en-US" dirty="0"/>
              <a:t> 갖고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배경지식 바탕으로 하나 골라서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altLang="ko-KR" dirty="0"/>
              <a:t>Biological age </a:t>
            </a:r>
            <a:r>
              <a:rPr lang="ko-KR" altLang="en-US" dirty="0"/>
              <a:t>비례 알츠하이머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CVP/Heart failure </a:t>
            </a:r>
            <a:r>
              <a:rPr lang="ko-KR" altLang="en-US" dirty="0"/>
              <a:t>는 비만</a:t>
            </a:r>
            <a:r>
              <a:rPr lang="en-US" altLang="ko-KR" dirty="0"/>
              <a:t>(vat/</a:t>
            </a:r>
            <a:r>
              <a:rPr lang="en-US" altLang="ko-KR" dirty="0" err="1"/>
              <a:t>sat,tat,bmi</a:t>
            </a:r>
            <a:r>
              <a:rPr lang="en-US" altLang="ko-KR" dirty="0"/>
              <a:t>)</a:t>
            </a:r>
            <a:r>
              <a:rPr lang="ko-KR" altLang="en-US" dirty="0"/>
              <a:t>와 관련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암은 </a:t>
            </a:r>
            <a:r>
              <a:rPr lang="en-US" altLang="ko-KR" dirty="0" err="1"/>
              <a:t>bmi</a:t>
            </a:r>
            <a:r>
              <a:rPr lang="en-US" altLang="ko-KR" dirty="0"/>
              <a:t> 5</a:t>
            </a:r>
            <a:r>
              <a:rPr lang="ko-KR" altLang="en-US" dirty="0"/>
              <a:t>마다 </a:t>
            </a:r>
            <a:r>
              <a:rPr lang="en-US" altLang="ko-KR" dirty="0"/>
              <a:t>15%</a:t>
            </a:r>
            <a:r>
              <a:rPr lang="ko-KR" altLang="en-US" dirty="0"/>
              <a:t> 올라간다</a:t>
            </a:r>
            <a:r>
              <a:rPr lang="en-US" altLang="ko-KR" dirty="0"/>
              <a:t>,</a:t>
            </a:r>
            <a:r>
              <a:rPr lang="ko-KR" altLang="en-US" dirty="0"/>
              <a:t> 나이</a:t>
            </a:r>
            <a:r>
              <a:rPr lang="en-US" altLang="ko-KR" dirty="0"/>
              <a:t>/</a:t>
            </a:r>
            <a:r>
              <a:rPr lang="ko-KR" altLang="en-US" dirty="0" err="1"/>
              <a:t>토바코가</a:t>
            </a:r>
            <a:r>
              <a:rPr lang="ko-KR" altLang="en-US" dirty="0"/>
              <a:t> 중요하다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</a:t>
            </a:r>
            <a:r>
              <a:rPr lang="en-US" altLang="ko-KR" dirty="0"/>
              <a:t>Az</a:t>
            </a:r>
            <a:r>
              <a:rPr lang="ko-KR" altLang="en-US" dirty="0"/>
              <a:t>열은 간으로 암과 상관이 높다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7E7F4-20E7-EF4A-A804-387E0257E2F4}"/>
              </a:ext>
            </a:extLst>
          </p:cNvPr>
          <p:cNvSpPr txBox="1"/>
          <p:nvPr/>
        </p:nvSpPr>
        <p:spPr>
          <a:xfrm>
            <a:off x="809625" y="609600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Optional </a:t>
            </a:r>
            <a:r>
              <a:rPr lang="ko-KR" altLang="en-US" b="1" dirty="0"/>
              <a:t>항목 예측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9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06118-D101-424E-BF13-385A307D9BDF}"/>
              </a:ext>
            </a:extLst>
          </p:cNvPr>
          <p:cNvSpPr txBox="1"/>
          <p:nvPr/>
        </p:nvSpPr>
        <p:spPr>
          <a:xfrm>
            <a:off x="760397" y="433137"/>
            <a:ext cx="7834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en-US" dirty="0"/>
              <a:t>Y(</a:t>
            </a:r>
            <a:r>
              <a:rPr lang="ko-KR" altLang="en-US" dirty="0"/>
              <a:t>죽음</a:t>
            </a:r>
            <a:r>
              <a:rPr lang="en-US" altLang="ko-KR" dirty="0"/>
              <a:t>)</a:t>
            </a:r>
            <a:r>
              <a:rPr lang="ko-KR" altLang="en-US" dirty="0"/>
              <a:t> 을 </a:t>
            </a:r>
            <a:r>
              <a:rPr lang="en-US" altLang="ko-KR" dirty="0"/>
              <a:t>0,1</a:t>
            </a:r>
            <a:r>
              <a:rPr lang="ko-KR" altLang="en-US" dirty="0"/>
              <a:t> 로 두고 회귀를 돌린다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dirty="0"/>
              <a:t>Y(</a:t>
            </a:r>
            <a:r>
              <a:rPr lang="ko-KR" altLang="en-US" dirty="0"/>
              <a:t>죽음</a:t>
            </a:r>
            <a:r>
              <a:rPr lang="en-US" altLang="ko-KR" dirty="0"/>
              <a:t>)</a:t>
            </a:r>
            <a:r>
              <a:rPr lang="ko-KR" altLang="en-US" dirty="0"/>
              <a:t>을 숫자로 두고 </a:t>
            </a:r>
            <a:r>
              <a:rPr lang="en-US" altLang="ko-KR" dirty="0"/>
              <a:t>(</a:t>
            </a:r>
            <a:r>
              <a:rPr lang="ko-KR" altLang="en-US" dirty="0"/>
              <a:t>산사람은 </a:t>
            </a:r>
            <a:r>
              <a:rPr lang="en-US" altLang="ko-KR" dirty="0"/>
              <a:t>9999)</a:t>
            </a:r>
            <a:r>
              <a:rPr lang="ko-KR" altLang="en-US" dirty="0"/>
              <a:t> 회귀를 돌린다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Y(</a:t>
            </a:r>
            <a:r>
              <a:rPr lang="ko-KR" altLang="en-US" dirty="0"/>
              <a:t>죽음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0/1</a:t>
            </a:r>
            <a:r>
              <a:rPr lang="ko-KR" altLang="en-US" dirty="0"/>
              <a:t>로 예측을 하고 </a:t>
            </a:r>
            <a:endParaRPr lang="en-US" altLang="ko-KR" dirty="0"/>
          </a:p>
          <a:p>
            <a:r>
              <a:rPr lang="ko-KR" altLang="en-US" dirty="0"/>
              <a:t>    죽는 사람들 끼리 숫자를 두고 회귀를 돌린다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3</a:t>
            </a:r>
            <a:r>
              <a:rPr lang="ko-KR" altLang="en-US" dirty="0"/>
              <a:t>번으로 간다</a:t>
            </a:r>
            <a:r>
              <a:rPr lang="en-US" altLang="ko-KR" dirty="0"/>
              <a:t>.!!(</a:t>
            </a:r>
            <a:r>
              <a:rPr lang="ko-KR" altLang="en-US" dirty="0" err="1"/>
              <a:t>시간나면</a:t>
            </a:r>
            <a:r>
              <a:rPr lang="ko-KR" altLang="en-US" dirty="0"/>
              <a:t> </a:t>
            </a:r>
            <a:r>
              <a:rPr lang="en-US" altLang="ko-KR" dirty="0"/>
              <a:t>1, 2 </a:t>
            </a:r>
            <a:r>
              <a:rPr lang="ko-KR" altLang="en-US" dirty="0"/>
              <a:t>번 확인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379FE-1BC2-9742-B785-6A2F27333F82}"/>
              </a:ext>
            </a:extLst>
          </p:cNvPr>
          <p:cNvSpPr txBox="1"/>
          <p:nvPr/>
        </p:nvSpPr>
        <p:spPr>
          <a:xfrm>
            <a:off x="1626669" y="3099334"/>
            <a:ext cx="94423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방법</a:t>
            </a:r>
            <a:r>
              <a:rPr lang="en-US" altLang="ko-KR" dirty="0"/>
              <a:t>1) </a:t>
            </a:r>
            <a:r>
              <a:rPr lang="ko-KR" altLang="en-US" dirty="0"/>
              <a:t>모든 </a:t>
            </a:r>
            <a:r>
              <a:rPr lang="ko-KR" altLang="en-US" dirty="0" err="1"/>
              <a:t>파라미터가</a:t>
            </a:r>
            <a:r>
              <a:rPr lang="ko-KR" altLang="en-US" dirty="0"/>
              <a:t> 독립이라고 가정하냐 마냐 </a:t>
            </a:r>
            <a:endParaRPr lang="en-US" altLang="ko-KR" dirty="0"/>
          </a:p>
          <a:p>
            <a:r>
              <a:rPr lang="ko-KR" altLang="en-US" dirty="0"/>
              <a:t>방법 </a:t>
            </a:r>
            <a:r>
              <a:rPr lang="en-US" altLang="ko-KR" dirty="0"/>
              <a:t>1 : correlation </a:t>
            </a:r>
            <a:r>
              <a:rPr lang="ko-KR" altLang="en-US" dirty="0"/>
              <a:t>이 높으면 임의로 삭제 </a:t>
            </a:r>
            <a:r>
              <a:rPr lang="ko-KR" altLang="en-US" dirty="0" err="1"/>
              <a:t>선형회귀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이것저것 해보면서 최고의 예측도 산출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2: </a:t>
            </a:r>
            <a:r>
              <a:rPr lang="ko-KR" altLang="en-US" dirty="0"/>
              <a:t>종속이 있는 애들을 고려해서 </a:t>
            </a:r>
            <a:r>
              <a:rPr lang="ko-KR" altLang="en-US" dirty="0" err="1"/>
              <a:t>베이지안</a:t>
            </a:r>
            <a:r>
              <a:rPr lang="ko-KR" altLang="en-US" dirty="0"/>
              <a:t> </a:t>
            </a:r>
            <a:r>
              <a:rPr lang="en-US" altLang="ko-KR" dirty="0"/>
              <a:t>NW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3 : </a:t>
            </a:r>
            <a:r>
              <a:rPr lang="ko-KR" altLang="en-US" dirty="0"/>
              <a:t>회귀 </a:t>
            </a:r>
            <a:r>
              <a:rPr lang="en-US" altLang="ko-KR" dirty="0"/>
              <a:t>+ </a:t>
            </a:r>
            <a:r>
              <a:rPr lang="ko-KR" altLang="en-US" dirty="0" err="1"/>
              <a:t>나이브</a:t>
            </a:r>
            <a:r>
              <a:rPr lang="en-US" altLang="ko-KR" dirty="0"/>
              <a:t>NW </a:t>
            </a:r>
            <a:r>
              <a:rPr lang="ko-KR" altLang="en-US" dirty="0"/>
              <a:t>혼합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Y= p(</a:t>
            </a:r>
            <a:r>
              <a:rPr lang="ko-KR" altLang="en-US" dirty="0"/>
              <a:t>죽음 </a:t>
            </a:r>
            <a:r>
              <a:rPr lang="en-US" altLang="ko-KR" dirty="0"/>
              <a:t>| TAT=3, VAT=2) </a:t>
            </a:r>
            <a:r>
              <a:rPr lang="ko-KR" altLang="en-US" dirty="0"/>
              <a:t>*</a:t>
            </a:r>
            <a:r>
              <a:rPr lang="en-US" altLang="ko-KR" dirty="0"/>
              <a:t> p(</a:t>
            </a:r>
            <a:r>
              <a:rPr lang="ko-KR" altLang="en-US" dirty="0"/>
              <a:t>죽음 </a:t>
            </a:r>
            <a:r>
              <a:rPr lang="en-US" altLang="ko-KR" dirty="0"/>
              <a:t>| Muscle=0.5)</a:t>
            </a:r>
            <a:r>
              <a:rPr lang="ko-KR" altLang="en-US" dirty="0"/>
              <a:t> *</a:t>
            </a:r>
            <a:r>
              <a:rPr lang="en-US" altLang="ko-KR" dirty="0"/>
              <a:t> p(</a:t>
            </a:r>
            <a:r>
              <a:rPr lang="ko-KR" altLang="en-US" dirty="0"/>
              <a:t>죽음 </a:t>
            </a:r>
            <a:r>
              <a:rPr lang="en-US" altLang="ko-KR" dirty="0"/>
              <a:t>| 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앗 근데 </a:t>
            </a:r>
            <a:r>
              <a:rPr lang="en-US" altLang="ko-KR" dirty="0"/>
              <a:t>TAT VAT</a:t>
            </a:r>
            <a:r>
              <a:rPr lang="ko-KR" altLang="en-US" dirty="0"/>
              <a:t>가 </a:t>
            </a:r>
            <a:r>
              <a:rPr lang="en-US" altLang="ko-KR" dirty="0"/>
              <a:t>continues</a:t>
            </a:r>
            <a:r>
              <a:rPr lang="ko-KR" altLang="en-US" dirty="0"/>
              <a:t>임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r>
              <a:rPr lang="en-US" altLang="ko-KR" dirty="0"/>
              <a:t>Y= p(</a:t>
            </a:r>
            <a:r>
              <a:rPr lang="ko-KR" altLang="en-US" dirty="0"/>
              <a:t>삼 </a:t>
            </a:r>
            <a:r>
              <a:rPr lang="en-US" altLang="ko-KR" dirty="0"/>
              <a:t>| TAT=3, VAT=2) </a:t>
            </a:r>
            <a:r>
              <a:rPr lang="ko-KR" altLang="en-US" dirty="0"/>
              <a:t>*</a:t>
            </a:r>
            <a:r>
              <a:rPr lang="en-US" altLang="ko-KR" dirty="0"/>
              <a:t> p(</a:t>
            </a:r>
            <a:r>
              <a:rPr lang="ko-KR" altLang="en-US" dirty="0"/>
              <a:t>삼 </a:t>
            </a:r>
            <a:r>
              <a:rPr lang="en-US" altLang="ko-KR" dirty="0"/>
              <a:t>| Muscle=0.5)</a:t>
            </a:r>
            <a:r>
              <a:rPr lang="ko-KR" altLang="en-US" dirty="0"/>
              <a:t> *</a:t>
            </a:r>
            <a:r>
              <a:rPr lang="en-US" altLang="ko-KR" dirty="0"/>
              <a:t> p(</a:t>
            </a:r>
            <a:r>
              <a:rPr lang="ko-KR" altLang="en-US" dirty="0"/>
              <a:t>삼 </a:t>
            </a:r>
            <a:r>
              <a:rPr lang="en-US" altLang="ko-KR" dirty="0"/>
              <a:t>| </a:t>
            </a:r>
            <a:r>
              <a:rPr lang="en-US" altLang="ko-KR" dirty="0" err="1"/>
              <a:t>a,b,c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방법</a:t>
            </a:r>
            <a:r>
              <a:rPr lang="en-US" altLang="ko-KR" dirty="0"/>
              <a:t>2) </a:t>
            </a:r>
          </a:p>
          <a:p>
            <a:r>
              <a:rPr lang="ko-KR" altLang="en-US" b="1" dirty="0"/>
              <a:t>방법 </a:t>
            </a:r>
            <a:r>
              <a:rPr lang="en-US" altLang="ko-KR" b="1" dirty="0"/>
              <a:t>1: KNN </a:t>
            </a:r>
            <a:r>
              <a:rPr lang="ko-KR" altLang="en-US" b="1" dirty="0"/>
              <a:t>죽음과 가까운 거리는 </a:t>
            </a:r>
            <a:r>
              <a:rPr lang="ko-KR" altLang="en-US" b="1" dirty="0" err="1"/>
              <a:t>죽은걸로</a:t>
            </a:r>
            <a:r>
              <a:rPr lang="ko-KR" altLang="en-US" b="1" dirty="0"/>
              <a:t> 멀면 </a:t>
            </a:r>
            <a:r>
              <a:rPr lang="ko-KR" altLang="en-US" b="1" dirty="0" err="1"/>
              <a:t>산걸로</a:t>
            </a:r>
            <a:endParaRPr lang="en-US" altLang="ko-KR" b="1" dirty="0"/>
          </a:p>
          <a:p>
            <a:r>
              <a:rPr lang="ko-KR" altLang="en-US" b="1" dirty="0"/>
              <a:t>               </a:t>
            </a:r>
            <a:r>
              <a:rPr lang="en-US" altLang="ko-KR" b="1" dirty="0"/>
              <a:t>(</a:t>
            </a:r>
            <a:r>
              <a:rPr lang="ko-KR" altLang="en-US" b="1" dirty="0"/>
              <a:t>내 상상 </a:t>
            </a:r>
            <a:r>
              <a:rPr lang="en-US" altLang="ko-KR" b="1" dirty="0"/>
              <a:t>KNN </a:t>
            </a:r>
            <a:r>
              <a:rPr lang="ko-KR" altLang="en-US" b="1" dirty="0"/>
              <a:t>죽음의 평균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2: </a:t>
            </a:r>
            <a:r>
              <a:rPr lang="ko-KR" altLang="en-US" dirty="0" err="1"/>
              <a:t>디시젼트리</a:t>
            </a:r>
            <a:r>
              <a:rPr lang="en-US" altLang="ko-KR" dirty="0"/>
              <a:t>…….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 독립이라고 가정 </a:t>
            </a:r>
            <a:r>
              <a:rPr lang="ko-KR" altLang="en-US" dirty="0" err="1"/>
              <a:t>선형회귀</a:t>
            </a:r>
            <a:r>
              <a:rPr lang="en-US" altLang="ko-KR" dirty="0"/>
              <a:t>, </a:t>
            </a:r>
            <a:r>
              <a:rPr lang="ko-KR" altLang="en-US" dirty="0" err="1"/>
              <a:t>종속도를</a:t>
            </a:r>
            <a:r>
              <a:rPr lang="ko-KR" altLang="en-US" dirty="0"/>
              <a:t> 따져서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en-US" altLang="ko-KR" dirty="0"/>
              <a:t>NW)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en-US" dirty="0"/>
              <a:t>X </a:t>
            </a:r>
            <a:r>
              <a:rPr lang="en-US" dirty="0" err="1"/>
              <a:t>파라미터</a:t>
            </a:r>
            <a:r>
              <a:rPr lang="en-US" dirty="0"/>
              <a:t> </a:t>
            </a:r>
            <a:r>
              <a:rPr lang="en-US" dirty="0" err="1"/>
              <a:t>선정</a:t>
            </a:r>
            <a:r>
              <a:rPr lang="en-US" dirty="0"/>
              <a:t> </a:t>
            </a:r>
            <a:r>
              <a:rPr lang="en-US" dirty="0" err="1"/>
              <a:t>방식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977</Words>
  <Application>Microsoft Macintosh PowerPoint</Application>
  <PresentationFormat>Widescreen</PresentationFormat>
  <Paragraphs>149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5</cp:revision>
  <dcterms:created xsi:type="dcterms:W3CDTF">2022-04-10T01:06:54Z</dcterms:created>
  <dcterms:modified xsi:type="dcterms:W3CDTF">2022-04-12T02:35:04Z</dcterms:modified>
</cp:coreProperties>
</file>