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8" r:id="rId12"/>
    <p:sldId id="317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/>
    <p:restoredTop sz="96966"/>
  </p:normalViewPr>
  <p:slideViewPr>
    <p:cSldViewPr snapToGrid="0" snapToObjects="1">
      <p:cViewPr>
        <p:scale>
          <a:sx n="111" d="100"/>
          <a:sy n="111" d="100"/>
        </p:scale>
        <p:origin x="293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2:59:30.3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16383,'45'0'0,"39"0"0,14 10 0,-18-3 0,8-1 0,-22-2 0,2 1 0,-1-1 0,24 2 0,-3-2 0,-1-3 0,-10-2 0,-7 1 0,-19 0 0,-41 0 0,3 4 0,-3-3 0,3 3 0,21-4 0,-10 0 0,75 0 0,-18 0 0,16 5 0,-33-3 0,-44 3 0,-11-5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2:59:31.8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16383,'45'0'0,"7"4"0,7 2 0,10-5 0,7 0 0,-6 6 0,5 1 0,-2-1 0,17-6 0,-1 0 0,11 5 0,-12-1 0,-25-5 0,11 0 0,-65 0 0,0 0 0,4 0 0,-3 0 0,3 4 0,-4-3 0,12 3 0,-5-4 0,9 0 0,-11 0 0,-1 0 0,1 0 0,7 0 0,-5 0 0,4 0 0,-10 0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2:59:33.4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 16383,'56'-2'0,"0"-1"0,3-1 0,34 4 0,9 0 0,-40 0 0,1 0 0,9 0 0,7 0 0,-5 0 0,10 0 0,-6 0 0,-13 0 0,-5 0 0,7 0 0,-50 4 0,-5-3 0,-7 3 0,8-4 0,-3 0 0,4 0 0,-5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2:59:35.2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37 16383,'43'-10'0,"2"2"0,22 8 0,31 0 0,-18 0 0,8 0 0,-17 0 0,4 0 0,-6 0 0,3 0 0,-2 0 0,21 0 0,-14 0 0,-43 0 0,14 0 0,-35 0 0,0 0 0,-3 0 0,3 0 0,-4 0 0,1-4 0,3 3 0,1-3 0,0 4 0,-1 0 0,-4 0 0,0-4 0,4 3 0,1-3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50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9" y="2223824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clinical outcomes using CT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9" y="3710953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403" y="4262699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Modeling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</a:t>
            </a:r>
            <a:r>
              <a:rPr lang="en-US" altLang="ko-KR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classification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65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AC344658-BF50-00C9-976A-9D47F334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68867"/>
              </p:ext>
            </p:extLst>
          </p:nvPr>
        </p:nvGraphicFramePr>
        <p:xfrm>
          <a:off x="1027653" y="3217342"/>
          <a:ext cx="10535085" cy="278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765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953928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660022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7246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dead</a:t>
                      </a:r>
                    </a:p>
                    <a:p>
                      <a:pPr algn="ctr"/>
                      <a:r>
                        <a:rPr lang="en-US" sz="1800" dirty="0"/>
                        <a:t>(Given with dead only)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live</a:t>
                      </a:r>
                    </a:p>
                    <a:p>
                      <a:pPr algn="ctr"/>
                      <a:r>
                        <a:rPr lang="en-US" sz="1800" dirty="0"/>
                        <a:t>(Add Life table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 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10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Classification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0%↑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60 %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57435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Adjust train data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(Given : Table= 50% : 50%)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75 %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50%↑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21%↓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74.5 %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82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Add data for train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(Train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750 -&gt; 1,020)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Age&gt;=80   -&gt; dead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72%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91%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81.5%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9F4E798-8FF8-E948-782F-0535D44CB9A6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호근</a:t>
            </a:r>
            <a:endParaRPr lang="en-US" altLang="ko-KR" dirty="0"/>
          </a:p>
          <a:p>
            <a:pPr algn="ctr"/>
            <a:r>
              <a:rPr lang="ko-KR" altLang="en-US" dirty="0"/>
              <a:t>검증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6C8B3-32D0-38A9-5FC3-5A80D738D78D}"/>
              </a:ext>
            </a:extLst>
          </p:cNvPr>
          <p:cNvSpPr txBox="1"/>
          <p:nvPr/>
        </p:nvSpPr>
        <p:spPr>
          <a:xfrm>
            <a:off x="2692692" y="3193338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set</a:t>
            </a:r>
          </a:p>
          <a:p>
            <a:r>
              <a:rPr lang="en-US" sz="1600" b="1" dirty="0"/>
              <a:t>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9232A-5350-A5D4-3D2F-51A52589DFA3}"/>
              </a:ext>
            </a:extLst>
          </p:cNvPr>
          <p:cNvSpPr txBox="1"/>
          <p:nvPr/>
        </p:nvSpPr>
        <p:spPr>
          <a:xfrm>
            <a:off x="1438002" y="361937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Modeling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500" b="1" dirty="0">
                <a:solidFill>
                  <a:prstClr val="white">
                    <a:lumMod val="85000"/>
                  </a:prst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수학적 증명 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D61008-1673-2AB0-F241-CCC559CB012C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우진</a:t>
            </a:r>
            <a:endParaRPr lang="en-US" altLang="ko-KR" dirty="0"/>
          </a:p>
          <a:p>
            <a:pPr algn="ctr"/>
            <a:r>
              <a:rPr lang="en-US" altLang="ko-KR" dirty="0"/>
              <a:t>appendix?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Additional Clinical outcomes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000(90%), 000 (95%) 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로 예측 가능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CF19448-5F20-D1E3-04FA-1BF91630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18475"/>
              </p:ext>
            </p:extLst>
          </p:nvPr>
        </p:nvGraphicFramePr>
        <p:xfrm>
          <a:off x="1013631" y="3201257"/>
          <a:ext cx="9914195" cy="2941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398342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아이템 </a:t>
                      </a:r>
                      <a:r>
                        <a:rPr lang="en-US" altLang="ko-KR" sz="1600" dirty="0"/>
                        <a:t>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아이템 </a:t>
                      </a:r>
                      <a:r>
                        <a:rPr lang="en-US" altLang="ko-KR" sz="1800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Linear 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KNN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70646CC-AC38-90A2-B910-4FDC41BF174C}"/>
              </a:ext>
            </a:extLst>
          </p:cNvPr>
          <p:cNvSpPr/>
          <p:nvPr/>
        </p:nvSpPr>
        <p:spPr>
          <a:xfrm>
            <a:off x="1028015" y="5393190"/>
            <a:ext cx="9899811" cy="749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CF2A7C-E8DE-A18D-C791-058B99F58A48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우진</a:t>
            </a:r>
            <a:endParaRPr lang="en-US" altLang="ko-KR" dirty="0"/>
          </a:p>
          <a:p>
            <a:pPr algn="ctr"/>
            <a:r>
              <a:rPr lang="en-US" altLang="ko-KR" dirty="0"/>
              <a:t>appendix?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D261D-63F5-8C84-50CC-C6477E7B49F4}"/>
              </a:ext>
            </a:extLst>
          </p:cNvPr>
          <p:cNvSpPr txBox="1"/>
          <p:nvPr/>
        </p:nvSpPr>
        <p:spPr>
          <a:xfrm>
            <a:off x="1736429" y="3304178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9D0B3-73F0-EDA2-5C71-8084C690A856}"/>
              </a:ext>
            </a:extLst>
          </p:cNvPr>
          <p:cNvSpPr txBox="1"/>
          <p:nvPr/>
        </p:nvSpPr>
        <p:spPr>
          <a:xfrm>
            <a:off x="1106229" y="3657293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31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4000" y="2223824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9" y="3710953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prstClr val="white">
                    <a:lumMod val="9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9" y="1251964"/>
            <a:ext cx="2352261" cy="986459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96" y="2411277"/>
            <a:ext cx="3493606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4349196" y="3201115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4349196" y="3990953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4349196" y="4780793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14" y="949901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E45643-9C61-39F9-1E1C-29BA1DC323E3}"/>
              </a:ext>
            </a:extLst>
          </p:cNvPr>
          <p:cNvSpPr txBox="1">
            <a:spLocks/>
          </p:cNvSpPr>
          <p:nvPr/>
        </p:nvSpPr>
        <p:spPr>
          <a:xfrm>
            <a:off x="3814416" y="3669302"/>
            <a:ext cx="4563165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 | Regression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Random forest | KNN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5D3FBE-4852-B8A2-190D-4311BC49921B}"/>
              </a:ext>
            </a:extLst>
          </p:cNvPr>
          <p:cNvSpPr txBox="1">
            <a:spLocks/>
          </p:cNvSpPr>
          <p:nvPr/>
        </p:nvSpPr>
        <p:spPr>
          <a:xfrm>
            <a:off x="3969041" y="2879464"/>
            <a:ext cx="4253913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| Literature Review | Overview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78F5A0-E4FC-986C-1FEA-50D334580C84}"/>
              </a:ext>
            </a:extLst>
          </p:cNvPr>
          <p:cNvSpPr txBox="1">
            <a:spLocks/>
          </p:cNvSpPr>
          <p:nvPr/>
        </p:nvSpPr>
        <p:spPr>
          <a:xfrm>
            <a:off x="3609897" y="4459140"/>
            <a:ext cx="4972200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Performance | Prediction | Key features Importance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636219-3808-6C74-FC06-8E21725A3E65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최종업뎃</a:t>
            </a:r>
            <a:r>
              <a:rPr lang="ko-KR" altLang="en-US" dirty="0"/>
              <a:t>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6" y="309767"/>
            <a:ext cx="3858461" cy="49261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 &amp; Augmentation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8" y="951385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Save missing data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87192"/>
              </p:ext>
            </p:extLst>
          </p:nvPr>
        </p:nvGraphicFramePr>
        <p:xfrm>
          <a:off x="961534" y="1732322"/>
          <a:ext cx="4296946" cy="185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(Orange-w/ DXA)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(Orange-w/ DXA)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347816" y="1858239"/>
            <a:ext cx="57336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  <a:sym typeface="Wingdings" pitchFamily="2" charset="2"/>
              </a:rPr>
              <a:t>Estimate Value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by </a:t>
            </a:r>
            <a:r>
              <a:rPr lang="en-US" sz="2200" b="1" dirty="0">
                <a:solidFill>
                  <a:schemeClr val="accent2"/>
                </a:solidFill>
                <a:sym typeface="Wingdings" pitchFamily="2" charset="2"/>
              </a:rPr>
              <a:t>Linear Regression 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using the other clinical Data</a:t>
            </a:r>
            <a:endParaRPr lang="en-US" sz="20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FRX = </a:t>
            </a:r>
            <a:r>
              <a:rPr lang="el-GR" sz="2000" b="1" dirty="0">
                <a:solidFill>
                  <a:schemeClr val="bg1"/>
                </a:solidFill>
              </a:rPr>
              <a:t>θ</a:t>
            </a:r>
            <a:r>
              <a:rPr lang="en-US" sz="2000" b="1" dirty="0">
                <a:solidFill>
                  <a:schemeClr val="bg1"/>
                </a:solidFill>
              </a:rPr>
              <a:t> (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BMI, SEX,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Tobaco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, age…)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A82AF3-4FDB-6E82-0FB7-C142C5794E1F}"/>
              </a:ext>
            </a:extLst>
          </p:cNvPr>
          <p:cNvSpPr txBox="1">
            <a:spLocks/>
          </p:cNvSpPr>
          <p:nvPr/>
        </p:nvSpPr>
        <p:spPr>
          <a:xfrm>
            <a:off x="614698" y="3745821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Select Feature 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71B6A084-FFE1-DB10-E505-8890FA673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60" b="14311"/>
          <a:stretch/>
        </p:blipFill>
        <p:spPr>
          <a:xfrm>
            <a:off x="1142632" y="4502571"/>
            <a:ext cx="2934620" cy="2092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1016D5-AA21-1F51-944E-E854561D904C}"/>
                  </a:ext>
                </a:extLst>
              </p14:cNvPr>
              <p14:cNvContentPartPr/>
              <p14:nvPr/>
            </p14:nvContentPartPr>
            <p14:xfrm>
              <a:off x="2114335" y="5247135"/>
              <a:ext cx="555840" cy="2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1016D5-AA21-1F51-944E-E854561D90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8695" y="5175135"/>
                <a:ext cx="627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3A9503-BD3B-D6CC-8FFD-CFEF22648F08}"/>
                  </a:ext>
                </a:extLst>
              </p14:cNvPr>
              <p14:cNvContentPartPr/>
              <p14:nvPr/>
            </p14:nvContentPartPr>
            <p14:xfrm>
              <a:off x="2136295" y="5412375"/>
              <a:ext cx="459000" cy="20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3A9503-BD3B-D6CC-8FFD-CFEF22648F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655" y="5340735"/>
                <a:ext cx="5306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7FE630-42A8-9D0F-A74B-4B012D41D9A7}"/>
                  </a:ext>
                </a:extLst>
              </p14:cNvPr>
              <p14:cNvContentPartPr/>
              <p14:nvPr/>
            </p14:nvContentPartPr>
            <p14:xfrm>
              <a:off x="2827495" y="5055975"/>
              <a:ext cx="417600" cy="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7FE630-42A8-9D0F-A74B-4B012D41D9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1495" y="4984335"/>
                <a:ext cx="489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D9B307-526B-1222-4872-391124A82DA1}"/>
                  </a:ext>
                </a:extLst>
              </p14:cNvPr>
              <p14:cNvContentPartPr/>
              <p14:nvPr/>
            </p14:nvContentPartPr>
            <p14:xfrm>
              <a:off x="3507175" y="5255415"/>
              <a:ext cx="430560" cy="13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D9B307-526B-1222-4872-391124A82D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1175" y="5183775"/>
                <a:ext cx="502200" cy="156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544919" y="2328823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BA300-E314-000D-0BE8-3F0AD3F7272D}"/>
              </a:ext>
            </a:extLst>
          </p:cNvPr>
          <p:cNvSpPr txBox="1"/>
          <p:nvPr/>
        </p:nvSpPr>
        <p:spPr>
          <a:xfrm>
            <a:off x="6419254" y="4633770"/>
            <a:ext cx="566219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  <a:sym typeface="Wingdings" pitchFamily="2" charset="2"/>
              </a:rPr>
              <a:t>Excluding Feature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by </a:t>
            </a:r>
            <a:r>
              <a:rPr lang="en-US" sz="2200" b="1" dirty="0">
                <a:solidFill>
                  <a:schemeClr val="accent2"/>
                </a:solidFill>
                <a:sym typeface="Wingdings" pitchFamily="2" charset="2"/>
              </a:rPr>
              <a:t>Correlation</a:t>
            </a:r>
            <a:endParaRPr lang="en-US" sz="2200" b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TAT, Muscle Area (more than 0.89)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TAT &lt;-&gt; total Body, VAT, SAT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Muscle Area &lt;-&gt; L3 SMI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DF282FA-24F8-CF56-5A19-566561C920F5}"/>
              </a:ext>
            </a:extLst>
          </p:cNvPr>
          <p:cNvSpPr/>
          <p:nvPr/>
        </p:nvSpPr>
        <p:spPr>
          <a:xfrm>
            <a:off x="5587097" y="5087362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6" y="309767"/>
            <a:ext cx="3858461" cy="49261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 &amp; Augmentation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26" y="992374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3) Data Augmentation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666471" y="2077728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735398" y="391844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603370" y="5816842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www.ssa.gov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oact</a:t>
            </a:r>
            <a:r>
              <a:rPr lang="en-US" sz="1400" dirty="0">
                <a:solidFill>
                  <a:schemeClr val="bg1"/>
                </a:solidFill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310887" y="2351270"/>
            <a:ext cx="5768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There were a few </a:t>
            </a:r>
            <a:r>
              <a:rPr lang="en-US" sz="2400" b="1" dirty="0" err="1">
                <a:solidFill>
                  <a:schemeClr val="bg1"/>
                </a:solidFill>
              </a:rPr>
              <a:t>D_from_CT</a:t>
            </a:r>
            <a:r>
              <a:rPr lang="en-US" sz="2400" b="1" dirty="0">
                <a:solidFill>
                  <a:schemeClr val="bg1"/>
                </a:solidFill>
              </a:rPr>
              <a:t> data   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 : 494/8,877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Data is skewed 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    </a:t>
            </a:r>
            <a:r>
              <a:rPr lang="en-US" altLang="ko-KR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 :  given data 0~14 </a:t>
            </a:r>
            <a:r>
              <a:rPr lang="en-US" sz="2400" b="1" dirty="0" err="1">
                <a:solidFill>
                  <a:schemeClr val="bg1"/>
                </a:solidFill>
              </a:rPr>
              <a:t>yrs</a:t>
            </a:r>
            <a:r>
              <a:rPr lang="en-US" sz="2400" b="1" dirty="0">
                <a:solidFill>
                  <a:schemeClr val="bg1"/>
                </a:solidFill>
              </a:rPr>
              <a:t>, reality 0~110 </a:t>
            </a:r>
            <a:r>
              <a:rPr lang="en-US" sz="2400" b="1" dirty="0" err="1">
                <a:solidFill>
                  <a:schemeClr val="bg1"/>
                </a:solidFill>
              </a:rPr>
              <a:t>yrs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90307" y="187517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310887" y="440920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356958" y="4819039"/>
            <a:ext cx="548599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chemeClr val="bg1"/>
                </a:solidFill>
              </a:rPr>
              <a:t>Estimate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 “</a:t>
            </a:r>
            <a:r>
              <a:rPr lang="en-US" sz="2400" b="1" dirty="0" err="1">
                <a:solidFill>
                  <a:schemeClr val="bg1"/>
                </a:solidFill>
              </a:rPr>
              <a:t>D_from_CT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by “Age at CT” + Period Life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464B1-4A62-8EA1-B707-5B53DFB25B89}"/>
              </a:ext>
            </a:extLst>
          </p:cNvPr>
          <p:cNvSpPr/>
          <p:nvPr/>
        </p:nvSpPr>
        <p:spPr>
          <a:xfrm>
            <a:off x="6735135" y="5939953"/>
            <a:ext cx="246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(Only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not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given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A3F0A36-D46C-2DD7-07C9-FC4A7A44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5350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25%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Add train data 28% -&gt; classification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41% 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16387"/>
              </p:ext>
            </p:extLst>
          </p:nvPr>
        </p:nvGraphicFramePr>
        <p:xfrm>
          <a:off x="1013631" y="3153129"/>
          <a:ext cx="10163706" cy="333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Given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live</a:t>
                      </a:r>
                    </a:p>
                    <a:p>
                      <a:pPr algn="ctr"/>
                      <a:r>
                        <a:rPr lang="en-US" sz="1600" dirty="0"/>
                        <a:t>(Add value with Life table)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 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Linear 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KNN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(16,16,16)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1179870" y="1805046"/>
            <a:ext cx="889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Train Data(75%) :</a:t>
            </a:r>
            <a:r>
              <a:rPr lang="en-US" sz="2000" b="1" dirty="0">
                <a:solidFill>
                  <a:schemeClr val="bg1"/>
                </a:solidFill>
              </a:rPr>
              <a:t> Add by Period Life Table + Given with dead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Test  Data(25%) :</a:t>
            </a:r>
            <a:r>
              <a:rPr lang="en-US" sz="2000" b="1" dirty="0">
                <a:solidFill>
                  <a:schemeClr val="bg1"/>
                </a:solidFill>
              </a:rPr>
              <a:t> Add by Period Life Table + Given with dead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Correctness : 3yr difference (btw Predict value and given </a:t>
            </a:r>
            <a:r>
              <a:rPr lang="en-US" sz="2000" b="1" dirty="0" err="1">
                <a:solidFill>
                  <a:schemeClr val="bg1"/>
                </a:solidFill>
              </a:rPr>
              <a:t>d_from_ct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28015" y="5345062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818752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set</a:t>
            </a:r>
          </a:p>
          <a:p>
            <a:r>
              <a:rPr lang="en-US" sz="1600" b="1" dirty="0"/>
              <a:t>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106997" y="3686397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4D195-0A75-A71C-40B2-EFFC2BB049BF}"/>
              </a:ext>
            </a:extLst>
          </p:cNvPr>
          <p:cNvSpPr/>
          <p:nvPr/>
        </p:nvSpPr>
        <p:spPr>
          <a:xfrm>
            <a:off x="12377391" y="-744415"/>
            <a:ext cx="4173271" cy="300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교수님은 </a:t>
            </a:r>
            <a:r>
              <a:rPr lang="en-US" altLang="ko-KR" dirty="0"/>
              <a:t>test set</a:t>
            </a:r>
            <a:r>
              <a:rPr lang="ko-KR" altLang="en-US" dirty="0" err="1"/>
              <a:t>으로</a:t>
            </a:r>
            <a:endParaRPr lang="en-US" altLang="ko-KR" dirty="0"/>
          </a:p>
          <a:p>
            <a:pPr algn="ctr"/>
            <a:r>
              <a:rPr lang="en-US" dirty="0"/>
              <a:t>Only Given</a:t>
            </a:r>
            <a:r>
              <a:rPr lang="ko-KR" altLang="en-US" dirty="0" err="1"/>
              <a:t>만하라함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우리가 생각해보니</a:t>
            </a:r>
            <a:endParaRPr lang="en-US" altLang="ko-KR" dirty="0"/>
          </a:p>
          <a:p>
            <a:pPr algn="ctr"/>
            <a:r>
              <a:rPr lang="ko-KR" altLang="en-US" dirty="0"/>
              <a:t>세상엔 수명이 </a:t>
            </a:r>
            <a:r>
              <a:rPr lang="en-US" altLang="ko-KR" dirty="0"/>
              <a:t>30,40</a:t>
            </a:r>
            <a:r>
              <a:rPr lang="ko-KR" altLang="en-US" dirty="0"/>
              <a:t>년 남은 사람도 많은데 </a:t>
            </a:r>
            <a:r>
              <a:rPr lang="ko-KR" altLang="en-US" dirty="0" err="1"/>
              <a:t>그부분을</a:t>
            </a:r>
            <a:r>
              <a:rPr lang="ko-KR" altLang="en-US" dirty="0"/>
              <a:t> 검증할 방법이 없고</a:t>
            </a:r>
            <a:endParaRPr lang="en-US" altLang="ko-KR" dirty="0"/>
          </a:p>
          <a:p>
            <a:pPr algn="ctr"/>
            <a:r>
              <a:rPr lang="ko-KR" altLang="en-US" dirty="0"/>
              <a:t>오히려 </a:t>
            </a:r>
            <a:r>
              <a:rPr lang="en-US" altLang="ko-KR" dirty="0"/>
              <a:t>Given data</a:t>
            </a:r>
            <a:r>
              <a:rPr lang="ko-KR" altLang="en-US" dirty="0"/>
              <a:t>로만 구성하면 모델이 </a:t>
            </a:r>
            <a:r>
              <a:rPr lang="en-US" altLang="ko-KR" dirty="0"/>
              <a:t>skewed </a:t>
            </a:r>
            <a:r>
              <a:rPr lang="ko-KR" altLang="en-US" dirty="0" err="1"/>
              <a:t>된거라서</a:t>
            </a:r>
            <a:endParaRPr lang="en-US" altLang="ko-KR" dirty="0"/>
          </a:p>
          <a:p>
            <a:pPr algn="ctr"/>
            <a:r>
              <a:rPr lang="en-US" dirty="0"/>
              <a:t>50% </a:t>
            </a:r>
            <a:r>
              <a:rPr lang="ko-KR" altLang="en-US" dirty="0"/>
              <a:t>믹스 성능을 </a:t>
            </a:r>
            <a:r>
              <a:rPr lang="ko-KR" altLang="en-US" dirty="0" err="1"/>
              <a:t>올렸다라고</a:t>
            </a:r>
            <a:r>
              <a:rPr lang="ko-KR" altLang="en-US" dirty="0"/>
              <a:t> 설명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792EA-006A-EBCD-F864-E954218F7883}"/>
              </a:ext>
            </a:extLst>
          </p:cNvPr>
          <p:cNvSpPr/>
          <p:nvPr/>
        </p:nvSpPr>
        <p:spPr>
          <a:xfrm>
            <a:off x="12377390" y="3140443"/>
            <a:ext cx="4173271" cy="300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 고민</a:t>
            </a:r>
            <a:endParaRPr lang="en-US" altLang="ko-KR" dirty="0"/>
          </a:p>
          <a:p>
            <a:pPr algn="ctr"/>
            <a:r>
              <a:rPr lang="en-US" dirty="0"/>
              <a:t>Only Given dead</a:t>
            </a:r>
          </a:p>
          <a:p>
            <a:pPr algn="ctr"/>
            <a:r>
              <a:rPr lang="en-US" dirty="0"/>
              <a:t>Only live </a:t>
            </a:r>
            <a:r>
              <a:rPr lang="ko-KR" altLang="en-US" dirty="0"/>
              <a:t>맞나</a:t>
            </a:r>
            <a:r>
              <a:rPr lang="en-US" altLang="ko-KR" dirty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735113" y="1900111"/>
            <a:ext cx="958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The percentage of  </a:t>
            </a:r>
            <a:r>
              <a:rPr lang="en-US" sz="2400" dirty="0">
                <a:solidFill>
                  <a:srgbClr val="FFC000"/>
                </a:solidFill>
                <a:latin typeface="Calibri" panose="020F0502020204030204"/>
              </a:rPr>
              <a:t>augmented data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in trainset was too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high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94.5%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04802"/>
              </p:ext>
            </p:extLst>
          </p:nvPr>
        </p:nvGraphicFramePr>
        <p:xfrm>
          <a:off x="821355" y="2581825"/>
          <a:ext cx="10756130" cy="2620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258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573823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3699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120664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97779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Given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live</a:t>
                      </a:r>
                    </a:p>
                    <a:p>
                      <a:pPr algn="ctr"/>
                      <a:r>
                        <a:rPr lang="en-US" sz="1600" dirty="0"/>
                        <a:t>(Add value with Life table)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 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31 %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19 %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1002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Adjust ratio for train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(Given : Table= 50% : 50%)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33%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2%↑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27.5%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4AEFA0-4EA9-2E04-E09C-F0BF7F4B29AF}"/>
              </a:ext>
            </a:extLst>
          </p:cNvPr>
          <p:cNvSpPr txBox="1"/>
          <p:nvPr/>
        </p:nvSpPr>
        <p:spPr>
          <a:xfrm>
            <a:off x="614697" y="5979521"/>
            <a:ext cx="735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Calibri" panose="020F0502020204030204"/>
              </a:rPr>
              <a:t>숫자 </a:t>
            </a:r>
            <a:r>
              <a:rPr lang="ko-KR" altLang="en-US" sz="2000" dirty="0" err="1">
                <a:solidFill>
                  <a:prstClr val="white"/>
                </a:solidFill>
                <a:latin typeface="Calibri" panose="020F0502020204030204"/>
              </a:rPr>
              <a:t>안맞음</a:t>
            </a:r>
            <a:r>
              <a:rPr lang="ko-KR" altLang="en-US" sz="2000" dirty="0">
                <a:solidFill>
                  <a:prstClr val="white"/>
                </a:solidFill>
                <a:latin typeface="Calibri" panose="020F0502020204030204"/>
              </a:rPr>
              <a:t> 확인 필요</a:t>
            </a:r>
            <a:r>
              <a:rPr lang="en-US" altLang="ko-KR" sz="2000" dirty="0">
                <a:solidFill>
                  <a:prstClr val="white"/>
                </a:solidFill>
                <a:latin typeface="Calibri" panose="020F0502020204030204"/>
              </a:rPr>
              <a:t>, 50</a:t>
            </a:r>
            <a:r>
              <a:rPr lang="ko-KR" altLang="en-US" sz="2000" dirty="0">
                <a:solidFill>
                  <a:prstClr val="white"/>
                </a:solidFill>
                <a:latin typeface="Calibri" panose="020F0502020204030204"/>
              </a:rPr>
              <a:t>대 </a:t>
            </a:r>
            <a:r>
              <a:rPr lang="en-US" altLang="ko-KR" sz="2000" dirty="0">
                <a:solidFill>
                  <a:prstClr val="white"/>
                </a:solidFill>
                <a:latin typeface="Calibri" panose="020F0502020204030204"/>
              </a:rPr>
              <a:t>50</a:t>
            </a:r>
            <a:r>
              <a:rPr lang="ko-KR" altLang="en-US" sz="2000" dirty="0">
                <a:solidFill>
                  <a:prstClr val="white"/>
                </a:solidFill>
                <a:latin typeface="Calibri" panose="020F0502020204030204"/>
              </a:rPr>
              <a:t> 에서 비율 더 </a:t>
            </a:r>
            <a:r>
              <a:rPr lang="ko-KR" altLang="en-US" sz="2000" dirty="0" err="1">
                <a:solidFill>
                  <a:prstClr val="white"/>
                </a:solidFill>
                <a:latin typeface="Calibri" panose="020F0502020204030204"/>
              </a:rPr>
              <a:t>안올린건</a:t>
            </a:r>
            <a:r>
              <a:rPr lang="en-US" altLang="ko-KR" sz="2000" dirty="0">
                <a:solidFill>
                  <a:prstClr val="white"/>
                </a:solidFill>
                <a:latin typeface="Calibri" panose="020F0502020204030204"/>
              </a:rPr>
              <a:t>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최초 가정대로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data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가 너무 쏠려서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5350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25%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en-US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Add train data 28%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classification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41% </a:t>
            </a:r>
            <a:endParaRPr lang="en-US" sz="25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821354" y="2663730"/>
            <a:ext cx="876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Improvement to get better classification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60% -&gt; 81.5%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31043"/>
              </p:ext>
            </p:extLst>
          </p:nvPr>
        </p:nvGraphicFramePr>
        <p:xfrm>
          <a:off x="1042401" y="3434952"/>
          <a:ext cx="10535085" cy="278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765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953928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660022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7246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dead</a:t>
                      </a:r>
                    </a:p>
                    <a:p>
                      <a:pPr algn="ctr"/>
                      <a:r>
                        <a:rPr lang="en-US" sz="1800" dirty="0"/>
                        <a:t>(Given with dead only)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live</a:t>
                      </a:r>
                    </a:p>
                    <a:p>
                      <a:pPr algn="ctr"/>
                      <a:r>
                        <a:rPr lang="en-US" sz="1800" dirty="0"/>
                        <a:t>(Add Life table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 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10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Classification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0%↑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60 %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57435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Adjust train data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(Given : Table= 50% : 50%)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75 %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50%↑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21%↓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74.5 %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82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Add data for train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(Train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750 -&gt; 1,020)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Age&gt;=80   -&gt; dead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72%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91%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81.5%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4AEFA0-4EA9-2E04-E09C-F0BF7F4B29AF}"/>
              </a:ext>
            </a:extLst>
          </p:cNvPr>
          <p:cNvSpPr txBox="1"/>
          <p:nvPr/>
        </p:nvSpPr>
        <p:spPr>
          <a:xfrm>
            <a:off x="413124" y="6351447"/>
            <a:ext cx="735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숫자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안맞음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확인 필요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5350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25%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Add train data 28%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en-US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41% </a:t>
            </a:r>
            <a:endParaRPr lang="en-US" sz="25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05DFD-6EDC-9539-2A41-046CE5C00562}"/>
              </a:ext>
            </a:extLst>
          </p:cNvPr>
          <p:cNvSpPr txBox="1"/>
          <p:nvPr/>
        </p:nvSpPr>
        <p:spPr>
          <a:xfrm>
            <a:off x="821354" y="1551861"/>
            <a:ext cx="876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AutoNum type="arabicParenR"/>
              <a:tabLst/>
              <a:defRPr/>
            </a:pPr>
            <a:r>
              <a:rPr lang="en-US" sz="2400" dirty="0">
                <a:solidFill>
                  <a:schemeClr val="accent2"/>
                </a:solidFill>
                <a:latin typeface="Calibri" panose="020F0502020204030204"/>
              </a:rPr>
              <a:t>1 step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: classification Dea</a:t>
            </a:r>
            <a:r>
              <a:rPr lang="en-US" altLang="ko-KR" sz="24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or not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step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Each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case calculate regression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32285-78B8-A972-1244-6AD6D765C81A}"/>
              </a:ext>
            </a:extLst>
          </p:cNvPr>
          <p:cNvSpPr txBox="1"/>
          <p:nvPr/>
        </p:nvSpPr>
        <p:spPr>
          <a:xfrm>
            <a:off x="2610017" y="340626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set</a:t>
            </a:r>
          </a:p>
          <a:p>
            <a:r>
              <a:rPr lang="en-US" sz="1600" b="1" dirty="0"/>
              <a:t>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38CB0-B595-FF66-DC19-9EFD498809E1}"/>
              </a:ext>
            </a:extLst>
          </p:cNvPr>
          <p:cNvSpPr txBox="1"/>
          <p:nvPr/>
        </p:nvSpPr>
        <p:spPr>
          <a:xfrm>
            <a:off x="1374033" y="3847813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158FBE-909B-499C-3069-0CF2144DEC3F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호근</a:t>
            </a:r>
            <a:endParaRPr lang="en-US" altLang="ko-KR" dirty="0"/>
          </a:p>
          <a:p>
            <a:pPr algn="ctr"/>
            <a:r>
              <a:rPr lang="en-US" dirty="0"/>
              <a:t>2step </a:t>
            </a:r>
            <a:r>
              <a:rPr lang="ko-KR" altLang="en-US" dirty="0"/>
              <a:t>표현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AEFA0-4EA9-2E04-E09C-F0BF7F4B29AF}"/>
              </a:ext>
            </a:extLst>
          </p:cNvPr>
          <p:cNvSpPr txBox="1"/>
          <p:nvPr/>
        </p:nvSpPr>
        <p:spPr>
          <a:xfrm>
            <a:off x="413124" y="6351447"/>
            <a:ext cx="735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숫자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안맞음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확인 필요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535084" cy="995402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25%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Add train data 28%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41%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ko-KR" altLang="en-US" sz="25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en-US" sz="25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Use Clinical Data 00%</a:t>
            </a:r>
            <a:endParaRPr lang="en-US" sz="25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18865-30A4-BBEB-01AA-84E7A6FACFED}"/>
              </a:ext>
            </a:extLst>
          </p:cNvPr>
          <p:cNvSpPr txBox="1"/>
          <p:nvPr/>
        </p:nvSpPr>
        <p:spPr>
          <a:xfrm>
            <a:off x="825910" y="2453808"/>
            <a:ext cx="799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내용을 정확히 모름 추가데이터 넣고 하는 방식 서술 필요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FB6A874-9A33-F9D5-E5C3-81719D1C9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81356"/>
              </p:ext>
            </p:extLst>
          </p:nvPr>
        </p:nvGraphicFramePr>
        <p:xfrm>
          <a:off x="1027653" y="3217342"/>
          <a:ext cx="10535085" cy="278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765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953928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660022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199185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7246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dead</a:t>
                      </a:r>
                    </a:p>
                    <a:p>
                      <a:pPr algn="ctr"/>
                      <a:r>
                        <a:rPr lang="en-US" sz="1800" dirty="0"/>
                        <a:t>(Given with dead only)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Only live</a:t>
                      </a:r>
                    </a:p>
                    <a:p>
                      <a:pPr algn="ctr"/>
                      <a:r>
                        <a:rPr lang="en-US" sz="1800" dirty="0"/>
                        <a:t>(Add Life table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50% 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10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Classification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0%↑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95 %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60 %</a:t>
                      </a:r>
                      <a:r>
                        <a:rPr lang="ko-KR" altLang="en-US" sz="2400" dirty="0"/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57435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Adjust train data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(Given : Table= 50% : 50%)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75 %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50%↑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21%↓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74.5 %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82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Add data for train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(Train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750 -&gt; 1,020)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Age&gt;=80   -&gt; dead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72%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91%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81.5%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7.5%↑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BB241DD-E6F2-6D9E-F58E-A3C6352CCF62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AC0E3-EE70-7EF6-9218-5A9C5558EB60}"/>
              </a:ext>
            </a:extLst>
          </p:cNvPr>
          <p:cNvSpPr txBox="1"/>
          <p:nvPr/>
        </p:nvSpPr>
        <p:spPr>
          <a:xfrm>
            <a:off x="2497251" y="3162562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set</a:t>
            </a:r>
          </a:p>
          <a:p>
            <a:r>
              <a:rPr lang="en-US" sz="1600" b="1" dirty="0"/>
              <a:t>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BB7AD-2A57-018B-8F7E-293E6F64AB41}"/>
              </a:ext>
            </a:extLst>
          </p:cNvPr>
          <p:cNvSpPr txBox="1"/>
          <p:nvPr/>
        </p:nvSpPr>
        <p:spPr>
          <a:xfrm>
            <a:off x="1438002" y="364128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Modeling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264ED-5D65-94E7-6E8D-F22AD2CA757C}"/>
              </a:ext>
            </a:extLst>
          </p:cNvPr>
          <p:cNvSpPr/>
          <p:nvPr/>
        </p:nvSpPr>
        <p:spPr>
          <a:xfrm>
            <a:off x="909484" y="1653361"/>
            <a:ext cx="8721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 Definition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Biological age X = Someone has an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en-US" sz="2000" b="1" dirty="0">
                <a:solidFill>
                  <a:srgbClr val="FFC000"/>
                </a:solidFill>
              </a:rPr>
              <a:t> ‘X’ age </a:t>
            </a:r>
            <a:r>
              <a:rPr lang="en-US" sz="2000" b="1" dirty="0">
                <a:solidFill>
                  <a:schemeClr val="bg1"/>
                </a:solidFill>
              </a:rPr>
              <a:t>and</a:t>
            </a:r>
            <a:r>
              <a:rPr lang="en-US" sz="2000" b="1" dirty="0">
                <a:solidFill>
                  <a:srgbClr val="FFC000"/>
                </a:solidFill>
              </a:rPr>
              <a:t> healthy </a:t>
            </a:r>
            <a:r>
              <a:rPr lang="en-US" sz="2000" dirty="0">
                <a:solidFill>
                  <a:schemeClr val="bg1"/>
                </a:solidFill>
              </a:rPr>
              <a:t>people’s CT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403690" y="1574246"/>
            <a:ext cx="4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exclude  who is going to die in 3yrs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10800000">
            <a:off x="7005482" y="1725562"/>
            <a:ext cx="398208" cy="221224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A7D5C-E46A-1DD5-2152-D5ED96C703BE}"/>
              </a:ext>
            </a:extLst>
          </p:cNvPr>
          <p:cNvSpPr/>
          <p:nvPr/>
        </p:nvSpPr>
        <p:spPr>
          <a:xfrm>
            <a:off x="948813" y="2648763"/>
            <a:ext cx="111301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 Verification method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1) Make test set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- </a:t>
            </a:r>
            <a:r>
              <a:rPr lang="ko-KR" altLang="en-US" sz="2000" b="1" dirty="0">
                <a:solidFill>
                  <a:schemeClr val="bg1"/>
                </a:solidFill>
              </a:rPr>
              <a:t>주어진 데이터에서 </a:t>
            </a:r>
            <a:r>
              <a:rPr lang="en-US" altLang="ko-KR" sz="2000" b="1" dirty="0" err="1">
                <a:solidFill>
                  <a:schemeClr val="bg1"/>
                </a:solidFill>
              </a:rPr>
              <a:t>D_from_CT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가 없는 경우 값을 만들어 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앞에서의 방법 활용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 해당 날짜를 기준으로 나이를 생성합니다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년 이내에 사망할 것 같은 사람은 제외하여 평균 계산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 각 나이별로 평균 </a:t>
            </a:r>
            <a:r>
              <a:rPr lang="en-US" altLang="ko-KR" sz="2000" b="1" dirty="0">
                <a:solidFill>
                  <a:schemeClr val="bg1"/>
                </a:solidFill>
              </a:rPr>
              <a:t>CT </a:t>
            </a:r>
            <a:r>
              <a:rPr lang="ko-KR" altLang="en-US" sz="2000" b="1" dirty="0">
                <a:solidFill>
                  <a:schemeClr val="bg1"/>
                </a:solidFill>
              </a:rPr>
              <a:t>값을 산출하여 테스트</a:t>
            </a:r>
            <a:r>
              <a:rPr lang="en-US" altLang="ko-KR" sz="2000" b="1" dirty="0">
                <a:solidFill>
                  <a:schemeClr val="bg1"/>
                </a:solidFill>
              </a:rPr>
              <a:t>set </a:t>
            </a:r>
            <a:r>
              <a:rPr lang="ko-KR" altLang="en-US" sz="2000" b="1" dirty="0">
                <a:solidFill>
                  <a:schemeClr val="bg1"/>
                </a:solidFill>
              </a:rPr>
              <a:t>을 완성합니다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2)</a:t>
            </a:r>
            <a:r>
              <a:rPr lang="ko-KR" altLang="en-US" sz="2000" b="1" dirty="0">
                <a:solidFill>
                  <a:schemeClr val="bg1"/>
                </a:solidFill>
              </a:rPr>
              <a:t> 정확성 검증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</a:t>
            </a:r>
            <a:r>
              <a:rPr lang="en-US" altLang="ko-KR" sz="2000" b="1" dirty="0">
                <a:solidFill>
                  <a:schemeClr val="bg1"/>
                </a:solidFill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</a:rPr>
              <a:t> 만들어진 모델에 </a:t>
            </a:r>
            <a:r>
              <a:rPr lang="en-US" altLang="ko-KR" sz="2000" b="1" dirty="0">
                <a:solidFill>
                  <a:schemeClr val="bg1"/>
                </a:solidFill>
              </a:rPr>
              <a:t>test set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CT</a:t>
            </a:r>
            <a:r>
              <a:rPr lang="ko-KR" altLang="en-US" sz="2000" b="1" dirty="0">
                <a:solidFill>
                  <a:schemeClr val="bg1"/>
                </a:solidFill>
              </a:rPr>
              <a:t>값을 넣어 산출된 </a:t>
            </a:r>
            <a:r>
              <a:rPr lang="en-US" altLang="ko-KR" sz="2000" b="1" dirty="0">
                <a:solidFill>
                  <a:schemeClr val="bg1"/>
                </a:solidFill>
              </a:rPr>
              <a:t>Age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Test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set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age</a:t>
            </a:r>
            <a:r>
              <a:rPr lang="ko-KR" altLang="en-US" sz="2000" b="1" dirty="0">
                <a:solidFill>
                  <a:schemeClr val="bg1"/>
                </a:solidFill>
              </a:rPr>
              <a:t>와 비교합니다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  </a:t>
            </a:r>
            <a:r>
              <a:rPr lang="en-US" altLang="ko-KR" sz="2000" b="1" dirty="0">
                <a:solidFill>
                  <a:schemeClr val="bg1"/>
                </a:solidFill>
              </a:rPr>
              <a:t>(3</a:t>
            </a:r>
            <a:r>
              <a:rPr lang="ko-KR" altLang="en-US" sz="2000" b="1" dirty="0" err="1">
                <a:solidFill>
                  <a:schemeClr val="bg1"/>
                </a:solidFill>
              </a:rPr>
              <a:t>년이내일</a:t>
            </a:r>
            <a:r>
              <a:rPr lang="ko-KR" altLang="en-US" sz="2000" b="1" dirty="0">
                <a:solidFill>
                  <a:schemeClr val="bg1"/>
                </a:solidFill>
              </a:rPr>
              <a:t> 경우 정답 처리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2188E2-0A1B-7943-3392-6410CC7F9F70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호근</a:t>
            </a:r>
            <a:endParaRPr lang="en-US" altLang="ko-KR" dirty="0"/>
          </a:p>
          <a:p>
            <a:pPr algn="ctr"/>
            <a:r>
              <a:rPr lang="ko-KR" altLang="en-US" dirty="0"/>
              <a:t>검증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1236</Words>
  <Application>Microsoft Macintosh PowerPoint</Application>
  <PresentationFormat>Widescreen</PresentationFormat>
  <Paragraphs>276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Tahoma</vt:lpstr>
      <vt:lpstr>Wingdings</vt:lpstr>
      <vt:lpstr>Office Theme</vt:lpstr>
      <vt:lpstr>Predict clinical outcomes using CT data </vt:lpstr>
      <vt:lpstr>INDEX</vt:lpstr>
      <vt:lpstr>Data Processing &amp; Augmentation</vt:lpstr>
      <vt:lpstr>Data Processing &amp; Augmentation</vt:lpstr>
      <vt:lpstr>Modeling &amp; Result - ①</vt:lpstr>
      <vt:lpstr>Modeling &amp; Result - ①</vt:lpstr>
      <vt:lpstr>Modeling &amp; Result - ①</vt:lpstr>
      <vt:lpstr>Modeling &amp; Result - ②</vt:lpstr>
      <vt:lpstr>Modeling &amp; Result - ③</vt:lpstr>
      <vt:lpstr>Modeling &amp; Result - ③</vt:lpstr>
      <vt:lpstr>Modeling &amp; Result - ③</vt:lpstr>
      <vt:lpstr>Modeling &amp; Result - 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Yoon Chae Na</cp:lastModifiedBy>
  <cp:revision>151</cp:revision>
  <dcterms:created xsi:type="dcterms:W3CDTF">2022-04-19T01:27:15Z</dcterms:created>
  <dcterms:modified xsi:type="dcterms:W3CDTF">2022-05-01T16:03:04Z</dcterms:modified>
</cp:coreProperties>
</file>