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319" r:id="rId4"/>
    <p:sldId id="320" r:id="rId5"/>
    <p:sldId id="321" r:id="rId6"/>
    <p:sldId id="311" r:id="rId7"/>
    <p:sldId id="312" r:id="rId8"/>
    <p:sldId id="322" r:id="rId9"/>
    <p:sldId id="324" r:id="rId10"/>
    <p:sldId id="325" r:id="rId11"/>
    <p:sldId id="326" r:id="rId12"/>
    <p:sldId id="314" r:id="rId13"/>
    <p:sldId id="315" r:id="rId14"/>
    <p:sldId id="318" r:id="rId15"/>
    <p:sldId id="327" r:id="rId16"/>
    <p:sldId id="316" r:id="rId17"/>
    <p:sldId id="323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1D2"/>
    <a:srgbClr val="FFF2CC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20"/>
    <p:restoredTop sz="96966"/>
  </p:normalViewPr>
  <p:slideViewPr>
    <p:cSldViewPr snapToGrid="0" snapToObjects="1">
      <p:cViewPr varScale="1">
        <p:scale>
          <a:sx n="111" d="100"/>
          <a:sy n="111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bg1"/>
                </a:solidFill>
              </a:rPr>
              <a:t>Regression</a:t>
            </a:r>
            <a:r>
              <a:rPr lang="en-US" sz="2000" b="1" baseline="0" dirty="0">
                <a:solidFill>
                  <a:schemeClr val="bg1"/>
                </a:solidFill>
              </a:rPr>
              <a:t> Only</a:t>
            </a:r>
            <a:endParaRPr lang="en-US" sz="2000" b="1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CT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50% dead + 50% alive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5.33</c:v>
                </c:pt>
                <c:pt idx="1">
                  <c:v>46.69</c:v>
                </c:pt>
                <c:pt idx="2">
                  <c:v>26.01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5E-DA47-8698-3B8A6BA1F7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 data + Clinical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50% dead + 50% alive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21.58</c:v>
                </c:pt>
                <c:pt idx="1">
                  <c:v>96.06</c:v>
                </c:pt>
                <c:pt idx="2">
                  <c:v>58.82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5E-DA47-8698-3B8A6BA1F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0721215"/>
        <c:axId val="2010722863"/>
      </c:barChart>
      <c:catAx>
        <c:axId val="2010721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722863"/>
        <c:crosses val="autoZero"/>
        <c:auto val="1"/>
        <c:lblAlgn val="ctr"/>
        <c:lblOffset val="100"/>
        <c:noMultiLvlLbl val="0"/>
      </c:catAx>
      <c:valAx>
        <c:axId val="201072286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721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bg1"/>
                </a:solidFill>
              </a:rPr>
              <a:t>+ Balanced Training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CT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50% dead + 50% alive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20.14</c:v>
                </c:pt>
                <c:pt idx="2">
                  <c:v>26.07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61-0248-ACAB-38CAD0114B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 data + Clinical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50% dead + 50% alive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40.67</c:v>
                </c:pt>
                <c:pt idx="1">
                  <c:v>34.03</c:v>
                </c:pt>
                <c:pt idx="2">
                  <c:v>37.35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61-0248-ACAB-38CAD0114B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0972063"/>
        <c:axId val="2010859663"/>
      </c:barChart>
      <c:catAx>
        <c:axId val="201097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859663"/>
        <c:crosses val="autoZero"/>
        <c:auto val="1"/>
        <c:lblAlgn val="ctr"/>
        <c:lblOffset val="100"/>
        <c:noMultiLvlLbl val="0"/>
      </c:catAx>
      <c:valAx>
        <c:axId val="201085966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72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bg1"/>
                </a:solidFill>
              </a:rPr>
              <a:t>+</a:t>
            </a:r>
            <a:r>
              <a:rPr lang="en-US" sz="2000" b="1" baseline="0" dirty="0">
                <a:solidFill>
                  <a:schemeClr val="bg1"/>
                </a:solidFill>
              </a:rPr>
              <a:t> Classification &amp; Regression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CT 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50% dead + 50% alive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37.5</c:v>
                </c:pt>
                <c:pt idx="1">
                  <c:v>40.51</c:v>
                </c:pt>
                <c:pt idx="2">
                  <c:v>39.01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30-654A-B49D-7FA8F4BAE4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 data + Clinical 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Only dead</c:v>
                </c:pt>
                <c:pt idx="1">
                  <c:v>Only alive</c:v>
                </c:pt>
                <c:pt idx="2">
                  <c:v>50% dead + 50% alive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65.36</c:v>
                </c:pt>
                <c:pt idx="1">
                  <c:v>79.430000000000007</c:v>
                </c:pt>
                <c:pt idx="2">
                  <c:v>72.400000000000006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30-654A-B49D-7FA8F4BAE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5392351"/>
        <c:axId val="1954993567"/>
      </c:barChart>
      <c:catAx>
        <c:axId val="195539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993567"/>
        <c:crosses val="autoZero"/>
        <c:auto val="1"/>
        <c:lblAlgn val="ctr"/>
        <c:lblOffset val="100"/>
        <c:noMultiLvlLbl val="0"/>
      </c:catAx>
      <c:valAx>
        <c:axId val="1954993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39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91EAA-B33F-F74D-BDC1-09889C02A3C6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C55B-479E-8A48-AD67-CAC76730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3C55B-479E-8A48-AD67-CAC7673070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6668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398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160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681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623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54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695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3C55B-479E-8A48-AD67-CAC7673070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4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3C55B-479E-8A48-AD67-CAC7673070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16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6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537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12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120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36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13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3C55B-479E-8A48-AD67-CAC7673070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57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6699-11BE-8742-D4F3-F13D34ADC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D2732-591A-D27E-5765-70AF6608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006A-947B-2DD7-4D3F-D867DBA7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DDD4-2868-D040-BBB1-908BC3D0DFFB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9E755-A880-2483-EEEC-36782E3F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94CD-3C96-6395-4458-2900D76A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A9DB-4649-47C8-2EFC-90F4183D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FF50-5BD3-570E-1A6F-82E38A9E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3D93-A580-E8F2-4B79-B763B5B5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DDD4-2868-D040-BBB1-908BC3D0DFFB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775A0-1D46-F2E7-E72A-E29550E3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AD30-3D2C-00D9-67D1-A9A5E95A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9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E1F7A-0503-30CC-A0E7-AAB2CC9F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94294-907C-1777-C555-326260F30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B319-D406-C2F5-6BDF-A90D7C644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3DDD4-2868-D040-BBB1-908BC3D0DFFB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3BA7-1F5F-2F4B-F735-46B8474F2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4A27-BE46-209A-8919-836F2FD20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1513B-A850-144B-B7F0-C1D311F14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E78B-E00E-4A9C-F481-82794CCA4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508" y="2374002"/>
            <a:ext cx="10086975" cy="1054998"/>
          </a:xfrm>
        </p:spPr>
        <p:txBody>
          <a:bodyPr anchor="ctr" anchorCtr="0">
            <a:noAutofit/>
          </a:bodyPr>
          <a:lstStyle/>
          <a:p>
            <a:r>
              <a:rPr lang="en-US" sz="4000" b="1" spc="-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of Clinical Outcomes &amp; Biological 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7AA71-9D5A-8A3D-0E4F-7B2FC1F3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1855" y="3634194"/>
            <a:ext cx="3768279" cy="423310"/>
          </a:xfrm>
          <a:solidFill>
            <a:schemeClr val="accent2">
              <a:lumMod val="75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 760 Final Project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341104B-469E-B15D-8BED-25FCFE77E5A7}"/>
              </a:ext>
            </a:extLst>
          </p:cNvPr>
          <p:cNvSpPr txBox="1">
            <a:spLocks/>
          </p:cNvSpPr>
          <p:nvPr/>
        </p:nvSpPr>
        <p:spPr>
          <a:xfrm>
            <a:off x="3798398" y="4262698"/>
            <a:ext cx="4595192" cy="4233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Hokeun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 |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Woojin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Kim |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YoonChae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</a:t>
            </a:r>
          </a:p>
        </p:txBody>
      </p:sp>
    </p:spTree>
    <p:extLst>
      <p:ext uri="{BB962C8B-B14F-4D97-AF65-F5344CB8AC3E}">
        <p14:creationId xmlns:p14="http://schemas.microsoft.com/office/powerpoint/2010/main" val="131509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128F5-685E-FC77-DF40-809D44BE16CA}"/>
              </a:ext>
            </a:extLst>
          </p:cNvPr>
          <p:cNvSpPr txBox="1"/>
          <p:nvPr/>
        </p:nvSpPr>
        <p:spPr>
          <a:xfrm>
            <a:off x="694800" y="1677600"/>
            <a:ext cx="10800000" cy="1200329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is discrepancy between CT data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people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unhealthy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people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1: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as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alive data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dead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2: Run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each class</a:t>
            </a: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23E09DB6-44F9-D8FA-DD58-DBC6FE548454}"/>
              </a:ext>
            </a:extLst>
          </p:cNvPr>
          <p:cNvGraphicFramePr>
            <a:graphicFrameLocks noGrp="1"/>
          </p:cNvGraphicFramePr>
          <p:nvPr/>
        </p:nvGraphicFramePr>
        <p:xfrm>
          <a:off x="489994" y="3758508"/>
          <a:ext cx="11214413" cy="2843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940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2459755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694700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211018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dead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alive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Regression only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46.69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26.01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Balanced training data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32.0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6.67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20.14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26.55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07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+ Classification &amp; Regression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37.5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5.5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40.51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20.37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39.01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12.94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48622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E943012-5E19-15BD-8470-F2ADE797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011600"/>
            <a:ext cx="10800000" cy="660251"/>
          </a:xfrm>
        </p:spPr>
        <p:txBody>
          <a:bodyPr lIns="9000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Balance training data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Classification </a:t>
            </a:r>
            <a:r>
              <a:rPr lang="en-US" altLang="ko-KR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059DF-CC4F-07E1-9EE5-DEEAFBACC1B9}"/>
              </a:ext>
            </a:extLst>
          </p:cNvPr>
          <p:cNvSpPr txBox="1"/>
          <p:nvPr/>
        </p:nvSpPr>
        <p:spPr>
          <a:xfrm>
            <a:off x="3166826" y="3809058"/>
            <a:ext cx="1248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7FE40-FBA6-C7B7-C258-7AB58E2ABEDB}"/>
              </a:ext>
            </a:extLst>
          </p:cNvPr>
          <p:cNvSpPr txBox="1"/>
          <p:nvPr/>
        </p:nvSpPr>
        <p:spPr>
          <a:xfrm>
            <a:off x="487593" y="4147612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92504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12">
                <a:extLst>
                  <a:ext uri="{FF2B5EF4-FFF2-40B4-BE49-F238E27FC236}">
                    <a16:creationId xmlns:a16="http://schemas.microsoft.com/office/drawing/2014/main" id="{23E09DB6-44F9-D8FA-DD58-DBC6FE5484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0842680"/>
                  </p:ext>
                </p:extLst>
              </p:nvPr>
            </p:nvGraphicFramePr>
            <p:xfrm>
              <a:off x="488793" y="3116616"/>
              <a:ext cx="11214413" cy="34533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48940">
                      <a:extLst>
                        <a:ext uri="{9D8B030D-6E8A-4147-A177-3AD203B41FA5}">
                          <a16:colId xmlns:a16="http://schemas.microsoft.com/office/drawing/2014/main" val="2190318695"/>
                        </a:ext>
                      </a:extLst>
                    </a:gridCol>
                    <a:gridCol w="2459755">
                      <a:extLst>
                        <a:ext uri="{9D8B030D-6E8A-4147-A177-3AD203B41FA5}">
                          <a16:colId xmlns:a16="http://schemas.microsoft.com/office/drawing/2014/main" val="3293469664"/>
                        </a:ext>
                      </a:extLst>
                    </a:gridCol>
                    <a:gridCol w="2694700">
                      <a:extLst>
                        <a:ext uri="{9D8B030D-6E8A-4147-A177-3AD203B41FA5}">
                          <a16:colId xmlns:a16="http://schemas.microsoft.com/office/drawing/2014/main" val="1828551782"/>
                        </a:ext>
                      </a:extLst>
                    </a:gridCol>
                    <a:gridCol w="2211018">
                      <a:extLst>
                        <a:ext uri="{9D8B030D-6E8A-4147-A177-3AD203B41FA5}">
                          <a16:colId xmlns:a16="http://schemas.microsoft.com/office/drawing/2014/main" val="471729"/>
                        </a:ext>
                      </a:extLst>
                    </a:gridCol>
                  </a:tblGrid>
                  <a:tr h="740664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Only dead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Only alive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Average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969942"/>
                      </a:ext>
                    </a:extLst>
                  </a:tr>
                  <a:tr h="6651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err="1">
                              <a:solidFill>
                                <a:schemeClr val="tx1"/>
                              </a:solidFill>
                            </a:rPr>
                            <a:t>Classfication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only</a:t>
                          </a:r>
                        </a:p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16.22 %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93.69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54.96 %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4993807"/>
                      </a:ext>
                    </a:extLst>
                  </a:tr>
                  <a:tr h="6651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solidFill>
                                <a:srgbClr val="FF0000"/>
                              </a:solidFill>
                            </a:rPr>
                            <a:t>+ </a:t>
                          </a:r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</a:rPr>
                            <a:t>Balanced training data</a:t>
                          </a:r>
                          <a:endParaRPr lang="en-US" sz="2000" b="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64.83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46.61%↑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84.23%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9.46</a:t>
                          </a:r>
                          <a:r>
                            <a:rPr kumimoji="0" lang="en-US" altLang="ko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%↓</a:t>
                          </a:r>
                          <a:endParaRPr lang="en-US" sz="16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74.53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19.57%↑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3896138"/>
                      </a:ext>
                    </a:extLst>
                  </a:tr>
                  <a:tr h="6651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solidFill>
                                <a:srgbClr val="FF0000"/>
                              </a:solidFill>
                            </a:rPr>
                            <a:t>+ Added dead data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solidFill>
                                <a:srgbClr val="FF0000"/>
                              </a:solidFill>
                            </a:rPr>
                            <a:t>(Age</a:t>
                          </a:r>
                          <a:r>
                            <a:rPr lang="en-US" altLang="ko-KR" sz="2000" b="1" baseline="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ko-KR" sz="2000" b="1" dirty="0">
                              <a:solidFill>
                                <a:srgbClr val="FF0000"/>
                              </a:solidFill>
                            </a:rPr>
                            <a:t> 80 → Dead)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</a:rPr>
                            <a:t>(750 → 1,020 training data)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65.48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0.65%↑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85.81%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1.58</a:t>
                          </a:r>
                          <a:r>
                            <a:rPr kumimoji="0" lang="en-US" altLang="ko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75.65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1.12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2486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12">
                <a:extLst>
                  <a:ext uri="{FF2B5EF4-FFF2-40B4-BE49-F238E27FC236}">
                    <a16:creationId xmlns:a16="http://schemas.microsoft.com/office/drawing/2014/main" id="{23E09DB6-44F9-D8FA-DD58-DBC6FE5484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0842680"/>
                  </p:ext>
                </p:extLst>
              </p:nvPr>
            </p:nvGraphicFramePr>
            <p:xfrm>
              <a:off x="488793" y="3116616"/>
              <a:ext cx="11214413" cy="345338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848940">
                      <a:extLst>
                        <a:ext uri="{9D8B030D-6E8A-4147-A177-3AD203B41FA5}">
                          <a16:colId xmlns:a16="http://schemas.microsoft.com/office/drawing/2014/main" val="2190318695"/>
                        </a:ext>
                      </a:extLst>
                    </a:gridCol>
                    <a:gridCol w="2459755">
                      <a:extLst>
                        <a:ext uri="{9D8B030D-6E8A-4147-A177-3AD203B41FA5}">
                          <a16:colId xmlns:a16="http://schemas.microsoft.com/office/drawing/2014/main" val="3293469664"/>
                        </a:ext>
                      </a:extLst>
                    </a:gridCol>
                    <a:gridCol w="2694700">
                      <a:extLst>
                        <a:ext uri="{9D8B030D-6E8A-4147-A177-3AD203B41FA5}">
                          <a16:colId xmlns:a16="http://schemas.microsoft.com/office/drawing/2014/main" val="1828551782"/>
                        </a:ext>
                      </a:extLst>
                    </a:gridCol>
                    <a:gridCol w="2211018">
                      <a:extLst>
                        <a:ext uri="{9D8B030D-6E8A-4147-A177-3AD203B41FA5}">
                          <a16:colId xmlns:a16="http://schemas.microsoft.com/office/drawing/2014/main" val="471729"/>
                        </a:ext>
                      </a:extLst>
                    </a:gridCol>
                  </a:tblGrid>
                  <a:tr h="740664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Only dead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Only alive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Average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96994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 err="1">
                              <a:solidFill>
                                <a:schemeClr val="tx1"/>
                              </a:solidFill>
                            </a:rPr>
                            <a:t>Classfication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only</a:t>
                          </a:r>
                        </a:p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16.22 %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93.69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54.96 %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4993807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b="1" dirty="0">
                              <a:solidFill>
                                <a:srgbClr val="FF0000"/>
                              </a:solidFill>
                            </a:rPr>
                            <a:t>+ </a:t>
                          </a:r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</a:rPr>
                            <a:t>Balanced training data</a:t>
                          </a:r>
                          <a:endParaRPr lang="en-US" sz="2000" b="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(Neural network)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64.83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46.61%↑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84.23%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9.46</a:t>
                          </a:r>
                          <a:r>
                            <a:rPr kumimoji="0" lang="en-US" altLang="ko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%↓</a:t>
                          </a:r>
                          <a:endParaRPr lang="en-US" sz="16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74.53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19.57%↑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3896138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0" t="-163462" r="-192079" b="-8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65.48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0.65%↑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85.81% 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1.58</a:t>
                          </a:r>
                          <a:r>
                            <a:rPr kumimoji="0" lang="en-US" altLang="ko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75.65</a:t>
                          </a:r>
                          <a:r>
                            <a:rPr lang="ko-KR" alt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% </a:t>
                          </a:r>
                          <a:r>
                            <a:rPr kumimoji="0" lang="en-US" altLang="ko-KR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1.12</a:t>
                          </a: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%↑</a:t>
                          </a:r>
                          <a:endParaRPr 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2486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E943012-5E19-15BD-8470-F2ADE797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011600"/>
            <a:ext cx="10800000" cy="660251"/>
          </a:xfrm>
        </p:spPr>
        <p:txBody>
          <a:bodyPr lIns="9000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Balance training data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059DF-CC4F-07E1-9EE5-DEEAFBACC1B9}"/>
              </a:ext>
            </a:extLst>
          </p:cNvPr>
          <p:cNvSpPr txBox="1"/>
          <p:nvPr/>
        </p:nvSpPr>
        <p:spPr>
          <a:xfrm>
            <a:off x="3165625" y="3167166"/>
            <a:ext cx="1248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7FE40-FBA6-C7B7-C258-7AB58E2ABEDB}"/>
              </a:ext>
            </a:extLst>
          </p:cNvPr>
          <p:cNvSpPr txBox="1"/>
          <p:nvPr/>
        </p:nvSpPr>
        <p:spPr>
          <a:xfrm>
            <a:off x="486392" y="3505720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45D19-F2D0-9DBB-44FB-BBADC4C9E56C}"/>
              </a:ext>
            </a:extLst>
          </p:cNvPr>
          <p:cNvSpPr txBox="1"/>
          <p:nvPr/>
        </p:nvSpPr>
        <p:spPr>
          <a:xfrm>
            <a:off x="1215597" y="2024901"/>
            <a:ext cx="615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왜 여기만 공간이 비었지</a:t>
            </a:r>
            <a:r>
              <a:rPr lang="en-US" altLang="ko-KR" dirty="0">
                <a:solidFill>
                  <a:schemeClr val="bg1"/>
                </a:solidFill>
              </a:rPr>
              <a:t>???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96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4046"/>
            <a:ext cx="5400000" cy="492611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sz="22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 &amp; </a:t>
            </a:r>
            <a:r>
              <a:rPr lang="en-US" sz="2200" spc="-1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Clinical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 flipV="1">
            <a:off x="324092" y="710937"/>
            <a:ext cx="491924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9464D44-91BB-5DC2-8239-E8CA114E52BF}"/>
              </a:ext>
            </a:extLst>
          </p:cNvPr>
          <p:cNvSpPr txBox="1">
            <a:spLocks/>
          </p:cNvSpPr>
          <p:nvPr/>
        </p:nvSpPr>
        <p:spPr>
          <a:xfrm>
            <a:off x="694800" y="1011600"/>
            <a:ext cx="10800000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Balance training data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Classification </a:t>
            </a:r>
            <a:r>
              <a:rPr lang="en-US" altLang="ko-KR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C64523B-FBDF-F690-28D7-630B50F9B99C}"/>
              </a:ext>
            </a:extLst>
          </p:cNvPr>
          <p:cNvSpPr txBox="1">
            <a:spLocks/>
          </p:cNvSpPr>
          <p:nvPr/>
        </p:nvSpPr>
        <p:spPr>
          <a:xfrm>
            <a:off x="694800" y="1667251"/>
            <a:ext cx="10800000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Use CT data and clinical data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72%</a:t>
            </a:r>
            <a:endParaRPr lang="en-US" sz="2400" b="1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973AED7-F8ED-A0D5-2195-29DD6FC73A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422624"/>
              </p:ext>
            </p:extLst>
          </p:nvPr>
        </p:nvGraphicFramePr>
        <p:xfrm>
          <a:off x="757237" y="2489548"/>
          <a:ext cx="3657600" cy="243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210BC2D-F20D-5BB4-2FDB-7FF98CAF59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105114"/>
              </p:ext>
            </p:extLst>
          </p:nvPr>
        </p:nvGraphicFramePr>
        <p:xfrm>
          <a:off x="4266000" y="2489549"/>
          <a:ext cx="3657600" cy="243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4BCE159-0927-DC23-82EC-127BC70601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133820"/>
              </p:ext>
            </p:extLst>
          </p:nvPr>
        </p:nvGraphicFramePr>
        <p:xfrm>
          <a:off x="7777165" y="2489547"/>
          <a:ext cx="3657600" cy="2438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1DEF91B-2830-73FD-DDB3-CE2AC81373D3}"/>
              </a:ext>
            </a:extLst>
          </p:cNvPr>
          <p:cNvSpPr/>
          <p:nvPr/>
        </p:nvSpPr>
        <p:spPr>
          <a:xfrm>
            <a:off x="1192192" y="5489795"/>
            <a:ext cx="9942654" cy="899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Every model accuracy was increased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Final accuracy is 72% </a:t>
            </a:r>
            <a:r>
              <a:rPr lang="en-US" dirty="0">
                <a:solidFill>
                  <a:schemeClr val="bg1"/>
                </a:solidFill>
              </a:rPr>
              <a:t>(difference 3yrs)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73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Biological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D264ED-5D65-94E7-6E8D-F22AD2CA757C}"/>
                  </a:ext>
                </a:extLst>
              </p:cNvPr>
              <p:cNvSpPr/>
              <p:nvPr/>
            </p:nvSpPr>
            <p:spPr>
              <a:xfrm>
                <a:off x="696000" y="1462628"/>
                <a:ext cx="10800000" cy="993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𝐵𝑖𝑜𝑙𝑜𝑔𝑖𝑐𝑎𝑙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𝑙𝑖𝑓𝑒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𝑒𝑥𝑝𝑒𝑐𝑡𝑎𝑛𝑐𝑦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𝐷𝑒𝑎𝑡h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The biological age of a person with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average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healthy age ‘X’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’</a:t>
                </a:r>
                <a:r>
                  <a:rPr lang="en-US" sz="2400" dirty="0">
                    <a:solidFill>
                      <a:schemeClr val="bg1"/>
                    </a:solidFill>
                  </a:rPr>
                  <a:t>s CT data is ‘X’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D264ED-5D65-94E7-6E8D-F22AD2CA7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462628"/>
                <a:ext cx="10800000" cy="993926"/>
              </a:xfrm>
              <a:prstGeom prst="rect">
                <a:avLst/>
              </a:prstGeom>
              <a:blipFill>
                <a:blip r:embed="rId3"/>
                <a:stretch>
                  <a:fillRect l="-822" b="-12658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DA8C3E-6C6F-D55C-5128-B88D5AA2F11C}"/>
              </a:ext>
            </a:extLst>
          </p:cNvPr>
          <p:cNvSpPr txBox="1"/>
          <p:nvPr/>
        </p:nvSpPr>
        <p:spPr>
          <a:xfrm>
            <a:off x="7348219" y="2487322"/>
            <a:ext cx="4173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Exclude people who will die in 3 years</a:t>
            </a:r>
          </a:p>
        </p:txBody>
      </p:sp>
      <p:sp>
        <p:nvSpPr>
          <p:cNvPr id="7" name="Bent-Up Arrow 6">
            <a:extLst>
              <a:ext uri="{FF2B5EF4-FFF2-40B4-BE49-F238E27FC236}">
                <a16:creationId xmlns:a16="http://schemas.microsoft.com/office/drawing/2014/main" id="{5A1B3227-CE04-DC0C-BFD1-35B99FB06A4F}"/>
              </a:ext>
            </a:extLst>
          </p:cNvPr>
          <p:cNvSpPr/>
          <p:nvPr/>
        </p:nvSpPr>
        <p:spPr>
          <a:xfrm rot="5400000">
            <a:off x="6976472" y="2483016"/>
            <a:ext cx="398208" cy="345285"/>
          </a:xfrm>
          <a:prstGeom prst="ben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F05032-772C-47C1-4B96-79D1DD674CFB}"/>
              </a:ext>
            </a:extLst>
          </p:cNvPr>
          <p:cNvSpPr txBox="1">
            <a:spLocks/>
          </p:cNvSpPr>
          <p:nvPr/>
        </p:nvSpPr>
        <p:spPr>
          <a:xfrm>
            <a:off x="442076" y="802377"/>
            <a:ext cx="48396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1) Definition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85C47ADC-125B-F2F9-A50A-2F78D4C7B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57002"/>
              </p:ext>
            </p:extLst>
          </p:nvPr>
        </p:nvGraphicFramePr>
        <p:xfrm>
          <a:off x="1765784" y="3121287"/>
          <a:ext cx="857040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401">
                  <a:extLst>
                    <a:ext uri="{9D8B030D-6E8A-4147-A177-3AD203B41FA5}">
                      <a16:colId xmlns:a16="http://schemas.microsoft.com/office/drawing/2014/main" val="2557907939"/>
                    </a:ext>
                  </a:extLst>
                </a:gridCol>
                <a:gridCol w="1428401">
                  <a:extLst>
                    <a:ext uri="{9D8B030D-6E8A-4147-A177-3AD203B41FA5}">
                      <a16:colId xmlns:a16="http://schemas.microsoft.com/office/drawing/2014/main" val="691944669"/>
                    </a:ext>
                  </a:extLst>
                </a:gridCol>
                <a:gridCol w="1428401">
                  <a:extLst>
                    <a:ext uri="{9D8B030D-6E8A-4147-A177-3AD203B41FA5}">
                      <a16:colId xmlns:a16="http://schemas.microsoft.com/office/drawing/2014/main" val="811700734"/>
                    </a:ext>
                  </a:extLst>
                </a:gridCol>
                <a:gridCol w="1428401">
                  <a:extLst>
                    <a:ext uri="{9D8B030D-6E8A-4147-A177-3AD203B41FA5}">
                      <a16:colId xmlns:a16="http://schemas.microsoft.com/office/drawing/2014/main" val="519752559"/>
                    </a:ext>
                  </a:extLst>
                </a:gridCol>
                <a:gridCol w="1428401">
                  <a:extLst>
                    <a:ext uri="{9D8B030D-6E8A-4147-A177-3AD203B41FA5}">
                      <a16:colId xmlns:a16="http://schemas.microsoft.com/office/drawing/2014/main" val="3093798537"/>
                    </a:ext>
                  </a:extLst>
                </a:gridCol>
                <a:gridCol w="1428401">
                  <a:extLst>
                    <a:ext uri="{9D8B030D-6E8A-4147-A177-3AD203B41FA5}">
                      <a16:colId xmlns:a16="http://schemas.microsoft.com/office/drawing/2014/main" val="2228296320"/>
                    </a:ext>
                  </a:extLst>
                </a:gridCol>
              </a:tblGrid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 HU BMD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…….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949360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694910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051745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897900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93290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48440"/>
                  </a:ext>
                </a:extLst>
              </a:tr>
              <a:tr h="3338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AVG(65)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52646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6E6E113-3A3F-94D4-B884-5FA020211F48}"/>
              </a:ext>
            </a:extLst>
          </p:cNvPr>
          <p:cNvSpPr/>
          <p:nvPr/>
        </p:nvSpPr>
        <p:spPr>
          <a:xfrm>
            <a:off x="1765783" y="5856790"/>
            <a:ext cx="8570405" cy="713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Some one has CT(150,1.5,1,110) -&gt; </a:t>
            </a:r>
            <a:r>
              <a:rPr lang="en-US" sz="2400" dirty="0">
                <a:solidFill>
                  <a:schemeClr val="bg1"/>
                </a:solidFill>
              </a:rPr>
              <a:t>Biological age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65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8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Biological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FDE5F8-6F1A-BDCC-B0D0-C232920D98AD}"/>
              </a:ext>
            </a:extLst>
          </p:cNvPr>
          <p:cNvSpPr txBox="1">
            <a:spLocks/>
          </p:cNvSpPr>
          <p:nvPr/>
        </p:nvSpPr>
        <p:spPr>
          <a:xfrm>
            <a:off x="614697" y="1806791"/>
            <a:ext cx="105350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767855-4409-588F-82F2-91385ACCB5E5}"/>
                  </a:ext>
                </a:extLst>
              </p:cNvPr>
              <p:cNvSpPr/>
              <p:nvPr/>
            </p:nvSpPr>
            <p:spPr>
              <a:xfrm>
                <a:off x="694800" y="1461600"/>
                <a:ext cx="10800000" cy="4127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𝐵𝑖𝑜𝑙𝑜𝑔𝑖𝑐𝑎𝑙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𝐴𝑔𝑒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𝐷𝑒𝑎𝑡h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𝐿𝑖𝑓𝑒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𝑒𝑥𝑝𝑒𝑐𝑡𝑎𝑛𝑐𝑦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𝑙𝑖𝑓𝑒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𝑒𝑥𝑝𝑒𝑐𝑡𝑎𝑛𝑐𝑦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𝐿𝑖𝑓𝑒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𝑒𝑥𝑝𝑒𝑐𝑡𝑎𝑛𝑐𝑦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groupCh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acc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acc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acc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≷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(0.05)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=8,877, </m:t>
                    </m:r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ac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=57.41 −56.91=0.5,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acc>
                          </m:num>
                          <m:den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≥24.04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Biological age is fairly valid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767855-4409-588F-82F2-91385ACCB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61600"/>
                <a:ext cx="10800000" cy="4127412"/>
              </a:xfrm>
              <a:prstGeom prst="rect">
                <a:avLst/>
              </a:prstGeom>
              <a:blipFill>
                <a:blip r:embed="rId3"/>
                <a:stretch>
                  <a:fillRect l="-822" b="-184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056F76-3A38-9ADC-C964-4D1FD3ACB9AF}"/>
              </a:ext>
            </a:extLst>
          </p:cNvPr>
          <p:cNvSpPr txBox="1">
            <a:spLocks/>
          </p:cNvSpPr>
          <p:nvPr/>
        </p:nvSpPr>
        <p:spPr>
          <a:xfrm>
            <a:off x="442076" y="802377"/>
            <a:ext cx="48396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2) First Verification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03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Biological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FDE5F8-6F1A-BDCC-B0D0-C232920D98AD}"/>
              </a:ext>
            </a:extLst>
          </p:cNvPr>
          <p:cNvSpPr txBox="1">
            <a:spLocks/>
          </p:cNvSpPr>
          <p:nvPr/>
        </p:nvSpPr>
        <p:spPr>
          <a:xfrm>
            <a:off x="828458" y="1482735"/>
            <a:ext cx="10535084" cy="17740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0BA291-68DB-BD89-6735-58192A4D45AD}"/>
              </a:ext>
            </a:extLst>
          </p:cNvPr>
          <p:cNvSpPr txBox="1">
            <a:spLocks/>
          </p:cNvSpPr>
          <p:nvPr/>
        </p:nvSpPr>
        <p:spPr>
          <a:xfrm>
            <a:off x="442076" y="802377"/>
            <a:ext cx="48396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3) Second Verification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22902E-6C88-A647-7EB0-437812F01A2B}"/>
                  </a:ext>
                </a:extLst>
              </p:cNvPr>
              <p:cNvSpPr/>
              <p:nvPr/>
            </p:nvSpPr>
            <p:spPr>
              <a:xfrm>
                <a:off x="696000" y="1498239"/>
                <a:ext cx="108000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prstClr val="white"/>
                    </a:solidFill>
                  </a:rPr>
                  <a:t>Make Test data: </a:t>
                </a:r>
                <a:r>
                  <a:rPr lang="en-US" sz="2400" b="1" dirty="0">
                    <a:solidFill>
                      <a:srgbClr val="FFC000"/>
                    </a:solidFill>
                  </a:rPr>
                  <a:t>Average</a:t>
                </a:r>
                <a:r>
                  <a:rPr lang="en-US" sz="2400" dirty="0">
                    <a:solidFill>
                      <a:prstClr val="white"/>
                    </a:solidFill>
                  </a:rPr>
                  <a:t> </a:t>
                </a:r>
                <a:r>
                  <a:rPr lang="en-US" sz="2400" b="1" dirty="0">
                    <a:solidFill>
                      <a:srgbClr val="ED7D31"/>
                    </a:solidFill>
                  </a:rPr>
                  <a:t>healthy age ‘X’</a:t>
                </a:r>
                <a:r>
                  <a:rPr lang="en-US" sz="2400" dirty="0">
                    <a:solidFill>
                      <a:prstClr val="white"/>
                    </a:solidFill>
                  </a:rPr>
                  <a:t>’s CT Data (using given dataset)</a:t>
                </a:r>
                <a:endParaRPr lang="en-US" sz="2400" b="1" dirty="0">
                  <a:solidFill>
                    <a:prstClr val="white"/>
                  </a:solidFill>
                  <a:latin typeface="Calibri" panose="020F0502020204030204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prstClr val="white"/>
                    </a:solidFill>
                  </a:rPr>
                  <a:t>Develop model to predict biological age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prstClr val="white"/>
                    </a:solidFill>
                  </a:rPr>
                  <a:t>Prediction is correct if |Predicted value – ’X’|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prstClr val="white"/>
                    </a:solidFill>
                  </a:rPr>
                  <a:t> 3 years 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22902E-6C88-A647-7EB0-437812F01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498239"/>
                <a:ext cx="10800000" cy="1200329"/>
              </a:xfrm>
              <a:prstGeom prst="rect">
                <a:avLst/>
              </a:prstGeom>
              <a:blipFill>
                <a:blip r:embed="rId3"/>
                <a:stretch>
                  <a:fillRect l="-822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DE820C-EEB6-E162-504C-9543FC241847}"/>
              </a:ext>
            </a:extLst>
          </p:cNvPr>
          <p:cNvSpPr txBox="1">
            <a:spLocks/>
          </p:cNvSpPr>
          <p:nvPr/>
        </p:nvSpPr>
        <p:spPr>
          <a:xfrm>
            <a:off x="696000" y="3654852"/>
            <a:ext cx="10535084" cy="17740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8DE82733-3C7C-5430-4F1E-2FA575F84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54973"/>
              </p:ext>
            </p:extLst>
          </p:nvPr>
        </p:nvGraphicFramePr>
        <p:xfrm>
          <a:off x="863768" y="3634745"/>
          <a:ext cx="10199547" cy="210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4074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2459755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694700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211018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KNN regression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Neural network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Gaussian naive Bayes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Regression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27.27 %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25.45 %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50.91 %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+ Classification &amp;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30.91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.64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29.09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.64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63.64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743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74F40E8-52ED-41A1-CC95-9FCC3424CD84}"/>
              </a:ext>
            </a:extLst>
          </p:cNvPr>
          <p:cNvSpPr txBox="1"/>
          <p:nvPr/>
        </p:nvSpPr>
        <p:spPr>
          <a:xfrm>
            <a:off x="2616294" y="3634745"/>
            <a:ext cx="124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E0CD1-133F-9DA7-D555-EC816CA79039}"/>
              </a:ext>
            </a:extLst>
          </p:cNvPr>
          <p:cNvSpPr txBox="1"/>
          <p:nvPr/>
        </p:nvSpPr>
        <p:spPr>
          <a:xfrm>
            <a:off x="863768" y="4064211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B34531B-AE59-6FE0-C7B9-9E49845161A2}"/>
              </a:ext>
            </a:extLst>
          </p:cNvPr>
          <p:cNvSpPr/>
          <p:nvPr/>
        </p:nvSpPr>
        <p:spPr>
          <a:xfrm>
            <a:off x="8850709" y="3634745"/>
            <a:ext cx="2212606" cy="21269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58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Biological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FDE5F8-6F1A-BDCC-B0D0-C232920D98AD}"/>
              </a:ext>
            </a:extLst>
          </p:cNvPr>
          <p:cNvSpPr txBox="1">
            <a:spLocks/>
          </p:cNvSpPr>
          <p:nvPr/>
        </p:nvSpPr>
        <p:spPr>
          <a:xfrm>
            <a:off x="828458" y="1482735"/>
            <a:ext cx="10535084" cy="17740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endParaRPr lang="en-US" b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0BA291-68DB-BD89-6735-58192A4D45AD}"/>
              </a:ext>
            </a:extLst>
          </p:cNvPr>
          <p:cNvSpPr txBox="1">
            <a:spLocks/>
          </p:cNvSpPr>
          <p:nvPr/>
        </p:nvSpPr>
        <p:spPr>
          <a:xfrm>
            <a:off x="442076" y="802377"/>
            <a:ext cx="48396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-apple-system"/>
              </a:rPr>
              <a:t>3) Second Verification</a:t>
            </a:r>
            <a:endParaRPr lang="en-US" sz="24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22902E-6C88-A647-7EB0-437812F01A2B}"/>
                  </a:ext>
                </a:extLst>
              </p:cNvPr>
              <p:cNvSpPr/>
              <p:nvPr/>
            </p:nvSpPr>
            <p:spPr>
              <a:xfrm>
                <a:off x="696000" y="1462628"/>
                <a:ext cx="108000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Develop model to predict biological age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Method 1: Regression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There is discrepancy between CT data of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older</a:t>
                </a:r>
                <a:r>
                  <a:rPr lang="en-US" sz="2400" dirty="0">
                    <a:solidFill>
                      <a:schemeClr val="bg1"/>
                    </a:solidFill>
                  </a:rPr>
                  <a:t> people and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younger</a:t>
                </a:r>
                <a:r>
                  <a:rPr lang="en-US" sz="2400" dirty="0">
                    <a:solidFill>
                      <a:schemeClr val="bg1"/>
                    </a:solidFill>
                  </a:rPr>
                  <a:t> people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Method 2: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Classification</a:t>
                </a:r>
                <a:r>
                  <a:rPr lang="en-US" sz="2400" dirty="0">
                    <a:solidFill>
                      <a:schemeClr val="bg1"/>
                    </a:solidFill>
                  </a:rPr>
                  <a:t> +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Regression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Training data: All data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Test data: </a:t>
                </a:r>
                <a:r>
                  <a:rPr lang="en-US" sz="2400" b="1" dirty="0">
                    <a:solidFill>
                      <a:schemeClr val="accent4"/>
                    </a:solidFill>
                  </a:rPr>
                  <a:t>Average</a:t>
                </a:r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healthy age ‘X’</a:t>
                </a:r>
                <a:r>
                  <a:rPr lang="en-US" sz="2400" dirty="0">
                    <a:solidFill>
                      <a:schemeClr val="bg1"/>
                    </a:solidFill>
                  </a:rPr>
                  <a:t>’s CT Data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400" dirty="0">
                    <a:solidFill>
                      <a:schemeClr val="bg1"/>
                    </a:solidFill>
                  </a:rPr>
                  <a:t>Prediction is correct if |Predicted value – ’X’|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3 years 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22902E-6C88-A647-7EB0-437812F01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462628"/>
                <a:ext cx="10800000" cy="2677656"/>
              </a:xfrm>
              <a:prstGeom prst="rect">
                <a:avLst/>
              </a:prstGeom>
              <a:blipFill>
                <a:blip r:embed="rId3"/>
                <a:stretch>
                  <a:fillRect l="-822" t="-2370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180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Biological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FDE5F8-6F1A-BDCC-B0D0-C232920D98AD}"/>
              </a:ext>
            </a:extLst>
          </p:cNvPr>
          <p:cNvSpPr txBox="1">
            <a:spLocks/>
          </p:cNvSpPr>
          <p:nvPr/>
        </p:nvSpPr>
        <p:spPr>
          <a:xfrm>
            <a:off x="828458" y="1482735"/>
            <a:ext cx="10535084" cy="17740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54E81375-A454-FCC2-3544-AE5129BBE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918927"/>
              </p:ext>
            </p:extLst>
          </p:nvPr>
        </p:nvGraphicFramePr>
        <p:xfrm>
          <a:off x="996226" y="1462628"/>
          <a:ext cx="10199547" cy="210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4074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2459755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694700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211018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KNN regression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Neural network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Gaussian naive Bayes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Regression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27.27 %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25.45 %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50.91 %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+ Classification &amp;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30.91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.64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 29.09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.64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63.64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12.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7431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F8EB0CC-4DD0-B934-2122-65BAC3BEDC5F}"/>
              </a:ext>
            </a:extLst>
          </p:cNvPr>
          <p:cNvSpPr txBox="1"/>
          <p:nvPr/>
        </p:nvSpPr>
        <p:spPr>
          <a:xfrm>
            <a:off x="2748752" y="1462628"/>
            <a:ext cx="124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E66A5-6B44-00AA-B94E-B9DE380AF349}"/>
              </a:ext>
            </a:extLst>
          </p:cNvPr>
          <p:cNvSpPr txBox="1"/>
          <p:nvPr/>
        </p:nvSpPr>
        <p:spPr>
          <a:xfrm>
            <a:off x="996226" y="1892094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096170C5-F7E4-A114-A104-4DCA96261037}"/>
              </a:ext>
            </a:extLst>
          </p:cNvPr>
          <p:cNvSpPr/>
          <p:nvPr/>
        </p:nvSpPr>
        <p:spPr>
          <a:xfrm>
            <a:off x="8983167" y="1462628"/>
            <a:ext cx="2212606" cy="21269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0BA291-68DB-BD89-6735-58192A4D45AD}"/>
              </a:ext>
            </a:extLst>
          </p:cNvPr>
          <p:cNvSpPr txBox="1">
            <a:spLocks/>
          </p:cNvSpPr>
          <p:nvPr/>
        </p:nvSpPr>
        <p:spPr>
          <a:xfrm>
            <a:off x="442076" y="802377"/>
            <a:ext cx="4839684" cy="66025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3) Second Verification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55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73B9861-E7A3-646A-6C48-E0A0C49A5770}"/>
              </a:ext>
            </a:extLst>
          </p:cNvPr>
          <p:cNvSpPr txBox="1">
            <a:spLocks/>
          </p:cNvSpPr>
          <p:nvPr/>
        </p:nvSpPr>
        <p:spPr>
          <a:xfrm>
            <a:off x="1523998" y="2374002"/>
            <a:ext cx="9144000" cy="10549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spc="-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62CFD6-CB70-7B92-6418-BBA7D41B9CB0}"/>
              </a:ext>
            </a:extLst>
          </p:cNvPr>
          <p:cNvSpPr txBox="1">
            <a:spLocks/>
          </p:cNvSpPr>
          <p:nvPr/>
        </p:nvSpPr>
        <p:spPr>
          <a:xfrm>
            <a:off x="4211858" y="3536781"/>
            <a:ext cx="3768279" cy="4233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 760 Final Project</a:t>
            </a:r>
          </a:p>
        </p:txBody>
      </p:sp>
    </p:spTree>
    <p:extLst>
      <p:ext uri="{BB962C8B-B14F-4D97-AF65-F5344CB8AC3E}">
        <p14:creationId xmlns:p14="http://schemas.microsoft.com/office/powerpoint/2010/main" val="94918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861" y="577607"/>
            <a:ext cx="2352261" cy="986459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068D-1626-F842-513F-7B550F54C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692" y="2494147"/>
            <a:ext cx="5038610" cy="470314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Data Preprocessing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96FF4CA-DDA3-9415-BCC8-F9017F63CC66}"/>
              </a:ext>
            </a:extLst>
          </p:cNvPr>
          <p:cNvSpPr txBox="1">
            <a:spLocks/>
          </p:cNvSpPr>
          <p:nvPr/>
        </p:nvSpPr>
        <p:spPr>
          <a:xfrm>
            <a:off x="3576692" y="2962800"/>
            <a:ext cx="5038609" cy="4703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Prediction Using CT Data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824B3C4-F23F-476D-CE05-85A05334B85F}"/>
              </a:ext>
            </a:extLst>
          </p:cNvPr>
          <p:cNvSpPr txBox="1">
            <a:spLocks/>
          </p:cNvSpPr>
          <p:nvPr/>
        </p:nvSpPr>
        <p:spPr>
          <a:xfrm>
            <a:off x="3576690" y="3429000"/>
            <a:ext cx="5038611" cy="4703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Prediction Using CT Data &amp; Clinical Data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9498971-A203-D1C6-B9B5-F1F35069F9CA}"/>
              </a:ext>
            </a:extLst>
          </p:cNvPr>
          <p:cNvSpPr txBox="1">
            <a:spLocks/>
          </p:cNvSpPr>
          <p:nvPr/>
        </p:nvSpPr>
        <p:spPr>
          <a:xfrm>
            <a:off x="3576692" y="3899314"/>
            <a:ext cx="5038609" cy="47031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Biological 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F2F943-A020-B214-C1D6-7A2AF347A07E}"/>
              </a:ext>
            </a:extLst>
          </p:cNvPr>
          <p:cNvSpPr/>
          <p:nvPr/>
        </p:nvSpPr>
        <p:spPr>
          <a:xfrm>
            <a:off x="3426507" y="582378"/>
            <a:ext cx="5338971" cy="47608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2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BAC63F-4716-E664-78EC-A1F4AA38B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076" y="1499680"/>
            <a:ext cx="4839684" cy="66025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</a:rPr>
              <a:t>1) Estimate Missing Clinical Data</a:t>
            </a:r>
          </a:p>
        </p:txBody>
      </p: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4C2911E3-8237-7210-D352-A70F5DC60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1364"/>
              </p:ext>
            </p:extLst>
          </p:nvPr>
        </p:nvGraphicFramePr>
        <p:xfrm>
          <a:off x="713445" y="2486846"/>
          <a:ext cx="4296946" cy="1884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9645">
                  <a:extLst>
                    <a:ext uri="{9D8B030D-6E8A-4147-A177-3AD203B41FA5}">
                      <a16:colId xmlns:a16="http://schemas.microsoft.com/office/drawing/2014/main" val="3513077336"/>
                    </a:ext>
                  </a:extLst>
                </a:gridCol>
                <a:gridCol w="921102">
                  <a:extLst>
                    <a:ext uri="{9D8B030D-6E8A-4147-A177-3AD203B41FA5}">
                      <a16:colId xmlns:a16="http://schemas.microsoft.com/office/drawing/2014/main" val="1945722747"/>
                    </a:ext>
                  </a:extLst>
                </a:gridCol>
                <a:gridCol w="1176199">
                  <a:extLst>
                    <a:ext uri="{9D8B030D-6E8A-4147-A177-3AD203B41FA5}">
                      <a16:colId xmlns:a16="http://schemas.microsoft.com/office/drawing/2014/main" val="1283440973"/>
                    </a:ext>
                  </a:extLst>
                </a:gridCol>
              </a:tblGrid>
              <a:tr h="3502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260948"/>
                  </a:ext>
                </a:extLst>
              </a:tr>
              <a:tr h="35028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FRS 10-year risk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04730"/>
                  </a:ext>
                </a:extLst>
              </a:tr>
              <a:tr h="60460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FRAX 10y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Fx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Prob (Orange-w/ DXA)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271598"/>
                  </a:ext>
                </a:extLst>
              </a:tr>
              <a:tr h="54702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FRAX 10y Hip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Fx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Prob (Orange-w/ DXA)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3603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2DBC5A6-8DAD-4834-A9D2-FE8AF75C1426}"/>
              </a:ext>
            </a:extLst>
          </p:cNvPr>
          <p:cNvSpPr txBox="1"/>
          <p:nvPr/>
        </p:nvSpPr>
        <p:spPr>
          <a:xfrm>
            <a:off x="6792000" y="3013199"/>
            <a:ext cx="5400000" cy="83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Use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linear function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 on the other clinical data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estimate value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0204E659-D92A-55F6-2665-5B52A29FC225}"/>
              </a:ext>
            </a:extLst>
          </p:cNvPr>
          <p:cNvSpPr/>
          <p:nvPr/>
        </p:nvSpPr>
        <p:spPr>
          <a:xfrm>
            <a:off x="5844185" y="3086099"/>
            <a:ext cx="496140" cy="685800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29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BAC63F-4716-E664-78EC-A1F4AA38B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076" y="977132"/>
            <a:ext cx="4839684" cy="66025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</a:rPr>
              <a:t>2) Estimate Missing Death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70818F-0894-E45B-A6A8-0B28EA2B999A}"/>
              </a:ext>
            </a:extLst>
          </p:cNvPr>
          <p:cNvGrpSpPr/>
          <p:nvPr/>
        </p:nvGrpSpPr>
        <p:grpSpPr>
          <a:xfrm>
            <a:off x="864434" y="1833905"/>
            <a:ext cx="4839685" cy="3696551"/>
            <a:chOff x="614697" y="1889231"/>
            <a:chExt cx="6214728" cy="46590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04BBFF-8885-EB8B-CFD8-7D70E7EA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697" y="4209201"/>
              <a:ext cx="6214727" cy="749300"/>
            </a:xfrm>
            <a:prstGeom prst="rect">
              <a:avLst/>
            </a:prstGeom>
          </p:spPr>
        </p:pic>
        <p:pic>
          <p:nvPicPr>
            <p:cNvPr id="19" name="Picture 18" descr="Table&#10;&#10;Description automatically generated">
              <a:extLst>
                <a:ext uri="{FF2B5EF4-FFF2-40B4-BE49-F238E27FC236}">
                  <a16:creationId xmlns:a16="http://schemas.microsoft.com/office/drawing/2014/main" id="{AA39C82D-2379-332E-1E5D-0D9A42AB6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288" b="2811"/>
            <a:stretch/>
          </p:blipFill>
          <p:spPr>
            <a:xfrm>
              <a:off x="614698" y="1889231"/>
              <a:ext cx="6214727" cy="244072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235ABF-3C9F-44C6-5020-A74B77B2D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600"/>
            <a:stretch/>
          </p:blipFill>
          <p:spPr>
            <a:xfrm>
              <a:off x="614698" y="4849091"/>
              <a:ext cx="6214727" cy="169914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B0B6FC-AE06-E738-7708-F9FEE954BC6D}"/>
              </a:ext>
            </a:extLst>
          </p:cNvPr>
          <p:cNvSpPr txBox="1"/>
          <p:nvPr/>
        </p:nvSpPr>
        <p:spPr>
          <a:xfrm>
            <a:off x="2963996" y="3611961"/>
            <a:ext cx="290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91FD37-5B76-6BBE-60E3-DA2EFECB76E6}"/>
              </a:ext>
            </a:extLst>
          </p:cNvPr>
          <p:cNvSpPr/>
          <p:nvPr/>
        </p:nvSpPr>
        <p:spPr>
          <a:xfrm>
            <a:off x="864434" y="5747846"/>
            <a:ext cx="3647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www.ssa.gov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oact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/STATS/table4c6.html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9048BB-C9BA-4793-0830-7F9C8E51E561}"/>
              </a:ext>
            </a:extLst>
          </p:cNvPr>
          <p:cNvSpPr txBox="1"/>
          <p:nvPr/>
        </p:nvSpPr>
        <p:spPr>
          <a:xfrm>
            <a:off x="6165450" y="2224339"/>
            <a:ext cx="540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 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few data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death value (494 / 8,877)</a:t>
            </a:r>
          </a:p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Death values are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skewed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(0 - 14 years vs 0 - 110 years)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7D3F5C7-51B3-1E03-F29A-2E2AA1562B01}"/>
              </a:ext>
            </a:extLst>
          </p:cNvPr>
          <p:cNvSpPr/>
          <p:nvPr/>
        </p:nvSpPr>
        <p:spPr>
          <a:xfrm>
            <a:off x="6165450" y="1816701"/>
            <a:ext cx="1967697" cy="40511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37413C9-2C9A-E699-C76E-FCEBBCB84993}"/>
              </a:ext>
            </a:extLst>
          </p:cNvPr>
          <p:cNvSpPr/>
          <p:nvPr/>
        </p:nvSpPr>
        <p:spPr>
          <a:xfrm>
            <a:off x="6165450" y="4352954"/>
            <a:ext cx="1967697" cy="4051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66F6CD-EB94-2E9D-69E6-805B6F1FAB4E}"/>
              </a:ext>
            </a:extLst>
          </p:cNvPr>
          <p:cNvSpPr txBox="1"/>
          <p:nvPr/>
        </p:nvSpPr>
        <p:spPr>
          <a:xfrm>
            <a:off x="6165450" y="4758068"/>
            <a:ext cx="54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Use age at CT and period life table to estimate death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value of alive data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04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D128F5-685E-FC77-DF40-809D44BE16CA}"/>
                  </a:ext>
                </a:extLst>
              </p:cNvPr>
              <p:cNvSpPr txBox="1"/>
              <p:nvPr/>
            </p:nvSpPr>
            <p:spPr>
              <a:xfrm>
                <a:off x="696000" y="1140304"/>
                <a:ext cx="10800000" cy="3805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itchFamily="2" charset="2"/>
                  <a:buChar char="q"/>
                  <a:tabLst/>
                  <a:defRPr/>
                </a:pPr>
                <a:r>
                  <a:rPr lang="en-US" altLang="ko-KR" sz="2800" b="1" dirty="0">
                    <a:solidFill>
                      <a:schemeClr val="bg1"/>
                    </a:solidFill>
                    <a:latin typeface="Calibri" panose="020F0502020204030204"/>
                  </a:rPr>
                  <a:t>Improve</a:t>
                </a:r>
                <a:r>
                  <a:rPr lang="ko-KR" altLang="en-US" sz="2800" b="1" dirty="0">
                    <a:solidFill>
                      <a:schemeClr val="bg1"/>
                    </a:solidFill>
                    <a:latin typeface="Calibri" panose="020F0502020204030204"/>
                  </a:rPr>
                  <a:t> </a:t>
                </a:r>
                <a:r>
                  <a:rPr lang="en-US" altLang="ko-KR" sz="2800" b="1" dirty="0">
                    <a:solidFill>
                      <a:schemeClr val="bg1"/>
                    </a:solidFill>
                    <a:latin typeface="Calibri" panose="020F0502020204030204"/>
                  </a:rPr>
                  <a:t>prediction accuracy</a:t>
                </a:r>
                <a:r>
                  <a:rPr lang="ko-KR" altLang="en-US" sz="2800" b="1" dirty="0">
                    <a:solidFill>
                      <a:schemeClr val="bg1"/>
                    </a:solidFill>
                    <a:latin typeface="Calibri" panose="020F0502020204030204"/>
                  </a:rPr>
                  <a:t> </a:t>
                </a: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>
                  <a:lnSpc>
                    <a:spcPct val="200000"/>
                  </a:lnSpc>
                  <a:defRPr/>
                </a:pPr>
                <a:r>
                  <a:rPr lang="ko-KR" altLang="en-US" sz="2400" dirty="0">
                    <a:solidFill>
                      <a:schemeClr val="bg1"/>
                    </a:solidFill>
                  </a:rPr>
                  <a:t>     </a:t>
                </a:r>
                <a:r>
                  <a:rPr lang="en-US" altLang="ko-KR" sz="2400" dirty="0">
                    <a:solidFill>
                      <a:schemeClr val="bg1"/>
                    </a:solidFill>
                  </a:rPr>
                  <a:t>:</a:t>
                </a:r>
                <a:r>
                  <a:rPr lang="ko-KR" alt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</a:rPr>
                  <a:t>Prediction is correct if |Predicted value – True value|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>
                    <a:solidFill>
                      <a:srgbClr val="FFC000"/>
                    </a:solidFill>
                  </a:rPr>
                  <a:t>3 years</a:t>
                </a:r>
                <a:endParaRPr lang="en-US" sz="2400" dirty="0">
                  <a:solidFill>
                    <a:srgbClr val="FFC000"/>
                  </a:solidFill>
                  <a:latin typeface="Calibri" panose="020F0502020204030204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Method 1: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Regression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Method 2: Regression with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balanced training set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sz="2400" dirty="0">
                    <a:solidFill>
                      <a:schemeClr val="bg1"/>
                    </a:solidFill>
                    <a:latin typeface="Calibri" panose="020F0502020204030204"/>
                  </a:rPr>
                  <a:t>Method 3: </a:t>
                </a:r>
                <a:r>
                  <a:rPr lang="en-US" sz="2400" dirty="0">
                    <a:solidFill>
                      <a:srgbClr val="FFC000"/>
                    </a:solidFill>
                    <a:latin typeface="Calibri" panose="020F0502020204030204"/>
                  </a:rPr>
                  <a:t>Classification</a:t>
                </a:r>
                <a:r>
                  <a:rPr lang="en-US" sz="2400" dirty="0">
                    <a:solidFill>
                      <a:schemeClr val="bg1"/>
                    </a:solidFill>
                    <a:latin typeface="Calibri" panose="020F0502020204030204"/>
                  </a:rPr>
                  <a:t> + Regression with balanced training set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D128F5-685E-FC77-DF40-809D44BE1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1140304"/>
                <a:ext cx="10800000" cy="3805337"/>
              </a:xfrm>
              <a:prstGeom prst="rect">
                <a:avLst/>
              </a:prstGeom>
              <a:blipFill>
                <a:blip r:embed="rId3"/>
                <a:stretch>
                  <a:fillRect l="-939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25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7AE3E9DC-2A54-7E6C-A93F-D13DA7107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7014"/>
              </p:ext>
            </p:extLst>
          </p:nvPr>
        </p:nvGraphicFramePr>
        <p:xfrm>
          <a:off x="1012947" y="3163177"/>
          <a:ext cx="10163706" cy="3452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7336">
                  <a:extLst>
                    <a:ext uri="{9D8B030D-6E8A-4147-A177-3AD203B41FA5}">
                      <a16:colId xmlns:a16="http://schemas.microsoft.com/office/drawing/2014/main" val="1995066166"/>
                    </a:ext>
                  </a:extLst>
                </a:gridCol>
                <a:gridCol w="2121340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410592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1742343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  <a:gridCol w="2322095">
                  <a:extLst>
                    <a:ext uri="{9D8B030D-6E8A-4147-A177-3AD203B41FA5}">
                      <a16:colId xmlns:a16="http://schemas.microsoft.com/office/drawing/2014/main" val="341155342"/>
                    </a:ext>
                  </a:extLst>
                </a:gridCol>
              </a:tblGrid>
              <a:tr h="891763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dead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alive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Hyperparameter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471796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Linear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44.53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24.93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471796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KNN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1.33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45.95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23.64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neighbors=10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15269"/>
                  </a:ext>
                </a:extLst>
              </a:tr>
              <a:tr h="76940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Neural 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46.69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26.01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hidden_layer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(16, 16, 16)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activation='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learning_rate_init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=0.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solver=’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adam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1D128F5-685E-FC77-DF40-809D44BE16CA}"/>
              </a:ext>
            </a:extLst>
          </p:cNvPr>
          <p:cNvSpPr txBox="1"/>
          <p:nvPr/>
        </p:nvSpPr>
        <p:spPr>
          <a:xfrm>
            <a:off x="695484" y="1679176"/>
            <a:ext cx="10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Training data: 75% of data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Test data: 25% of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2FF6B6-119D-DAC6-F196-6F0733FBD882}"/>
              </a:ext>
            </a:extLst>
          </p:cNvPr>
          <p:cNvSpPr/>
          <p:nvPr/>
        </p:nvSpPr>
        <p:spPr>
          <a:xfrm>
            <a:off x="1033917" y="5447356"/>
            <a:ext cx="10121766" cy="11382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2AFF5-B428-AB2A-C4D7-B2870FD88C4F}"/>
              </a:ext>
            </a:extLst>
          </p:cNvPr>
          <p:cNvSpPr txBox="1"/>
          <p:nvPr/>
        </p:nvSpPr>
        <p:spPr>
          <a:xfrm>
            <a:off x="1976280" y="3163177"/>
            <a:ext cx="90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Test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3E173-C381-EB76-FB53-FDEAC6968372}"/>
              </a:ext>
            </a:extLst>
          </p:cNvPr>
          <p:cNvSpPr txBox="1"/>
          <p:nvPr/>
        </p:nvSpPr>
        <p:spPr>
          <a:xfrm>
            <a:off x="1012947" y="3678799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63D1D7F-FF38-8E4E-9FD0-6D807D93A33B}"/>
              </a:ext>
            </a:extLst>
          </p:cNvPr>
          <p:cNvSpPr txBox="1">
            <a:spLocks/>
          </p:cNvSpPr>
          <p:nvPr/>
        </p:nvSpPr>
        <p:spPr>
          <a:xfrm>
            <a:off x="694800" y="1011600"/>
            <a:ext cx="10800000" cy="660251"/>
          </a:xfrm>
          <a:prstGeom prst="rect">
            <a:avLst/>
          </a:prstGeom>
        </p:spPr>
        <p:txBody>
          <a:bodyPr vert="horz" lIns="9000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Balance training data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Classification </a:t>
            </a:r>
            <a:r>
              <a:rPr lang="en-US" altLang="ko-KR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8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128F5-685E-FC77-DF40-809D44BE16CA}"/>
              </a:ext>
            </a:extLst>
          </p:cNvPr>
          <p:cNvSpPr txBox="1"/>
          <p:nvPr/>
        </p:nvSpPr>
        <p:spPr>
          <a:xfrm>
            <a:off x="694800" y="1677600"/>
            <a:ext cx="10800000" cy="156966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Alive data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 dominates the training data (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94.5%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 is very low for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dead test data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5.33%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data: 75% of dead data + 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same number of alive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data: 25% of dead data +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number of alive data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E943012-5E19-15BD-8470-F2ADE797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011600"/>
            <a:ext cx="10800000" cy="660251"/>
          </a:xfrm>
        </p:spPr>
        <p:txBody>
          <a:bodyPr lIns="9000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Balance training data 26%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Classification </a:t>
            </a:r>
            <a:r>
              <a:rPr lang="en-US" altLang="ko-KR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8DA3304-4A3D-07CE-5364-A697EDE33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81547"/>
              </p:ext>
            </p:extLst>
          </p:nvPr>
        </p:nvGraphicFramePr>
        <p:xfrm>
          <a:off x="489994" y="3758508"/>
          <a:ext cx="11214413" cy="2142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940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2459755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694700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211018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dead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alive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Regression only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46.69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26.01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Balanced training data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32.0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6.67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20.14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26.55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07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204489F-DAC2-BB0B-A44F-AF1C47804D1C}"/>
              </a:ext>
            </a:extLst>
          </p:cNvPr>
          <p:cNvSpPr txBox="1"/>
          <p:nvPr/>
        </p:nvSpPr>
        <p:spPr>
          <a:xfrm>
            <a:off x="3166826" y="3809058"/>
            <a:ext cx="1248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1867A6-5B5E-0D4A-D1CF-4091C3534CD3}"/>
              </a:ext>
            </a:extLst>
          </p:cNvPr>
          <p:cNvSpPr txBox="1"/>
          <p:nvPr/>
        </p:nvSpPr>
        <p:spPr>
          <a:xfrm>
            <a:off x="487593" y="4147612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62103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8F71-B097-73CD-FBD8-E106D707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000" y="288000"/>
            <a:ext cx="5400000" cy="49261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2400" spc="-100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 Using CT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ABD43-C049-11D1-8178-B22CFA7B52C8}"/>
              </a:ext>
            </a:extLst>
          </p:cNvPr>
          <p:cNvSpPr/>
          <p:nvPr/>
        </p:nvSpPr>
        <p:spPr>
          <a:xfrm>
            <a:off x="442076" y="756658"/>
            <a:ext cx="3972761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128F5-685E-FC77-DF40-809D44BE16CA}"/>
              </a:ext>
            </a:extLst>
          </p:cNvPr>
          <p:cNvSpPr txBox="1"/>
          <p:nvPr/>
        </p:nvSpPr>
        <p:spPr>
          <a:xfrm>
            <a:off x="694800" y="1677600"/>
            <a:ext cx="10800000" cy="1200329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There is discrepancy between CT data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</a:rPr>
              <a:t>healthy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people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</a:rPr>
              <a:t>unhealthy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people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Step 1: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</a:rPr>
              <a:t>Classify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data as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</a:rPr>
              <a:t>alive 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data</a:t>
            </a:r>
            <a:r>
              <a:rPr lang="en-US" sz="2400" dirty="0">
                <a:solidFill>
                  <a:schemeClr val="bg1"/>
                </a:solidFill>
                <a:latin typeface="Calibri" panose="020F0502020204030204"/>
              </a:rPr>
              <a:t> and 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/>
              </a:rPr>
              <a:t>dead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Step 2: Run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</a:rPr>
              <a:t>regression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for each class</a:t>
            </a: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23E09DB6-44F9-D8FA-DD58-DBC6FE548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346119"/>
              </p:ext>
            </p:extLst>
          </p:nvPr>
        </p:nvGraphicFramePr>
        <p:xfrm>
          <a:off x="489994" y="3758508"/>
          <a:ext cx="11214413" cy="2843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940">
                  <a:extLst>
                    <a:ext uri="{9D8B030D-6E8A-4147-A177-3AD203B41FA5}">
                      <a16:colId xmlns:a16="http://schemas.microsoft.com/office/drawing/2014/main" val="2190318695"/>
                    </a:ext>
                  </a:extLst>
                </a:gridCol>
                <a:gridCol w="2459755">
                  <a:extLst>
                    <a:ext uri="{9D8B030D-6E8A-4147-A177-3AD203B41FA5}">
                      <a16:colId xmlns:a16="http://schemas.microsoft.com/office/drawing/2014/main" val="3293469664"/>
                    </a:ext>
                  </a:extLst>
                </a:gridCol>
                <a:gridCol w="2694700">
                  <a:extLst>
                    <a:ext uri="{9D8B030D-6E8A-4147-A177-3AD203B41FA5}">
                      <a16:colId xmlns:a16="http://schemas.microsoft.com/office/drawing/2014/main" val="1828551782"/>
                    </a:ext>
                  </a:extLst>
                </a:gridCol>
                <a:gridCol w="2211018">
                  <a:extLst>
                    <a:ext uri="{9D8B030D-6E8A-4147-A177-3AD203B41FA5}">
                      <a16:colId xmlns:a16="http://schemas.microsoft.com/office/drawing/2014/main" val="471729"/>
                    </a:ext>
                  </a:extLst>
                </a:gridCol>
              </a:tblGrid>
              <a:tr h="740664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dead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Only alive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69942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Regression only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46.69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26.01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93807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Balanced training data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32.0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6.67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20.14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26.55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%↓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07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96138"/>
                  </a:ext>
                </a:extLst>
              </a:tr>
              <a:tr h="665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+ Classification &amp; Regression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(Neural 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37.5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5.5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40.51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20.37</a:t>
                      </a:r>
                      <a:r>
                        <a:rPr kumimoji="0" lang="en-US" altLang="ko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39.01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12.94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%↑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48622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E943012-5E19-15BD-8470-F2ADE797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011600"/>
            <a:ext cx="10800000" cy="660251"/>
          </a:xfrm>
        </p:spPr>
        <p:txBody>
          <a:bodyPr lIns="9000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Balance training data 26% 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bg1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Classification </a:t>
            </a:r>
            <a:r>
              <a:rPr lang="en-US" altLang="ko-KR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2400" b="1" dirty="0">
                <a:solidFill>
                  <a:srgbClr val="FFFF00"/>
                </a:solidFill>
                <a:latin typeface="-apple-system"/>
                <a:ea typeface="Tahoma" panose="020B0604030504040204" pitchFamily="34" charset="0"/>
                <a:cs typeface="Tahoma" panose="020B0604030504040204" pitchFamily="34" charset="0"/>
              </a:rPr>
              <a:t>Regression 39%</a:t>
            </a:r>
            <a:endParaRPr lang="en-US" sz="2400" b="1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5059DF-CC4F-07E1-9EE5-DEEAFBACC1B9}"/>
              </a:ext>
            </a:extLst>
          </p:cNvPr>
          <p:cNvSpPr txBox="1"/>
          <p:nvPr/>
        </p:nvSpPr>
        <p:spPr>
          <a:xfrm>
            <a:off x="3166826" y="3809058"/>
            <a:ext cx="1248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7FE40-FBA6-C7B7-C258-7AB58E2ABEDB}"/>
              </a:ext>
            </a:extLst>
          </p:cNvPr>
          <p:cNvSpPr txBox="1"/>
          <p:nvPr/>
        </p:nvSpPr>
        <p:spPr>
          <a:xfrm>
            <a:off x="487593" y="4147612"/>
            <a:ext cx="90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63763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3DB3-65A9-A284-CB72-4961A77C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6937-4070-2931-DB84-1F14C89E3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AE08C8F-43E3-F265-0029-D6A904F8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851DC3-1536-DBBF-5707-D97F5DF3488F}"/>
              </a:ext>
            </a:extLst>
          </p:cNvPr>
          <p:cNvSpPr/>
          <p:nvPr/>
        </p:nvSpPr>
        <p:spPr>
          <a:xfrm>
            <a:off x="7075918" y="365125"/>
            <a:ext cx="45719" cy="5813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F70535A-1146-F59F-D219-E4B9662EABF5}"/>
              </a:ext>
            </a:extLst>
          </p:cNvPr>
          <p:cNvSpPr/>
          <p:nvPr/>
        </p:nvSpPr>
        <p:spPr>
          <a:xfrm>
            <a:off x="7338312" y="1341725"/>
            <a:ext cx="765312" cy="64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E6FEDF2-A34C-92F5-DC1E-DAA77A634B14}"/>
              </a:ext>
            </a:extLst>
          </p:cNvPr>
          <p:cNvSpPr/>
          <p:nvPr/>
        </p:nvSpPr>
        <p:spPr>
          <a:xfrm rot="10800000">
            <a:off x="6093931" y="1348829"/>
            <a:ext cx="765312" cy="64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3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4514</TotalTime>
  <Words>1203</Words>
  <Application>Microsoft Macintosh PowerPoint</Application>
  <PresentationFormat>Widescreen</PresentationFormat>
  <Paragraphs>279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Cambria Math</vt:lpstr>
      <vt:lpstr>Tahoma</vt:lpstr>
      <vt:lpstr>Wingdings</vt:lpstr>
      <vt:lpstr>Office Theme</vt:lpstr>
      <vt:lpstr>Prediction of Clinical Outcomes &amp; Biological Age</vt:lpstr>
      <vt:lpstr>INDEX</vt:lpstr>
      <vt:lpstr>Data Preprocessing</vt:lpstr>
      <vt:lpstr>Data Preprocessing</vt:lpstr>
      <vt:lpstr>Prediction Using CT Data</vt:lpstr>
      <vt:lpstr>Prediction Using CT Data</vt:lpstr>
      <vt:lpstr>Prediction Using CT Data</vt:lpstr>
      <vt:lpstr>Prediction Using CT Data</vt:lpstr>
      <vt:lpstr>PowerPoint Presentation</vt:lpstr>
      <vt:lpstr>Prediction Using CT Data</vt:lpstr>
      <vt:lpstr>Prediction Using CT Data</vt:lpstr>
      <vt:lpstr>Prediction Using CT Data &amp; Clinical Data</vt:lpstr>
      <vt:lpstr>Biological Age</vt:lpstr>
      <vt:lpstr>Biological Age</vt:lpstr>
      <vt:lpstr>Biological Age</vt:lpstr>
      <vt:lpstr>Biological Age</vt:lpstr>
      <vt:lpstr>Biological 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price prediction</dc:title>
  <dc:creator>Ro, Eunjeong</dc:creator>
  <cp:lastModifiedBy>Yoon Chae Na</cp:lastModifiedBy>
  <cp:revision>195</cp:revision>
  <dcterms:created xsi:type="dcterms:W3CDTF">2022-04-19T01:27:15Z</dcterms:created>
  <dcterms:modified xsi:type="dcterms:W3CDTF">2022-05-06T04:11:21Z</dcterms:modified>
</cp:coreProperties>
</file>