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319" r:id="rId4"/>
    <p:sldId id="320" r:id="rId5"/>
    <p:sldId id="311" r:id="rId6"/>
    <p:sldId id="312" r:id="rId7"/>
    <p:sldId id="313" r:id="rId8"/>
    <p:sldId id="314" r:id="rId9"/>
    <p:sldId id="315" r:id="rId10"/>
    <p:sldId id="318" r:id="rId11"/>
    <p:sldId id="316" r:id="rId12"/>
    <p:sldId id="317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1D2"/>
    <a:srgbClr val="FFF2CC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6966"/>
  </p:normalViewPr>
  <p:slideViewPr>
    <p:cSldViewPr snapToGrid="0" snapToObjects="1">
      <p:cViewPr>
        <p:scale>
          <a:sx n="100" d="100"/>
          <a:sy n="100" d="100"/>
        </p:scale>
        <p:origin x="9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91EAA-B33F-F74D-BDC1-09889C02A3C6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C55B-479E-8A48-AD67-CAC767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3C55B-479E-8A48-AD67-CAC7673070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681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54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503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3C55B-479E-8A48-AD67-CAC7673070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4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3C55B-479E-8A48-AD67-CAC7673070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16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6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537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12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360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61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398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16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6699-11BE-8742-D4F3-F13D34ADC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D2732-591A-D27E-5765-70AF6608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006A-947B-2DD7-4D3F-D867DBA7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DDD4-2868-D040-BBB1-908BC3D0DFFB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9E755-A880-2483-EEEC-36782E3F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94CD-3C96-6395-4458-2900D76A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A9DB-4649-47C8-2EFC-90F4183D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FF50-5BD3-570E-1A6F-82E38A9E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3D93-A580-E8F2-4B79-B763B5B5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DDD4-2868-D040-BBB1-908BC3D0DFFB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775A0-1D46-F2E7-E72A-E29550E3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AD30-3D2C-00D9-67D1-A9A5E95A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9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E1F7A-0503-30CC-A0E7-AAB2CC9F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94294-907C-1777-C555-326260F30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B319-D406-C2F5-6BDF-A90D7C644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3DDD4-2868-D040-BBB1-908BC3D0DFFB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3BA7-1F5F-2F4B-F735-46B8474F2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4A27-BE46-209A-8919-836F2FD20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E78B-E00E-4A9C-F481-82794CCA4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49" y="2223824"/>
            <a:ext cx="10086975" cy="1054998"/>
          </a:xfrm>
        </p:spPr>
        <p:txBody>
          <a:bodyPr anchor="ctr" anchorCtr="0">
            <a:noAutofit/>
          </a:bodyPr>
          <a:lstStyle/>
          <a:p>
            <a:r>
              <a:rPr lang="en-US" sz="4000" b="1" spc="-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 Clinical Outcomes Using CT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7AA71-9D5A-8A3D-0E4F-7B2FC1F3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1859" y="3710953"/>
            <a:ext cx="3768279" cy="423310"/>
          </a:xfrm>
          <a:solidFill>
            <a:schemeClr val="accent2">
              <a:lumMod val="75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 760 Final Project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341104B-469E-B15D-8BED-25FCFE77E5A7}"/>
              </a:ext>
            </a:extLst>
          </p:cNvPr>
          <p:cNvSpPr txBox="1">
            <a:spLocks/>
          </p:cNvSpPr>
          <p:nvPr/>
        </p:nvSpPr>
        <p:spPr>
          <a:xfrm>
            <a:off x="3798403" y="4262699"/>
            <a:ext cx="4595192" cy="4233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Hokeun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 |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Woojin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Kim |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YoonChae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</a:t>
            </a:r>
          </a:p>
        </p:txBody>
      </p:sp>
    </p:spTree>
    <p:extLst>
      <p:ext uri="{BB962C8B-B14F-4D97-AF65-F5344CB8AC3E}">
        <p14:creationId xmlns:p14="http://schemas.microsoft.com/office/powerpoint/2010/main" val="131509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24" y="281953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&amp; Result - </a:t>
            </a:r>
            <a:r>
              <a:rPr lang="en-US" sz="20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③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142E8E2-AEBF-70D1-7E65-D6191A30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97" y="802377"/>
            <a:ext cx="10535084" cy="995402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Biological Age Verification</a:t>
            </a:r>
            <a:endParaRPr lang="en-US" sz="2400" b="1" dirty="0">
              <a:solidFill>
                <a:schemeClr val="bg1"/>
              </a:solidFill>
              <a:latin typeface="-apple-system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FDE5F8-6F1A-BDCC-B0D0-C232920D98AD}"/>
              </a:ext>
            </a:extLst>
          </p:cNvPr>
          <p:cNvSpPr txBox="1">
            <a:spLocks/>
          </p:cNvSpPr>
          <p:nvPr/>
        </p:nvSpPr>
        <p:spPr>
          <a:xfrm>
            <a:off x="614697" y="1806791"/>
            <a:ext cx="105350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767855-4409-588F-82F2-91385ACCB5E5}"/>
                  </a:ext>
                </a:extLst>
              </p:cNvPr>
              <p:cNvSpPr/>
              <p:nvPr/>
            </p:nvSpPr>
            <p:spPr>
              <a:xfrm>
                <a:off x="909484" y="1653361"/>
                <a:ext cx="9720416" cy="3941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𝐵𝑖𝑜𝑙𝑜𝑔𝑖𝑐𝑎𝑙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𝐴𝑔𝑒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𝐷𝑒𝑎𝑡h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𝐿𝑖𝑓𝑒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𝑒𝑥𝑝𝑒𝑐𝑡𝑎𝑛𝑐𝑦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𝐴𝑔𝑒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𝑙𝑖𝑓𝑒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𝑒𝑥𝑝𝑒𝑐𝑡𝑎𝑛𝑐𝑦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𝐿𝑖𝑓𝑒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𝑒𝑥𝑝𝑒𝑐𝑡𝑎𝑛𝑐𝑦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acc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acc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acc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≷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(0.05)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=8,877, 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ac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=57.41 −56.91=0.5,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acc>
                          </m:num>
                          <m:den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≥24.0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Biological age is fairly valid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767855-4409-588F-82F2-91385ACCB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84" y="1653361"/>
                <a:ext cx="9720416" cy="3941720"/>
              </a:xfrm>
              <a:prstGeom prst="rect">
                <a:avLst/>
              </a:prstGeom>
              <a:blipFill>
                <a:blip r:embed="rId3"/>
                <a:stretch>
                  <a:fillRect l="-1043" r="-391" b="-257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10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24" y="281953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&amp; Result - </a:t>
            </a:r>
            <a:r>
              <a:rPr lang="en-US" sz="20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③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142E8E2-AEBF-70D1-7E65-D6191A30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97" y="802377"/>
            <a:ext cx="10535084" cy="995402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Biological Age Verification</a:t>
            </a:r>
            <a:endParaRPr lang="en-US" sz="2500" b="1" dirty="0">
              <a:solidFill>
                <a:schemeClr val="bg1"/>
              </a:solidFill>
              <a:latin typeface="-apple-system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FDE5F8-6F1A-BDCC-B0D0-C232920D98AD}"/>
              </a:ext>
            </a:extLst>
          </p:cNvPr>
          <p:cNvSpPr txBox="1">
            <a:spLocks/>
          </p:cNvSpPr>
          <p:nvPr/>
        </p:nvSpPr>
        <p:spPr>
          <a:xfrm>
            <a:off x="828458" y="1482735"/>
            <a:ext cx="10535084" cy="17740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1) Regression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43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%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2) Death Classification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44%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3)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Cluster Classification + Regression 46%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54E81375-A454-FCC2-3544-AE5129BBE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629"/>
              </p:ext>
            </p:extLst>
          </p:nvPr>
        </p:nvGraphicFramePr>
        <p:xfrm>
          <a:off x="614697" y="3365174"/>
          <a:ext cx="10199547" cy="2736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4074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2459755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694700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211018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KNN regression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Neural network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Regression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39.18 %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40.73</a:t>
                      </a:r>
                      <a:r>
                        <a:rPr lang="en-US" sz="2000" dirty="0"/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43.19</a:t>
                      </a:r>
                      <a:r>
                        <a:rPr lang="en-US" sz="2000" dirty="0"/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+Death Classification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&amp; Regression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42.38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1.83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42.60 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44.42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2.25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48622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+Clustering Classification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&amp;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45.19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2.81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44.84 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2.24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46.21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1.79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7431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8EB0CC-4DD0-B934-2122-65BAC3BEDC5F}"/>
              </a:ext>
            </a:extLst>
          </p:cNvPr>
          <p:cNvSpPr txBox="1"/>
          <p:nvPr/>
        </p:nvSpPr>
        <p:spPr>
          <a:xfrm>
            <a:off x="2342353" y="3365174"/>
            <a:ext cx="124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Regression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E66A5-6B44-00AA-B94E-B9DE380AF349}"/>
              </a:ext>
            </a:extLst>
          </p:cNvPr>
          <p:cNvSpPr txBox="1"/>
          <p:nvPr/>
        </p:nvSpPr>
        <p:spPr>
          <a:xfrm>
            <a:off x="614697" y="3759046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096170C5-F7E4-A114-A104-4DCA96261037}"/>
              </a:ext>
            </a:extLst>
          </p:cNvPr>
          <p:cNvSpPr/>
          <p:nvPr/>
        </p:nvSpPr>
        <p:spPr>
          <a:xfrm>
            <a:off x="8601638" y="3327934"/>
            <a:ext cx="2212606" cy="27774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8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24" y="281953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&amp; Result - </a:t>
            </a:r>
            <a:r>
              <a:rPr lang="en-US" sz="20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142E8E2-AEBF-70D1-7E65-D6191A30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97" y="802377"/>
            <a:ext cx="10535084" cy="995402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Additional Clinical outcomes</a:t>
            </a:r>
            <a:endParaRPr lang="en-US" sz="2500" b="1" dirty="0">
              <a:solidFill>
                <a:schemeClr val="bg1"/>
              </a:solidFill>
              <a:latin typeface="-apple-system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FDE5F8-6F1A-BDCC-B0D0-C232920D98AD}"/>
              </a:ext>
            </a:extLst>
          </p:cNvPr>
          <p:cNvSpPr txBox="1">
            <a:spLocks/>
          </p:cNvSpPr>
          <p:nvPr/>
        </p:nvSpPr>
        <p:spPr>
          <a:xfrm>
            <a:off x="614697" y="1806791"/>
            <a:ext cx="105350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000(90%), 000 (95%)  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로 예측 가능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3CF19448-5F20-D1E3-04FA-1BF91630C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318475"/>
              </p:ext>
            </p:extLst>
          </p:nvPr>
        </p:nvGraphicFramePr>
        <p:xfrm>
          <a:off x="1013631" y="3201257"/>
          <a:ext cx="9914195" cy="2941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7336">
                  <a:extLst>
                    <a:ext uri="{9D8B030D-6E8A-4147-A177-3AD203B41FA5}">
                      <a16:colId xmlns:a16="http://schemas.microsoft.com/office/drawing/2014/main" val="1995066166"/>
                    </a:ext>
                  </a:extLst>
                </a:gridCol>
                <a:gridCol w="2398342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1982839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1982839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  <a:gridCol w="1982839">
                  <a:extLst>
                    <a:ext uri="{9D8B030D-6E8A-4147-A177-3AD203B41FA5}">
                      <a16:colId xmlns:a16="http://schemas.microsoft.com/office/drawing/2014/main" val="341155342"/>
                    </a:ext>
                  </a:extLst>
                </a:gridCol>
              </a:tblGrid>
              <a:tr h="89176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아이템 </a:t>
                      </a:r>
                      <a:r>
                        <a:rPr lang="en-US" altLang="ko-KR" dirty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아이템 </a:t>
                      </a:r>
                      <a:r>
                        <a:rPr lang="en-US" altLang="ko-KR" sz="1600" dirty="0"/>
                        <a:t>B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아이템 </a:t>
                      </a:r>
                      <a:r>
                        <a:rPr lang="en-US" altLang="ko-KR" sz="1800" dirty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47179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Linear </a:t>
                      </a:r>
                    </a:p>
                    <a:p>
                      <a:pPr algn="l"/>
                      <a:r>
                        <a:rPr lang="en-US" dirty="0"/>
                        <a:t>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47179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KNN</a:t>
                      </a:r>
                    </a:p>
                    <a:p>
                      <a:pPr algn="l"/>
                      <a:r>
                        <a:rPr lang="en-US" dirty="0"/>
                        <a:t>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neighbors=5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15269"/>
                  </a:ext>
                </a:extLst>
              </a:tr>
              <a:tr h="76940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Neural N/W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70646CC-AC38-90A2-B910-4FDC41BF174C}"/>
              </a:ext>
            </a:extLst>
          </p:cNvPr>
          <p:cNvSpPr/>
          <p:nvPr/>
        </p:nvSpPr>
        <p:spPr>
          <a:xfrm>
            <a:off x="1028015" y="5393190"/>
            <a:ext cx="9899811" cy="7493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CF2A7C-E8DE-A18D-C791-058B99F58A48}"/>
              </a:ext>
            </a:extLst>
          </p:cNvPr>
          <p:cNvSpPr/>
          <p:nvPr/>
        </p:nvSpPr>
        <p:spPr>
          <a:xfrm>
            <a:off x="10171688" y="281953"/>
            <a:ext cx="2020312" cy="12474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우진</a:t>
            </a:r>
            <a:endParaRPr lang="en-US" altLang="ko-KR" dirty="0"/>
          </a:p>
          <a:p>
            <a:pPr algn="ctr"/>
            <a:r>
              <a:rPr lang="en-US" altLang="ko-KR" dirty="0"/>
              <a:t>appendix?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D261D-63F5-8C84-50CC-C6477E7B49F4}"/>
              </a:ext>
            </a:extLst>
          </p:cNvPr>
          <p:cNvSpPr txBox="1"/>
          <p:nvPr/>
        </p:nvSpPr>
        <p:spPr>
          <a:xfrm>
            <a:off x="1736429" y="3304178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Feature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9D0B3-73F0-EDA2-5C71-8084C690A856}"/>
              </a:ext>
            </a:extLst>
          </p:cNvPr>
          <p:cNvSpPr txBox="1"/>
          <p:nvPr/>
        </p:nvSpPr>
        <p:spPr>
          <a:xfrm>
            <a:off x="1106229" y="3657293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30317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3B9861-E7A3-646A-6C48-E0A0C49A5770}"/>
              </a:ext>
            </a:extLst>
          </p:cNvPr>
          <p:cNvSpPr txBox="1">
            <a:spLocks/>
          </p:cNvSpPr>
          <p:nvPr/>
        </p:nvSpPr>
        <p:spPr>
          <a:xfrm>
            <a:off x="1524000" y="2223824"/>
            <a:ext cx="9144000" cy="10549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spc="-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62CFD6-CB70-7B92-6418-BBA7D41B9CB0}"/>
              </a:ext>
            </a:extLst>
          </p:cNvPr>
          <p:cNvSpPr txBox="1">
            <a:spLocks/>
          </p:cNvSpPr>
          <p:nvPr/>
        </p:nvSpPr>
        <p:spPr>
          <a:xfrm>
            <a:off x="4211859" y="3710953"/>
            <a:ext cx="3768279" cy="4233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1800" dirty="0">
                <a:solidFill>
                  <a:prstClr val="white">
                    <a:lumMod val="9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 760 Final Project</a:t>
            </a:r>
          </a:p>
        </p:txBody>
      </p:sp>
    </p:spTree>
    <p:extLst>
      <p:ext uri="{BB962C8B-B14F-4D97-AF65-F5344CB8AC3E}">
        <p14:creationId xmlns:p14="http://schemas.microsoft.com/office/powerpoint/2010/main" val="94918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869" y="1251964"/>
            <a:ext cx="2352261" cy="986459"/>
          </a:xfrm>
        </p:spPr>
        <p:txBody>
          <a:bodyPr anchor="ctr" anchorCtr="0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068D-1626-F842-513F-7B550F54C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196" y="2411277"/>
            <a:ext cx="3493606" cy="470314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Introduction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96FF4CA-DDA3-9415-BCC8-F9017F63CC66}"/>
              </a:ext>
            </a:extLst>
          </p:cNvPr>
          <p:cNvSpPr txBox="1">
            <a:spLocks/>
          </p:cNvSpPr>
          <p:nvPr/>
        </p:nvSpPr>
        <p:spPr>
          <a:xfrm>
            <a:off x="4349196" y="3201115"/>
            <a:ext cx="3493606" cy="4703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Methodology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824B3C4-F23F-476D-CE05-85A05334B85F}"/>
              </a:ext>
            </a:extLst>
          </p:cNvPr>
          <p:cNvSpPr txBox="1">
            <a:spLocks/>
          </p:cNvSpPr>
          <p:nvPr/>
        </p:nvSpPr>
        <p:spPr>
          <a:xfrm>
            <a:off x="4349196" y="3990953"/>
            <a:ext cx="3493606" cy="4703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Results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9498971-A203-D1C6-B9B5-F1F35069F9CA}"/>
              </a:ext>
            </a:extLst>
          </p:cNvPr>
          <p:cNvSpPr txBox="1">
            <a:spLocks/>
          </p:cNvSpPr>
          <p:nvPr/>
        </p:nvSpPr>
        <p:spPr>
          <a:xfrm>
            <a:off x="4349196" y="4780793"/>
            <a:ext cx="3493606" cy="4703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Conclusion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F2F943-A020-B214-C1D6-7A2AF347A07E}"/>
              </a:ext>
            </a:extLst>
          </p:cNvPr>
          <p:cNvSpPr/>
          <p:nvPr/>
        </p:nvSpPr>
        <p:spPr>
          <a:xfrm>
            <a:off x="3426514" y="949901"/>
            <a:ext cx="5338971" cy="47608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E45643-9C61-39F9-1E1C-29BA1DC323E3}"/>
              </a:ext>
            </a:extLst>
          </p:cNvPr>
          <p:cNvSpPr txBox="1">
            <a:spLocks/>
          </p:cNvSpPr>
          <p:nvPr/>
        </p:nvSpPr>
        <p:spPr>
          <a:xfrm>
            <a:off x="3814416" y="3669302"/>
            <a:ext cx="4563165" cy="3237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processing | Regression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Random forest | KNN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5D3FBE-4852-B8A2-190D-4311BC49921B}"/>
              </a:ext>
            </a:extLst>
          </p:cNvPr>
          <p:cNvSpPr txBox="1">
            <a:spLocks/>
          </p:cNvSpPr>
          <p:nvPr/>
        </p:nvSpPr>
        <p:spPr>
          <a:xfrm>
            <a:off x="3969041" y="2879464"/>
            <a:ext cx="4253913" cy="3237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Description | Literature Review | Overview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78F5A0-E4FC-986C-1FEA-50D334580C84}"/>
              </a:ext>
            </a:extLst>
          </p:cNvPr>
          <p:cNvSpPr txBox="1">
            <a:spLocks/>
          </p:cNvSpPr>
          <p:nvPr/>
        </p:nvSpPr>
        <p:spPr>
          <a:xfrm>
            <a:off x="3609897" y="4459140"/>
            <a:ext cx="4972200" cy="3237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Performance | Prediction | Key features Importance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636219-3808-6C74-FC06-8E21725A3E65}"/>
              </a:ext>
            </a:extLst>
          </p:cNvPr>
          <p:cNvSpPr/>
          <p:nvPr/>
        </p:nvSpPr>
        <p:spPr>
          <a:xfrm>
            <a:off x="10171688" y="281953"/>
            <a:ext cx="2020312" cy="12474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최종업뎃</a:t>
            </a:r>
            <a:r>
              <a:rPr lang="ko-KR" altLang="en-US" dirty="0"/>
              <a:t> 필요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2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26" y="309767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BAC63F-4716-E664-78EC-A1F4AA38B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98" y="951385"/>
            <a:ext cx="4839684" cy="66025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1) Estimate missing clinical data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4C2911E3-8237-7210-D352-A70F5DC606FE}"/>
              </a:ext>
            </a:extLst>
          </p:cNvPr>
          <p:cNvGraphicFramePr>
            <a:graphicFrameLocks noGrp="1"/>
          </p:cNvGraphicFramePr>
          <p:nvPr/>
        </p:nvGraphicFramePr>
        <p:xfrm>
          <a:off x="961534" y="1732322"/>
          <a:ext cx="4296946" cy="1852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9645">
                  <a:extLst>
                    <a:ext uri="{9D8B030D-6E8A-4147-A177-3AD203B41FA5}">
                      <a16:colId xmlns:a16="http://schemas.microsoft.com/office/drawing/2014/main" val="3513077336"/>
                    </a:ext>
                  </a:extLst>
                </a:gridCol>
                <a:gridCol w="921102">
                  <a:extLst>
                    <a:ext uri="{9D8B030D-6E8A-4147-A177-3AD203B41FA5}">
                      <a16:colId xmlns:a16="http://schemas.microsoft.com/office/drawing/2014/main" val="1945722747"/>
                    </a:ext>
                  </a:extLst>
                </a:gridCol>
                <a:gridCol w="1176199">
                  <a:extLst>
                    <a:ext uri="{9D8B030D-6E8A-4147-A177-3AD203B41FA5}">
                      <a16:colId xmlns:a16="http://schemas.microsoft.com/office/drawing/2014/main" val="1283440973"/>
                    </a:ext>
                  </a:extLst>
                </a:gridCol>
              </a:tblGrid>
              <a:tr h="3502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60948"/>
                  </a:ext>
                </a:extLst>
              </a:tr>
              <a:tr h="35028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FRS 10-year risk (%)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4730"/>
                  </a:ext>
                </a:extLst>
              </a:tr>
              <a:tr h="60460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FRAX 10y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Fx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Prob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(Orange-w/ DXA)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71598"/>
                  </a:ext>
                </a:extLst>
              </a:tr>
              <a:tr h="54702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FRAX 10y Hip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Fx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Prob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(Orange-w/ DXA)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3603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2DBC5A6-8DAD-4834-A9D2-FE8AF75C1426}"/>
              </a:ext>
            </a:extLst>
          </p:cNvPr>
          <p:cNvSpPr txBox="1"/>
          <p:nvPr/>
        </p:nvSpPr>
        <p:spPr>
          <a:xfrm>
            <a:off x="6347816" y="1858239"/>
            <a:ext cx="5733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Use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linear function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 on the other clinical data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estimate value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0204E659-D92A-55F6-2665-5B52A29FC225}"/>
              </a:ext>
            </a:extLst>
          </p:cNvPr>
          <p:cNvSpPr/>
          <p:nvPr/>
        </p:nvSpPr>
        <p:spPr>
          <a:xfrm>
            <a:off x="5544919" y="2328823"/>
            <a:ext cx="496140" cy="685800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29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26" y="309767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BAC63F-4716-E664-78EC-A1F4AA38B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66" y="950809"/>
            <a:ext cx="4839684" cy="66025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2) Estimate death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70818F-0894-E45B-A6A8-0B28EA2B999A}"/>
              </a:ext>
            </a:extLst>
          </p:cNvPr>
          <p:cNvGrpSpPr/>
          <p:nvPr/>
        </p:nvGrpSpPr>
        <p:grpSpPr>
          <a:xfrm>
            <a:off x="666471" y="2077728"/>
            <a:ext cx="4839685" cy="3696551"/>
            <a:chOff x="614697" y="1889231"/>
            <a:chExt cx="6214728" cy="46590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04BBFF-8885-EB8B-CFD8-7D70E7EA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697" y="4209201"/>
              <a:ext cx="6214727" cy="749300"/>
            </a:xfrm>
            <a:prstGeom prst="rect">
              <a:avLst/>
            </a:prstGeom>
          </p:spPr>
        </p:pic>
        <p:pic>
          <p:nvPicPr>
            <p:cNvPr id="19" name="Picture 18" descr="Table&#10;&#10;Description automatically generated">
              <a:extLst>
                <a:ext uri="{FF2B5EF4-FFF2-40B4-BE49-F238E27FC236}">
                  <a16:creationId xmlns:a16="http://schemas.microsoft.com/office/drawing/2014/main" id="{AA39C82D-2379-332E-1E5D-0D9A42AB6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288" b="2811"/>
            <a:stretch/>
          </p:blipFill>
          <p:spPr>
            <a:xfrm>
              <a:off x="614698" y="1889231"/>
              <a:ext cx="6214727" cy="244072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235ABF-3C9F-44C6-5020-A74B77B2D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600"/>
            <a:stretch/>
          </p:blipFill>
          <p:spPr>
            <a:xfrm>
              <a:off x="614698" y="4849091"/>
              <a:ext cx="6214727" cy="169914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B0B6FC-AE06-E738-7708-F9FEE954BC6D}"/>
              </a:ext>
            </a:extLst>
          </p:cNvPr>
          <p:cNvSpPr txBox="1"/>
          <p:nvPr/>
        </p:nvSpPr>
        <p:spPr>
          <a:xfrm>
            <a:off x="2735398" y="3918441"/>
            <a:ext cx="29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91FD37-5B76-6BBE-60E3-DA2EFECB76E6}"/>
              </a:ext>
            </a:extLst>
          </p:cNvPr>
          <p:cNvSpPr/>
          <p:nvPr/>
        </p:nvSpPr>
        <p:spPr>
          <a:xfrm>
            <a:off x="603370" y="5816842"/>
            <a:ext cx="3647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www.ssa.gov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/STATS/table4c6.html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9048BB-C9BA-4793-0830-7F9C8E51E561}"/>
              </a:ext>
            </a:extLst>
          </p:cNvPr>
          <p:cNvSpPr txBox="1"/>
          <p:nvPr/>
        </p:nvSpPr>
        <p:spPr>
          <a:xfrm>
            <a:off x="6310887" y="2351270"/>
            <a:ext cx="5768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were a few data with death value (494 / 8,877)</a:t>
            </a:r>
          </a:p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are skewed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(0 - 14 years vs 0 - 110 years)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7D3F5C7-51B3-1E03-F29A-2E2AA1562B01}"/>
              </a:ext>
            </a:extLst>
          </p:cNvPr>
          <p:cNvSpPr/>
          <p:nvPr/>
        </p:nvSpPr>
        <p:spPr>
          <a:xfrm>
            <a:off x="6190307" y="1875171"/>
            <a:ext cx="1967697" cy="40511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37413C9-2C9A-E699-C76E-FCEBBCB84993}"/>
              </a:ext>
            </a:extLst>
          </p:cNvPr>
          <p:cNvSpPr/>
          <p:nvPr/>
        </p:nvSpPr>
        <p:spPr>
          <a:xfrm>
            <a:off x="6310887" y="4409204"/>
            <a:ext cx="1967697" cy="4051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66F6CD-EB94-2E9D-69E6-805B6F1FAB4E}"/>
              </a:ext>
            </a:extLst>
          </p:cNvPr>
          <p:cNvSpPr txBox="1"/>
          <p:nvPr/>
        </p:nvSpPr>
        <p:spPr>
          <a:xfrm>
            <a:off x="6356958" y="4819039"/>
            <a:ext cx="5485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Use age at CT and period life table to estimate death value of alive data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04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24" y="281953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&amp; Result - </a:t>
            </a:r>
            <a:r>
              <a:rPr lang="en-US" sz="20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①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7AE3E9DC-2A54-7E6C-A93F-D13DA7107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82174"/>
              </p:ext>
            </p:extLst>
          </p:nvPr>
        </p:nvGraphicFramePr>
        <p:xfrm>
          <a:off x="1013631" y="3153129"/>
          <a:ext cx="10163706" cy="3330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7336">
                  <a:extLst>
                    <a:ext uri="{9D8B030D-6E8A-4147-A177-3AD203B41FA5}">
                      <a16:colId xmlns:a16="http://schemas.microsoft.com/office/drawing/2014/main" val="1995066166"/>
                    </a:ext>
                  </a:extLst>
                </a:gridCol>
                <a:gridCol w="2121340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410592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1742343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  <a:gridCol w="2322095">
                  <a:extLst>
                    <a:ext uri="{9D8B030D-6E8A-4147-A177-3AD203B41FA5}">
                      <a16:colId xmlns:a16="http://schemas.microsoft.com/office/drawing/2014/main" val="341155342"/>
                    </a:ext>
                  </a:extLst>
                </a:gridCol>
              </a:tblGrid>
              <a:tr h="89176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Only dead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Only alive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50% dead +</a:t>
                      </a:r>
                    </a:p>
                    <a:p>
                      <a:pPr algn="ctr"/>
                      <a:r>
                        <a:rPr lang="en-US" sz="1800" dirty="0"/>
                        <a:t>50% alive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Hyperparameter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47179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Linear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5.33</a:t>
                      </a:r>
                      <a:r>
                        <a:rPr lang="en-US" sz="2000" dirty="0"/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44.53</a:t>
                      </a:r>
                      <a:r>
                        <a:rPr lang="en-US" sz="2000" dirty="0"/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24.93</a:t>
                      </a:r>
                      <a:r>
                        <a:rPr lang="en-US" sz="2000" dirty="0"/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47179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KNN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1.33</a:t>
                      </a:r>
                      <a:r>
                        <a:rPr lang="en-US" sz="2000" dirty="0"/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45.95</a:t>
                      </a:r>
                      <a:r>
                        <a:rPr lang="en-US" sz="2000" dirty="0"/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23.64</a:t>
                      </a:r>
                      <a:r>
                        <a:rPr lang="en-US" sz="2000" dirty="0"/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neighbors=10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15269"/>
                  </a:ext>
                </a:extLst>
              </a:tr>
              <a:tr h="76940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Neural 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5.33</a:t>
                      </a:r>
                      <a:r>
                        <a:rPr lang="en-US" sz="2000" dirty="0"/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46.69</a:t>
                      </a:r>
                      <a:r>
                        <a:rPr lang="en-US" sz="2000" dirty="0"/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26.01</a:t>
                      </a:r>
                      <a:r>
                        <a:rPr lang="en-US" sz="2000" dirty="0"/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hidden_layer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(16,16,16)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activation='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learning_rate_init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solver=’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adam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D128F5-685E-FC77-DF40-809D44BE16CA}"/>
                  </a:ext>
                </a:extLst>
              </p:cNvPr>
              <p:cNvSpPr txBox="1"/>
              <p:nvPr/>
            </p:nvSpPr>
            <p:spPr>
              <a:xfrm>
                <a:off x="1179870" y="1805046"/>
                <a:ext cx="889056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2000" dirty="0">
                    <a:solidFill>
                      <a:schemeClr val="bg1"/>
                    </a:solidFill>
                  </a:rPr>
                  <a:t>Training data(75%) : alive + dead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 dirty="0">
                    <a:solidFill>
                      <a:schemeClr val="bg1"/>
                    </a:solidFill>
                  </a:rPr>
                  <a:t>Test data(25%) : alive + dead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 dirty="0">
                    <a:solidFill>
                      <a:schemeClr val="bg1"/>
                    </a:solidFill>
                  </a:rPr>
                  <a:t>Prediction is correct if |Predicted value – True value|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3 years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D128F5-685E-FC77-DF40-809D44BE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870" y="1805046"/>
                <a:ext cx="8890561" cy="1015663"/>
              </a:xfrm>
              <a:prstGeom prst="rect">
                <a:avLst/>
              </a:prstGeom>
              <a:blipFill>
                <a:blip r:embed="rId3"/>
                <a:stretch>
                  <a:fillRect l="-857" t="-3704" b="-864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C2FF6B6-119D-DAC6-F196-6F0733FBD882}"/>
              </a:ext>
            </a:extLst>
          </p:cNvPr>
          <p:cNvSpPr/>
          <p:nvPr/>
        </p:nvSpPr>
        <p:spPr>
          <a:xfrm>
            <a:off x="1028015" y="5345062"/>
            <a:ext cx="10121766" cy="11382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2AFF5-B428-AB2A-C4D7-B2870FD88C4F}"/>
              </a:ext>
            </a:extLst>
          </p:cNvPr>
          <p:cNvSpPr txBox="1"/>
          <p:nvPr/>
        </p:nvSpPr>
        <p:spPr>
          <a:xfrm>
            <a:off x="1818752" y="3163177"/>
            <a:ext cx="90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Test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3E173-C381-EB76-FB53-FDEAC6968372}"/>
              </a:ext>
            </a:extLst>
          </p:cNvPr>
          <p:cNvSpPr txBox="1"/>
          <p:nvPr/>
        </p:nvSpPr>
        <p:spPr>
          <a:xfrm>
            <a:off x="1106997" y="3686397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A4D195-0A75-A71C-40B2-EFFC2BB049BF}"/>
              </a:ext>
            </a:extLst>
          </p:cNvPr>
          <p:cNvSpPr/>
          <p:nvPr/>
        </p:nvSpPr>
        <p:spPr>
          <a:xfrm>
            <a:off x="12377391" y="-744415"/>
            <a:ext cx="4173271" cy="3002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교수님은 </a:t>
            </a:r>
            <a:r>
              <a:rPr lang="en-US" altLang="ko-KR" dirty="0"/>
              <a:t>test set</a:t>
            </a:r>
            <a:r>
              <a:rPr lang="ko-KR" altLang="en-US" dirty="0" err="1"/>
              <a:t>으로</a:t>
            </a:r>
            <a:endParaRPr lang="en-US" altLang="ko-KR" dirty="0"/>
          </a:p>
          <a:p>
            <a:pPr algn="ctr"/>
            <a:r>
              <a:rPr lang="en-US" dirty="0"/>
              <a:t>Only Given</a:t>
            </a:r>
            <a:r>
              <a:rPr lang="ko-KR" altLang="en-US" dirty="0" err="1"/>
              <a:t>만하라함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</a:t>
            </a:r>
            <a:r>
              <a:rPr lang="ko-KR" altLang="en-US" dirty="0"/>
              <a:t>우리가 생각해보니</a:t>
            </a:r>
            <a:endParaRPr lang="en-US" altLang="ko-KR" dirty="0"/>
          </a:p>
          <a:p>
            <a:pPr algn="ctr"/>
            <a:r>
              <a:rPr lang="ko-KR" altLang="en-US" dirty="0"/>
              <a:t>세상엔 수명이 </a:t>
            </a:r>
            <a:r>
              <a:rPr lang="en-US" altLang="ko-KR" dirty="0"/>
              <a:t>30,40</a:t>
            </a:r>
            <a:r>
              <a:rPr lang="ko-KR" altLang="en-US" dirty="0"/>
              <a:t>년 남은 사람도 많은데 </a:t>
            </a:r>
            <a:r>
              <a:rPr lang="ko-KR" altLang="en-US" dirty="0" err="1"/>
              <a:t>그부분을</a:t>
            </a:r>
            <a:r>
              <a:rPr lang="ko-KR" altLang="en-US" dirty="0"/>
              <a:t> 검증할 방법이 없고</a:t>
            </a:r>
            <a:endParaRPr lang="en-US" altLang="ko-KR" dirty="0"/>
          </a:p>
          <a:p>
            <a:pPr algn="ctr"/>
            <a:r>
              <a:rPr lang="ko-KR" altLang="en-US" dirty="0"/>
              <a:t>오히려 </a:t>
            </a:r>
            <a:r>
              <a:rPr lang="en-US" altLang="ko-KR" dirty="0"/>
              <a:t>Given data</a:t>
            </a:r>
            <a:r>
              <a:rPr lang="ko-KR" altLang="en-US" dirty="0"/>
              <a:t>로만 구성하면 모델이 </a:t>
            </a:r>
            <a:r>
              <a:rPr lang="en-US" altLang="ko-KR" dirty="0"/>
              <a:t>skewed </a:t>
            </a:r>
            <a:r>
              <a:rPr lang="ko-KR" altLang="en-US" dirty="0" err="1"/>
              <a:t>된거라서</a:t>
            </a:r>
            <a:endParaRPr lang="en-US" altLang="ko-KR" dirty="0"/>
          </a:p>
          <a:p>
            <a:pPr algn="ctr"/>
            <a:r>
              <a:rPr lang="en-US" dirty="0"/>
              <a:t>50% </a:t>
            </a:r>
            <a:r>
              <a:rPr lang="ko-KR" altLang="en-US" dirty="0"/>
              <a:t>믹스 성능을 </a:t>
            </a:r>
            <a:r>
              <a:rPr lang="ko-KR" altLang="en-US" dirty="0" err="1"/>
              <a:t>올렸다라고</a:t>
            </a:r>
            <a:r>
              <a:rPr lang="ko-KR" altLang="en-US" dirty="0"/>
              <a:t> 설명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1792EA-006A-EBCD-F864-E954218F7883}"/>
              </a:ext>
            </a:extLst>
          </p:cNvPr>
          <p:cNvSpPr/>
          <p:nvPr/>
        </p:nvSpPr>
        <p:spPr>
          <a:xfrm>
            <a:off x="12377390" y="3140443"/>
            <a:ext cx="4173271" cy="3002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단어 고민</a:t>
            </a:r>
            <a:endParaRPr lang="en-US" altLang="ko-KR" dirty="0"/>
          </a:p>
          <a:p>
            <a:pPr algn="ctr"/>
            <a:r>
              <a:rPr lang="en-US" dirty="0"/>
              <a:t>Only Given dead</a:t>
            </a:r>
          </a:p>
          <a:p>
            <a:pPr algn="ctr"/>
            <a:r>
              <a:rPr lang="en-US" dirty="0"/>
              <a:t>Only live </a:t>
            </a:r>
            <a:r>
              <a:rPr lang="ko-KR" altLang="en-US" dirty="0"/>
              <a:t>맞나</a:t>
            </a:r>
            <a:r>
              <a:rPr lang="en-US" altLang="ko-KR" dirty="0"/>
              <a:t>??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63D1D7F-FF38-8E4E-9FD0-6D807D93A33B}"/>
              </a:ext>
            </a:extLst>
          </p:cNvPr>
          <p:cNvSpPr txBox="1">
            <a:spLocks/>
          </p:cNvSpPr>
          <p:nvPr/>
        </p:nvSpPr>
        <p:spPr>
          <a:xfrm>
            <a:off x="614697" y="951385"/>
            <a:ext cx="10996838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Balance training data 26%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Classification 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8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24" y="281953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&amp; Result - </a:t>
            </a:r>
            <a:r>
              <a:rPr lang="en-US" sz="20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①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128F5-685E-FC77-DF40-809D44BE16CA}"/>
              </a:ext>
            </a:extLst>
          </p:cNvPr>
          <p:cNvSpPr txBox="1"/>
          <p:nvPr/>
        </p:nvSpPr>
        <p:spPr>
          <a:xfrm>
            <a:off x="708218" y="1631100"/>
            <a:ext cx="958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solidFill>
                  <a:srgbClr val="FFC000"/>
                </a:solidFill>
                <a:latin typeface="Calibri" panose="020F0502020204030204"/>
              </a:rPr>
              <a:t>Augmented data 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dominates the training data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/>
              </a:rPr>
              <a:t>(</a:t>
            </a:r>
            <a:r>
              <a:rPr lang="en-US" sz="2400" b="1" dirty="0">
                <a:solidFill>
                  <a:srgbClr val="FFC000"/>
                </a:solidFill>
                <a:latin typeface="Calibri" panose="020F0502020204030204"/>
              </a:rPr>
              <a:t>94.5%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23E09DB6-44F9-D8FA-DD58-DBC6FE548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8653"/>
              </p:ext>
            </p:extLst>
          </p:nvPr>
        </p:nvGraphicFramePr>
        <p:xfrm>
          <a:off x="614697" y="3365174"/>
          <a:ext cx="11214413" cy="298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940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2459755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694700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211018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Only dead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Only alive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50% dead + 50% alive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Regression only</a:t>
                      </a:r>
                    </a:p>
                    <a:p>
                      <a:pPr algn="l"/>
                      <a:r>
                        <a:rPr lang="en-US" dirty="0"/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5.33</a:t>
                      </a:r>
                      <a:r>
                        <a:rPr lang="en-US" sz="2000" dirty="0"/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46.69</a:t>
                      </a:r>
                      <a:r>
                        <a:rPr lang="en-US" sz="2000" dirty="0"/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26.01</a:t>
                      </a:r>
                      <a:r>
                        <a:rPr lang="en-US" sz="2000" dirty="0"/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Balanced training data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(Dead : Alive = 50% : 50%)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32.0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6.67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20.14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26.55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</a:t>
                      </a:r>
                      <a:r>
                        <a:rPr lang="en-US" altLang="ko-KR" sz="2000" dirty="0"/>
                        <a:t>6</a:t>
                      </a:r>
                      <a:r>
                        <a:rPr lang="en-US" sz="2000" dirty="0"/>
                        <a:t>.</a:t>
                      </a:r>
                      <a:r>
                        <a:rPr lang="en-US" altLang="ko-KR" sz="2000" dirty="0"/>
                        <a:t>07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+Classification &amp; Regression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37.5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5.5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40.51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20.37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39.01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12.94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48622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E943012-5E19-15BD-8470-F2ADE797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97" y="951385"/>
            <a:ext cx="10996838" cy="66025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Balance training data 26%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Classification </a:t>
            </a:r>
            <a:r>
              <a:rPr lang="en-US" altLang="ko-KR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059DF-CC4F-07E1-9EE5-DEEAFBACC1B9}"/>
              </a:ext>
            </a:extLst>
          </p:cNvPr>
          <p:cNvSpPr txBox="1"/>
          <p:nvPr/>
        </p:nvSpPr>
        <p:spPr>
          <a:xfrm>
            <a:off x="2342353" y="3365174"/>
            <a:ext cx="1248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Test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7FE40-FBA6-C7B7-C258-7AB58E2ABEDB}"/>
              </a:ext>
            </a:extLst>
          </p:cNvPr>
          <p:cNvSpPr txBox="1"/>
          <p:nvPr/>
        </p:nvSpPr>
        <p:spPr>
          <a:xfrm>
            <a:off x="614697" y="3759046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993F7-E832-76CB-74C0-3BF863AE572C}"/>
              </a:ext>
            </a:extLst>
          </p:cNvPr>
          <p:cNvSpPr txBox="1"/>
          <p:nvPr/>
        </p:nvSpPr>
        <p:spPr>
          <a:xfrm>
            <a:off x="1066873" y="2313471"/>
            <a:ext cx="8765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lang="en-US" sz="2400" dirty="0">
                <a:solidFill>
                  <a:schemeClr val="accent2"/>
                </a:solidFill>
                <a:latin typeface="Calibri" panose="020F0502020204030204"/>
              </a:rPr>
              <a:t>Step 1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: Classify data as alive data and dead data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accent2"/>
                </a:solidFill>
                <a:latin typeface="Calibri" panose="020F0502020204030204"/>
              </a:rPr>
              <a:t>S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Run regression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262103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24" y="281953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&amp; Result - </a:t>
            </a:r>
            <a:r>
              <a:rPr lang="en-US" sz="20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①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128F5-685E-FC77-DF40-809D44BE16CA}"/>
              </a:ext>
            </a:extLst>
          </p:cNvPr>
          <p:cNvSpPr txBox="1"/>
          <p:nvPr/>
        </p:nvSpPr>
        <p:spPr>
          <a:xfrm>
            <a:off x="614697" y="2767085"/>
            <a:ext cx="1115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 improvements in classification: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2">
                <a:extLst>
                  <a:ext uri="{FF2B5EF4-FFF2-40B4-BE49-F238E27FC236}">
                    <a16:creationId xmlns:a16="http://schemas.microsoft.com/office/drawing/2014/main" id="{B6BFC4D8-77E4-DA0F-DA28-DA3E8D2218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3318851"/>
                  </p:ext>
                </p:extLst>
              </p:nvPr>
            </p:nvGraphicFramePr>
            <p:xfrm>
              <a:off x="614697" y="3365174"/>
              <a:ext cx="11214413" cy="32346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48940">
                      <a:extLst>
                        <a:ext uri="{9D8B030D-6E8A-4147-A177-3AD203B41FA5}">
                          <a16:colId xmlns:a16="http://schemas.microsoft.com/office/drawing/2014/main" val="2190318695"/>
                        </a:ext>
                      </a:extLst>
                    </a:gridCol>
                    <a:gridCol w="2459755">
                      <a:extLst>
                        <a:ext uri="{9D8B030D-6E8A-4147-A177-3AD203B41FA5}">
                          <a16:colId xmlns:a16="http://schemas.microsoft.com/office/drawing/2014/main" val="3293469664"/>
                        </a:ext>
                      </a:extLst>
                    </a:gridCol>
                    <a:gridCol w="2694700">
                      <a:extLst>
                        <a:ext uri="{9D8B030D-6E8A-4147-A177-3AD203B41FA5}">
                          <a16:colId xmlns:a16="http://schemas.microsoft.com/office/drawing/2014/main" val="1828551782"/>
                        </a:ext>
                      </a:extLst>
                    </a:gridCol>
                    <a:gridCol w="2211018">
                      <a:extLst>
                        <a:ext uri="{9D8B030D-6E8A-4147-A177-3AD203B41FA5}">
                          <a16:colId xmlns:a16="http://schemas.microsoft.com/office/drawing/2014/main" val="471729"/>
                        </a:ext>
                      </a:extLst>
                    </a:gridCol>
                  </a:tblGrid>
                  <a:tr h="740664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Only dead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Only alive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50% dead + 50% alive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969942"/>
                      </a:ext>
                    </a:extLst>
                  </a:tr>
                  <a:tr h="6651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Classification only</a:t>
                          </a:r>
                        </a:p>
                        <a:p>
                          <a:pPr algn="l"/>
                          <a:r>
                            <a:rPr lang="en-US" dirty="0"/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/>
                            <a:t>16.22</a:t>
                          </a:r>
                          <a:r>
                            <a:rPr lang="en-US" sz="2000" dirty="0"/>
                            <a:t>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/>
                            <a:t>93.69</a:t>
                          </a:r>
                          <a:r>
                            <a:rPr lang="en-US" sz="2000" dirty="0"/>
                            <a:t>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/>
                            <a:t>54.96</a:t>
                          </a:r>
                          <a:r>
                            <a:rPr lang="en-US" sz="2000" dirty="0"/>
                            <a:t>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4993807"/>
                      </a:ext>
                    </a:extLst>
                  </a:tr>
                  <a:tr h="6651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Balanced training data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(Dead : Alive = 50% : 50%)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/>
                            <a:t>64.83</a:t>
                          </a:r>
                          <a:r>
                            <a:rPr lang="ko-KR" altLang="en-US" sz="2000" dirty="0"/>
                            <a:t> </a:t>
                          </a:r>
                          <a:r>
                            <a:rPr lang="en-US" sz="2000" dirty="0"/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48.61%↑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/>
                            <a:t>84.23</a:t>
                          </a:r>
                          <a:r>
                            <a:rPr lang="en-US" sz="2000" dirty="0"/>
                            <a:t>% 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9.46</a:t>
                          </a:r>
                          <a:r>
                            <a:rPr kumimoji="0" lang="en-US" altLang="ko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%↓</a:t>
                          </a:r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74.53</a:t>
                          </a:r>
                          <a:r>
                            <a:rPr lang="ko-KR" altLang="en-US" sz="2000" dirty="0"/>
                            <a:t> </a:t>
                          </a:r>
                          <a:r>
                            <a:rPr lang="en-US" sz="2000" dirty="0"/>
                            <a:t>% 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19.57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3896138"/>
                      </a:ext>
                    </a:extLst>
                  </a:tr>
                  <a:tr h="6651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solidFill>
                                <a:srgbClr val="FF0000"/>
                              </a:solidFill>
                            </a:rPr>
                            <a:t>+Added dead data (Age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ko-KR" b="1" dirty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</a:rPr>
                            <a:t> 80 → Dead)</a:t>
                          </a:r>
                          <a:endParaRPr lang="en-US" altLang="ko-KR" sz="1800" b="1" dirty="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US" sz="1800" b="0" dirty="0">
                              <a:solidFill>
                                <a:schemeClr val="tx1"/>
                              </a:solidFill>
                            </a:rPr>
                            <a:t>(750 </a:t>
                          </a:r>
                          <a:r>
                            <a:rPr lang="en-US" altLang="ko-US" sz="1800" b="0" dirty="0">
                              <a:solidFill>
                                <a:schemeClr val="tx1"/>
                              </a:solidFill>
                              <a:sym typeface="Wingdings" pitchFamily="2" charset="2"/>
                            </a:rPr>
                            <a:t></a:t>
                          </a:r>
                          <a:r>
                            <a:rPr lang="en-US" altLang="ko-US" sz="1800" b="0" dirty="0">
                              <a:solidFill>
                                <a:schemeClr val="tx1"/>
                              </a:solidFill>
                            </a:rPr>
                            <a:t> 1,020 training data)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US" sz="1800" b="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/>
                            <a:t>65.48</a:t>
                          </a:r>
                          <a:r>
                            <a:rPr lang="ko-KR" altLang="en-US" sz="2000" dirty="0"/>
                            <a:t> </a:t>
                          </a:r>
                          <a:r>
                            <a:rPr lang="en-US" sz="2000" dirty="0"/>
                            <a:t>% 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0.65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/>
                            <a:t>85.81</a:t>
                          </a:r>
                          <a:r>
                            <a:rPr lang="en-US" sz="2000" dirty="0"/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.58</a:t>
                          </a:r>
                          <a:r>
                            <a:rPr kumimoji="0" lang="en-US" altLang="ko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/>
                            <a:t>75.65</a:t>
                          </a:r>
                          <a:r>
                            <a:rPr lang="ko-KR" altLang="en-US" sz="2000" dirty="0"/>
                            <a:t> </a:t>
                          </a:r>
                          <a:r>
                            <a:rPr lang="en-US" sz="2000" dirty="0"/>
                            <a:t>% 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1.12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2486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2">
                <a:extLst>
                  <a:ext uri="{FF2B5EF4-FFF2-40B4-BE49-F238E27FC236}">
                    <a16:creationId xmlns:a16="http://schemas.microsoft.com/office/drawing/2014/main" id="{B6BFC4D8-77E4-DA0F-DA28-DA3E8D2218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3318851"/>
                  </p:ext>
                </p:extLst>
              </p:nvPr>
            </p:nvGraphicFramePr>
            <p:xfrm>
              <a:off x="614697" y="3365174"/>
              <a:ext cx="11214413" cy="32346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48940">
                      <a:extLst>
                        <a:ext uri="{9D8B030D-6E8A-4147-A177-3AD203B41FA5}">
                          <a16:colId xmlns:a16="http://schemas.microsoft.com/office/drawing/2014/main" val="2190318695"/>
                        </a:ext>
                      </a:extLst>
                    </a:gridCol>
                    <a:gridCol w="2459755">
                      <a:extLst>
                        <a:ext uri="{9D8B030D-6E8A-4147-A177-3AD203B41FA5}">
                          <a16:colId xmlns:a16="http://schemas.microsoft.com/office/drawing/2014/main" val="3293469664"/>
                        </a:ext>
                      </a:extLst>
                    </a:gridCol>
                    <a:gridCol w="2694700">
                      <a:extLst>
                        <a:ext uri="{9D8B030D-6E8A-4147-A177-3AD203B41FA5}">
                          <a16:colId xmlns:a16="http://schemas.microsoft.com/office/drawing/2014/main" val="1828551782"/>
                        </a:ext>
                      </a:extLst>
                    </a:gridCol>
                    <a:gridCol w="2211018">
                      <a:extLst>
                        <a:ext uri="{9D8B030D-6E8A-4147-A177-3AD203B41FA5}">
                          <a16:colId xmlns:a16="http://schemas.microsoft.com/office/drawing/2014/main" val="471729"/>
                        </a:ext>
                      </a:extLst>
                    </a:gridCol>
                  </a:tblGrid>
                  <a:tr h="740664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Only dead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Only alive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50% dead + 50% alive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969942"/>
                      </a:ext>
                    </a:extLst>
                  </a:tr>
                  <a:tr h="6651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Classification only</a:t>
                          </a:r>
                        </a:p>
                        <a:p>
                          <a:pPr algn="l"/>
                          <a:r>
                            <a:rPr lang="en-US" dirty="0"/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/>
                            <a:t>16.22</a:t>
                          </a:r>
                          <a:r>
                            <a:rPr lang="en-US" sz="2000" dirty="0"/>
                            <a:t>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/>
                            <a:t>93.69</a:t>
                          </a:r>
                          <a:r>
                            <a:rPr lang="en-US" sz="2000" dirty="0"/>
                            <a:t>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/>
                            <a:t>54.96</a:t>
                          </a:r>
                          <a:r>
                            <a:rPr lang="en-US" sz="2000" dirty="0"/>
                            <a:t>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499380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Balanced training data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(Dead : Alive = 50% : 50%)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/>
                            <a:t>64.83</a:t>
                          </a:r>
                          <a:r>
                            <a:rPr lang="ko-KR" altLang="en-US" sz="2000" dirty="0"/>
                            <a:t> </a:t>
                          </a:r>
                          <a:r>
                            <a:rPr lang="en-US" sz="2000" dirty="0"/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48.61%↑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/>
                            <a:t>84.23</a:t>
                          </a:r>
                          <a:r>
                            <a:rPr lang="en-US" sz="2000" dirty="0"/>
                            <a:t>% 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9.46</a:t>
                          </a:r>
                          <a:r>
                            <a:rPr kumimoji="0" lang="en-US" altLang="ko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%↓</a:t>
                          </a:r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74.53</a:t>
                          </a:r>
                          <a:r>
                            <a:rPr lang="ko-KR" altLang="en-US" sz="2000" dirty="0"/>
                            <a:t> </a:t>
                          </a:r>
                          <a:r>
                            <a:rPr lang="en-US" sz="2000" dirty="0"/>
                            <a:t>% 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19.57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389613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marR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0" t="-255556" r="-19207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/>
                            <a:t>65.48</a:t>
                          </a:r>
                          <a:r>
                            <a:rPr lang="ko-KR" altLang="en-US" sz="2000" dirty="0"/>
                            <a:t> </a:t>
                          </a:r>
                          <a:r>
                            <a:rPr lang="en-US" sz="2000" dirty="0"/>
                            <a:t>% 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0.65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/>
                            <a:t>85.81</a:t>
                          </a:r>
                          <a:r>
                            <a:rPr lang="en-US" sz="2000" dirty="0"/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.58</a:t>
                          </a:r>
                          <a:r>
                            <a:rPr kumimoji="0" lang="en-US" altLang="ko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/>
                            <a:t>75.65</a:t>
                          </a:r>
                          <a:r>
                            <a:rPr lang="ko-KR" altLang="en-US" sz="2000" dirty="0"/>
                            <a:t> </a:t>
                          </a:r>
                          <a:r>
                            <a:rPr lang="en-US" sz="2000" dirty="0"/>
                            <a:t>% 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1.12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2486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8432285-78B8-A972-1244-6AD6D765C81A}"/>
              </a:ext>
            </a:extLst>
          </p:cNvPr>
          <p:cNvSpPr txBox="1"/>
          <p:nvPr/>
        </p:nvSpPr>
        <p:spPr>
          <a:xfrm>
            <a:off x="2342353" y="3365174"/>
            <a:ext cx="1248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Test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38CB0-B595-FF66-DC19-9EFD498809E1}"/>
              </a:ext>
            </a:extLst>
          </p:cNvPr>
          <p:cNvSpPr txBox="1"/>
          <p:nvPr/>
        </p:nvSpPr>
        <p:spPr>
          <a:xfrm>
            <a:off x="614697" y="3759046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85CA602-13D6-CD43-156A-BFBA7713D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97" y="951385"/>
            <a:ext cx="10996838" cy="66025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Balance training data 26%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Classification 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0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24" y="281953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&amp; Result - </a:t>
            </a:r>
            <a:r>
              <a:rPr lang="en-US" sz="20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②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AC0E3-EE70-7EF6-9218-5A9C5558EB60}"/>
              </a:ext>
            </a:extLst>
          </p:cNvPr>
          <p:cNvSpPr txBox="1"/>
          <p:nvPr/>
        </p:nvSpPr>
        <p:spPr>
          <a:xfrm>
            <a:off x="2470357" y="5304702"/>
            <a:ext cx="90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Test set</a:t>
            </a:r>
          </a:p>
          <a:p>
            <a:r>
              <a:rPr lang="en-US" sz="1600" b="1" dirty="0"/>
              <a:t>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BB7AD-2A57-018B-8F7E-293E6F64AB41}"/>
              </a:ext>
            </a:extLst>
          </p:cNvPr>
          <p:cNvSpPr txBox="1"/>
          <p:nvPr/>
        </p:nvSpPr>
        <p:spPr>
          <a:xfrm>
            <a:off x="1056482" y="5783426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4272D4A7-333C-2157-C02E-EF5E8E1C5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19927"/>
              </p:ext>
            </p:extLst>
          </p:nvPr>
        </p:nvGraphicFramePr>
        <p:xfrm>
          <a:off x="614697" y="3365174"/>
          <a:ext cx="11214413" cy="298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940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2459755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694700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211018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Only dead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Only alive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50% dead + 50% alive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Regression only</a:t>
                      </a:r>
                    </a:p>
                    <a:p>
                      <a:pPr algn="l"/>
                      <a:r>
                        <a:rPr lang="en-US" dirty="0"/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21.58 %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96.06</a:t>
                      </a:r>
                      <a:r>
                        <a:rPr lang="en-US" sz="2000" dirty="0"/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58.82</a:t>
                      </a:r>
                      <a:r>
                        <a:rPr lang="en-US" sz="2000" dirty="0"/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Balanced training data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(Dead : Alive = 50% : 50%)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40.67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19.09%↑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34.03 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62.03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37.35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21.47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+Classification &amp; Regression</a:t>
                      </a:r>
                    </a:p>
                    <a:p>
                      <a:pPr algn="l"/>
                      <a:r>
                        <a:rPr lang="en-US" dirty="0"/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65.36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24.69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79.43 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45.4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72.4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35.05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48622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9464D44-91BB-5DC2-8239-E8CA114E52BF}"/>
              </a:ext>
            </a:extLst>
          </p:cNvPr>
          <p:cNvSpPr txBox="1">
            <a:spLocks/>
          </p:cNvSpPr>
          <p:nvPr/>
        </p:nvSpPr>
        <p:spPr>
          <a:xfrm>
            <a:off x="614697" y="951385"/>
            <a:ext cx="10996838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Balance training data 26%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Classification 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C64523B-FBDF-F690-28D7-630B50F9B99C}"/>
              </a:ext>
            </a:extLst>
          </p:cNvPr>
          <p:cNvSpPr txBox="1">
            <a:spLocks/>
          </p:cNvSpPr>
          <p:nvPr/>
        </p:nvSpPr>
        <p:spPr>
          <a:xfrm>
            <a:off x="614697" y="1443996"/>
            <a:ext cx="10996838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Use CT data and clinical data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72%</a:t>
            </a:r>
            <a:endParaRPr lang="en-US" sz="2400" b="1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1D85BE-E960-1DCF-9CEC-B7D70919357E}"/>
              </a:ext>
            </a:extLst>
          </p:cNvPr>
          <p:cNvSpPr txBox="1"/>
          <p:nvPr/>
        </p:nvSpPr>
        <p:spPr>
          <a:xfrm>
            <a:off x="2342353" y="3365174"/>
            <a:ext cx="1248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Test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7FC49-B728-AE3A-C3C5-D44D21D0667A}"/>
              </a:ext>
            </a:extLst>
          </p:cNvPr>
          <p:cNvSpPr txBox="1"/>
          <p:nvPr/>
        </p:nvSpPr>
        <p:spPr>
          <a:xfrm>
            <a:off x="614697" y="3759046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49673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24" y="281953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&amp; Result - </a:t>
            </a:r>
            <a:r>
              <a:rPr lang="en-US" sz="20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③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142E8E2-AEBF-70D1-7E65-D6191A30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97" y="802377"/>
            <a:ext cx="10535084" cy="995402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Biological Age Definition</a:t>
            </a:r>
            <a:endParaRPr lang="en-US" sz="2400" b="1" dirty="0">
              <a:solidFill>
                <a:schemeClr val="bg1"/>
              </a:solidFill>
              <a:latin typeface="-apple-system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264ED-5D65-94E7-6E8D-F22AD2CA757C}"/>
              </a:ext>
            </a:extLst>
          </p:cNvPr>
          <p:cNvSpPr/>
          <p:nvPr/>
        </p:nvSpPr>
        <p:spPr>
          <a:xfrm>
            <a:off x="909484" y="1653361"/>
            <a:ext cx="8721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Biological age = Average life expectancy of age at CT – Death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The biological age of a person with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average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FFC000"/>
                </a:solidFill>
              </a:rPr>
              <a:t>healthy age ‘X’</a:t>
            </a:r>
            <a:r>
              <a:rPr lang="en-US" sz="2400" dirty="0">
                <a:solidFill>
                  <a:schemeClr val="bg1"/>
                </a:solidFill>
              </a:rPr>
              <a:t>s CT data is ‘X’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A8C3E-6C6F-D55C-5128-B88D5AA2F11C}"/>
              </a:ext>
            </a:extLst>
          </p:cNvPr>
          <p:cNvSpPr txBox="1"/>
          <p:nvPr/>
        </p:nvSpPr>
        <p:spPr>
          <a:xfrm>
            <a:off x="7602142" y="2540089"/>
            <a:ext cx="4173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Exclude people who will die in 3 years</a:t>
            </a:r>
          </a:p>
        </p:txBody>
      </p:sp>
      <p:sp>
        <p:nvSpPr>
          <p:cNvPr id="7" name="Bent-Up Arrow 6">
            <a:extLst>
              <a:ext uri="{FF2B5EF4-FFF2-40B4-BE49-F238E27FC236}">
                <a16:creationId xmlns:a16="http://schemas.microsoft.com/office/drawing/2014/main" id="{5A1B3227-CE04-DC0C-BFD1-35B99FB06A4F}"/>
              </a:ext>
            </a:extLst>
          </p:cNvPr>
          <p:cNvSpPr/>
          <p:nvPr/>
        </p:nvSpPr>
        <p:spPr>
          <a:xfrm rot="5400000">
            <a:off x="7191066" y="2444597"/>
            <a:ext cx="398208" cy="345285"/>
          </a:xfrm>
          <a:prstGeom prst="ben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</TotalTime>
  <Words>1015</Words>
  <Application>Microsoft Macintosh PowerPoint</Application>
  <PresentationFormat>Widescreen</PresentationFormat>
  <Paragraphs>236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Cambria Math</vt:lpstr>
      <vt:lpstr>Tahoma</vt:lpstr>
      <vt:lpstr>Wingdings</vt:lpstr>
      <vt:lpstr>Office Theme</vt:lpstr>
      <vt:lpstr>Predict Clinical Outcomes Using CT Data</vt:lpstr>
      <vt:lpstr>INDEX</vt:lpstr>
      <vt:lpstr>Data Preprocessing</vt:lpstr>
      <vt:lpstr>Data Preprocessing</vt:lpstr>
      <vt:lpstr>Modeling &amp; Result - ①</vt:lpstr>
      <vt:lpstr>Modeling &amp; Result - ①</vt:lpstr>
      <vt:lpstr>Modeling &amp; Result - ①</vt:lpstr>
      <vt:lpstr>Modeling &amp; Result - ②</vt:lpstr>
      <vt:lpstr>Modeling &amp; Result - ③</vt:lpstr>
      <vt:lpstr>Modeling &amp; Result - ③</vt:lpstr>
      <vt:lpstr>Modeling &amp; Result - ③</vt:lpstr>
      <vt:lpstr>Modeling &amp; Result - 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</dc:title>
  <dc:creator>Ro, Eunjeong</dc:creator>
  <cp:lastModifiedBy>WOOJIN KIM</cp:lastModifiedBy>
  <cp:revision>162</cp:revision>
  <dcterms:created xsi:type="dcterms:W3CDTF">2022-04-19T01:27:15Z</dcterms:created>
  <dcterms:modified xsi:type="dcterms:W3CDTF">2022-05-04T19:36:47Z</dcterms:modified>
</cp:coreProperties>
</file>