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19" r:id="rId4"/>
    <p:sldId id="320" r:id="rId5"/>
    <p:sldId id="321" r:id="rId6"/>
    <p:sldId id="311" r:id="rId7"/>
    <p:sldId id="312" r:id="rId8"/>
    <p:sldId id="327" r:id="rId9"/>
    <p:sldId id="322" r:id="rId10"/>
    <p:sldId id="326" r:id="rId11"/>
    <p:sldId id="314" r:id="rId12"/>
    <p:sldId id="315" r:id="rId13"/>
    <p:sldId id="318" r:id="rId14"/>
    <p:sldId id="316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D2"/>
    <a:srgbClr val="FFF2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/>
    <p:restoredTop sz="96966"/>
  </p:normalViewPr>
  <p:slideViewPr>
    <p:cSldViewPr snapToGrid="0" snapToObjects="1">
      <p:cViewPr varScale="1">
        <p:scale>
          <a:sx n="88" d="100"/>
          <a:sy n="88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Regression</a:t>
            </a:r>
            <a:r>
              <a:rPr lang="en-US" sz="2000" b="1" baseline="0" dirty="0">
                <a:solidFill>
                  <a:schemeClr val="bg1"/>
                </a:solidFill>
              </a:rPr>
              <a:t> Only</a:t>
            </a:r>
            <a:endParaRPr lang="en-US" sz="20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5.33</c:v>
                </c:pt>
                <c:pt idx="1">
                  <c:v>46.69</c:v>
                </c:pt>
                <c:pt idx="2">
                  <c:v>26.01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E-DA47-8698-3B8A6BA1F7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21.58</c:v>
                </c:pt>
                <c:pt idx="1">
                  <c:v>96.06</c:v>
                </c:pt>
                <c:pt idx="2">
                  <c:v>58.82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E-DA47-8698-3B8A6BA1F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721215"/>
        <c:axId val="2010722863"/>
      </c:barChart>
      <c:catAx>
        <c:axId val="201072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10722863"/>
        <c:crosses val="autoZero"/>
        <c:auto val="1"/>
        <c:lblAlgn val="ctr"/>
        <c:lblOffset val="100"/>
        <c:noMultiLvlLbl val="0"/>
      </c:catAx>
      <c:valAx>
        <c:axId val="201072286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1072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+ Balanced Training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20.14</c:v>
                </c:pt>
                <c:pt idx="2">
                  <c:v>26.07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1-0248-ACAB-38CAD0114B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40.67</c:v>
                </c:pt>
                <c:pt idx="1">
                  <c:v>34.03</c:v>
                </c:pt>
                <c:pt idx="2">
                  <c:v>37.35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61-0248-ACAB-38CAD0114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972063"/>
        <c:axId val="2010859663"/>
      </c:barChart>
      <c:catAx>
        <c:axId val="201097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10859663"/>
        <c:crosses val="autoZero"/>
        <c:auto val="1"/>
        <c:lblAlgn val="ctr"/>
        <c:lblOffset val="100"/>
        <c:noMultiLvlLbl val="0"/>
      </c:catAx>
      <c:valAx>
        <c:axId val="201085966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201097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+</a:t>
            </a:r>
            <a:r>
              <a:rPr lang="en-US" sz="2000" b="1" baseline="0" dirty="0">
                <a:solidFill>
                  <a:schemeClr val="bg1"/>
                </a:solidFill>
              </a:rPr>
              <a:t> Classification &amp;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37.5</c:v>
                </c:pt>
                <c:pt idx="1">
                  <c:v>40.51</c:v>
                </c:pt>
                <c:pt idx="2">
                  <c:v>39.01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0-654A-B49D-7FA8F4BAE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65.36</c:v>
                </c:pt>
                <c:pt idx="1">
                  <c:v>79.430000000000007</c:v>
                </c:pt>
                <c:pt idx="2">
                  <c:v>72.400000000000006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0-654A-B49D-7FA8F4BAE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5392351"/>
        <c:axId val="1954993567"/>
      </c:barChart>
      <c:catAx>
        <c:axId val="195539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954993567"/>
        <c:crosses val="autoZero"/>
        <c:auto val="1"/>
        <c:lblAlgn val="ctr"/>
        <c:lblOffset val="100"/>
        <c:noMultiLvlLbl val="0"/>
      </c:catAx>
      <c:valAx>
        <c:axId val="195499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195539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EAA-B33F-F74D-BDC1-09889C02A3C6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C55B-479E-8A48-AD67-CAC767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Hi.</a:t>
            </a:r>
          </a:p>
          <a:p>
            <a:r>
              <a:rPr lang="en-US" dirty="0"/>
              <a:t>We're </a:t>
            </a:r>
            <a:r>
              <a:rPr lang="en-US" dirty="0" err="1"/>
              <a:t>gonna</a:t>
            </a:r>
            <a:r>
              <a:rPr lang="en-US" dirty="0"/>
              <a:t> talk about prediction of clinical outcomes and biological 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these approaches also increased the accuracy of classification as this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66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let's see how prediction was improved when we also used clinical data.</a:t>
            </a:r>
          </a:p>
          <a:p>
            <a:r>
              <a:rPr lang="en-US" dirty="0"/>
              <a:t>The above charts are ones comparing the accuracy of two predictions, and the below box shows the increase between two predictions.</a:t>
            </a:r>
          </a:p>
          <a:p>
            <a:r>
              <a:rPr lang="en-US" dirty="0"/>
              <a:t>As a result of adding clinical data, the accuracy was highly improved.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9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topic is biological age.</a:t>
            </a:r>
          </a:p>
          <a:p>
            <a:r>
              <a:rPr lang="en-US" dirty="0"/>
              <a:t>This is the definition of our biological age.</a:t>
            </a:r>
          </a:p>
          <a:p>
            <a:r>
              <a:rPr lang="en-US" dirty="0"/>
              <a:t>We thought that the biological age of a person with average healthy CT data is same as age as this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6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verify our biological age based on the definition.</a:t>
            </a:r>
          </a:p>
          <a:p>
            <a:r>
              <a:rPr lang="en-US" dirty="0"/>
              <a:t>X is biological age - age, sigma is the standard deviation of X, and by using hypothesis test, we found our biological age is valid for this sigma.</a:t>
            </a:r>
          </a:p>
          <a:p>
            <a:r>
              <a:rPr lang="en-US" dirty="0"/>
              <a:t>This sigma is slightly high, but not really high, so we concluded that our biological age is fairly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681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we verify our biological age based on our thought.</a:t>
            </a:r>
          </a:p>
          <a:p>
            <a:r>
              <a:rPr lang="en-US" dirty="0"/>
              <a:t>We developed model to predict biological age using the same methodology with the test set consisting of average CT data.</a:t>
            </a:r>
          </a:p>
          <a:p>
            <a:r>
              <a:rPr lang="en-US" dirty="0"/>
              <a:t>The accuracy of the model was fairly high, so we concluded biological age is fairly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's all of our talk.</a:t>
            </a:r>
          </a:p>
          <a:p>
            <a:r>
              <a:rPr lang="en-US" dirty="0"/>
              <a:t>Thank you for listening to our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introduce data preprocessing first.</a:t>
            </a:r>
          </a:p>
          <a:p>
            <a:r>
              <a:rPr lang="en-US" dirty="0"/>
              <a:t>Then, we'll explain prediction using CT data, which is related to the first goal.</a:t>
            </a:r>
          </a:p>
          <a:p>
            <a:r>
              <a:rPr lang="en-US" dirty="0"/>
              <a:t>Next, we'll explain prediction using CT data &amp; clinical data, which is related to the second goal.</a:t>
            </a:r>
          </a:p>
          <a:p>
            <a:r>
              <a:rPr lang="en-US" dirty="0"/>
              <a:t>Finally, we'll introduce our biological age, which is related to the last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topic is data preprocessing.</a:t>
            </a:r>
          </a:p>
          <a:p>
            <a:r>
              <a:rPr lang="en-US" dirty="0"/>
              <a:t>The first main data preprocessing is estimation of missing clinical data.</a:t>
            </a:r>
          </a:p>
          <a:p>
            <a:r>
              <a:rPr lang="en-US" dirty="0"/>
              <a:t>We found that clinical data in the left table were useful in prediction.</a:t>
            </a:r>
          </a:p>
          <a:p>
            <a:r>
              <a:rPr lang="en-US" dirty="0"/>
              <a:t>So we estimated missing such values using linear 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data preprocessing is estimation of missing death.</a:t>
            </a:r>
          </a:p>
          <a:p>
            <a:r>
              <a:rPr lang="en-US" dirty="0"/>
              <a:t>There were a few data with death values.</a:t>
            </a:r>
          </a:p>
          <a:p>
            <a:r>
              <a:rPr lang="en-US" dirty="0"/>
              <a:t>Also, the range of death values didn't include many possible values.</a:t>
            </a:r>
          </a:p>
          <a:p>
            <a:r>
              <a:rPr lang="en-US" dirty="0"/>
              <a:t>To improve modeling performance, we estimated death value of alive data using age and period life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3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topic is prediction using CT data.</a:t>
            </a:r>
          </a:p>
          <a:p>
            <a:r>
              <a:rPr lang="en-US" dirty="0"/>
              <a:t>We consider our prediction is correct if the difference isn't bigger than 3 years.</a:t>
            </a:r>
          </a:p>
          <a:p>
            <a:r>
              <a:rPr lang="en-US" dirty="0"/>
              <a:t>We used 3 methods to improve modeling performance.</a:t>
            </a:r>
          </a:p>
          <a:p>
            <a:r>
              <a:rPr lang="en-US" dirty="0"/>
              <a:t>The first one was regression, the second one was regression with balanced training set, and the last one was classification + regression with balanced training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12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method, we used 3 regression models, and the accuracy was low as this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2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method, we found alive data dominated the training data, so the accuracy was very low for dead test data.</a:t>
            </a:r>
          </a:p>
          <a:p>
            <a:r>
              <a:rPr lang="en-US" dirty="0"/>
              <a:t>So we set the ratio of dead data and alive data as 1 : 1 in the training data in the second method.</a:t>
            </a:r>
          </a:p>
          <a:p>
            <a:r>
              <a:rPr lang="en-US" dirty="0"/>
              <a:t>As a result, the accuracy for dead data was increased as this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6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found that there was discrepancy between CT data of old people and young people as this graph.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9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classified data as data in old group and dead data in young group and ran regression for each group in the third method.</a:t>
            </a:r>
          </a:p>
          <a:p>
            <a:r>
              <a:rPr lang="en-US" dirty="0"/>
              <a:t>As a result, the accuracy was increased as this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99-11BE-8742-D4F3-F13D34AD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2732-591A-D27E-5765-70AF6608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006A-947B-2DD7-4D3F-D867DBA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E755-A880-2483-EEEC-36782E3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4CD-3C96-6395-4458-2900D7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9DB-4649-47C8-2EFC-90F4183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F50-5BD3-570E-1A6F-82E38A9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D93-A580-E8F2-4B79-B763B5B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5A0-1D46-F2E7-E72A-E29550E3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D30-3D2C-00D9-67D1-A9A5E95A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1F7A-0503-30CC-A0E7-AAB2CC9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4294-907C-1777-C555-326260F3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319-D406-C2F5-6BDF-A90D7C64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DD4-2868-D040-BBB1-908BC3D0DFFB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3BA7-1F5F-2F4B-F735-46B8474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4A27-BE46-209A-8919-836F2FD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E78B-E00E-4A9C-F481-82794CCA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508" y="2374002"/>
            <a:ext cx="10086975" cy="1054998"/>
          </a:xfrm>
        </p:spPr>
        <p:txBody>
          <a:bodyPr anchor="ctr" anchorCtr="0">
            <a:noAutofit/>
          </a:bodyPr>
          <a:lstStyle/>
          <a:p>
            <a:r>
              <a:rPr lang="en-US" sz="40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of Clinical Outcomes &amp; Biological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AA71-9D5A-8A3D-0E4F-7B2FC1F3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855" y="3634194"/>
            <a:ext cx="3768279" cy="4233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41104B-469E-B15D-8BED-25FCFE77E5A7}"/>
              </a:ext>
            </a:extLst>
          </p:cNvPr>
          <p:cNvSpPr txBox="1">
            <a:spLocks/>
          </p:cNvSpPr>
          <p:nvPr/>
        </p:nvSpPr>
        <p:spPr>
          <a:xfrm>
            <a:off x="3798398" y="4262698"/>
            <a:ext cx="4595192" cy="4233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Hokeun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Woojin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YoonChae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31509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2">
                <a:extLst>
                  <a:ext uri="{FF2B5EF4-FFF2-40B4-BE49-F238E27FC236}">
                    <a16:creationId xmlns:a16="http://schemas.microsoft.com/office/drawing/2014/main" id="{23E09DB6-44F9-D8FA-DD58-DBC6FE54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221590"/>
                  </p:ext>
                </p:extLst>
              </p:nvPr>
            </p:nvGraphicFramePr>
            <p:xfrm>
              <a:off x="488793" y="3116616"/>
              <a:ext cx="11214413" cy="34533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Average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Classification only</a:t>
                          </a:r>
                        </a:p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16.22 %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93.69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54.96 %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</a:t>
                          </a: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  <a:endParaRPr lang="en-US" sz="20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64.83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46.61%↑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84.23%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74.53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Added dead data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(Age</a:t>
                          </a:r>
                          <a:r>
                            <a:rPr lang="en-US" altLang="ko-KR" sz="2000" b="1" baseline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 80 → Dead)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</a:rPr>
                            <a:t>(750 → 1,020 training data)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65.48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85.81%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75.65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2">
                <a:extLst>
                  <a:ext uri="{FF2B5EF4-FFF2-40B4-BE49-F238E27FC236}">
                    <a16:creationId xmlns:a16="http://schemas.microsoft.com/office/drawing/2014/main" id="{23E09DB6-44F9-D8FA-DD58-DBC6FE54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221590"/>
                  </p:ext>
                </p:extLst>
              </p:nvPr>
            </p:nvGraphicFramePr>
            <p:xfrm>
              <a:off x="488793" y="3116616"/>
              <a:ext cx="11214413" cy="34533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Average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Classification only</a:t>
                          </a:r>
                        </a:p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16.22 %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93.69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54.96 %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</a:t>
                          </a: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  <a:endParaRPr lang="en-US" sz="20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64.83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46.61%↑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84.23%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74.53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0" t="-163462" r="-192079" b="-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65.48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85.81%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75.65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5625" y="3167166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6392" y="3505720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829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046"/>
            <a:ext cx="5400000" cy="492611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22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 &amp; Clinical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 flipV="1">
            <a:off x="324092" y="710937"/>
            <a:ext cx="491924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9464D44-91BB-5DC2-8239-E8CA114E52BF}"/>
              </a:ext>
            </a:extLst>
          </p:cNvPr>
          <p:cNvSpPr txBox="1">
            <a:spLocks/>
          </p:cNvSpPr>
          <p:nvPr/>
        </p:nvSpPr>
        <p:spPr>
          <a:xfrm>
            <a:off x="694800" y="1011600"/>
            <a:ext cx="10800000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64523B-FBDF-F690-28D7-630B50F9B99C}"/>
              </a:ext>
            </a:extLst>
          </p:cNvPr>
          <p:cNvSpPr txBox="1">
            <a:spLocks/>
          </p:cNvSpPr>
          <p:nvPr/>
        </p:nvSpPr>
        <p:spPr>
          <a:xfrm>
            <a:off x="694800" y="1667251"/>
            <a:ext cx="10800000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Use CT data and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clinical data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72%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73AED7-F8ED-A0D5-2195-29DD6FC73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821760"/>
              </p:ext>
            </p:extLst>
          </p:nvPr>
        </p:nvGraphicFramePr>
        <p:xfrm>
          <a:off x="757237" y="2489548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10BC2D-F20D-5BB4-2FDB-7FF98CAF5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90497"/>
              </p:ext>
            </p:extLst>
          </p:nvPr>
        </p:nvGraphicFramePr>
        <p:xfrm>
          <a:off x="4266000" y="2489549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BCE159-0927-DC23-82EC-127BC7060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33736"/>
              </p:ext>
            </p:extLst>
          </p:nvPr>
        </p:nvGraphicFramePr>
        <p:xfrm>
          <a:off x="7777165" y="2489547"/>
          <a:ext cx="3935864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1DEF91B-2830-73FD-DDB3-CE2AC81373D3}"/>
              </a:ext>
            </a:extLst>
          </p:cNvPr>
          <p:cNvSpPr/>
          <p:nvPr/>
        </p:nvSpPr>
        <p:spPr>
          <a:xfrm>
            <a:off x="1123473" y="4927948"/>
            <a:ext cx="9942654" cy="160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Accuracy for dead data: Increased by 9 – 28%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Accuracy for alive data: Increased by 14 – 50%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Accuracy: Increased by 11 – 33%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Final accuracy is 72%</a:t>
            </a:r>
          </a:p>
        </p:txBody>
      </p:sp>
    </p:spTree>
    <p:extLst>
      <p:ext uri="{BB962C8B-B14F-4D97-AF65-F5344CB8AC3E}">
        <p14:creationId xmlns:p14="http://schemas.microsoft.com/office/powerpoint/2010/main" val="149673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264ED-5D65-94E7-6E8D-F22AD2CA757C}"/>
                  </a:ext>
                </a:extLst>
              </p:cNvPr>
              <p:cNvSpPr/>
              <p:nvPr/>
            </p:nvSpPr>
            <p:spPr>
              <a:xfrm>
                <a:off x="696000" y="1462628"/>
                <a:ext cx="10800000" cy="99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The biological age of a person with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average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healthy age ‘X’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’</a:t>
                </a:r>
                <a:r>
                  <a:rPr lang="en-US" sz="2400" dirty="0">
                    <a:solidFill>
                      <a:schemeClr val="bg1"/>
                    </a:solidFill>
                  </a:rPr>
                  <a:t>s CT data is ‘X’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264ED-5D65-94E7-6E8D-F22AD2CA7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62628"/>
                <a:ext cx="10800000" cy="993926"/>
              </a:xfrm>
              <a:prstGeom prst="rect">
                <a:avLst/>
              </a:prstGeom>
              <a:blipFill>
                <a:blip r:embed="rId3"/>
                <a:stretch>
                  <a:fillRect l="-822" b="-1265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DA8C3E-6C6F-D55C-5128-B88D5AA2F11C}"/>
              </a:ext>
            </a:extLst>
          </p:cNvPr>
          <p:cNvSpPr txBox="1"/>
          <p:nvPr/>
        </p:nvSpPr>
        <p:spPr>
          <a:xfrm>
            <a:off x="7348219" y="2487322"/>
            <a:ext cx="4173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Exclude people who will die in 3 years</a:t>
            </a:r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5A1B3227-CE04-DC0C-BFD1-35B99FB06A4F}"/>
              </a:ext>
            </a:extLst>
          </p:cNvPr>
          <p:cNvSpPr/>
          <p:nvPr/>
        </p:nvSpPr>
        <p:spPr>
          <a:xfrm rot="5400000">
            <a:off x="6976472" y="2483016"/>
            <a:ext cx="398208" cy="345285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F05032-772C-47C1-4B96-79D1DD674CFB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1) Definition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5C47ADC-125B-F2F9-A50A-2F78D4C7B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57002"/>
              </p:ext>
            </p:extLst>
          </p:nvPr>
        </p:nvGraphicFramePr>
        <p:xfrm>
          <a:off x="1765784" y="3121287"/>
          <a:ext cx="85704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401">
                  <a:extLst>
                    <a:ext uri="{9D8B030D-6E8A-4147-A177-3AD203B41FA5}">
                      <a16:colId xmlns:a16="http://schemas.microsoft.com/office/drawing/2014/main" val="255790793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69194466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811700734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51975255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3093798537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2228296320"/>
                    </a:ext>
                  </a:extLst>
                </a:gridCol>
              </a:tblGrid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HU BMD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94936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69491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51745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89790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329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844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AVG(65)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5264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E6E113-3A3F-94D4-B884-5FA020211F48}"/>
              </a:ext>
            </a:extLst>
          </p:cNvPr>
          <p:cNvSpPr/>
          <p:nvPr/>
        </p:nvSpPr>
        <p:spPr>
          <a:xfrm>
            <a:off x="1765783" y="5856790"/>
            <a:ext cx="8570405" cy="71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Person with CT(150,1.5,1,110) → </a:t>
            </a:r>
            <a:r>
              <a:rPr lang="en-US" sz="2400" dirty="0">
                <a:solidFill>
                  <a:schemeClr val="bg1"/>
                </a:solidFill>
              </a:rPr>
              <a:t>Biological age </a:t>
            </a:r>
            <a:r>
              <a:rPr lang="en-US" sz="2800" b="1" dirty="0">
                <a:solidFill>
                  <a:schemeClr val="accent2"/>
                </a:solidFill>
              </a:rPr>
              <a:t>65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8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/>
              <p:nvPr/>
            </p:nvSpPr>
            <p:spPr>
              <a:xfrm>
                <a:off x="694800" y="1461600"/>
                <a:ext cx="10800000" cy="4127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acc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≷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(0.05)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=8,877,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=57.41 −56.91=0.5,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acc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≥24.04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Biological age is fairly valid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61600"/>
                <a:ext cx="10800000" cy="4127412"/>
              </a:xfrm>
              <a:prstGeom prst="rect">
                <a:avLst/>
              </a:prstGeom>
              <a:blipFill>
                <a:blip r:embed="rId3"/>
                <a:stretch>
                  <a:fillRect l="-822" b="-184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056F76-3A38-9ADC-C964-4D1FD3ACB9AF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2) First Verification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0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BA291-68DB-BD89-6735-58192A4D45AD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3) Second Verification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/>
              <p:nvPr/>
            </p:nvSpPr>
            <p:spPr>
              <a:xfrm>
                <a:off x="696000" y="1462628"/>
                <a:ext cx="10800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Develop model to predict biological age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Training data: All given data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Test data: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Average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healthy age ‘X’</a:t>
                </a:r>
                <a:r>
                  <a:rPr lang="en-US" sz="2400" dirty="0">
                    <a:solidFill>
                      <a:schemeClr val="bg1"/>
                    </a:solidFill>
                  </a:rPr>
                  <a:t>’s CT Data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Prediction is correct if |Predicted value – ’X’|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3 years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62628"/>
                <a:ext cx="10800000" cy="1569660"/>
              </a:xfrm>
              <a:prstGeom prst="rect">
                <a:avLst/>
              </a:prstGeom>
              <a:blipFill>
                <a:blip r:embed="rId3"/>
                <a:stretch>
                  <a:fillRect l="-822" t="-4032" b="-806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85125AD4-07B9-F314-31E3-2DE58CD47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09228"/>
              </p:ext>
            </p:extLst>
          </p:nvPr>
        </p:nvGraphicFramePr>
        <p:xfrm>
          <a:off x="912342" y="3385226"/>
          <a:ext cx="10367316" cy="210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691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50021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739024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47386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Gaussian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naive Bayes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27.27 %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25.45 %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50.91 %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30.91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29.09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63.64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7431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950C0EF-91EF-18EA-4B9B-87ADA75F8EE1}"/>
              </a:ext>
            </a:extLst>
          </p:cNvPr>
          <p:cNvSpPr/>
          <p:nvPr/>
        </p:nvSpPr>
        <p:spPr>
          <a:xfrm>
            <a:off x="9027320" y="3356180"/>
            <a:ext cx="2212606" cy="21269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106AC-0AFE-0A11-71B0-57EBE5B27E56}"/>
              </a:ext>
            </a:extLst>
          </p:cNvPr>
          <p:cNvSpPr/>
          <p:nvPr/>
        </p:nvSpPr>
        <p:spPr>
          <a:xfrm>
            <a:off x="696000" y="5701505"/>
            <a:ext cx="1080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Biological age is fairly valid</a:t>
            </a:r>
          </a:p>
        </p:txBody>
      </p:sp>
    </p:spTree>
    <p:extLst>
      <p:ext uri="{BB962C8B-B14F-4D97-AF65-F5344CB8AC3E}">
        <p14:creationId xmlns:p14="http://schemas.microsoft.com/office/powerpoint/2010/main" val="80118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3B9861-E7A3-646A-6C48-E0A0C49A5770}"/>
              </a:ext>
            </a:extLst>
          </p:cNvPr>
          <p:cNvSpPr txBox="1">
            <a:spLocks/>
          </p:cNvSpPr>
          <p:nvPr/>
        </p:nvSpPr>
        <p:spPr>
          <a:xfrm>
            <a:off x="1523998" y="2374002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62CFD6-CB70-7B92-6418-BBA7D41B9CB0}"/>
              </a:ext>
            </a:extLst>
          </p:cNvPr>
          <p:cNvSpPr txBox="1">
            <a:spLocks/>
          </p:cNvSpPr>
          <p:nvPr/>
        </p:nvSpPr>
        <p:spPr>
          <a:xfrm>
            <a:off x="4211858" y="3536781"/>
            <a:ext cx="3768279" cy="4233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9491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61" y="577607"/>
            <a:ext cx="2352261" cy="98645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068D-1626-F842-513F-7B550F54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92" y="2494147"/>
            <a:ext cx="5038610" cy="470314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Data Preprocessing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6FF4CA-DDA3-9415-BCC8-F9017F63CC66}"/>
              </a:ext>
            </a:extLst>
          </p:cNvPr>
          <p:cNvSpPr txBox="1">
            <a:spLocks/>
          </p:cNvSpPr>
          <p:nvPr/>
        </p:nvSpPr>
        <p:spPr>
          <a:xfrm>
            <a:off x="3576692" y="2962800"/>
            <a:ext cx="5038609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Prediction Using CT Data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24B3C4-F23F-476D-CE05-85A05334B85F}"/>
              </a:ext>
            </a:extLst>
          </p:cNvPr>
          <p:cNvSpPr txBox="1">
            <a:spLocks/>
          </p:cNvSpPr>
          <p:nvPr/>
        </p:nvSpPr>
        <p:spPr>
          <a:xfrm>
            <a:off x="3576690" y="3429000"/>
            <a:ext cx="5038611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Prediction Using CT Data &amp; Clinical Data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498971-A203-D1C6-B9B5-F1F35069F9CA}"/>
              </a:ext>
            </a:extLst>
          </p:cNvPr>
          <p:cNvSpPr txBox="1">
            <a:spLocks/>
          </p:cNvSpPr>
          <p:nvPr/>
        </p:nvSpPr>
        <p:spPr>
          <a:xfrm>
            <a:off x="3576692" y="3899314"/>
            <a:ext cx="5038609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Biological 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2F943-A020-B214-C1D6-7A2AF347A07E}"/>
              </a:ext>
            </a:extLst>
          </p:cNvPr>
          <p:cNvSpPr/>
          <p:nvPr/>
        </p:nvSpPr>
        <p:spPr>
          <a:xfrm>
            <a:off x="3426507" y="582378"/>
            <a:ext cx="5338971" cy="47608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6" y="1499680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</a:rPr>
              <a:t>1) Estimate Missing Clinical Data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C2911E3-8237-7210-D352-A70F5DC6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1364"/>
              </p:ext>
            </p:extLst>
          </p:nvPr>
        </p:nvGraphicFramePr>
        <p:xfrm>
          <a:off x="713445" y="2486846"/>
          <a:ext cx="4296946" cy="1884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5">
                  <a:extLst>
                    <a:ext uri="{9D8B030D-6E8A-4147-A177-3AD203B41FA5}">
                      <a16:colId xmlns:a16="http://schemas.microsoft.com/office/drawing/2014/main" val="3513077336"/>
                    </a:ext>
                  </a:extLst>
                </a:gridCol>
                <a:gridCol w="921102">
                  <a:extLst>
                    <a:ext uri="{9D8B030D-6E8A-4147-A177-3AD203B41FA5}">
                      <a16:colId xmlns:a16="http://schemas.microsoft.com/office/drawing/2014/main" val="1945722747"/>
                    </a:ext>
                  </a:extLst>
                </a:gridCol>
                <a:gridCol w="1176199">
                  <a:extLst>
                    <a:ext uri="{9D8B030D-6E8A-4147-A177-3AD203B41FA5}">
                      <a16:colId xmlns:a16="http://schemas.microsoft.com/office/drawing/2014/main" val="1283440973"/>
                    </a:ext>
                  </a:extLst>
                </a:gridCol>
              </a:tblGrid>
              <a:tr h="350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948"/>
                  </a:ext>
                </a:extLst>
              </a:tr>
              <a:tr h="3502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FRS 10-year risk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730"/>
                  </a:ext>
                </a:extLst>
              </a:tr>
              <a:tr h="604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(Orange-w/ DXA)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71598"/>
                  </a:ext>
                </a:extLst>
              </a:tr>
              <a:tr h="5470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Hip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(Orange-w/ DXA)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603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DBC5A6-8DAD-4834-A9D2-FE8AF75C1426}"/>
              </a:ext>
            </a:extLst>
          </p:cNvPr>
          <p:cNvSpPr txBox="1"/>
          <p:nvPr/>
        </p:nvSpPr>
        <p:spPr>
          <a:xfrm>
            <a:off x="6792000" y="3013199"/>
            <a:ext cx="5400000" cy="83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linear function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on the other clinical data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estimate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204E659-D92A-55F6-2665-5B52A29FC225}"/>
              </a:ext>
            </a:extLst>
          </p:cNvPr>
          <p:cNvSpPr/>
          <p:nvPr/>
        </p:nvSpPr>
        <p:spPr>
          <a:xfrm>
            <a:off x="5844185" y="3086099"/>
            <a:ext cx="496140" cy="6858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29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6" y="977132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</a:rPr>
              <a:t>2) Estimate Missing Death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0818F-0894-E45B-A6A8-0B28EA2B999A}"/>
              </a:ext>
            </a:extLst>
          </p:cNvPr>
          <p:cNvGrpSpPr/>
          <p:nvPr/>
        </p:nvGrpSpPr>
        <p:grpSpPr>
          <a:xfrm>
            <a:off x="864434" y="1833905"/>
            <a:ext cx="4839685" cy="3696551"/>
            <a:chOff x="614697" y="1889231"/>
            <a:chExt cx="6214728" cy="46590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04BBFF-8885-EB8B-CFD8-7D70E7EA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697" y="4209201"/>
              <a:ext cx="6214727" cy="749300"/>
            </a:xfrm>
            <a:prstGeom prst="rect">
              <a:avLst/>
            </a:prstGeom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AA39C82D-2379-332E-1E5D-0D9A42A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88" b="2811"/>
            <a:stretch/>
          </p:blipFill>
          <p:spPr>
            <a:xfrm>
              <a:off x="614698" y="1889231"/>
              <a:ext cx="6214727" cy="24407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235ABF-3C9F-44C6-5020-A74B77B2D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600"/>
            <a:stretch/>
          </p:blipFill>
          <p:spPr>
            <a:xfrm>
              <a:off x="614698" y="4849091"/>
              <a:ext cx="6214727" cy="1699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B0B6FC-AE06-E738-7708-F9FEE954BC6D}"/>
              </a:ext>
            </a:extLst>
          </p:cNvPr>
          <p:cNvSpPr txBox="1"/>
          <p:nvPr/>
        </p:nvSpPr>
        <p:spPr>
          <a:xfrm>
            <a:off x="2963996" y="3611961"/>
            <a:ext cx="29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1FD37-5B76-6BBE-60E3-DA2EFECB76E6}"/>
              </a:ext>
            </a:extLst>
          </p:cNvPr>
          <p:cNvSpPr/>
          <p:nvPr/>
        </p:nvSpPr>
        <p:spPr>
          <a:xfrm>
            <a:off x="864434" y="5747846"/>
            <a:ext cx="36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www.ssa.gov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/STATS/table4c6.html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048BB-C9BA-4793-0830-7F9C8E51E561}"/>
              </a:ext>
            </a:extLst>
          </p:cNvPr>
          <p:cNvSpPr txBox="1"/>
          <p:nvPr/>
        </p:nvSpPr>
        <p:spPr>
          <a:xfrm>
            <a:off x="6165450" y="2224339"/>
            <a:ext cx="54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death value (494 / 8,877)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Death values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skewed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(0 - 14 years vs 0 - 110 years)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D3F5C7-51B3-1E03-F29A-2E2AA1562B01}"/>
              </a:ext>
            </a:extLst>
          </p:cNvPr>
          <p:cNvSpPr/>
          <p:nvPr/>
        </p:nvSpPr>
        <p:spPr>
          <a:xfrm>
            <a:off x="6165450" y="1816701"/>
            <a:ext cx="1967697" cy="4051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7413C9-2C9A-E699-C76E-FCEBBCB84993}"/>
              </a:ext>
            </a:extLst>
          </p:cNvPr>
          <p:cNvSpPr/>
          <p:nvPr/>
        </p:nvSpPr>
        <p:spPr>
          <a:xfrm>
            <a:off x="6165450" y="4352954"/>
            <a:ext cx="1967697" cy="4051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66F6CD-EB94-2E9D-69E6-805B6F1FAB4E}"/>
              </a:ext>
            </a:extLst>
          </p:cNvPr>
          <p:cNvSpPr txBox="1"/>
          <p:nvPr/>
        </p:nvSpPr>
        <p:spPr>
          <a:xfrm>
            <a:off x="6165450" y="4758068"/>
            <a:ext cx="54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Use age at CT and period life table to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estimate death value of alive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/>
              <p:nvPr/>
            </p:nvSpPr>
            <p:spPr>
              <a:xfrm>
                <a:off x="696000" y="1140304"/>
                <a:ext cx="10800000" cy="380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q"/>
                  <a:tabLst/>
                  <a:defRPr/>
                </a:pPr>
                <a:r>
                  <a:rPr lang="en-US" altLang="ko-KR" sz="2800" b="1" dirty="0">
                    <a:solidFill>
                      <a:schemeClr val="bg1"/>
                    </a:solidFill>
                    <a:latin typeface="Calibri" panose="020F0502020204030204"/>
                  </a:rPr>
                  <a:t>Methods to Improve Modeling Performance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</a:rPr>
                  <a:t>    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Prediction is correct if |Predicted value – True value|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3 years</a:t>
                </a:r>
                <a:endParaRPr lang="en-US" sz="2400" b="1" dirty="0">
                  <a:solidFill>
                    <a:schemeClr val="accent2"/>
                  </a:solidFill>
                  <a:latin typeface="Calibri" panose="020F0502020204030204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Method 1: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Regression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Method 2: Regression with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balanced training set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/>
                  </a:rPr>
                  <a:t>Method 3: </a:t>
                </a:r>
                <a:r>
                  <a:rPr lang="en-US" sz="2400" b="1" dirty="0">
                    <a:solidFill>
                      <a:schemeClr val="accent2"/>
                    </a:solidFill>
                    <a:latin typeface="Calibri" panose="020F0502020204030204"/>
                  </a:rPr>
                  <a:t>Classification</a:t>
                </a:r>
                <a:r>
                  <a:rPr lang="en-US" sz="2400" dirty="0">
                    <a:solidFill>
                      <a:schemeClr val="bg1"/>
                    </a:solidFill>
                    <a:latin typeface="Calibri" panose="020F0502020204030204"/>
                  </a:rPr>
                  <a:t> + Regression with balanced training set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140304"/>
                <a:ext cx="10800000" cy="3805337"/>
              </a:xfrm>
              <a:prstGeom prst="rect">
                <a:avLst/>
              </a:prstGeom>
              <a:blipFill>
                <a:blip r:embed="rId3"/>
                <a:stretch>
                  <a:fillRect l="-939" b="-2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AE3E9DC-2A54-7E6C-A93F-D13DA7107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7014"/>
              </p:ext>
            </p:extLst>
          </p:nvPr>
        </p:nvGraphicFramePr>
        <p:xfrm>
          <a:off x="1012947" y="3163177"/>
          <a:ext cx="10163706" cy="345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336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121340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410592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341155342"/>
                    </a:ext>
                  </a:extLst>
                </a:gridCol>
              </a:tblGrid>
              <a:tr h="89176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Hyperparameter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44.53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24.93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45.95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23.64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neighbors=10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7694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hidden_layer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(16, 16, 16)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activation='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learning_rate_init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solver=’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5484" y="1679176"/>
            <a:ext cx="10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Training data: 75% of data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Test data: 25% of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FF6B6-119D-DAC6-F196-6F0733FBD882}"/>
              </a:ext>
            </a:extLst>
          </p:cNvPr>
          <p:cNvSpPr/>
          <p:nvPr/>
        </p:nvSpPr>
        <p:spPr>
          <a:xfrm>
            <a:off x="1033917" y="5447356"/>
            <a:ext cx="10121766" cy="1138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AFF5-B428-AB2A-C4D7-B2870FD88C4F}"/>
              </a:ext>
            </a:extLst>
          </p:cNvPr>
          <p:cNvSpPr txBox="1"/>
          <p:nvPr/>
        </p:nvSpPr>
        <p:spPr>
          <a:xfrm>
            <a:off x="1976280" y="3163177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E173-C381-EB76-FB53-FDEAC6968372}"/>
              </a:ext>
            </a:extLst>
          </p:cNvPr>
          <p:cNvSpPr txBox="1"/>
          <p:nvPr/>
        </p:nvSpPr>
        <p:spPr>
          <a:xfrm>
            <a:off x="1012947" y="3678799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3D1D7F-FF38-8E4E-9FD0-6D807D93A33B}"/>
              </a:ext>
            </a:extLst>
          </p:cNvPr>
          <p:cNvSpPr txBox="1">
            <a:spLocks/>
          </p:cNvSpPr>
          <p:nvPr/>
        </p:nvSpPr>
        <p:spPr>
          <a:xfrm>
            <a:off x="694800" y="1011600"/>
            <a:ext cx="10800000" cy="660251"/>
          </a:xfrm>
          <a:prstGeom prst="rect">
            <a:avLst/>
          </a:prstGeom>
        </p:spPr>
        <p:txBody>
          <a:bodyPr vert="horz" lIns="9000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8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Alive data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dominates the training data (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94.5%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is very low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dead test data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5.33%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data: 75% of dead data +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same number of alive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data: 25% of dead data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number of alive 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Balance training data 26%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DA3304-4A3D-07CE-5364-A697EDE33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81547"/>
              </p:ext>
            </p:extLst>
          </p:nvPr>
        </p:nvGraphicFramePr>
        <p:xfrm>
          <a:off x="489994" y="3758508"/>
          <a:ext cx="11214413" cy="214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Balanced training data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204489F-DAC2-BB0B-A44F-AF1C47804D1C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867A6-5B5E-0D4A-D1CF-4091C3534CD3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2103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1"/>
                </a:solidFill>
              </a:rPr>
              <a:t>There is </a:t>
            </a:r>
            <a:r>
              <a:rPr lang="en-US" sz="2400" b="1" dirty="0">
                <a:solidFill>
                  <a:schemeClr val="accent2"/>
                </a:solidFill>
              </a:rPr>
              <a:t>discrepancy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between CT data of </a:t>
            </a:r>
            <a:r>
              <a:rPr lang="en-US" sz="2400" b="1" dirty="0">
                <a:solidFill>
                  <a:schemeClr val="accent2"/>
                </a:solidFill>
              </a:rPr>
              <a:t>old</a:t>
            </a:r>
            <a:r>
              <a:rPr lang="en-US" sz="2400" dirty="0">
                <a:solidFill>
                  <a:schemeClr val="bg1"/>
                </a:solidFill>
              </a:rPr>
              <a:t> people and </a:t>
            </a:r>
            <a:r>
              <a:rPr lang="en-US" sz="2400" b="1" dirty="0">
                <a:solidFill>
                  <a:schemeClr val="accent2"/>
                </a:solidFill>
              </a:rPr>
              <a:t>young</a:t>
            </a:r>
            <a:r>
              <a:rPr lang="en-US" sz="2400" dirty="0">
                <a:solidFill>
                  <a:schemeClr val="bg1"/>
                </a:solidFill>
              </a:rPr>
              <a:t> people 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BC08833-943D-9045-E28C-C7D87F30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64" y="1671851"/>
            <a:ext cx="8317272" cy="46784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278067-5C5E-9DB0-2C27-298A0014317C}"/>
              </a:ext>
            </a:extLst>
          </p:cNvPr>
          <p:cNvSpPr/>
          <p:nvPr/>
        </p:nvSpPr>
        <p:spPr>
          <a:xfrm>
            <a:off x="6550653" y="2000069"/>
            <a:ext cx="45719" cy="386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75CA9CF-31B1-3C84-F23D-7723E5E42665}"/>
              </a:ext>
            </a:extLst>
          </p:cNvPr>
          <p:cNvSpPr/>
          <p:nvPr/>
        </p:nvSpPr>
        <p:spPr>
          <a:xfrm>
            <a:off x="6719538" y="3079405"/>
            <a:ext cx="603054" cy="44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49FFBDF-331E-CE73-B223-0137A212D43F}"/>
              </a:ext>
            </a:extLst>
          </p:cNvPr>
          <p:cNvSpPr/>
          <p:nvPr/>
        </p:nvSpPr>
        <p:spPr>
          <a:xfrm rot="10800000">
            <a:off x="5794473" y="3079405"/>
            <a:ext cx="603054" cy="445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44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200329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There is discrepancy between CT data of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old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people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young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people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Step 1: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Classify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data as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data in old group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data in young group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Step 2: Run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regression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for each 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group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3E09DB6-44F9-D8FA-DD58-DBC6FE54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6869"/>
              </p:ext>
            </p:extLst>
          </p:nvPr>
        </p:nvGraphicFramePr>
        <p:xfrm>
          <a:off x="489994" y="3758508"/>
          <a:ext cx="11214413" cy="284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Balanced training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37.5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40.51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20.37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39.01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12.94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862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lang="en-US" altLang="ko-KR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3763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1622</Words>
  <Application>Microsoft Macintosh PowerPoint</Application>
  <PresentationFormat>Widescreen</PresentationFormat>
  <Paragraphs>271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Cambria Math</vt:lpstr>
      <vt:lpstr>Tahoma</vt:lpstr>
      <vt:lpstr>Wingdings</vt:lpstr>
      <vt:lpstr>Office Theme</vt:lpstr>
      <vt:lpstr>Prediction of Clinical Outcomes &amp; Biological Age</vt:lpstr>
      <vt:lpstr>INDEX</vt:lpstr>
      <vt:lpstr>Data Preprocessing</vt:lpstr>
      <vt:lpstr>Data Preprocessing</vt:lpstr>
      <vt:lpstr>Prediction Using CT Data</vt:lpstr>
      <vt:lpstr>Prediction Using CT Data</vt:lpstr>
      <vt:lpstr>Prediction Using CT Data</vt:lpstr>
      <vt:lpstr>Prediction Using CT Data</vt:lpstr>
      <vt:lpstr>Prediction Using CT Data</vt:lpstr>
      <vt:lpstr>Prediction Using CT Data</vt:lpstr>
      <vt:lpstr>Prediction Using CT Data &amp; Clinical Data</vt:lpstr>
      <vt:lpstr>Biological Age</vt:lpstr>
      <vt:lpstr>Biological Age</vt:lpstr>
      <vt:lpstr>Biological 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Ro, Eunjeong</dc:creator>
  <cp:lastModifiedBy>WOOJIN KIM</cp:lastModifiedBy>
  <cp:revision>204</cp:revision>
  <dcterms:created xsi:type="dcterms:W3CDTF">2022-04-19T01:27:15Z</dcterms:created>
  <dcterms:modified xsi:type="dcterms:W3CDTF">2022-05-06T19:35:34Z</dcterms:modified>
</cp:coreProperties>
</file>