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19" r:id="rId4"/>
    <p:sldId id="320" r:id="rId5"/>
    <p:sldId id="321" r:id="rId6"/>
    <p:sldId id="311" r:id="rId7"/>
    <p:sldId id="312" r:id="rId8"/>
    <p:sldId id="324" r:id="rId9"/>
    <p:sldId id="322" r:id="rId10"/>
    <p:sldId id="326" r:id="rId11"/>
    <p:sldId id="314" r:id="rId12"/>
    <p:sldId id="315" r:id="rId13"/>
    <p:sldId id="318" r:id="rId14"/>
    <p:sldId id="316" r:id="rId15"/>
    <p:sldId id="323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7"/>
    <p:restoredTop sz="96966"/>
  </p:normalViewPr>
  <p:slideViewPr>
    <p:cSldViewPr snapToGrid="0" snapToObjects="1">
      <p:cViewPr varScale="1">
        <p:scale>
          <a:sx n="93" d="100"/>
          <a:sy n="93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Regression</a:t>
            </a:r>
            <a:r>
              <a:rPr lang="en-US" sz="2000" b="1" baseline="0" dirty="0">
                <a:solidFill>
                  <a:schemeClr val="bg1"/>
                </a:solidFill>
              </a:rPr>
              <a:t> Only</a:t>
            </a:r>
            <a:endParaRPr lang="en-US" sz="20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5.33</c:v>
                </c:pt>
                <c:pt idx="1">
                  <c:v>46.69</c:v>
                </c:pt>
                <c:pt idx="2">
                  <c:v>26.01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E-DA47-8698-3B8A6BA1F7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21.58</c:v>
                </c:pt>
                <c:pt idx="1">
                  <c:v>96.06</c:v>
                </c:pt>
                <c:pt idx="2">
                  <c:v>58.82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E-DA47-8698-3B8A6BA1F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721215"/>
        <c:axId val="2010722863"/>
      </c:barChart>
      <c:catAx>
        <c:axId val="201072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722863"/>
        <c:crosses val="autoZero"/>
        <c:auto val="1"/>
        <c:lblAlgn val="ctr"/>
        <c:lblOffset val="100"/>
        <c:noMultiLvlLbl val="0"/>
      </c:catAx>
      <c:valAx>
        <c:axId val="20107228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72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 Balanced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20.14</c:v>
                </c:pt>
                <c:pt idx="2">
                  <c:v>26.07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1-0248-ACAB-38CAD0114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40.67</c:v>
                </c:pt>
                <c:pt idx="1">
                  <c:v>34.03</c:v>
                </c:pt>
                <c:pt idx="2">
                  <c:v>37.35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1-0248-ACAB-38CAD0114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972063"/>
        <c:axId val="2010859663"/>
      </c:barChart>
      <c:catAx>
        <c:axId val="20109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859663"/>
        <c:crosses val="autoZero"/>
        <c:auto val="1"/>
        <c:lblAlgn val="ctr"/>
        <c:lblOffset val="100"/>
        <c:noMultiLvlLbl val="0"/>
      </c:catAx>
      <c:valAx>
        <c:axId val="20108596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9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</a:t>
            </a:r>
            <a:r>
              <a:rPr lang="en-US" sz="2000" b="1" baseline="0" dirty="0">
                <a:solidFill>
                  <a:schemeClr val="bg1"/>
                </a:solidFill>
              </a:rPr>
              <a:t> Classification &amp;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37.5</c:v>
                </c:pt>
                <c:pt idx="1">
                  <c:v>40.51</c:v>
                </c:pt>
                <c:pt idx="2">
                  <c:v>39.01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654A-B49D-7FA8F4BAE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65.36</c:v>
                </c:pt>
                <c:pt idx="1">
                  <c:v>79.430000000000007</c:v>
                </c:pt>
                <c:pt idx="2">
                  <c:v>72.400000000000006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0-654A-B49D-7FA8F4BA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5392351"/>
        <c:axId val="1954993567"/>
      </c:barChart>
      <c:catAx>
        <c:axId val="195539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954993567"/>
        <c:crosses val="autoZero"/>
        <c:auto val="1"/>
        <c:lblAlgn val="ctr"/>
        <c:lblOffset val="100"/>
        <c:noMultiLvlLbl val="0"/>
      </c:catAx>
      <c:valAx>
        <c:axId val="195499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95539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9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6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8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9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2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6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1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6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78B-E00E-4A9C-F481-82794CCA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08" y="2374002"/>
            <a:ext cx="10086975" cy="1054998"/>
          </a:xfrm>
        </p:spPr>
        <p:txBody>
          <a:bodyPr anchor="ctr" anchorCtr="0">
            <a:noAutofit/>
          </a:bodyPr>
          <a:lstStyle/>
          <a:p>
            <a:r>
              <a:rPr lang="en-US" sz="40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of Clinical Outcomes &amp; Biological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A71-9D5A-8A3D-0E4F-7B2FC1F3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855" y="3634194"/>
            <a:ext cx="3768279" cy="4233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41104B-469E-B15D-8BED-25FCFE77E5A7}"/>
              </a:ext>
            </a:extLst>
          </p:cNvPr>
          <p:cNvSpPr txBox="1">
            <a:spLocks/>
          </p:cNvSpPr>
          <p:nvPr/>
        </p:nvSpPr>
        <p:spPr>
          <a:xfrm>
            <a:off x="3798398" y="4262698"/>
            <a:ext cx="4595192" cy="423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Hokeun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Woojin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YoonChae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31509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22159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Classification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Added dead data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(Age</a:t>
                          </a:r>
                          <a:r>
                            <a:rPr lang="en-US" altLang="ko-KR" sz="2000" b="1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 80 → Dead)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(750 → 1,020 training data)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22159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Classification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0" t="-163462" r="-192079" b="-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5625" y="3167166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6392" y="3505720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829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46"/>
            <a:ext cx="5400000" cy="492611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22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 &amp; Clinical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 flipV="1">
            <a:off x="324092" y="710937"/>
            <a:ext cx="4919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464D44-91BB-5DC2-8239-E8CA114E52BF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4523B-FBDF-F690-28D7-630B50F9B99C}"/>
              </a:ext>
            </a:extLst>
          </p:cNvPr>
          <p:cNvSpPr txBox="1">
            <a:spLocks/>
          </p:cNvSpPr>
          <p:nvPr/>
        </p:nvSpPr>
        <p:spPr>
          <a:xfrm>
            <a:off x="694800" y="1667251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Use CT data and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clinical data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72%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73AED7-F8ED-A0D5-2195-29DD6FC73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21760"/>
              </p:ext>
            </p:extLst>
          </p:nvPr>
        </p:nvGraphicFramePr>
        <p:xfrm>
          <a:off x="757237" y="2489548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10BC2D-F20D-5BB4-2FDB-7FF98CAF5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90497"/>
              </p:ext>
            </p:extLst>
          </p:nvPr>
        </p:nvGraphicFramePr>
        <p:xfrm>
          <a:off x="4266000" y="2489549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BCE159-0927-DC23-82EC-127BC7060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73533"/>
              </p:ext>
            </p:extLst>
          </p:nvPr>
        </p:nvGraphicFramePr>
        <p:xfrm>
          <a:off x="7777165" y="2489547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1DEF91B-2830-73FD-DDB3-CE2AC81373D3}"/>
              </a:ext>
            </a:extLst>
          </p:cNvPr>
          <p:cNvSpPr/>
          <p:nvPr/>
        </p:nvSpPr>
        <p:spPr>
          <a:xfrm>
            <a:off x="1123473" y="4927948"/>
            <a:ext cx="9942654" cy="160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Accuracy for dead data: Increased by 9 – 28%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Accuracy for alive data: Increased by 14 – 50%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Accuracy: Increased by 11 – 33%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Final accuracy is 72%</a:t>
            </a:r>
          </a:p>
        </p:txBody>
      </p:sp>
    </p:spTree>
    <p:extLst>
      <p:ext uri="{BB962C8B-B14F-4D97-AF65-F5344CB8AC3E}">
        <p14:creationId xmlns:p14="http://schemas.microsoft.com/office/powerpoint/2010/main" val="149673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 biological age of a person with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s CT data is ‘X’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  <a:blipFill>
                <a:blip r:embed="rId3"/>
                <a:stretch>
                  <a:fillRect l="-822" b="-1265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DA8C3E-6C6F-D55C-5128-B88D5AA2F11C}"/>
              </a:ext>
            </a:extLst>
          </p:cNvPr>
          <p:cNvSpPr txBox="1"/>
          <p:nvPr/>
        </p:nvSpPr>
        <p:spPr>
          <a:xfrm>
            <a:off x="7348219" y="2487322"/>
            <a:ext cx="417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Exclude people who will die in 3 years</a:t>
            </a: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5A1B3227-CE04-DC0C-BFD1-35B99FB06A4F}"/>
              </a:ext>
            </a:extLst>
          </p:cNvPr>
          <p:cNvSpPr/>
          <p:nvPr/>
        </p:nvSpPr>
        <p:spPr>
          <a:xfrm rot="5400000">
            <a:off x="6976472" y="2483016"/>
            <a:ext cx="398208" cy="345285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F05032-772C-47C1-4B96-79D1DD674CFB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1) Definition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5C47ADC-125B-F2F9-A50A-2F78D4C7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57002"/>
              </p:ext>
            </p:extLst>
          </p:nvPr>
        </p:nvGraphicFramePr>
        <p:xfrm>
          <a:off x="1765784" y="3121287"/>
          <a:ext cx="85704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401">
                  <a:extLst>
                    <a:ext uri="{9D8B030D-6E8A-4147-A177-3AD203B41FA5}">
                      <a16:colId xmlns:a16="http://schemas.microsoft.com/office/drawing/2014/main" val="255790793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69194466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811700734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51975255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3093798537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2228296320"/>
                    </a:ext>
                  </a:extLst>
                </a:gridCol>
              </a:tblGrid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HU BMD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94936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69491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51745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89790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329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844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AVG(65)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5264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E6E113-3A3F-94D4-B884-5FA020211F48}"/>
              </a:ext>
            </a:extLst>
          </p:cNvPr>
          <p:cNvSpPr/>
          <p:nvPr/>
        </p:nvSpPr>
        <p:spPr>
          <a:xfrm>
            <a:off x="1765783" y="5856790"/>
            <a:ext cx="8570405" cy="71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Person with CT(150,1.5,1,110) → </a:t>
            </a:r>
            <a:r>
              <a:rPr lang="en-US" sz="2400" dirty="0">
                <a:solidFill>
                  <a:schemeClr val="bg1"/>
                </a:solidFill>
              </a:rPr>
              <a:t>Biological age </a:t>
            </a:r>
            <a:r>
              <a:rPr lang="en-US" sz="2800" b="1" dirty="0">
                <a:solidFill>
                  <a:schemeClr val="accent2"/>
                </a:solidFill>
              </a:rPr>
              <a:t>65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/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≷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(0.05)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=8,877,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=57.41 −56.91=0.5,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≥24.04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Biological age is fairly valid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  <a:blipFill>
                <a:blip r:embed="rId3"/>
                <a:stretch>
                  <a:fillRect l="-822" b="-18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056F76-3A38-9ADC-C964-4D1FD3ACB9AF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2) First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0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3) Second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Develop model to predict biological age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Method 1: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Regression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Method 2: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+ Regression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There is discrepancy between CT data of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old</a:t>
                </a:r>
                <a:r>
                  <a:rPr lang="en-US" sz="2400" dirty="0">
                    <a:solidFill>
                      <a:schemeClr val="bg1"/>
                    </a:solidFill>
                  </a:rPr>
                  <a:t> people and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young</a:t>
                </a:r>
                <a:r>
                  <a:rPr lang="en-US" sz="2400" dirty="0">
                    <a:solidFill>
                      <a:schemeClr val="bg1"/>
                    </a:solidFill>
                  </a:rPr>
                  <a:t> people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Training data: All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Test data: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’s CT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’X’|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3 years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2677656"/>
              </a:xfrm>
              <a:prstGeom prst="rect">
                <a:avLst/>
              </a:prstGeom>
              <a:blipFill>
                <a:blip r:embed="rId3"/>
                <a:stretch>
                  <a:fillRect l="-822" t="-2370" b="-42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18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4E81375-A454-FCC2-3544-AE5129B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18927"/>
              </p:ext>
            </p:extLst>
          </p:nvPr>
        </p:nvGraphicFramePr>
        <p:xfrm>
          <a:off x="996226" y="1462628"/>
          <a:ext cx="10199547" cy="210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74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27.27 %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25.45 %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50.91 %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30.91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29.09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63.64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8EB0CC-4DD0-B934-2122-65BAC3BEDC5F}"/>
              </a:ext>
            </a:extLst>
          </p:cNvPr>
          <p:cNvSpPr txBox="1"/>
          <p:nvPr/>
        </p:nvSpPr>
        <p:spPr>
          <a:xfrm>
            <a:off x="2748752" y="1462628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E66A5-6B44-00AA-B94E-B9DE380AF349}"/>
              </a:ext>
            </a:extLst>
          </p:cNvPr>
          <p:cNvSpPr txBox="1"/>
          <p:nvPr/>
        </p:nvSpPr>
        <p:spPr>
          <a:xfrm>
            <a:off x="996226" y="1892094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6170C5-F7E4-A114-A104-4DCA96261037}"/>
              </a:ext>
            </a:extLst>
          </p:cNvPr>
          <p:cNvSpPr/>
          <p:nvPr/>
        </p:nvSpPr>
        <p:spPr>
          <a:xfrm>
            <a:off x="8983167" y="1462628"/>
            <a:ext cx="2212606" cy="21269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3) Second Verification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4D945-8497-E922-BEE3-2707F4EE09E5}"/>
              </a:ext>
            </a:extLst>
          </p:cNvPr>
          <p:cNvSpPr/>
          <p:nvPr/>
        </p:nvSpPr>
        <p:spPr>
          <a:xfrm>
            <a:off x="695999" y="3712537"/>
            <a:ext cx="1080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Biological age is fairly valid</a:t>
            </a:r>
          </a:p>
        </p:txBody>
      </p:sp>
    </p:spTree>
    <p:extLst>
      <p:ext uri="{BB962C8B-B14F-4D97-AF65-F5344CB8AC3E}">
        <p14:creationId xmlns:p14="http://schemas.microsoft.com/office/powerpoint/2010/main" val="78975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3B9861-E7A3-646A-6C48-E0A0C49A5770}"/>
              </a:ext>
            </a:extLst>
          </p:cNvPr>
          <p:cNvSpPr txBox="1">
            <a:spLocks/>
          </p:cNvSpPr>
          <p:nvPr/>
        </p:nvSpPr>
        <p:spPr>
          <a:xfrm>
            <a:off x="1523998" y="2374002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62CFD6-CB70-7B92-6418-BBA7D41B9CB0}"/>
              </a:ext>
            </a:extLst>
          </p:cNvPr>
          <p:cNvSpPr txBox="1">
            <a:spLocks/>
          </p:cNvSpPr>
          <p:nvPr/>
        </p:nvSpPr>
        <p:spPr>
          <a:xfrm>
            <a:off x="4211858" y="3536781"/>
            <a:ext cx="3768279" cy="423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91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61" y="577607"/>
            <a:ext cx="2352261" cy="98645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68D-1626-F842-513F-7B550F54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92" y="2494147"/>
            <a:ext cx="5038610" cy="47031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 Preprocessing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6FF4CA-DDA3-9415-BCC8-F9017F63CC66}"/>
              </a:ext>
            </a:extLst>
          </p:cNvPr>
          <p:cNvSpPr txBox="1">
            <a:spLocks/>
          </p:cNvSpPr>
          <p:nvPr/>
        </p:nvSpPr>
        <p:spPr>
          <a:xfrm>
            <a:off x="3576692" y="2962800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Prediction Using CT Data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24B3C4-F23F-476D-CE05-85A05334B85F}"/>
              </a:ext>
            </a:extLst>
          </p:cNvPr>
          <p:cNvSpPr txBox="1">
            <a:spLocks/>
          </p:cNvSpPr>
          <p:nvPr/>
        </p:nvSpPr>
        <p:spPr>
          <a:xfrm>
            <a:off x="3576690" y="3429000"/>
            <a:ext cx="5038611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Prediction Using CT Data &amp; Clinical 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498971-A203-D1C6-B9B5-F1F35069F9CA}"/>
              </a:ext>
            </a:extLst>
          </p:cNvPr>
          <p:cNvSpPr txBox="1">
            <a:spLocks/>
          </p:cNvSpPr>
          <p:nvPr/>
        </p:nvSpPr>
        <p:spPr>
          <a:xfrm>
            <a:off x="3576692" y="3899314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Biological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2F943-A020-B214-C1D6-7A2AF347A07E}"/>
              </a:ext>
            </a:extLst>
          </p:cNvPr>
          <p:cNvSpPr/>
          <p:nvPr/>
        </p:nvSpPr>
        <p:spPr>
          <a:xfrm>
            <a:off x="3426507" y="582378"/>
            <a:ext cx="5338971" cy="47608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1499680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1) Estimate Missing Clinical Data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C2911E3-8237-7210-D352-A70F5DC6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1364"/>
              </p:ext>
            </p:extLst>
          </p:nvPr>
        </p:nvGraphicFramePr>
        <p:xfrm>
          <a:off x="713445" y="2486846"/>
          <a:ext cx="4296946" cy="188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5">
                  <a:extLst>
                    <a:ext uri="{9D8B030D-6E8A-4147-A177-3AD203B41FA5}">
                      <a16:colId xmlns:a16="http://schemas.microsoft.com/office/drawing/2014/main" val="3513077336"/>
                    </a:ext>
                  </a:extLst>
                </a:gridCol>
                <a:gridCol w="921102">
                  <a:extLst>
                    <a:ext uri="{9D8B030D-6E8A-4147-A177-3AD203B41FA5}">
                      <a16:colId xmlns:a16="http://schemas.microsoft.com/office/drawing/2014/main" val="1945722747"/>
                    </a:ext>
                  </a:extLst>
                </a:gridCol>
                <a:gridCol w="1176199">
                  <a:extLst>
                    <a:ext uri="{9D8B030D-6E8A-4147-A177-3AD203B41FA5}">
                      <a16:colId xmlns:a16="http://schemas.microsoft.com/office/drawing/2014/main" val="1283440973"/>
                    </a:ext>
                  </a:extLst>
                </a:gridCol>
              </a:tblGrid>
              <a:tr h="350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948"/>
                  </a:ext>
                </a:extLst>
              </a:tr>
              <a:tr h="3502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FRS 10-year risk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730"/>
                  </a:ext>
                </a:extLst>
              </a:tr>
              <a:tr h="604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1598"/>
                  </a:ext>
                </a:extLst>
              </a:tr>
              <a:tr h="5470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Hip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0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DBC5A6-8DAD-4834-A9D2-FE8AF75C1426}"/>
              </a:ext>
            </a:extLst>
          </p:cNvPr>
          <p:cNvSpPr txBox="1"/>
          <p:nvPr/>
        </p:nvSpPr>
        <p:spPr>
          <a:xfrm>
            <a:off x="6792000" y="3013199"/>
            <a:ext cx="5400000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linear function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on the other clinical data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estimate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204E659-D92A-55F6-2665-5B52A29FC225}"/>
              </a:ext>
            </a:extLst>
          </p:cNvPr>
          <p:cNvSpPr/>
          <p:nvPr/>
        </p:nvSpPr>
        <p:spPr>
          <a:xfrm>
            <a:off x="5844185" y="3086099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977132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2) Estimate Missing Death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0818F-0894-E45B-A6A8-0B28EA2B999A}"/>
              </a:ext>
            </a:extLst>
          </p:cNvPr>
          <p:cNvGrpSpPr/>
          <p:nvPr/>
        </p:nvGrpSpPr>
        <p:grpSpPr>
          <a:xfrm>
            <a:off x="864434" y="1833905"/>
            <a:ext cx="4839685" cy="3696551"/>
            <a:chOff x="614697" y="1889231"/>
            <a:chExt cx="6214728" cy="46590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4BBFF-8885-EB8B-CFD8-7D70E7EA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97" y="4209201"/>
              <a:ext cx="6214727" cy="749300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AA39C82D-2379-332E-1E5D-0D9A42A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88" b="2811"/>
            <a:stretch/>
          </p:blipFill>
          <p:spPr>
            <a:xfrm>
              <a:off x="614698" y="1889231"/>
              <a:ext cx="6214727" cy="24407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35ABF-3C9F-44C6-5020-A74B77B2D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00"/>
            <a:stretch/>
          </p:blipFill>
          <p:spPr>
            <a:xfrm>
              <a:off x="614698" y="4849091"/>
              <a:ext cx="6214727" cy="169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B0B6FC-AE06-E738-7708-F9FEE954BC6D}"/>
              </a:ext>
            </a:extLst>
          </p:cNvPr>
          <p:cNvSpPr txBox="1"/>
          <p:nvPr/>
        </p:nvSpPr>
        <p:spPr>
          <a:xfrm>
            <a:off x="2963996" y="3611961"/>
            <a:ext cx="29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1FD37-5B76-6BBE-60E3-DA2EFECB76E6}"/>
              </a:ext>
            </a:extLst>
          </p:cNvPr>
          <p:cNvSpPr/>
          <p:nvPr/>
        </p:nvSpPr>
        <p:spPr>
          <a:xfrm>
            <a:off x="864434" y="5747846"/>
            <a:ext cx="36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www.ssa.gov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/STATS/table4c6.html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48BB-C9BA-4793-0830-7F9C8E51E561}"/>
              </a:ext>
            </a:extLst>
          </p:cNvPr>
          <p:cNvSpPr txBox="1"/>
          <p:nvPr/>
        </p:nvSpPr>
        <p:spPr>
          <a:xfrm>
            <a:off x="6165450" y="2224339"/>
            <a:ext cx="54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death value (494 / 8,877)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Death values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skewed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(0 - 14 years vs 0 - 110 years)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D3F5C7-51B3-1E03-F29A-2E2AA1562B01}"/>
              </a:ext>
            </a:extLst>
          </p:cNvPr>
          <p:cNvSpPr/>
          <p:nvPr/>
        </p:nvSpPr>
        <p:spPr>
          <a:xfrm>
            <a:off x="6165450" y="1816701"/>
            <a:ext cx="1967697" cy="4051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7413C9-2C9A-E699-C76E-FCEBBCB84993}"/>
              </a:ext>
            </a:extLst>
          </p:cNvPr>
          <p:cNvSpPr/>
          <p:nvPr/>
        </p:nvSpPr>
        <p:spPr>
          <a:xfrm>
            <a:off x="6165450" y="4352954"/>
            <a:ext cx="1967697" cy="405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66F6CD-EB94-2E9D-69E6-805B6F1FAB4E}"/>
              </a:ext>
            </a:extLst>
          </p:cNvPr>
          <p:cNvSpPr txBox="1"/>
          <p:nvPr/>
        </p:nvSpPr>
        <p:spPr>
          <a:xfrm>
            <a:off x="6165450" y="4758068"/>
            <a:ext cx="54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Use age at CT and period life table to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estimate death value of alive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/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q"/>
                  <a:tabLst/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Methods to Improve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Accuracy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    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True value|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3 years</a:t>
                </a:r>
                <a:endParaRPr lang="en-US" sz="2400" b="1" dirty="0">
                  <a:solidFill>
                    <a:schemeClr val="accent2"/>
                  </a:solidFill>
                  <a:latin typeface="Calibri" panose="020F0502020204030204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1: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Regression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2: Regression with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balanced training set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Method 3: </a:t>
                </a:r>
                <a:r>
                  <a:rPr lang="en-US" sz="2400" b="1" dirty="0">
                    <a:solidFill>
                      <a:schemeClr val="accent2"/>
                    </a:solidFill>
                    <a:latin typeface="Calibri" panose="020F0502020204030204"/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 + Regression with balanced training set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blipFill>
                <a:blip r:embed="rId3"/>
                <a:stretch>
                  <a:fillRect l="-939" b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AE3E9DC-2A54-7E6C-A93F-D13DA710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7014"/>
              </p:ext>
            </p:extLst>
          </p:nvPr>
        </p:nvGraphicFramePr>
        <p:xfrm>
          <a:off x="1012947" y="3163177"/>
          <a:ext cx="10163706" cy="345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121340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4105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Hyperparameter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44.53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24.93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45.95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23.64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hidden_layer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(16, 16, 16)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activation='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learning_rate_init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solver=’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5484" y="1679176"/>
            <a:ext cx="10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Training data: 75% of data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Test data: 25% of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FF6B6-119D-DAC6-F196-6F0733FBD882}"/>
              </a:ext>
            </a:extLst>
          </p:cNvPr>
          <p:cNvSpPr/>
          <p:nvPr/>
        </p:nvSpPr>
        <p:spPr>
          <a:xfrm>
            <a:off x="1033917" y="5447356"/>
            <a:ext cx="10121766" cy="1138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AFF5-B428-AB2A-C4D7-B2870FD88C4F}"/>
              </a:ext>
            </a:extLst>
          </p:cNvPr>
          <p:cNvSpPr txBox="1"/>
          <p:nvPr/>
        </p:nvSpPr>
        <p:spPr>
          <a:xfrm>
            <a:off x="1976280" y="316317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E173-C381-EB76-FB53-FDEAC6968372}"/>
              </a:ext>
            </a:extLst>
          </p:cNvPr>
          <p:cNvSpPr txBox="1"/>
          <p:nvPr/>
        </p:nvSpPr>
        <p:spPr>
          <a:xfrm>
            <a:off x="1012947" y="3678799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3D1D7F-FF38-8E4E-9FD0-6D807D93A33B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000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Alive 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dominates the training data (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94.5%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is very low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dead test data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5.33%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data: 75% of dead data +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same number of alive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data: 25% of dead data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number of alive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Balance training data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A3304-4A3D-07CE-5364-A697EDE3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81547"/>
              </p:ext>
            </p:extLst>
          </p:nvPr>
        </p:nvGraphicFramePr>
        <p:xfrm>
          <a:off x="489994" y="3758508"/>
          <a:ext cx="11214413" cy="214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04489F-DAC2-BB0B-A44F-AF1C47804D1C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867A6-5B5E-0D4A-D1CF-4091C3534CD3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210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3DB3-65A9-A284-CB72-4961A77C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6937-4070-2931-DB84-1F14C89E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AE08C8F-43E3-F265-0029-D6A904F8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51DC3-1536-DBBF-5707-D97F5DF3488F}"/>
              </a:ext>
            </a:extLst>
          </p:cNvPr>
          <p:cNvSpPr/>
          <p:nvPr/>
        </p:nvSpPr>
        <p:spPr>
          <a:xfrm>
            <a:off x="7075918" y="365125"/>
            <a:ext cx="45719" cy="5813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F70535A-1146-F59F-D219-E4B9662EABF5}"/>
              </a:ext>
            </a:extLst>
          </p:cNvPr>
          <p:cNvSpPr/>
          <p:nvPr/>
        </p:nvSpPr>
        <p:spPr>
          <a:xfrm>
            <a:off x="7338312" y="1341725"/>
            <a:ext cx="765312" cy="6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E6FEDF2-A34C-92F5-DC1E-DAA77A634B14}"/>
              </a:ext>
            </a:extLst>
          </p:cNvPr>
          <p:cNvSpPr/>
          <p:nvPr/>
        </p:nvSpPr>
        <p:spPr>
          <a:xfrm rot="10800000">
            <a:off x="6093931" y="1348829"/>
            <a:ext cx="765312" cy="6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20032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There is discrepancy between CT data of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old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young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Classify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data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alive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dead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2: Run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regression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for each class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6869"/>
              </p:ext>
            </p:extLst>
          </p:nvPr>
        </p:nvGraphicFramePr>
        <p:xfrm>
          <a:off x="489994" y="3758508"/>
          <a:ext cx="11214413" cy="284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Balanced training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37.5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40.51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20.37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39.01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12.94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376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1025</Words>
  <Application>Microsoft Macintosh PowerPoint</Application>
  <PresentationFormat>Widescreen</PresentationFormat>
  <Paragraphs>236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Prediction of Clinical Outcomes &amp; Biological Age</vt:lpstr>
      <vt:lpstr>INDEX</vt:lpstr>
      <vt:lpstr>Data Preprocessing</vt:lpstr>
      <vt:lpstr>Data Preprocessing</vt:lpstr>
      <vt:lpstr>Prediction Using CT Data</vt:lpstr>
      <vt:lpstr>Prediction Using CT Data</vt:lpstr>
      <vt:lpstr>Prediction Using CT Data</vt:lpstr>
      <vt:lpstr>PowerPoint Presentation</vt:lpstr>
      <vt:lpstr>Prediction Using CT Data</vt:lpstr>
      <vt:lpstr>Prediction Using CT Data</vt:lpstr>
      <vt:lpstr>Prediction Using CT Data &amp; Clinical Data</vt:lpstr>
      <vt:lpstr>Biological Age</vt:lpstr>
      <vt:lpstr>Biological Age</vt:lpstr>
      <vt:lpstr>Biological Age</vt:lpstr>
      <vt:lpstr>Biological 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WOOJIN KIM</cp:lastModifiedBy>
  <cp:revision>199</cp:revision>
  <dcterms:created xsi:type="dcterms:W3CDTF">2022-04-19T01:27:15Z</dcterms:created>
  <dcterms:modified xsi:type="dcterms:W3CDTF">2022-05-06T17:42:03Z</dcterms:modified>
</cp:coreProperties>
</file>