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>
        <p:scale>
          <a:sx n="73" d="100"/>
          <a:sy n="73" d="100"/>
        </p:scale>
        <p:origin x="1070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0C223-BB75-225E-5C2C-32602FD11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598206-7FC4-483D-391E-97933B343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768CB-DCF1-019C-FFC5-47E1F0EE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2B01-0500-4213-875E-ECA55CF9EB9D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71995-CA4F-962F-FBA3-675CBEDC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38D71-DF99-BCE3-31EF-B388038C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1BD0-45F4-49EA-8B63-DA7A4CE43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95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42CB3-0338-C542-3416-0CCFD76E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E72A3C-374A-9257-F08F-1C06F78E7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5B483-B46E-C2F8-B625-C5525672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2B01-0500-4213-875E-ECA55CF9EB9D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A5A5E-1A04-4E71-727D-53119849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0C206-F0DA-DE3A-0AAA-6AD1DFD8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1BD0-45F4-49EA-8B63-DA7A4CE43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03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1EC2B8-955C-6A73-C0CD-7633E1E7A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58FAEB-9DDC-4F83-6693-CD4BF9FE6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0696CD-12B6-2A31-CE63-83B81F64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2B01-0500-4213-875E-ECA55CF9EB9D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F1559-B630-44C5-404C-B11D73F4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20D82E-8C7F-AF06-1943-44D842D9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1BD0-45F4-49EA-8B63-DA7A4CE43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9615C-A2A1-2D7B-211C-C873A7A1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37D53E-084A-1481-CD27-5CC97F101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786146-AB64-7C1D-437E-BD19C809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2B01-0500-4213-875E-ECA55CF9EB9D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6FA95-191F-AEA5-9695-F6861627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E8F5C-DB09-D141-BCDF-05C08DBA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1BD0-45F4-49EA-8B63-DA7A4CE43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64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25695-2485-DE0C-944F-79AC5FFAB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8B56FB-AB44-4384-C5A9-D3EE3517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2E7E7-A483-82DB-F136-29F2135B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2B01-0500-4213-875E-ECA55CF9EB9D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3E7FD-FC13-FEF2-85A4-E3E237C0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492DE7-D82F-B239-9CCC-48A1B69B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1BD0-45F4-49EA-8B63-DA7A4CE43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35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D8E5C-DF6E-CD43-1C63-9E97A9B0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F5300-EE8C-5A0B-5518-7EC2D65E3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F3DE7B-4AEF-D549-8801-F456AB8F3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DF6812-669F-506E-7998-BBC49917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2B01-0500-4213-875E-ECA55CF9EB9D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0BA369-6423-8027-CF16-0CBC5293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A03D72-64D2-F0A8-247A-E0A018F3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1BD0-45F4-49EA-8B63-DA7A4CE43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12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859A-4877-EBD2-8BD6-5F6335FA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97531B-A17B-3A01-A099-F67B634BD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622862-1B78-122F-47DC-92078A97C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4DF948-E209-CE2C-B445-AAF77ED7A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B3A213-897F-BE31-2E3F-4A2356A48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307773-D289-9C96-4475-DBFE7222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2B01-0500-4213-875E-ECA55CF9EB9D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4CF602-642B-85C7-84DD-99621AA4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EBF7BE-781A-4AB0-C091-034323DB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1BD0-45F4-49EA-8B63-DA7A4CE43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08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94FA1-AC40-93D0-7AC0-6F7504C2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EB0A54-ED15-DFA0-34B8-A97F6BC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2B01-0500-4213-875E-ECA55CF9EB9D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E10C3F-B70E-06F6-1E71-8138237D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A7649F-43C0-33FC-E2B9-7FFCAE87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1BD0-45F4-49EA-8B63-DA7A4CE43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25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32884C-93CC-B79F-717A-AD047C73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2B01-0500-4213-875E-ECA55CF9EB9D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B264B7-508D-B7A2-E4C0-5CAC8DC9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47589B-95F6-DF90-A16D-D717A9CA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1BD0-45F4-49EA-8B63-DA7A4CE43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5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EA8EE-64B1-48CD-B8EB-C3D46080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1B12F-E7C2-1877-911D-861DCCDCC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BF6532-BBD1-2A48-7152-413566837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67337C-E2F2-A190-5398-12AEE629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2B01-0500-4213-875E-ECA55CF9EB9D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DD3E1-C81A-B24C-B4AD-DCC77691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947E50-0064-AB61-E98C-CC1C0413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1BD0-45F4-49EA-8B63-DA7A4CE43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87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885DF-9142-65A1-9C27-EBC22C19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5157B1-8567-48B9-7A38-B2316CBEE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AE0873-0D2F-B8F8-9BF8-FEAC1190B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0A9ACA-5697-25D4-904B-20BC2E82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2B01-0500-4213-875E-ECA55CF9EB9D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494C86-5A26-61F2-909F-3755E583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610FE8-05EA-CA1D-3CD3-2E551F1A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1BD0-45F4-49EA-8B63-DA7A4CE43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2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E11158-EFE5-211D-55D6-A4106A9B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AC7DFA-3936-BF1C-D0DC-5387C0A01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FDACF-87C3-6CA0-196C-4B94FB08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12B01-0500-4213-875E-ECA55CF9EB9D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74E00-AB17-2F5B-E090-7C5251191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B846D-9614-FFF0-23BB-1E5062631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81BD0-45F4-49EA-8B63-DA7A4CE43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44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186B4-182F-F06E-A974-146D5A53A178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Statoil/C-CORE Iceberg Classifier Challenge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D25422-9C9D-CEB3-EF41-F86C4E7F7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746017"/>
            <a:ext cx="6553545" cy="537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7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0F0E73-6503-697F-50BB-C212D8A03B03}"/>
              </a:ext>
            </a:extLst>
          </p:cNvPr>
          <p:cNvSpPr txBox="1"/>
          <p:nvPr/>
        </p:nvSpPr>
        <p:spPr>
          <a:xfrm>
            <a:off x="368969" y="272716"/>
            <a:ext cx="6225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Statoil/C-CORE Iceberg Classifier Challenge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736623-7BB0-F507-6A1E-8DF2644634BD}"/>
              </a:ext>
            </a:extLst>
          </p:cNvPr>
          <p:cNvSpPr txBox="1"/>
          <p:nvPr/>
        </p:nvSpPr>
        <p:spPr>
          <a:xfrm>
            <a:off x="240633" y="953702"/>
            <a:ext cx="4620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Train data </a:t>
            </a:r>
            <a:r>
              <a:rPr lang="ko-KR" altLang="en-US" sz="2400" b="1" dirty="0"/>
              <a:t>넣기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 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A81F50-8AFA-2132-08E6-A798EC57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3" y="1634688"/>
            <a:ext cx="5166808" cy="21871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4BAB47-DCD2-F8C0-D219-5C35F9469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53702"/>
            <a:ext cx="5243014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6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0F0E73-6503-697F-50BB-C212D8A03B03}"/>
              </a:ext>
            </a:extLst>
          </p:cNvPr>
          <p:cNvSpPr txBox="1"/>
          <p:nvPr/>
        </p:nvSpPr>
        <p:spPr>
          <a:xfrm>
            <a:off x="368969" y="272716"/>
            <a:ext cx="6225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Statoil/C-CORE Iceberg Classifier Challenge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5617F-3F95-3451-E254-9CCF23F38F0D}"/>
              </a:ext>
            </a:extLst>
          </p:cNvPr>
          <p:cNvSpPr txBox="1"/>
          <p:nvPr/>
        </p:nvSpPr>
        <p:spPr>
          <a:xfrm>
            <a:off x="368969" y="922421"/>
            <a:ext cx="7301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이미지를 보고 빙산인지 배인지 구분하는 프로젝트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D90ED-7399-F0E3-05BC-F1C92547DB59}"/>
              </a:ext>
            </a:extLst>
          </p:cNvPr>
          <p:cNvSpPr txBox="1"/>
          <p:nvPr/>
        </p:nvSpPr>
        <p:spPr>
          <a:xfrm>
            <a:off x="368969" y="1691637"/>
            <a:ext cx="107562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센티넷</a:t>
            </a:r>
            <a:r>
              <a:rPr lang="ko-KR" altLang="en-US" sz="2400" dirty="0"/>
              <a:t> </a:t>
            </a:r>
            <a:r>
              <a:rPr lang="en-US" altLang="ko-KR" sz="2400" dirty="0"/>
              <a:t>-1 </a:t>
            </a:r>
            <a:r>
              <a:rPr lang="ko-KR" altLang="en-US" sz="2400" dirty="0"/>
              <a:t>위성은 지구 위 약 </a:t>
            </a:r>
            <a:r>
              <a:rPr lang="en-US" altLang="ko-KR" sz="2400" dirty="0"/>
              <a:t>680km</a:t>
            </a:r>
            <a:r>
              <a:rPr lang="ko-KR" altLang="en-US" sz="2400" dirty="0"/>
              <a:t>에 있습니다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특정 입사각에서 신호 펄스를 보낸 다음 다시 코딩합니다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기본적으로 반사된 신호를 후방 산란이라고 합니다</a:t>
            </a:r>
            <a:r>
              <a:rPr lang="en-US" altLang="ko-KR" sz="2400" dirty="0"/>
              <a:t>. </a:t>
            </a:r>
          </a:p>
          <a:p>
            <a:r>
              <a:rPr lang="ko-KR" altLang="en-US" sz="2400" b="1" dirty="0"/>
              <a:t>우리에게 주어진 데이터는 후방 산란 계수</a:t>
            </a:r>
            <a:r>
              <a:rPr lang="en-US" altLang="ko-KR" sz="2400" b="1" dirty="0"/>
              <a:t>(</a:t>
            </a:r>
            <a:r>
              <a:rPr lang="en-US" altLang="ko-KR" sz="2400" dirty="0" err="1"/>
              <a:t>σo</a:t>
            </a:r>
            <a:r>
              <a:rPr lang="en-US" altLang="ko-KR" sz="2400" dirty="0"/>
              <a:t>)</a:t>
            </a:r>
            <a:r>
              <a:rPr lang="ko-KR" altLang="en-US" sz="2400" dirty="0"/>
              <a:t>입니다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 err="1"/>
              <a:t>σo</a:t>
            </a:r>
            <a:r>
              <a:rPr lang="en-US" altLang="ko-KR" sz="2400" dirty="0"/>
              <a:t>(dB)=βo(dB)+10log10[sin(</a:t>
            </a:r>
            <a:r>
              <a:rPr lang="en-US" altLang="ko-KR" sz="2400" dirty="0" err="1"/>
              <a:t>ip</a:t>
            </a:r>
            <a:r>
              <a:rPr lang="en-US" altLang="ko-KR" sz="2400" dirty="0"/>
              <a:t>)/sin(</a:t>
            </a:r>
            <a:r>
              <a:rPr lang="en-US" altLang="ko-KR" sz="2400" dirty="0" err="1"/>
              <a:t>ic</a:t>
            </a:r>
            <a:r>
              <a:rPr lang="en-US" altLang="ko-KR" sz="2400" dirty="0"/>
              <a:t>)] </a:t>
            </a:r>
          </a:p>
          <a:p>
            <a:endParaRPr lang="en-US" altLang="ko-KR" sz="2400" dirty="0"/>
          </a:p>
          <a:p>
            <a:r>
              <a:rPr lang="en-US" altLang="ko-KR" sz="2400" dirty="0"/>
              <a:t>Ip = </a:t>
            </a:r>
            <a:r>
              <a:rPr lang="ko-KR" altLang="en-US" sz="2400" dirty="0"/>
              <a:t>특정 픽셀에 대한 입사각</a:t>
            </a:r>
            <a:endParaRPr lang="en-US" altLang="ko-KR" sz="2400" dirty="0"/>
          </a:p>
          <a:p>
            <a:r>
              <a:rPr lang="en-US" altLang="ko-KR" sz="2400" dirty="0" err="1"/>
              <a:t>ic</a:t>
            </a:r>
            <a:r>
              <a:rPr lang="en-US" altLang="ko-KR" sz="2400" dirty="0"/>
              <a:t> = </a:t>
            </a:r>
            <a:r>
              <a:rPr lang="ko-KR" altLang="en-US" sz="2400" dirty="0"/>
              <a:t>이미지 중심의 입사각</a:t>
            </a:r>
            <a:endParaRPr lang="en-US" altLang="ko-KR" sz="2400" dirty="0"/>
          </a:p>
          <a:p>
            <a:r>
              <a:rPr lang="en-US" altLang="ko-KR" sz="2400" dirty="0"/>
              <a:t>K = </a:t>
            </a:r>
            <a:r>
              <a:rPr lang="ko-KR" altLang="en-US" sz="2400" dirty="0"/>
              <a:t>상수</a:t>
            </a:r>
          </a:p>
        </p:txBody>
      </p:sp>
    </p:spTree>
    <p:extLst>
      <p:ext uri="{BB962C8B-B14F-4D97-AF65-F5344CB8AC3E}">
        <p14:creationId xmlns:p14="http://schemas.microsoft.com/office/powerpoint/2010/main" val="62683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0F0E73-6503-697F-50BB-C212D8A03B03}"/>
              </a:ext>
            </a:extLst>
          </p:cNvPr>
          <p:cNvSpPr txBox="1"/>
          <p:nvPr/>
        </p:nvSpPr>
        <p:spPr>
          <a:xfrm>
            <a:off x="368969" y="272716"/>
            <a:ext cx="6225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Statoil/C-CORE Iceberg Classifier Challenge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736623-7BB0-F507-6A1E-8DF2644634BD}"/>
              </a:ext>
            </a:extLst>
          </p:cNvPr>
          <p:cNvSpPr txBox="1"/>
          <p:nvPr/>
        </p:nvSpPr>
        <p:spPr>
          <a:xfrm>
            <a:off x="240632" y="953702"/>
            <a:ext cx="10756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우리에게 주어진 데이터는 후방 산란 계수</a:t>
            </a:r>
            <a:r>
              <a:rPr lang="en-US" altLang="ko-KR" sz="2400" b="1" dirty="0"/>
              <a:t>(</a:t>
            </a:r>
            <a:r>
              <a:rPr lang="en-US" altLang="ko-KR" sz="2400" dirty="0" err="1"/>
              <a:t>σo</a:t>
            </a:r>
            <a:r>
              <a:rPr lang="en-US" altLang="ko-KR" sz="2400" dirty="0"/>
              <a:t>)</a:t>
            </a:r>
            <a:r>
              <a:rPr lang="ko-KR" altLang="en-US" sz="2400" dirty="0"/>
              <a:t>는 물질에 따라 달라짐</a:t>
            </a:r>
            <a:endParaRPr lang="en-US" altLang="ko-KR" sz="2400" dirty="0"/>
          </a:p>
          <a:p>
            <a:r>
              <a:rPr lang="ko-KR" altLang="en-US" sz="2400" dirty="0"/>
              <a:t>이런 신호는 </a:t>
            </a:r>
            <a:r>
              <a:rPr lang="en-US" altLang="ko-KR" sz="2400" dirty="0"/>
              <a:t>HH</a:t>
            </a:r>
            <a:r>
              <a:rPr lang="ko-KR" altLang="en-US" sz="2400" dirty="0"/>
              <a:t>와 </a:t>
            </a:r>
            <a:r>
              <a:rPr lang="en-US" altLang="ko-KR" sz="2400" dirty="0"/>
              <a:t>HV </a:t>
            </a:r>
            <a:r>
              <a:rPr lang="ko-KR" altLang="en-US" sz="2400" dirty="0"/>
              <a:t>두 가지 형태로 들어옴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1D159F-43B9-7F5E-0BCA-9F6E0C1D2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44" y="2029281"/>
            <a:ext cx="8738161" cy="17859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65B1CC-7FBA-6FCE-67C7-E7AD6BCCC86F}"/>
              </a:ext>
            </a:extLst>
          </p:cNvPr>
          <p:cNvSpPr txBox="1"/>
          <p:nvPr/>
        </p:nvSpPr>
        <p:spPr>
          <a:xfrm>
            <a:off x="368969" y="3815182"/>
            <a:ext cx="10756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HH,</a:t>
            </a:r>
            <a:r>
              <a:rPr lang="ko-KR" altLang="en-US" sz="2400" dirty="0"/>
              <a:t> </a:t>
            </a:r>
            <a:r>
              <a:rPr lang="en-US" altLang="ko-KR" sz="2400" dirty="0"/>
              <a:t>HV, (HH+HV)/2  </a:t>
            </a:r>
            <a:r>
              <a:rPr lang="ko-KR" altLang="en-US" sz="2400" dirty="0"/>
              <a:t>세가지 밴드를 만든다 </a:t>
            </a:r>
            <a:endParaRPr lang="en-US" altLang="ko-KR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736103-3382-4299-82DE-DF172A8B6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64" y="4523695"/>
            <a:ext cx="5128704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1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0F0E73-6503-697F-50BB-C212D8A03B03}"/>
              </a:ext>
            </a:extLst>
          </p:cNvPr>
          <p:cNvSpPr txBox="1"/>
          <p:nvPr/>
        </p:nvSpPr>
        <p:spPr>
          <a:xfrm>
            <a:off x="368969" y="272716"/>
            <a:ext cx="6225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Statoil/C-CORE Iceberg Classifier Challenge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736623-7BB0-F507-6A1E-8DF2644634BD}"/>
              </a:ext>
            </a:extLst>
          </p:cNvPr>
          <p:cNvSpPr txBox="1"/>
          <p:nvPr/>
        </p:nvSpPr>
        <p:spPr>
          <a:xfrm>
            <a:off x="240633" y="953702"/>
            <a:ext cx="4620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빙산의 </a:t>
            </a:r>
            <a:r>
              <a:rPr lang="en-US" altLang="ko-KR" sz="2400" b="1" dirty="0"/>
              <a:t>3D </a:t>
            </a:r>
            <a:r>
              <a:rPr lang="ko-KR" altLang="en-US" sz="2400" b="1" dirty="0"/>
              <a:t>이미지 그리기  </a:t>
            </a: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3480D7-4111-1AFA-393B-862283984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53702"/>
            <a:ext cx="6553545" cy="53739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3AF2AE-364A-1FFC-96ED-4E9674D44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38" y="1844996"/>
            <a:ext cx="3930315" cy="448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6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0F0E73-6503-697F-50BB-C212D8A03B03}"/>
              </a:ext>
            </a:extLst>
          </p:cNvPr>
          <p:cNvSpPr txBox="1"/>
          <p:nvPr/>
        </p:nvSpPr>
        <p:spPr>
          <a:xfrm>
            <a:off x="368969" y="272716"/>
            <a:ext cx="6225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Statoil/C-CORE Iceberg Classifier Challenge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736623-7BB0-F507-6A1E-8DF2644634BD}"/>
              </a:ext>
            </a:extLst>
          </p:cNvPr>
          <p:cNvSpPr txBox="1"/>
          <p:nvPr/>
        </p:nvSpPr>
        <p:spPr>
          <a:xfrm>
            <a:off x="240633" y="953702"/>
            <a:ext cx="4620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배의 </a:t>
            </a:r>
            <a:r>
              <a:rPr lang="en-US" altLang="ko-KR" sz="2400" b="1" dirty="0"/>
              <a:t>3D </a:t>
            </a:r>
            <a:r>
              <a:rPr lang="ko-KR" altLang="en-US" sz="2400" b="1" dirty="0"/>
              <a:t>이미지 그리기  </a:t>
            </a: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80A960-5C3E-EAD2-1706-58BB30251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3" y="1614635"/>
            <a:ext cx="5311600" cy="5029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196142-3AF4-D776-CB79-368FCB269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32" y="1614635"/>
            <a:ext cx="6694435" cy="467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1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0F0E73-6503-697F-50BB-C212D8A03B03}"/>
              </a:ext>
            </a:extLst>
          </p:cNvPr>
          <p:cNvSpPr txBox="1"/>
          <p:nvPr/>
        </p:nvSpPr>
        <p:spPr>
          <a:xfrm>
            <a:off x="368969" y="272716"/>
            <a:ext cx="6225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Statoil/C-CORE Iceberg Classifier Challenge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736623-7BB0-F507-6A1E-8DF2644634BD}"/>
              </a:ext>
            </a:extLst>
          </p:cNvPr>
          <p:cNvSpPr txBox="1"/>
          <p:nvPr/>
        </p:nvSpPr>
        <p:spPr>
          <a:xfrm>
            <a:off x="240633" y="953702"/>
            <a:ext cx="4620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Import </a:t>
            </a:r>
            <a:r>
              <a:rPr lang="en-US" altLang="ko-KR" sz="2400" b="1" dirty="0" err="1"/>
              <a:t>Keras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95857E-EDFF-D549-4208-7F85F411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93" y="1748644"/>
            <a:ext cx="6249459" cy="389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0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0F0E73-6503-697F-50BB-C212D8A03B03}"/>
              </a:ext>
            </a:extLst>
          </p:cNvPr>
          <p:cNvSpPr txBox="1"/>
          <p:nvPr/>
        </p:nvSpPr>
        <p:spPr>
          <a:xfrm>
            <a:off x="368969" y="272716"/>
            <a:ext cx="6225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Statoil/C-CORE Iceberg Classifier Challenge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736623-7BB0-F507-6A1E-8DF2644634BD}"/>
              </a:ext>
            </a:extLst>
          </p:cNvPr>
          <p:cNvSpPr txBox="1"/>
          <p:nvPr/>
        </p:nvSpPr>
        <p:spPr>
          <a:xfrm>
            <a:off x="240633" y="953702"/>
            <a:ext cx="114219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Keras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dirty="0" err="1"/>
              <a:t>파이썬으로</a:t>
            </a:r>
            <a:r>
              <a:rPr lang="ko-KR" altLang="en-US" sz="2400" dirty="0"/>
              <a:t> 작성된 오픈 소스 신경망 라이브러리로 </a:t>
            </a:r>
            <a:r>
              <a:rPr lang="ko-KR" altLang="en-US" sz="2400" dirty="0" err="1"/>
              <a:t>텐서플로우나</a:t>
            </a:r>
            <a:r>
              <a:rPr lang="ko-KR" altLang="en-US" sz="2400" dirty="0"/>
              <a:t> </a:t>
            </a:r>
            <a:r>
              <a:rPr lang="en-US" altLang="ko-KR" sz="2400" dirty="0" err="1"/>
              <a:t>MXNet</a:t>
            </a:r>
            <a:r>
              <a:rPr lang="en-US" altLang="ko-KR" sz="2400" dirty="0"/>
              <a:t>, Theano </a:t>
            </a:r>
          </a:p>
          <a:p>
            <a:r>
              <a:rPr lang="ko-KR" altLang="en-US" sz="2400" dirty="0"/>
              <a:t>등과 같은 딥러닝 엔진을 쉽게 핸들링 할 수 있게 만들어진 라이브러리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층</a:t>
            </a:r>
            <a:r>
              <a:rPr lang="en-US" altLang="ko-KR" sz="2400" dirty="0"/>
              <a:t>(Layer)</a:t>
            </a:r>
            <a:r>
              <a:rPr lang="ko-KR" altLang="en-US" sz="2400" dirty="0"/>
              <a:t>을 조합하여 딥러닝 모델을 만든다</a:t>
            </a:r>
            <a:r>
              <a:rPr lang="en-US" altLang="ko-KR" sz="2400" dirty="0"/>
              <a:t>. </a:t>
            </a:r>
            <a:r>
              <a:rPr lang="ko-KR" altLang="en-US" sz="2400" dirty="0"/>
              <a:t>모델은 일반적으로 이 레이어들의 조합</a:t>
            </a:r>
            <a:r>
              <a:rPr lang="en-US" altLang="ko-KR" sz="2400" dirty="0"/>
              <a:t>, </a:t>
            </a:r>
            <a:r>
              <a:rPr lang="ko-KR" altLang="en-US" sz="2400" dirty="0"/>
              <a:t>그래프이며 가장 흔한 구조는 차례대로 쌓는 </a:t>
            </a:r>
            <a:r>
              <a:rPr lang="en-US" altLang="ko-KR" sz="2400" dirty="0" err="1"/>
              <a:t>tf.keras.Sequential</a:t>
            </a:r>
            <a:r>
              <a:rPr lang="en-US" altLang="ko-KR" sz="2400" dirty="0"/>
              <a:t> </a:t>
            </a:r>
            <a:r>
              <a:rPr lang="ko-KR" altLang="en-US" sz="2400" dirty="0"/>
              <a:t>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052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0F0E73-6503-697F-50BB-C212D8A03B03}"/>
              </a:ext>
            </a:extLst>
          </p:cNvPr>
          <p:cNvSpPr txBox="1"/>
          <p:nvPr/>
        </p:nvSpPr>
        <p:spPr>
          <a:xfrm>
            <a:off x="368969" y="272716"/>
            <a:ext cx="6225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Statoil/C-CORE Iceberg Classifier Challenge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736623-7BB0-F507-6A1E-8DF2644634BD}"/>
              </a:ext>
            </a:extLst>
          </p:cNvPr>
          <p:cNvSpPr txBox="1"/>
          <p:nvPr/>
        </p:nvSpPr>
        <p:spPr>
          <a:xfrm>
            <a:off x="240633" y="953702"/>
            <a:ext cx="11421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Keras</a:t>
            </a:r>
            <a:endParaRPr lang="en-US" altLang="ko-KR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D93EE4-1032-3C0A-2546-543952A5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8" y="1634688"/>
            <a:ext cx="7862719" cy="1172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DD3F09-9A84-4BE7-693E-96C01FA82B47}"/>
              </a:ext>
            </a:extLst>
          </p:cNvPr>
          <p:cNvSpPr txBox="1"/>
          <p:nvPr/>
        </p:nvSpPr>
        <p:spPr>
          <a:xfrm>
            <a:off x="368968" y="3026689"/>
            <a:ext cx="114219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첫번째 레이어</a:t>
            </a:r>
            <a:r>
              <a:rPr lang="en-US" altLang="ko-KR" sz="2400" dirty="0"/>
              <a:t>: </a:t>
            </a:r>
            <a:r>
              <a:rPr lang="ko-KR" altLang="en-US" sz="2400" dirty="0"/>
              <a:t>입력 받은 </a:t>
            </a:r>
            <a:r>
              <a:rPr lang="en-US" altLang="ko-KR" sz="2400" dirty="0"/>
              <a:t>2</a:t>
            </a:r>
            <a:r>
              <a:rPr lang="ko-KR" altLang="en-US" sz="2400" dirty="0"/>
              <a:t>차원 이미지</a:t>
            </a:r>
            <a:r>
              <a:rPr lang="en-US" altLang="ko-KR" sz="2400" dirty="0"/>
              <a:t>(28*28)</a:t>
            </a:r>
            <a:r>
              <a:rPr lang="ko-KR" altLang="en-US" sz="2400" dirty="0"/>
              <a:t>을 </a:t>
            </a:r>
            <a:r>
              <a:rPr lang="en-US" altLang="ko-KR" sz="2400" dirty="0"/>
              <a:t>784</a:t>
            </a:r>
            <a:r>
              <a:rPr lang="ko-KR" altLang="en-US" sz="2400" dirty="0"/>
              <a:t>개의 요소를 가진 </a:t>
            </a:r>
            <a:r>
              <a:rPr lang="en-US" altLang="ko-KR" sz="2400" dirty="0"/>
              <a:t>1</a:t>
            </a:r>
            <a:r>
              <a:rPr lang="ko-KR" altLang="en-US" sz="2400" dirty="0"/>
              <a:t>차원 벡터로 변환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두번째</a:t>
            </a:r>
            <a:r>
              <a:rPr lang="en-US" altLang="ko-KR" sz="2400" dirty="0"/>
              <a:t>, </a:t>
            </a:r>
            <a:r>
              <a:rPr lang="ko-KR" altLang="en-US" sz="2400" dirty="0"/>
              <a:t>세번째 레이어</a:t>
            </a:r>
            <a:r>
              <a:rPr lang="en-US" altLang="ko-KR" sz="2400" dirty="0"/>
              <a:t>: </a:t>
            </a:r>
            <a:r>
              <a:rPr lang="ko-KR" altLang="en-US" sz="2400" dirty="0"/>
              <a:t>가중치와 편향을 이용하여 모델을 학습</a:t>
            </a:r>
            <a:endParaRPr lang="en-US" altLang="ko-KR" sz="2400" dirty="0"/>
          </a:p>
          <a:p>
            <a:r>
              <a:rPr lang="en-US" altLang="ko-KR" sz="2400" dirty="0"/>
              <a:t>2</a:t>
            </a:r>
            <a:r>
              <a:rPr lang="ko-KR" altLang="en-US" sz="2400" dirty="0"/>
              <a:t>개의 </a:t>
            </a:r>
            <a:r>
              <a:rPr lang="en-US" altLang="ko-KR" sz="2400" dirty="0"/>
              <a:t>Dense</a:t>
            </a:r>
            <a:r>
              <a:rPr lang="ko-KR" altLang="en-US" sz="2400" dirty="0"/>
              <a:t>층이 연속으로 연결되어지는데 이 층을 밀집연결 또는 완전연결계층</a:t>
            </a:r>
            <a:endParaRPr lang="en-US" altLang="ko-KR" sz="2400" dirty="0"/>
          </a:p>
          <a:p>
            <a:r>
              <a:rPr lang="en-US" altLang="ko-KR" sz="2400" dirty="0"/>
              <a:t>(fully-connected layer)</a:t>
            </a:r>
          </a:p>
          <a:p>
            <a:endParaRPr lang="en-US" altLang="ko-KR" sz="2400" dirty="0"/>
          </a:p>
          <a:p>
            <a:r>
              <a:rPr lang="ko-KR" altLang="en-US" sz="2400" dirty="0"/>
              <a:t>두번째 레이어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relu</a:t>
            </a:r>
            <a:r>
              <a:rPr lang="ko-KR" altLang="en-US" sz="2400" dirty="0"/>
              <a:t>함수로 </a:t>
            </a:r>
            <a:r>
              <a:rPr lang="en-US" altLang="ko-KR" sz="2400" dirty="0"/>
              <a:t>784</a:t>
            </a:r>
            <a:r>
              <a:rPr lang="ko-KR" altLang="en-US" sz="2400" dirty="0"/>
              <a:t>개의 노드를 </a:t>
            </a:r>
            <a:r>
              <a:rPr lang="en-US" altLang="ko-KR" sz="2400" dirty="0"/>
              <a:t>128</a:t>
            </a:r>
            <a:r>
              <a:rPr lang="ko-KR" altLang="en-US" sz="2400" dirty="0"/>
              <a:t>개로 변환</a:t>
            </a:r>
            <a:endParaRPr lang="en-US" altLang="ko-KR" sz="2400" dirty="0"/>
          </a:p>
          <a:p>
            <a:r>
              <a:rPr lang="ko-KR" altLang="en-US" sz="2400" dirty="0"/>
              <a:t>세번째 레이어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softmax</a:t>
            </a:r>
            <a:r>
              <a:rPr lang="ko-KR" altLang="en-US" sz="2400" dirty="0"/>
              <a:t>함수로 노드를 길이가 </a:t>
            </a:r>
            <a:r>
              <a:rPr lang="en-US" altLang="ko-KR" sz="2400" dirty="0"/>
              <a:t>10</a:t>
            </a:r>
            <a:r>
              <a:rPr lang="ko-KR" altLang="en-US" sz="2400" dirty="0"/>
              <a:t>인 </a:t>
            </a:r>
            <a:r>
              <a:rPr lang="en-US" altLang="ko-KR" sz="2400" dirty="0"/>
              <a:t>logit model array</a:t>
            </a:r>
            <a:r>
              <a:rPr lang="ko-KR" altLang="en-US" sz="2400" dirty="0"/>
              <a:t>로 반환하며 </a:t>
            </a:r>
            <a:endParaRPr lang="en-US" altLang="ko-KR" sz="2400" dirty="0"/>
          </a:p>
          <a:p>
            <a:r>
              <a:rPr lang="ko-KR" altLang="en-US" sz="2400" dirty="0"/>
              <a:t>이 층은 </a:t>
            </a:r>
            <a:r>
              <a:rPr lang="en-US" altLang="ko-KR" sz="2400" dirty="0"/>
              <a:t>10</a:t>
            </a:r>
            <a:r>
              <a:rPr lang="ko-KR" altLang="en-US" sz="2400" dirty="0"/>
              <a:t>개의 확률을 반환하고 이 값의 전체 합은 </a:t>
            </a:r>
            <a:r>
              <a:rPr lang="en-US" altLang="ko-KR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977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0F0E73-6503-697F-50BB-C212D8A03B03}"/>
              </a:ext>
            </a:extLst>
          </p:cNvPr>
          <p:cNvSpPr txBox="1"/>
          <p:nvPr/>
        </p:nvSpPr>
        <p:spPr>
          <a:xfrm>
            <a:off x="368969" y="272716"/>
            <a:ext cx="6225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Statoil/C-CORE Iceberg Classifier Challenge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736623-7BB0-F507-6A1E-8DF2644634BD}"/>
              </a:ext>
            </a:extLst>
          </p:cNvPr>
          <p:cNvSpPr txBox="1"/>
          <p:nvPr/>
        </p:nvSpPr>
        <p:spPr>
          <a:xfrm>
            <a:off x="240633" y="967350"/>
            <a:ext cx="4620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우리의 모델 정의하기 </a:t>
            </a: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C9D8AF-985E-89F6-559B-7A5CA9758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9" y="1634688"/>
            <a:ext cx="8626588" cy="50067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FE95440-EDBD-31B9-CA1D-EF1CC6A75F21}"/>
              </a:ext>
            </a:extLst>
          </p:cNvPr>
          <p:cNvSpPr/>
          <p:nvPr/>
        </p:nvSpPr>
        <p:spPr>
          <a:xfrm>
            <a:off x="1622323" y="2802193"/>
            <a:ext cx="550606" cy="216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411B7C-8CB4-B969-8C76-BBA4A33CDBA5}"/>
              </a:ext>
            </a:extLst>
          </p:cNvPr>
          <p:cNvSpPr/>
          <p:nvPr/>
        </p:nvSpPr>
        <p:spPr>
          <a:xfrm>
            <a:off x="1622322" y="3021514"/>
            <a:ext cx="998047" cy="216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189863-CC85-B68A-C0ED-C908D23FA4EB}"/>
              </a:ext>
            </a:extLst>
          </p:cNvPr>
          <p:cNvSpPr/>
          <p:nvPr/>
        </p:nvSpPr>
        <p:spPr>
          <a:xfrm>
            <a:off x="1622323" y="3240835"/>
            <a:ext cx="622734" cy="2163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A7593-DCBA-2710-0DEC-01C29915521D}"/>
              </a:ext>
            </a:extLst>
          </p:cNvPr>
          <p:cNvSpPr txBox="1"/>
          <p:nvPr/>
        </p:nvSpPr>
        <p:spPr>
          <a:xfrm>
            <a:off x="2172929" y="2334058"/>
            <a:ext cx="4620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FF0000"/>
                </a:solidFill>
              </a:rPr>
              <a:t>합성곱</a:t>
            </a:r>
            <a:r>
              <a:rPr lang="ko-KR" altLang="en-US" sz="2000" b="1" dirty="0">
                <a:solidFill>
                  <a:srgbClr val="FF0000"/>
                </a:solidFill>
              </a:rPr>
              <a:t> 신경망 </a:t>
            </a:r>
            <a:r>
              <a:rPr lang="en-US" altLang="ko-KR" sz="2000" b="1" dirty="0">
                <a:solidFill>
                  <a:srgbClr val="FF0000"/>
                </a:solidFill>
              </a:rPr>
              <a:t>CNN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82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321</Words>
  <Application>Microsoft Office PowerPoint</Application>
  <PresentationFormat>와이드스크린</PresentationFormat>
  <Paragraphs>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최수연</dc:creator>
  <cp:lastModifiedBy>최수연</cp:lastModifiedBy>
  <cp:revision>3</cp:revision>
  <dcterms:created xsi:type="dcterms:W3CDTF">2022-10-30T06:51:14Z</dcterms:created>
  <dcterms:modified xsi:type="dcterms:W3CDTF">2022-10-30T07:53:00Z</dcterms:modified>
</cp:coreProperties>
</file>