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06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03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509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7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8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4D19-E4E5-4712-BA64-F5A77B05E2C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4BA9CC-F3D3-4D69-B9BF-6454C0C24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C0FC-DFB9-4E2E-893F-97B796AA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56DC7-5C3A-4941-BF6C-9CAEEBF12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A6CD-8D28-4061-A6FA-DB3C23B9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Networking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D4AA-71E8-4D2D-BFB5-B4D7854C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provides two levels of access to network services.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a low level, you can access the basic socket support in the underlying operating system, which allows you to implement clients and servers for both connection-oriented and connectionless protocols.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also has libraries that provide higher-level access to specific application-level network protocols, such as FTP, HTTP,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190B-3B4A-4D09-9F14-589FC5F8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Sockets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4BF1-07D3-4474-A544-42035172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634836"/>
            <a:ext cx="8789093" cy="4862945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Sockets are the endpoints of a bidirectional communications channel.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Sockets may communicate within a process, between processes on the same machine, or between processes on different continents.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Sockets may be implemented over a number of different channel types: Unix domain sockets, TCP, UDP, and so on.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socket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library provides specific classes for handling the common transports as well as a generic interface for handling the rest.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The socket Module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s = </a:t>
            </a:r>
            <a:r>
              <a:rPr lang="en-US" sz="2000" dirty="0" err="1">
                <a:solidFill>
                  <a:schemeClr val="tx1"/>
                </a:solidFill>
              </a:rPr>
              <a:t>socket.socket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socket_family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socket_type</a:t>
            </a:r>
            <a:r>
              <a:rPr lang="en-US" sz="2000" dirty="0">
                <a:solidFill>
                  <a:schemeClr val="tx1"/>
                </a:solidFill>
              </a:rPr>
              <a:t>, protocol=0)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Here is the description of the parameters −</a:t>
            </a:r>
          </a:p>
          <a:p>
            <a:pPr marL="1163638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socket_family</a:t>
            </a:r>
            <a:r>
              <a:rPr lang="en-US" sz="1200" dirty="0">
                <a:solidFill>
                  <a:schemeClr val="tx1"/>
                </a:solidFill>
              </a:rPr>
              <a:t> − This is either AF_UNIX or AF_INET, as explained earlier.</a:t>
            </a:r>
          </a:p>
          <a:p>
            <a:pPr marL="1163638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socket_type</a:t>
            </a:r>
            <a:r>
              <a:rPr lang="en-US" sz="1200" dirty="0">
                <a:solidFill>
                  <a:schemeClr val="tx1"/>
                </a:solidFill>
              </a:rPr>
              <a:t> − This is either SOCK_STREAM or SOCK_DGRAM.</a:t>
            </a:r>
          </a:p>
          <a:p>
            <a:pPr marL="1163638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protocol − This is usually left out, defaulting to 0.</a:t>
            </a:r>
          </a:p>
        </p:txBody>
      </p:sp>
    </p:spTree>
    <p:extLst>
      <p:ext uri="{BB962C8B-B14F-4D97-AF65-F5344CB8AC3E}">
        <p14:creationId xmlns:p14="http://schemas.microsoft.com/office/powerpoint/2010/main" val="324978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1AE4-AB2F-4BB4-96B5-F4593BBF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Server Socket Methods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E87318-8BC2-4B8F-8CC1-0EE532E9F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18266"/>
              </p:ext>
            </p:extLst>
          </p:nvPr>
        </p:nvGraphicFramePr>
        <p:xfrm>
          <a:off x="677333" y="1704109"/>
          <a:ext cx="11043611" cy="4364534"/>
        </p:xfrm>
        <a:graphic>
          <a:graphicData uri="http://schemas.openxmlformats.org/drawingml/2006/table">
            <a:tbl>
              <a:tblPr/>
              <a:tblGrid>
                <a:gridCol w="1810212">
                  <a:extLst>
                    <a:ext uri="{9D8B030D-6E8A-4147-A177-3AD203B41FA5}">
                      <a16:colId xmlns:a16="http://schemas.microsoft.com/office/drawing/2014/main" val="3187609959"/>
                    </a:ext>
                  </a:extLst>
                </a:gridCol>
                <a:gridCol w="9233399">
                  <a:extLst>
                    <a:ext uri="{9D8B030D-6E8A-4147-A177-3AD203B41FA5}">
                      <a16:colId xmlns:a16="http://schemas.microsoft.com/office/drawing/2014/main" val="2848120101"/>
                    </a:ext>
                  </a:extLst>
                </a:gridCol>
              </a:tblGrid>
              <a:tr h="4445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Sr.No.</a:t>
                      </a:r>
                    </a:p>
                  </a:txBody>
                  <a:tcPr marL="70829" marR="70829" marT="70829" marB="708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Method &amp; Description</a:t>
                      </a:r>
                    </a:p>
                  </a:txBody>
                  <a:tcPr marL="70829" marR="70829" marT="70829" marB="708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52227"/>
                  </a:ext>
                </a:extLst>
              </a:tr>
              <a:tr h="130667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829" marR="70829" marT="70829" marB="708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s.bind()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This method binds address (hostname, port number pair) to socket.</a:t>
                      </a:r>
                    </a:p>
                  </a:txBody>
                  <a:tcPr marL="70829" marR="70829" marT="70829" marB="708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591485"/>
                  </a:ext>
                </a:extLst>
              </a:tr>
              <a:tr h="101928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829" marR="70829" marT="70829" marB="708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</a:rPr>
                        <a:t>s.listen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This method sets up and start TCP listener.</a:t>
                      </a:r>
                    </a:p>
                  </a:txBody>
                  <a:tcPr marL="70829" marR="70829" marT="70829" marB="708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658595"/>
                  </a:ext>
                </a:extLst>
              </a:tr>
              <a:tr h="159405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70829" marR="70829" marT="70829" marB="708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</a:rPr>
                        <a:t>s.accept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This passively accept TCP client connection, waiting until connection arrives (blocking).</a:t>
                      </a:r>
                    </a:p>
                  </a:txBody>
                  <a:tcPr marL="70829" marR="70829" marT="70829" marB="708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74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6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B738-CB49-4377-8559-1D597293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Client Socket Methods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0111C0-C44D-44D3-8121-7D2170B2C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25677"/>
              </p:ext>
            </p:extLst>
          </p:nvPr>
        </p:nvGraphicFramePr>
        <p:xfrm>
          <a:off x="475890" y="1930400"/>
          <a:ext cx="9457820" cy="1127760"/>
        </p:xfrm>
        <a:graphic>
          <a:graphicData uri="http://schemas.openxmlformats.org/drawingml/2006/table">
            <a:tbl>
              <a:tblPr/>
              <a:tblGrid>
                <a:gridCol w="1486138">
                  <a:extLst>
                    <a:ext uri="{9D8B030D-6E8A-4147-A177-3AD203B41FA5}">
                      <a16:colId xmlns:a16="http://schemas.microsoft.com/office/drawing/2014/main" val="802186712"/>
                    </a:ext>
                  </a:extLst>
                </a:gridCol>
                <a:gridCol w="7971682">
                  <a:extLst>
                    <a:ext uri="{9D8B030D-6E8A-4147-A177-3AD203B41FA5}">
                      <a16:colId xmlns:a16="http://schemas.microsoft.com/office/drawing/2014/main" val="680771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Method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14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s.connect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method actively initiates TCP server connection.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4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53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DFE8-9E86-419F-BC59-FEC62B7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General Socket Methods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F487DD-8E0B-428F-AD01-F321AC476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195246"/>
              </p:ext>
            </p:extLst>
          </p:nvPr>
        </p:nvGraphicFramePr>
        <p:xfrm>
          <a:off x="401781" y="1454726"/>
          <a:ext cx="10612582" cy="4435412"/>
        </p:xfrm>
        <a:graphic>
          <a:graphicData uri="http://schemas.openxmlformats.org/drawingml/2006/table">
            <a:tbl>
              <a:tblPr/>
              <a:tblGrid>
                <a:gridCol w="778906">
                  <a:extLst>
                    <a:ext uri="{9D8B030D-6E8A-4147-A177-3AD203B41FA5}">
                      <a16:colId xmlns:a16="http://schemas.microsoft.com/office/drawing/2014/main" val="1000317300"/>
                    </a:ext>
                  </a:extLst>
                </a:gridCol>
                <a:gridCol w="9833676">
                  <a:extLst>
                    <a:ext uri="{9D8B030D-6E8A-4147-A177-3AD203B41FA5}">
                      <a16:colId xmlns:a16="http://schemas.microsoft.com/office/drawing/2014/main" val="836193143"/>
                    </a:ext>
                  </a:extLst>
                </a:gridCol>
              </a:tblGrid>
              <a:tr h="8243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Sr.No.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Method &amp; Description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82033"/>
                  </a:ext>
                </a:extLst>
              </a:tr>
              <a:tr h="5925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s.recv()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receives TCP message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9633"/>
                  </a:ext>
                </a:extLst>
              </a:tr>
              <a:tr h="5925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s.send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method transmits TCP message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842674"/>
                  </a:ext>
                </a:extLst>
              </a:tr>
              <a:tr h="5925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s.recvfrom()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receives UDP message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259012"/>
                  </a:ext>
                </a:extLst>
              </a:tr>
              <a:tr h="5925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s.sendto()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transmits UDP message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970380"/>
                  </a:ext>
                </a:extLst>
              </a:tr>
              <a:tr h="5925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s.close()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closes socket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23470"/>
                  </a:ext>
                </a:extLst>
              </a:tr>
              <a:tr h="5925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socket.gethostname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Returns the hostname.</a:t>
                      </a:r>
                    </a:p>
                  </a:txBody>
                  <a:tcPr marL="57080" marR="57080" marT="57080" marB="570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39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45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383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Python </vt:lpstr>
      <vt:lpstr>Networking in Python</vt:lpstr>
      <vt:lpstr>Sockets </vt:lpstr>
      <vt:lpstr>Server Socket Methods </vt:lpstr>
      <vt:lpstr>Client Socket Methods </vt:lpstr>
      <vt:lpstr>General Socket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ELCOT</dc:creator>
  <cp:lastModifiedBy>ELCOT</cp:lastModifiedBy>
  <cp:revision>4</cp:revision>
  <dcterms:created xsi:type="dcterms:W3CDTF">2020-11-10T10:50:31Z</dcterms:created>
  <dcterms:modified xsi:type="dcterms:W3CDTF">2020-11-10T12:28:14Z</dcterms:modified>
</cp:coreProperties>
</file>