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6858000" cy="9144000"/>
  <p:embeddedFontLst>
    <p:embeddedFont>
      <p:font typeface="Constanti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3" roundtripDataSignature="AMtx7miT0SsvaCQrO5yg48CjHsl620yD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onstantia-boldItalic.fntdata"/><Relationship Id="rId61" Type="http://schemas.openxmlformats.org/officeDocument/2006/relationships/font" Target="fonts/Constantia-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nstanti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onstantia-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3" name="Google Shape;16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55"/>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5"/>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6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4"/>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64"/>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4"/>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65"/>
          <p:cNvSpPr txBox="1"/>
          <p:nvPr>
            <p:ph type="title"/>
          </p:nvPr>
        </p:nvSpPr>
        <p:spPr>
          <a:xfrm rot="5400000">
            <a:off x="5052219" y="2491584"/>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65"/>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65"/>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5"/>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5"/>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5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6"/>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56"/>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56"/>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57"/>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7"/>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5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58"/>
          <p:cNvSpPr txBox="1"/>
          <p:nvPr>
            <p:ph idx="2" type="body"/>
          </p:nvPr>
        </p:nvSpPr>
        <p:spPr>
          <a:xfrm>
            <a:off x="4645026" y="1859758"/>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58"/>
          <p:cNvSpPr txBox="1"/>
          <p:nvPr>
            <p:ph idx="3" type="body"/>
          </p:nvPr>
        </p:nvSpPr>
        <p:spPr>
          <a:xfrm>
            <a:off x="457200" y="2514601"/>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58"/>
          <p:cNvSpPr txBox="1"/>
          <p:nvPr>
            <p:ph idx="4" type="body"/>
          </p:nvPr>
        </p:nvSpPr>
        <p:spPr>
          <a:xfrm>
            <a:off x="4645026" y="2514601"/>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58"/>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8"/>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59"/>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9"/>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14"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9" name="Google Shape;49;p59"/>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9"/>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60"/>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0"/>
          <p:cNvSpPr txBox="1"/>
          <p:nvPr>
            <p:ph idx="1" type="body"/>
          </p:nvPr>
        </p:nvSpPr>
        <p:spPr>
          <a:xfrm>
            <a:off x="530352" y="2704665"/>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dk1"/>
                </a:solidFill>
              </a:defRPr>
            </a:lvl1pPr>
            <a:lvl2pPr indent="-228600" lvl="1" marL="914400" algn="l">
              <a:spcBef>
                <a:spcPts val="360"/>
              </a:spcBef>
              <a:spcAft>
                <a:spcPts val="0"/>
              </a:spcAft>
              <a:buSzPts val="1530"/>
              <a:buNone/>
              <a:defRPr sz="1800">
                <a:solidFill>
                  <a:srgbClr val="888888"/>
                </a:solidFill>
              </a:defRPr>
            </a:lvl2pPr>
            <a:lvl3pPr indent="-228600" lvl="2" marL="1371600" algn="l">
              <a:spcBef>
                <a:spcPts val="320"/>
              </a:spcBef>
              <a:spcAft>
                <a:spcPts val="0"/>
              </a:spcAft>
              <a:buSzPts val="1120"/>
              <a:buNone/>
              <a:defRPr sz="1600">
                <a:solidFill>
                  <a:srgbClr val="888888"/>
                </a:solidFill>
              </a:defRPr>
            </a:lvl3pPr>
            <a:lvl4pPr indent="-228600" lvl="3" marL="1828800" algn="l">
              <a:spcBef>
                <a:spcPts val="280"/>
              </a:spcBef>
              <a:spcAft>
                <a:spcPts val="0"/>
              </a:spcAft>
              <a:buSzPts val="910"/>
              <a:buNone/>
              <a:defRPr sz="1400">
                <a:solidFill>
                  <a:srgbClr val="888888"/>
                </a:solidFill>
              </a:defRPr>
            </a:lvl4pPr>
            <a:lvl5pPr indent="-228600" lvl="4" marL="2286000" algn="l">
              <a:spcBef>
                <a:spcPts val="280"/>
              </a:spcBef>
              <a:spcAft>
                <a:spcPts val="0"/>
              </a:spcAft>
              <a:buSzPts val="910"/>
              <a:buNone/>
              <a:defRPr sz="1400">
                <a:solidFill>
                  <a:srgbClr val="888888"/>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60"/>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1"/>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1"/>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62"/>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2"/>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62"/>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62"/>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2"/>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63"/>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72" name="Google Shape;72;p63"/>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73" name="Google Shape;73;p63"/>
          <p:cNvSpPr txBox="1"/>
          <p:nvPr>
            <p:ph type="title"/>
          </p:nvPr>
        </p:nvSpPr>
        <p:spPr>
          <a:xfrm>
            <a:off x="609600" y="1176997"/>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3"/>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63"/>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8077200" y="6356351"/>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3"/>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79" name="Google Shape;79;p63"/>
          <p:cNvSpPr/>
          <p:nvPr/>
        </p:nvSpPr>
        <p:spPr>
          <a:xfrm flipH="1" rot="10800000">
            <a:off x="-9525" y="5816601"/>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0" name="Google Shape;80;p63"/>
          <p:cNvSpPr/>
          <p:nvPr/>
        </p:nvSpPr>
        <p:spPr>
          <a:xfrm flipH="1" rot="10800000">
            <a:off x="4381500" y="6219826"/>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54"/>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54"/>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5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54"/>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54"/>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5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035C75"/>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035C75"/>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035C75"/>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035C75"/>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035C75"/>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035C75"/>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035C75"/>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035C75"/>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54"/>
          <p:cNvGrpSpPr/>
          <p:nvPr/>
        </p:nvGrpSpPr>
        <p:grpSpPr>
          <a:xfrm>
            <a:off x="-29294" y="-16113"/>
            <a:ext cx="9198255" cy="1086266"/>
            <a:chOff x="-29322" y="-1971"/>
            <a:chExt cx="9198255" cy="1086266"/>
          </a:xfrm>
        </p:grpSpPr>
        <p:sp>
          <p:nvSpPr>
            <p:cNvPr id="18" name="Google Shape;18;p5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 name="Google Shape;19;p5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programiz.com/python-programming/list" TargetMode="External"/><Relationship Id="rId4" Type="http://schemas.openxmlformats.org/officeDocument/2006/relationships/hyperlink" Target="https://www.programiz.com/python-programming/tuple" TargetMode="External"/><Relationship Id="rId5" Type="http://schemas.openxmlformats.org/officeDocument/2006/relationships/hyperlink" Target="https://www.programiz.com/python-programming/st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programiz.com/python-programming/for-loop" TargetMode="External"/><Relationship Id="rId4" Type="http://schemas.openxmlformats.org/officeDocument/2006/relationships/hyperlink" Target="https://www.programiz.com/python-programming/break-continu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programiz.com/python-programming/keywords-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programiz.com/python-programming/funct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www.programiz.com/python-programming/user-defined-fun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programiz.com/python-programming/function"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6000"/>
              <a:buFont typeface="Calibri"/>
              <a:buNone/>
            </a:pPr>
            <a:r>
              <a:rPr b="1" lang="en-US" sz="6000"/>
              <a:t>Condition execution</a:t>
            </a:r>
            <a:endParaRPr b="1" sz="6000"/>
          </a:p>
        </p:txBody>
      </p:sp>
      <p:sp>
        <p:nvSpPr>
          <p:cNvPr id="98" name="Google Shape;98;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25000" lnSpcReduction="20000"/>
          </a:bodyPr>
          <a:lstStyle/>
          <a:p>
            <a:pPr indent="-274286" lvl="0" marL="274286" rtl="0" algn="l">
              <a:spcBef>
                <a:spcPts val="0"/>
              </a:spcBef>
              <a:spcAft>
                <a:spcPts val="0"/>
              </a:spcAft>
              <a:buSzPct val="95000"/>
              <a:buChar char="⚫"/>
            </a:pPr>
            <a:r>
              <a:rPr lang="en-US" sz="9200"/>
              <a:t>If statement</a:t>
            </a:r>
            <a:endParaRPr sz="9600"/>
          </a:p>
          <a:p>
            <a:pPr indent="-274286" lvl="0" marL="274286" rtl="0" algn="l">
              <a:spcBef>
                <a:spcPts val="480"/>
              </a:spcBef>
              <a:spcAft>
                <a:spcPts val="0"/>
              </a:spcAft>
              <a:buSzPct val="95000"/>
              <a:buChar char="⚫"/>
            </a:pPr>
            <a:r>
              <a:rPr lang="en-US" sz="9600"/>
              <a:t>If else statement</a:t>
            </a:r>
            <a:endParaRPr/>
          </a:p>
          <a:p>
            <a:pPr indent="-274286" lvl="0" marL="274286" rtl="0" algn="l">
              <a:spcBef>
                <a:spcPts val="480"/>
              </a:spcBef>
              <a:spcAft>
                <a:spcPts val="0"/>
              </a:spcAft>
              <a:buSzPct val="95000"/>
              <a:buChar char="⚫"/>
            </a:pPr>
            <a:r>
              <a:rPr lang="en-US" sz="9600"/>
              <a:t>If..elif..else statement</a:t>
            </a:r>
            <a:endParaRPr/>
          </a:p>
          <a:p>
            <a:pPr indent="-274286" lvl="0" marL="274286" rtl="0" algn="l">
              <a:spcBef>
                <a:spcPts val="480"/>
              </a:spcBef>
              <a:spcAft>
                <a:spcPts val="0"/>
              </a:spcAft>
              <a:buSzPct val="95000"/>
              <a:buChar char="⚫"/>
            </a:pPr>
            <a:r>
              <a:rPr lang="en-US" sz="9600"/>
              <a:t>Nested if</a:t>
            </a:r>
            <a:endParaRPr/>
          </a:p>
          <a:p>
            <a:pPr indent="-274286" lvl="0" marL="274286" rtl="0" algn="l">
              <a:spcBef>
                <a:spcPts val="480"/>
              </a:spcBef>
              <a:spcAft>
                <a:spcPts val="0"/>
              </a:spcAft>
              <a:buSzPct val="95000"/>
              <a:buChar char="⚫"/>
            </a:pPr>
            <a:r>
              <a:rPr lang="en-US" sz="9600"/>
              <a:t>Range() function</a:t>
            </a:r>
            <a:endParaRPr/>
          </a:p>
          <a:p>
            <a:pPr indent="-274286" lvl="0" marL="274286" rtl="0" algn="l">
              <a:spcBef>
                <a:spcPts val="480"/>
              </a:spcBef>
              <a:spcAft>
                <a:spcPts val="0"/>
              </a:spcAft>
              <a:buSzPct val="95000"/>
              <a:buChar char="⚫"/>
            </a:pPr>
            <a:r>
              <a:rPr lang="en-US" sz="9600"/>
              <a:t>Enumerate function</a:t>
            </a:r>
            <a:endParaRPr/>
          </a:p>
          <a:p>
            <a:pPr indent="-274286" lvl="0" marL="274286" rtl="0" algn="l">
              <a:spcBef>
                <a:spcPts val="480"/>
              </a:spcBef>
              <a:spcAft>
                <a:spcPts val="0"/>
              </a:spcAft>
              <a:buSzPct val="95000"/>
              <a:buChar char="⚫"/>
            </a:pPr>
            <a:r>
              <a:rPr lang="en-US" sz="9600"/>
              <a:t>For loop </a:t>
            </a:r>
            <a:endParaRPr/>
          </a:p>
          <a:p>
            <a:pPr indent="-274286" lvl="0" marL="274286" rtl="0" algn="l">
              <a:spcBef>
                <a:spcPts val="480"/>
              </a:spcBef>
              <a:spcAft>
                <a:spcPts val="0"/>
              </a:spcAft>
              <a:buSzPct val="95000"/>
              <a:buChar char="⚫"/>
            </a:pPr>
            <a:r>
              <a:rPr lang="en-US" sz="9600"/>
              <a:t>For loop with else</a:t>
            </a:r>
            <a:endParaRPr/>
          </a:p>
          <a:p>
            <a:pPr indent="-274286" lvl="0" marL="274286" rtl="0" algn="l">
              <a:spcBef>
                <a:spcPts val="480"/>
              </a:spcBef>
              <a:spcAft>
                <a:spcPts val="0"/>
              </a:spcAft>
              <a:buSzPct val="95000"/>
              <a:buChar char="⚫"/>
            </a:pPr>
            <a:r>
              <a:rPr lang="en-US" sz="9600"/>
              <a:t>While loop</a:t>
            </a:r>
            <a:endParaRPr/>
          </a:p>
          <a:p>
            <a:pPr indent="-274286" lvl="0" marL="274286" rtl="0" algn="l">
              <a:spcBef>
                <a:spcPts val="480"/>
              </a:spcBef>
              <a:spcAft>
                <a:spcPts val="0"/>
              </a:spcAft>
              <a:buSzPct val="95000"/>
              <a:buChar char="⚫"/>
            </a:pPr>
            <a:r>
              <a:rPr lang="en-US" sz="9600"/>
              <a:t>While loop with else</a:t>
            </a:r>
            <a:endParaRPr/>
          </a:p>
          <a:p>
            <a:pPr indent="-274286" lvl="0" marL="274286" rtl="0" algn="l">
              <a:spcBef>
                <a:spcPts val="480"/>
              </a:spcBef>
              <a:spcAft>
                <a:spcPts val="0"/>
              </a:spcAft>
              <a:buSzPct val="95000"/>
              <a:buChar char="⚫"/>
            </a:pPr>
            <a:r>
              <a:rPr lang="en-US" sz="9600"/>
              <a:t>Break</a:t>
            </a:r>
            <a:endParaRPr/>
          </a:p>
          <a:p>
            <a:pPr indent="-274286" lvl="0" marL="274286" rtl="0" algn="l">
              <a:spcBef>
                <a:spcPts val="480"/>
              </a:spcBef>
              <a:spcAft>
                <a:spcPts val="0"/>
              </a:spcAft>
              <a:buSzPct val="95000"/>
              <a:buChar char="⚫"/>
            </a:pPr>
            <a:r>
              <a:rPr lang="en-US" sz="9600"/>
              <a:t>Continue</a:t>
            </a:r>
            <a:endParaRPr/>
          </a:p>
          <a:p>
            <a:pPr indent="-274286" lvl="0" marL="274286" rtl="0" algn="l">
              <a:spcBef>
                <a:spcPts val="480"/>
              </a:spcBef>
              <a:spcAft>
                <a:spcPts val="0"/>
              </a:spcAft>
              <a:buSzPct val="95000"/>
              <a:buChar char="⚫"/>
            </a:pPr>
            <a:r>
              <a:rPr lang="en-US" sz="9600"/>
              <a:t>Pass</a:t>
            </a:r>
            <a:endParaRPr/>
          </a:p>
          <a:p>
            <a:pPr indent="-235074" lvl="0" marL="274286" rtl="0" algn="l">
              <a:spcBef>
                <a:spcPts val="130"/>
              </a:spcBef>
              <a:spcAft>
                <a:spcPts val="0"/>
              </a:spcAft>
              <a:buSzPct val="95000"/>
              <a:buNone/>
            </a:pPr>
            <a:r>
              <a:t/>
            </a:r>
            <a:endParaRPr/>
          </a:p>
          <a:p>
            <a:pPr indent="-235074" lvl="0" marL="274286" rtl="0" algn="l">
              <a:spcBef>
                <a:spcPts val="130"/>
              </a:spcBef>
              <a:spcAft>
                <a:spcPts val="0"/>
              </a:spcAft>
              <a:buSzPct val="95000"/>
              <a:buNone/>
            </a:pPr>
            <a:r>
              <a:t/>
            </a:r>
            <a:endParaRPr/>
          </a:p>
          <a:p>
            <a:pPr indent="-235074" lvl="0" marL="274286" rtl="0" algn="l">
              <a:spcBef>
                <a:spcPts val="130"/>
              </a:spcBef>
              <a:spcAft>
                <a:spcPts val="0"/>
              </a:spcAft>
              <a:buSzPct val="95000"/>
              <a:buNone/>
            </a:pPr>
            <a:r>
              <a:t/>
            </a:r>
            <a:endParaRPr/>
          </a:p>
          <a:p>
            <a:pPr indent="-235074" lvl="0" marL="274286" rtl="0" algn="l">
              <a:spcBef>
                <a:spcPts val="130"/>
              </a:spcBef>
              <a:spcAft>
                <a:spcPts val="0"/>
              </a:spcAft>
              <a:buSzPct val="95000"/>
              <a:buNone/>
            </a:pPr>
            <a:r>
              <a:t/>
            </a:r>
            <a:endParaRPr/>
          </a:p>
          <a:p>
            <a:pPr indent="-235074" lvl="0" marL="274286" rtl="0" algn="l">
              <a:spcBef>
                <a:spcPts val="130"/>
              </a:spcBef>
              <a:spcAft>
                <a:spcPts val="0"/>
              </a:spcAft>
              <a:buSzPct val="95000"/>
              <a:buNone/>
            </a:pPr>
            <a:r>
              <a:t/>
            </a:r>
            <a:endParaRPr/>
          </a:p>
          <a:p>
            <a:pPr indent="-235074" lvl="0" marL="274286" rtl="0" algn="l">
              <a:spcBef>
                <a:spcPts val="130"/>
              </a:spcBef>
              <a:spcAft>
                <a:spcPts val="0"/>
              </a:spcAft>
              <a:buSzPct val="95000"/>
              <a:buNone/>
            </a:pPr>
            <a:r>
              <a:t/>
            </a:r>
            <a:endParaRPr/>
          </a:p>
          <a:p>
            <a:pPr indent="-274286" lvl="0" marL="274286" rtl="0" algn="l">
              <a:spcBef>
                <a:spcPts val="130"/>
              </a:spcBef>
              <a:spcAft>
                <a:spcPts val="0"/>
              </a:spcAft>
              <a:buSzPct val="9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000"/>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000"/>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000"/>
                                        <p:tgtEl>
                                          <p:spTgt spid="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Effect filter="fade" transition="in">
                                      <p:cBhvr>
                                        <p:cTn dur="1000"/>
                                        <p:tgtEl>
                                          <p:spTgt spid="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Effect filter="fade" transition="in">
                                      <p:cBhvr>
                                        <p:cTn dur="1000"/>
                                        <p:tgtEl>
                                          <p:spTgt spid="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Effect filter="fade" transition="in">
                                      <p:cBhvr>
                                        <p:cTn dur="1000"/>
                                        <p:tgtEl>
                                          <p:spTgt spid="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6" st="6"/>
                                            </p:txEl>
                                          </p:spTgt>
                                        </p:tgtEl>
                                        <p:attrNameLst>
                                          <p:attrName>style.visibility</p:attrName>
                                        </p:attrNameLst>
                                      </p:cBhvr>
                                      <p:to>
                                        <p:strVal val="visible"/>
                                      </p:to>
                                    </p:set>
                                    <p:animEffect filter="fade" transition="in">
                                      <p:cBhvr>
                                        <p:cTn dur="1000"/>
                                        <p:tgtEl>
                                          <p:spTgt spid="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7" st="7"/>
                                            </p:txEl>
                                          </p:spTgt>
                                        </p:tgtEl>
                                        <p:attrNameLst>
                                          <p:attrName>style.visibility</p:attrName>
                                        </p:attrNameLst>
                                      </p:cBhvr>
                                      <p:to>
                                        <p:strVal val="visible"/>
                                      </p:to>
                                    </p:set>
                                    <p:animEffect filter="fade" transition="in">
                                      <p:cBhvr>
                                        <p:cTn dur="1000"/>
                                        <p:tgtEl>
                                          <p:spTgt spid="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8" st="8"/>
                                            </p:txEl>
                                          </p:spTgt>
                                        </p:tgtEl>
                                        <p:attrNameLst>
                                          <p:attrName>style.visibility</p:attrName>
                                        </p:attrNameLst>
                                      </p:cBhvr>
                                      <p:to>
                                        <p:strVal val="visible"/>
                                      </p:to>
                                    </p:set>
                                    <p:animEffect filter="fade" transition="in">
                                      <p:cBhvr>
                                        <p:cTn dur="1000"/>
                                        <p:tgtEl>
                                          <p:spTgt spid="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9" st="9"/>
                                            </p:txEl>
                                          </p:spTgt>
                                        </p:tgtEl>
                                        <p:attrNameLst>
                                          <p:attrName>style.visibility</p:attrName>
                                        </p:attrNameLst>
                                      </p:cBhvr>
                                      <p:to>
                                        <p:strVal val="visible"/>
                                      </p:to>
                                    </p:set>
                                    <p:animEffect filter="fade" transition="in">
                                      <p:cBhvr>
                                        <p:cTn dur="1000"/>
                                        <p:tgtEl>
                                          <p:spTgt spid="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0" st="10"/>
                                            </p:txEl>
                                          </p:spTgt>
                                        </p:tgtEl>
                                        <p:attrNameLst>
                                          <p:attrName>style.visibility</p:attrName>
                                        </p:attrNameLst>
                                      </p:cBhvr>
                                      <p:to>
                                        <p:strVal val="visible"/>
                                      </p:to>
                                    </p:set>
                                    <p:animEffect filter="fade" transition="in">
                                      <p:cBhvr>
                                        <p:cTn dur="1000"/>
                                        <p:tgtEl>
                                          <p:spTgt spid="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1" st="11"/>
                                            </p:txEl>
                                          </p:spTgt>
                                        </p:tgtEl>
                                        <p:attrNameLst>
                                          <p:attrName>style.visibility</p:attrName>
                                        </p:attrNameLst>
                                      </p:cBhvr>
                                      <p:to>
                                        <p:strVal val="visible"/>
                                      </p:to>
                                    </p:set>
                                    <p:animEffect filter="fade" transition="in">
                                      <p:cBhvr>
                                        <p:cTn dur="1000"/>
                                        <p:tgtEl>
                                          <p:spTgt spid="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2" st="12"/>
                                            </p:txEl>
                                          </p:spTgt>
                                        </p:tgtEl>
                                        <p:attrNameLst>
                                          <p:attrName>style.visibility</p:attrName>
                                        </p:attrNameLst>
                                      </p:cBhvr>
                                      <p:to>
                                        <p:strVal val="visible"/>
                                      </p:to>
                                    </p:set>
                                    <p:animEffect filter="fade" transition="in">
                                      <p:cBhvr>
                                        <p:cTn dur="1000"/>
                                        <p:tgtEl>
                                          <p:spTgt spid="9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3" st="13"/>
                                            </p:txEl>
                                          </p:spTgt>
                                        </p:tgtEl>
                                        <p:attrNameLst>
                                          <p:attrName>style.visibility</p:attrName>
                                        </p:attrNameLst>
                                      </p:cBhvr>
                                      <p:to>
                                        <p:strVal val="visible"/>
                                      </p:to>
                                    </p:set>
                                    <p:animEffect filter="fade" transition="in">
                                      <p:cBhvr>
                                        <p:cTn dur="1000"/>
                                        <p:tgtEl>
                                          <p:spTgt spid="9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4" st="14"/>
                                            </p:txEl>
                                          </p:spTgt>
                                        </p:tgtEl>
                                        <p:attrNameLst>
                                          <p:attrName>style.visibility</p:attrName>
                                        </p:attrNameLst>
                                      </p:cBhvr>
                                      <p:to>
                                        <p:strVal val="visible"/>
                                      </p:to>
                                    </p:set>
                                    <p:animEffect filter="fade" transition="in">
                                      <p:cBhvr>
                                        <p:cTn dur="1000"/>
                                        <p:tgtEl>
                                          <p:spTgt spid="9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5" st="15"/>
                                            </p:txEl>
                                          </p:spTgt>
                                        </p:tgtEl>
                                        <p:attrNameLst>
                                          <p:attrName>style.visibility</p:attrName>
                                        </p:attrNameLst>
                                      </p:cBhvr>
                                      <p:to>
                                        <p:strVal val="visible"/>
                                      </p:to>
                                    </p:set>
                                    <p:animEffect filter="fade" transition="in">
                                      <p:cBhvr>
                                        <p:cTn dur="1000"/>
                                        <p:tgtEl>
                                          <p:spTgt spid="9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6" st="16"/>
                                            </p:txEl>
                                          </p:spTgt>
                                        </p:tgtEl>
                                        <p:attrNameLst>
                                          <p:attrName>style.visibility</p:attrName>
                                        </p:attrNameLst>
                                      </p:cBhvr>
                                      <p:to>
                                        <p:strVal val="visible"/>
                                      </p:to>
                                    </p:set>
                                    <p:animEffect filter="fade" transition="in">
                                      <p:cBhvr>
                                        <p:cTn dur="1000"/>
                                        <p:tgtEl>
                                          <p:spTgt spid="9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7" st="17"/>
                                            </p:txEl>
                                          </p:spTgt>
                                        </p:tgtEl>
                                        <p:attrNameLst>
                                          <p:attrName>style.visibility</p:attrName>
                                        </p:attrNameLst>
                                      </p:cBhvr>
                                      <p:to>
                                        <p:strVal val="visible"/>
                                      </p:to>
                                    </p:set>
                                    <p:animEffect filter="fade" transition="in">
                                      <p:cBhvr>
                                        <p:cTn dur="1000"/>
                                        <p:tgtEl>
                                          <p:spTgt spid="9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8" st="18"/>
                                            </p:txEl>
                                          </p:spTgt>
                                        </p:tgtEl>
                                        <p:attrNameLst>
                                          <p:attrName>style.visibility</p:attrName>
                                        </p:attrNameLst>
                                      </p:cBhvr>
                                      <p:to>
                                        <p:strVal val="visible"/>
                                      </p:to>
                                    </p:set>
                                    <p:animEffect filter="fade" transition="in">
                                      <p:cBhvr>
                                        <p:cTn dur="1000"/>
                                        <p:tgtEl>
                                          <p:spTgt spid="9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9" st="19"/>
                                            </p:txEl>
                                          </p:spTgt>
                                        </p:tgtEl>
                                        <p:attrNameLst>
                                          <p:attrName>style.visibility</p:attrName>
                                        </p:attrNameLst>
                                      </p:cBhvr>
                                      <p:to>
                                        <p:strVal val="visible"/>
                                      </p:to>
                                    </p:set>
                                    <p:animEffect filter="fade" transition="in">
                                      <p:cBhvr>
                                        <p:cTn dur="1000"/>
                                        <p:tgtEl>
                                          <p:spTgt spid="98">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b="1" lang="en-US"/>
              <a:t>How to Clear the screen in Python prompt?</a:t>
            </a:r>
            <a:endParaRPr b="1"/>
          </a:p>
        </p:txBody>
      </p:sp>
      <p:sp>
        <p:nvSpPr>
          <p:cNvPr id="166" name="Google Shape;166;p10"/>
          <p:cNvSpPr txBox="1"/>
          <p:nvPr>
            <p:ph idx="1" type="body"/>
          </p:nvPr>
        </p:nvSpPr>
        <p:spPr>
          <a:xfrm>
            <a:off x="762000" y="2057400"/>
            <a:ext cx="7924800" cy="4267200"/>
          </a:xfrm>
          <a:prstGeom prst="rect">
            <a:avLst/>
          </a:prstGeom>
          <a:noFill/>
          <a:ln>
            <a:noFill/>
          </a:ln>
        </p:spPr>
        <p:txBody>
          <a:bodyPr anchorCtr="0" anchor="t" bIns="45700" lIns="91425" spcFirstLastPara="1" rIns="91425" wrap="square" tIns="45700">
            <a:normAutofit/>
          </a:bodyPr>
          <a:lstStyle/>
          <a:p>
            <a:pPr indent="-274286" lvl="0" marL="274286" rtl="0" algn="l">
              <a:spcBef>
                <a:spcPts val="0"/>
              </a:spcBef>
              <a:spcAft>
                <a:spcPts val="0"/>
              </a:spcAft>
              <a:buSzPts val="5700"/>
              <a:buNone/>
            </a:pPr>
            <a:r>
              <a:rPr lang="en-US" sz="6000"/>
              <a:t>	</a:t>
            </a:r>
            <a:r>
              <a:rPr lang="en-US" sz="3200"/>
              <a:t>&gt;&gt;&gt;from os import system</a:t>
            </a:r>
            <a:endParaRPr/>
          </a:p>
          <a:p>
            <a:pPr indent="-274286" lvl="0" marL="274286" rtl="0" algn="l">
              <a:spcBef>
                <a:spcPts val="640"/>
              </a:spcBef>
              <a:spcAft>
                <a:spcPts val="0"/>
              </a:spcAft>
              <a:buSzPts val="3040"/>
              <a:buNone/>
            </a:pPr>
            <a:r>
              <a:rPr lang="en-US" sz="3200"/>
              <a:t>	&gt;&gt;&gt;system(“cls”)</a:t>
            </a:r>
            <a:endParaRPr/>
          </a:p>
          <a:p>
            <a:pPr indent="-274286" lvl="0" marL="274286" rtl="0" algn="l">
              <a:spcBef>
                <a:spcPts val="640"/>
              </a:spcBef>
              <a:spcAft>
                <a:spcPts val="0"/>
              </a:spcAft>
              <a:buSzPts val="3040"/>
              <a:buNone/>
            </a:pPr>
            <a:r>
              <a:rPr b="1" lang="en-US" sz="3200"/>
              <a:t>or</a:t>
            </a:r>
            <a:endParaRPr b="1" sz="3600"/>
          </a:p>
          <a:p>
            <a:pPr indent="-274286" lvl="0" marL="274286" rtl="0" algn="l">
              <a:spcBef>
                <a:spcPts val="1200"/>
              </a:spcBef>
              <a:spcAft>
                <a:spcPts val="0"/>
              </a:spcAft>
              <a:buSzPts val="5700"/>
              <a:buNone/>
            </a:pPr>
            <a:r>
              <a:rPr lang="en-US" sz="6000"/>
              <a:t>	</a:t>
            </a:r>
            <a:r>
              <a:rPr lang="en-US" sz="3200"/>
              <a:t>&gt;&gt;&gt;print(“\n”*30)</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457200" y="274638"/>
            <a:ext cx="8229600" cy="944562"/>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The range() function</a:t>
            </a:r>
            <a:endParaRPr b="1"/>
          </a:p>
        </p:txBody>
      </p:sp>
      <p:sp>
        <p:nvSpPr>
          <p:cNvPr id="172" name="Google Shape;172;p11"/>
          <p:cNvSpPr txBox="1"/>
          <p:nvPr>
            <p:ph idx="1" type="body"/>
          </p:nvPr>
        </p:nvSpPr>
        <p:spPr>
          <a:xfrm>
            <a:off x="457200" y="1295400"/>
            <a:ext cx="8229600" cy="5181600"/>
          </a:xfrm>
          <a:prstGeom prst="rect">
            <a:avLst/>
          </a:prstGeom>
          <a:noFill/>
          <a:ln>
            <a:noFill/>
          </a:ln>
        </p:spPr>
        <p:txBody>
          <a:bodyPr anchorCtr="0" anchor="t" bIns="45700" lIns="91425" spcFirstLastPara="1" rIns="91425" wrap="square" tIns="45700">
            <a:normAutofit fontScale="70000" lnSpcReduction="20000"/>
          </a:bodyPr>
          <a:lstStyle/>
          <a:p>
            <a:pPr indent="-274286" lvl="0" marL="274286" rtl="0" algn="l">
              <a:spcBef>
                <a:spcPts val="0"/>
              </a:spcBef>
              <a:spcAft>
                <a:spcPts val="0"/>
              </a:spcAft>
              <a:buSzPct val="95000"/>
              <a:buChar char="⚫"/>
            </a:pPr>
            <a:r>
              <a:rPr lang="en-US" sz="3600"/>
              <a:t> </a:t>
            </a:r>
            <a:r>
              <a:rPr lang="en-US" sz="4100"/>
              <a:t>We can generate a sequence of numbers using   range() function. range(10) will generate numbers from 0 to 9(10  numbers).</a:t>
            </a:r>
            <a:endParaRPr/>
          </a:p>
          <a:p>
            <a:pPr indent="-274286" lvl="0" marL="274286" rtl="0" algn="l">
              <a:spcBef>
                <a:spcPts val="574"/>
              </a:spcBef>
              <a:spcAft>
                <a:spcPts val="0"/>
              </a:spcAft>
              <a:buSzPct val="95000"/>
              <a:buChar char="⚫"/>
            </a:pPr>
            <a:r>
              <a:rPr lang="en-US" sz="4100"/>
              <a:t>  We can also define the start, stop and step size as range(start,stop,step size). step size defaults to 1 if not provided.</a:t>
            </a:r>
            <a:endParaRPr/>
          </a:p>
          <a:p>
            <a:pPr indent="-274286" lvl="0" marL="274286" rtl="0" algn="l">
              <a:spcBef>
                <a:spcPts val="644"/>
              </a:spcBef>
              <a:spcAft>
                <a:spcPts val="0"/>
              </a:spcAft>
              <a:buSzPct val="95000"/>
              <a:buChar char="⚫"/>
            </a:pPr>
            <a:r>
              <a:rPr b="1" lang="en-US" sz="4600"/>
              <a:t>EXAMPLE:</a:t>
            </a:r>
            <a:endParaRPr/>
          </a:p>
          <a:p>
            <a:pPr indent="-274286" lvl="0" marL="274286" rtl="0" algn="l">
              <a:spcBef>
                <a:spcPts val="574"/>
              </a:spcBef>
              <a:spcAft>
                <a:spcPts val="0"/>
              </a:spcAft>
              <a:buSzPct val="95000"/>
              <a:buNone/>
            </a:pPr>
            <a:r>
              <a:rPr lang="en-US" sz="4100"/>
              <a:t>                           &gt;&gt;&gt;</a:t>
            </a:r>
            <a:r>
              <a:rPr b="1" lang="en-US" sz="4100">
                <a:solidFill>
                  <a:srgbClr val="FF0000"/>
                </a:solidFill>
              </a:rPr>
              <a:t>print</a:t>
            </a:r>
            <a:r>
              <a:rPr b="1" lang="en-US" sz="4100"/>
              <a:t> </a:t>
            </a:r>
            <a:r>
              <a:rPr b="1" lang="en-US" sz="4100">
                <a:solidFill>
                  <a:srgbClr val="00B050"/>
                </a:solidFill>
              </a:rPr>
              <a:t>range</a:t>
            </a:r>
            <a:r>
              <a:rPr lang="en-US" sz="4100"/>
              <a:t>(10)</a:t>
            </a:r>
            <a:endParaRPr/>
          </a:p>
          <a:p>
            <a:pPr indent="-274286" lvl="0" marL="274286" rtl="0" algn="l">
              <a:spcBef>
                <a:spcPts val="574"/>
              </a:spcBef>
              <a:spcAft>
                <a:spcPts val="0"/>
              </a:spcAft>
              <a:buSzPct val="95000"/>
              <a:buNone/>
            </a:pPr>
            <a:r>
              <a:rPr lang="en-US" sz="4100"/>
              <a:t>                           [0,1,2,3,4,5,6,7,8,9]</a:t>
            </a:r>
            <a:endParaRPr/>
          </a:p>
          <a:p>
            <a:pPr indent="-274286" lvl="0" marL="274286" rtl="0" algn="l">
              <a:spcBef>
                <a:spcPts val="574"/>
              </a:spcBef>
              <a:spcAft>
                <a:spcPts val="0"/>
              </a:spcAft>
              <a:buSzPct val="95000"/>
              <a:buNone/>
            </a:pPr>
            <a:r>
              <a:rPr lang="en-US" sz="4100"/>
              <a:t>                           &gt;&gt;&gt;</a:t>
            </a:r>
            <a:r>
              <a:rPr b="1" lang="en-US" sz="4100">
                <a:solidFill>
                  <a:srgbClr val="FF0000"/>
                </a:solidFill>
              </a:rPr>
              <a:t>print </a:t>
            </a:r>
            <a:r>
              <a:rPr b="1" lang="en-US" sz="4100">
                <a:solidFill>
                  <a:srgbClr val="00B050"/>
                </a:solidFill>
              </a:rPr>
              <a:t>range</a:t>
            </a:r>
            <a:r>
              <a:rPr lang="en-US" sz="4100"/>
              <a:t>(5,50,5)</a:t>
            </a:r>
            <a:endParaRPr/>
          </a:p>
          <a:p>
            <a:pPr indent="-274286" lvl="0" marL="274286" rtl="0" algn="l">
              <a:spcBef>
                <a:spcPts val="798"/>
              </a:spcBef>
              <a:spcAft>
                <a:spcPts val="0"/>
              </a:spcAft>
              <a:buSzPct val="95000"/>
              <a:buNone/>
            </a:pPr>
            <a:r>
              <a:rPr lang="en-US" sz="4100"/>
              <a:t>                          [5,10,15,20,25,30,35,40,45</a:t>
            </a:r>
            <a:r>
              <a:rPr lang="en-US" sz="5700"/>
              <a:t>]</a:t>
            </a:r>
            <a:endParaRPr/>
          </a:p>
          <a:p>
            <a:pPr indent="-274286" lvl="0" marL="274286" rtl="0" algn="l">
              <a:spcBef>
                <a:spcPts val="364"/>
              </a:spcBef>
              <a:spcAft>
                <a:spcPts val="0"/>
              </a:spcAft>
              <a:buSzPct val="95000"/>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nvSpPr>
        <p:spPr>
          <a:xfrm>
            <a:off x="457200" y="533400"/>
            <a:ext cx="7696200" cy="12618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EXAMPLE FOR RANGE() FUNCTION:</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          </a:t>
            </a:r>
            <a:endParaRPr/>
          </a:p>
          <a:p>
            <a:pPr indent="0" lvl="0" marL="0" marR="0" rtl="0" algn="l">
              <a:spcBef>
                <a:spcPts val="0"/>
              </a:spcBef>
              <a:spcAft>
                <a:spcPts val="0"/>
              </a:spcAft>
              <a:buNone/>
            </a:pPr>
            <a:r>
              <a:t/>
            </a:r>
            <a:endParaRPr b="1" sz="2400">
              <a:solidFill>
                <a:schemeClr val="dk1"/>
              </a:solidFill>
              <a:latin typeface="Constantia"/>
              <a:ea typeface="Constantia"/>
              <a:cs typeface="Constantia"/>
              <a:sym typeface="Constantia"/>
            </a:endParaRPr>
          </a:p>
        </p:txBody>
      </p:sp>
      <p:sp>
        <p:nvSpPr>
          <p:cNvPr id="178" name="Google Shape;178;p12"/>
          <p:cNvSpPr txBox="1"/>
          <p:nvPr/>
        </p:nvSpPr>
        <p:spPr>
          <a:xfrm>
            <a:off x="685800" y="1066800"/>
            <a:ext cx="8153400"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tantia"/>
                <a:ea typeface="Constantia"/>
                <a:cs typeface="Constantia"/>
                <a:sym typeface="Constantia"/>
              </a:rPr>
              <a:t>Create a &gt;&gt;&gt;x=</a:t>
            </a:r>
            <a:r>
              <a:rPr b="1" lang="en-US" sz="3200">
                <a:solidFill>
                  <a:srgbClr val="FF0000"/>
                </a:solidFill>
                <a:latin typeface="Constantia"/>
                <a:ea typeface="Constantia"/>
                <a:cs typeface="Constantia"/>
                <a:sym typeface="Constantia"/>
              </a:rPr>
              <a:t>range</a:t>
            </a:r>
            <a:r>
              <a:rPr b="1" lang="en-US" sz="3200">
                <a:solidFill>
                  <a:schemeClr val="dk1"/>
                </a:solidFill>
                <a:latin typeface="Constantia"/>
                <a:ea typeface="Constantia"/>
                <a:cs typeface="Constantia"/>
                <a:sym typeface="Constantia"/>
              </a:rPr>
              <a:t>(3,6)</a:t>
            </a:r>
            <a:endParaRPr/>
          </a:p>
          <a:p>
            <a:pPr indent="0" lvl="0" marL="0" marR="0" rtl="0" algn="l">
              <a:spcBef>
                <a:spcPts val="0"/>
              </a:spcBef>
              <a:spcAft>
                <a:spcPts val="0"/>
              </a:spcAft>
              <a:buNone/>
            </a:pPr>
            <a:r>
              <a:rPr b="1" lang="en-US" sz="3600">
                <a:solidFill>
                  <a:srgbClr val="00B050"/>
                </a:solidFill>
                <a:latin typeface="Constantia"/>
                <a:ea typeface="Constantia"/>
                <a:cs typeface="Constantia"/>
                <a:sym typeface="Constantia"/>
              </a:rPr>
              <a:t>for</a:t>
            </a:r>
            <a:r>
              <a:rPr b="1" lang="en-US" sz="3600">
                <a:solidFill>
                  <a:schemeClr val="dk1"/>
                </a:solidFill>
                <a:latin typeface="Constantia"/>
                <a:ea typeface="Constantia"/>
                <a:cs typeface="Constantia"/>
                <a:sym typeface="Constantia"/>
              </a:rPr>
              <a:t> n </a:t>
            </a:r>
            <a:r>
              <a:rPr b="1" lang="en-US" sz="3600">
                <a:solidFill>
                  <a:srgbClr val="00B050"/>
                </a:solidFill>
                <a:latin typeface="Constantia"/>
                <a:ea typeface="Constantia"/>
                <a:cs typeface="Constantia"/>
                <a:sym typeface="Constantia"/>
              </a:rPr>
              <a:t>in</a:t>
            </a:r>
            <a:r>
              <a:rPr b="1" lang="en-US" sz="3600">
                <a:solidFill>
                  <a:schemeClr val="dk1"/>
                </a:solidFill>
                <a:latin typeface="Constantia"/>
                <a:ea typeface="Constantia"/>
                <a:cs typeface="Constantia"/>
                <a:sym typeface="Constantia"/>
              </a:rPr>
              <a:t> x</a:t>
            </a:r>
            <a:r>
              <a:rPr b="1" lang="en-US" sz="3200">
                <a:solidFill>
                  <a:schemeClr val="dk1"/>
                </a:solidFill>
                <a:latin typeface="Constantia"/>
                <a:ea typeface="Constantia"/>
                <a:cs typeface="Constantia"/>
                <a:sym typeface="Constantia"/>
              </a:rPr>
              <a:t>:</a:t>
            </a:r>
            <a:endParaRPr/>
          </a:p>
          <a:p>
            <a:pPr indent="0" lvl="0" marL="0" marR="0" rtl="0" algn="l">
              <a:spcBef>
                <a:spcPts val="0"/>
              </a:spcBef>
              <a:spcAft>
                <a:spcPts val="0"/>
              </a:spcAft>
              <a:buNone/>
            </a:pPr>
            <a:r>
              <a:rPr b="1" lang="en-US" sz="3200">
                <a:solidFill>
                  <a:srgbClr val="FF0000"/>
                </a:solidFill>
                <a:latin typeface="Constantia"/>
                <a:ea typeface="Constantia"/>
                <a:cs typeface="Constantia"/>
                <a:sym typeface="Constantia"/>
              </a:rPr>
              <a:t>print</a:t>
            </a:r>
            <a:r>
              <a:rPr b="1" lang="en-US" sz="3200">
                <a:solidFill>
                  <a:schemeClr val="dk1"/>
                </a:solidFill>
                <a:latin typeface="Constantia"/>
                <a:ea typeface="Constantia"/>
                <a:cs typeface="Constantia"/>
                <a:sym typeface="Constantia"/>
              </a:rPr>
              <a:t>(n)</a:t>
            </a:r>
            <a:endParaRPr/>
          </a:p>
          <a:p>
            <a:pPr indent="0" lvl="0" marL="0" marR="0" rtl="0" algn="l">
              <a:spcBef>
                <a:spcPts val="0"/>
              </a:spcBef>
              <a:spcAft>
                <a:spcPts val="0"/>
              </a:spcAft>
              <a:buNone/>
            </a:pPr>
            <a:r>
              <a:rPr b="1" lang="en-US" sz="3200">
                <a:solidFill>
                  <a:schemeClr val="dk1"/>
                </a:solidFill>
                <a:latin typeface="Constantia"/>
                <a:ea typeface="Constantia"/>
                <a:cs typeface="Constantia"/>
                <a:sym typeface="Constantia"/>
              </a:rPr>
              <a:t>&gt;&gt;&gt;x</a:t>
            </a:r>
            <a:endParaRPr/>
          </a:p>
          <a:p>
            <a:pPr indent="0" lvl="0" marL="0" marR="0" rtl="0" algn="l">
              <a:spcBef>
                <a:spcPts val="0"/>
              </a:spcBef>
              <a:spcAft>
                <a:spcPts val="0"/>
              </a:spcAft>
              <a:buNone/>
            </a:pPr>
            <a:r>
              <a:rPr b="1" lang="en-US" sz="3200">
                <a:solidFill>
                  <a:schemeClr val="dk1"/>
                </a:solidFill>
                <a:latin typeface="Constantia"/>
                <a:ea typeface="Constantia"/>
                <a:cs typeface="Constantia"/>
                <a:sym typeface="Constantia"/>
              </a:rPr>
              <a:t>[3,4,5]</a:t>
            </a:r>
            <a:endParaRPr/>
          </a:p>
          <a:p>
            <a:pPr indent="0" lvl="0" marL="0" marR="0" rtl="0" algn="l">
              <a:spcBef>
                <a:spcPts val="0"/>
              </a:spcBef>
              <a:spcAft>
                <a:spcPts val="0"/>
              </a:spcAft>
              <a:buNone/>
            </a:pPr>
            <a:r>
              <a:rPr b="1" lang="en-US" sz="3600">
                <a:solidFill>
                  <a:schemeClr val="dk1"/>
                </a:solidFill>
                <a:latin typeface="Constantia"/>
                <a:ea typeface="Constantia"/>
                <a:cs typeface="Constantia"/>
                <a:sym typeface="Constantia"/>
              </a:rPr>
              <a:t>sequence of numbers from 3 to 19, but increment by 2 instead of 1</a:t>
            </a:r>
            <a:r>
              <a:rPr b="1" lang="en-US" sz="3200">
                <a:solidFill>
                  <a:schemeClr val="dk1"/>
                </a:solidFill>
                <a:latin typeface="Constantia"/>
                <a:ea typeface="Constantia"/>
                <a:cs typeface="Constantia"/>
                <a:sym typeface="Constantia"/>
              </a:rPr>
              <a:t>:</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 x = range(3, 20, 2)</a:t>
            </a:r>
            <a:br>
              <a:rPr lang="en-US" sz="3200">
                <a:solidFill>
                  <a:schemeClr val="dk1"/>
                </a:solidFill>
                <a:latin typeface="Constantia"/>
                <a:ea typeface="Constantia"/>
                <a:cs typeface="Constantia"/>
                <a:sym typeface="Constantia"/>
              </a:rPr>
            </a:br>
            <a:r>
              <a:rPr lang="en-US" sz="3200">
                <a:solidFill>
                  <a:schemeClr val="dk1"/>
                </a:solidFill>
                <a:latin typeface="Constantia"/>
                <a:ea typeface="Constantia"/>
                <a:cs typeface="Constantia"/>
                <a:sym typeface="Constantia"/>
              </a:rPr>
              <a:t> for n in x:</a:t>
            </a:r>
            <a:br>
              <a:rPr lang="en-US" sz="3200">
                <a:solidFill>
                  <a:schemeClr val="dk1"/>
                </a:solidFill>
                <a:latin typeface="Constantia"/>
                <a:ea typeface="Constantia"/>
                <a:cs typeface="Constantia"/>
                <a:sym typeface="Constantia"/>
              </a:rPr>
            </a:br>
            <a:r>
              <a:rPr lang="en-US" sz="3200">
                <a:solidFill>
                  <a:schemeClr val="dk1"/>
                </a:solidFill>
                <a:latin typeface="Constantia"/>
                <a:ea typeface="Constantia"/>
                <a:cs typeface="Constantia"/>
                <a:sym typeface="Constantia"/>
              </a:rPr>
              <a:t> print(n)</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 </a:t>
            </a:r>
            <a:endParaRPr sz="2400">
              <a:solidFill>
                <a:schemeClr val="dk1"/>
              </a:solidFill>
              <a:latin typeface="Constantia"/>
              <a:ea typeface="Constantia"/>
              <a:cs typeface="Constantia"/>
              <a:sym typeface="Constant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000"/>
              <a:buFont typeface="Calibri"/>
              <a:buNone/>
            </a:pPr>
            <a:r>
              <a:rPr b="1" lang="en-US" sz="4000"/>
              <a:t>ENUMERATE()</a:t>
            </a:r>
            <a:endParaRPr sz="4000"/>
          </a:p>
        </p:txBody>
      </p:sp>
      <p:sp>
        <p:nvSpPr>
          <p:cNvPr id="184" name="Google Shape;184;p13"/>
          <p:cNvSpPr txBox="1"/>
          <p:nvPr>
            <p:ph idx="1" type="body"/>
          </p:nvPr>
        </p:nvSpPr>
        <p:spPr>
          <a:xfrm>
            <a:off x="304800" y="1676400"/>
            <a:ext cx="8153400" cy="4449763"/>
          </a:xfrm>
          <a:prstGeom prst="rect">
            <a:avLst/>
          </a:prstGeom>
          <a:noFill/>
          <a:ln>
            <a:noFill/>
          </a:ln>
        </p:spPr>
        <p:txBody>
          <a:bodyPr anchorCtr="0" anchor="t" bIns="45700" lIns="91425" spcFirstLastPara="1" rIns="91425" wrap="square" tIns="45700">
            <a:noAutofit/>
          </a:bodyPr>
          <a:lstStyle/>
          <a:p>
            <a:pPr indent="-274286" lvl="0" marL="274286" rtl="0" algn="l">
              <a:spcBef>
                <a:spcPts val="0"/>
              </a:spcBef>
              <a:spcAft>
                <a:spcPts val="0"/>
              </a:spcAft>
              <a:buSzPts val="2280"/>
              <a:buNone/>
            </a:pPr>
            <a:r>
              <a:rPr lang="en-US" sz="2400"/>
              <a:t>The enumerate() method adds counter to an iterable and returns it. The returned object is a enumerate object.</a:t>
            </a:r>
            <a:endParaRPr/>
          </a:p>
          <a:p>
            <a:pPr indent="-274286" lvl="0" marL="274286" rtl="0" algn="l">
              <a:spcBef>
                <a:spcPts val="560"/>
              </a:spcBef>
              <a:spcAft>
                <a:spcPts val="0"/>
              </a:spcAft>
              <a:buSzPts val="2660"/>
              <a:buNone/>
            </a:pPr>
            <a:r>
              <a:rPr b="1" lang="en-US" sz="2800"/>
              <a:t>EXAMPLE:</a:t>
            </a:r>
            <a:endParaRPr/>
          </a:p>
          <a:p>
            <a:pPr indent="-274286" lvl="0" marL="274286" rtl="0" algn="l">
              <a:spcBef>
                <a:spcPts val="480"/>
              </a:spcBef>
              <a:spcAft>
                <a:spcPts val="0"/>
              </a:spcAft>
              <a:buSzPts val="2280"/>
              <a:buNone/>
            </a:pPr>
            <a:r>
              <a:rPr b="1" lang="en-US" sz="2400"/>
              <a:t>for i,txt in enumerate([“Nandhini",“Ishwarya",“Pugazhini"]):</a:t>
            </a:r>
            <a:endParaRPr/>
          </a:p>
          <a:p>
            <a:pPr indent="-274286" lvl="0" marL="274286" rtl="0" algn="l">
              <a:spcBef>
                <a:spcPts val="480"/>
              </a:spcBef>
              <a:spcAft>
                <a:spcPts val="0"/>
              </a:spcAft>
              <a:buSzPts val="2280"/>
              <a:buNone/>
            </a:pPr>
            <a:r>
              <a:rPr lang="en-US" sz="2400"/>
              <a:t>   print(i,"th position value=",txt)</a:t>
            </a:r>
            <a:endParaRPr/>
          </a:p>
          <a:p>
            <a:pPr indent="-274286" lvl="0" marL="274286" rtl="0" algn="l">
              <a:spcBef>
                <a:spcPts val="480"/>
              </a:spcBef>
              <a:spcAft>
                <a:spcPts val="0"/>
              </a:spcAft>
              <a:buSzPts val="2280"/>
              <a:buNone/>
            </a:pPr>
            <a:r>
              <a:rPr b="1" lang="en-US" sz="2400"/>
              <a:t>Output:</a:t>
            </a:r>
            <a:endParaRPr/>
          </a:p>
          <a:p>
            <a:pPr indent="-274286" lvl="0" marL="274286" rtl="0" algn="l">
              <a:spcBef>
                <a:spcPts val="480"/>
              </a:spcBef>
              <a:spcAft>
                <a:spcPts val="0"/>
              </a:spcAft>
              <a:buSzPts val="2280"/>
              <a:buNone/>
            </a:pPr>
            <a:r>
              <a:rPr lang="en-US" sz="2400"/>
              <a:t>(0, 'th position value=', ‘Nandhini')</a:t>
            </a:r>
            <a:endParaRPr/>
          </a:p>
          <a:p>
            <a:pPr indent="-274286" lvl="0" marL="274286" rtl="0" algn="l">
              <a:spcBef>
                <a:spcPts val="480"/>
              </a:spcBef>
              <a:spcAft>
                <a:spcPts val="0"/>
              </a:spcAft>
              <a:buSzPts val="2280"/>
              <a:buNone/>
            </a:pPr>
            <a:r>
              <a:rPr lang="en-US" sz="2400"/>
              <a:t>(1, 'th position value=', ‘Ishwarya')</a:t>
            </a:r>
            <a:endParaRPr/>
          </a:p>
          <a:p>
            <a:pPr indent="-274286" lvl="0" marL="274286" rtl="0" algn="l">
              <a:spcBef>
                <a:spcPts val="480"/>
              </a:spcBef>
              <a:spcAft>
                <a:spcPts val="0"/>
              </a:spcAft>
              <a:buSzPts val="2280"/>
              <a:buNone/>
            </a:pPr>
            <a:r>
              <a:rPr lang="en-US" sz="2400"/>
              <a:t>(2, 'th position value=', ‘Pugazhini')</a:t>
            </a:r>
            <a:endParaRPr/>
          </a:p>
          <a:p>
            <a:pPr indent="-274286" lvl="0" marL="274286" rtl="0" algn="l">
              <a:spcBef>
                <a:spcPts val="400"/>
              </a:spcBef>
              <a:spcAft>
                <a:spcPts val="0"/>
              </a:spcAft>
              <a:buSzPts val="19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nvSpPr>
        <p:spPr>
          <a:xfrm>
            <a:off x="838200" y="1447800"/>
            <a:ext cx="8001000" cy="49552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FOR LOOP</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The for loop in Python is used to iterate over a sequence (</a:t>
            </a:r>
            <a:r>
              <a:rPr lang="en-US" sz="3600" u="sng">
                <a:solidFill>
                  <a:schemeClr val="dk1"/>
                </a:solidFill>
                <a:latin typeface="Constantia"/>
                <a:ea typeface="Constantia"/>
                <a:cs typeface="Constantia"/>
                <a:sym typeface="Constantia"/>
                <a:hlinkClick r:id="rId3">
                  <a:extLst>
                    <a:ext uri="{A12FA001-AC4F-418D-AE19-62706E023703}">
                      <ahyp:hlinkClr val="tx"/>
                    </a:ext>
                  </a:extLst>
                </a:hlinkClick>
              </a:rPr>
              <a:t>list</a:t>
            </a:r>
            <a:r>
              <a:rPr lang="en-US" sz="3600">
                <a:solidFill>
                  <a:schemeClr val="dk1"/>
                </a:solidFill>
                <a:latin typeface="Constantia"/>
                <a:ea typeface="Constantia"/>
                <a:cs typeface="Constantia"/>
                <a:sym typeface="Constantia"/>
              </a:rPr>
              <a:t>, </a:t>
            </a:r>
            <a:r>
              <a:rPr lang="en-US" sz="3600" u="sng">
                <a:solidFill>
                  <a:schemeClr val="dk1"/>
                </a:solidFill>
                <a:latin typeface="Constantia"/>
                <a:ea typeface="Constantia"/>
                <a:cs typeface="Constantia"/>
                <a:sym typeface="Constantia"/>
                <a:hlinkClick r:id="rId4">
                  <a:extLst>
                    <a:ext uri="{A12FA001-AC4F-418D-AE19-62706E023703}">
                      <ahyp:hlinkClr val="tx"/>
                    </a:ext>
                  </a:extLst>
                </a:hlinkClick>
              </a:rPr>
              <a:t>tuple</a:t>
            </a:r>
            <a:r>
              <a:rPr lang="en-US" sz="3600">
                <a:solidFill>
                  <a:schemeClr val="dk1"/>
                </a:solidFill>
                <a:latin typeface="Constantia"/>
                <a:ea typeface="Constantia"/>
                <a:cs typeface="Constantia"/>
                <a:sym typeface="Constantia"/>
              </a:rPr>
              <a:t>, </a:t>
            </a:r>
            <a:r>
              <a:rPr lang="en-US" sz="3600" u="sng">
                <a:solidFill>
                  <a:schemeClr val="dk1"/>
                </a:solidFill>
                <a:latin typeface="Constantia"/>
                <a:ea typeface="Constantia"/>
                <a:cs typeface="Constantia"/>
                <a:sym typeface="Constantia"/>
                <a:hlinkClick r:id="rId5">
                  <a:extLst>
                    <a:ext uri="{A12FA001-AC4F-418D-AE19-62706E023703}">
                      <ahyp:hlinkClr val="tx"/>
                    </a:ext>
                  </a:extLst>
                </a:hlinkClick>
              </a:rPr>
              <a:t>string</a:t>
            </a:r>
            <a:r>
              <a:rPr lang="en-US" sz="3600">
                <a:solidFill>
                  <a:schemeClr val="dk1"/>
                </a:solidFill>
                <a:latin typeface="Constantia"/>
                <a:ea typeface="Constantia"/>
                <a:cs typeface="Constantia"/>
                <a:sym typeface="Constantia"/>
              </a:rPr>
              <a:t>) or other iterable objects. Iterating over a sequence is called traversal.</a:t>
            </a:r>
            <a:endParaRPr/>
          </a:p>
          <a:p>
            <a:pPr indent="0" lvl="0" marL="0" marR="0" rtl="0" algn="l">
              <a:spcBef>
                <a:spcPts val="0"/>
              </a:spcBef>
              <a:spcAft>
                <a:spcPts val="0"/>
              </a:spcAft>
              <a:buNone/>
            </a:pPr>
            <a:r>
              <a:rPr b="1" lang="en-US" sz="3600">
                <a:solidFill>
                  <a:schemeClr val="dk1"/>
                </a:solidFill>
                <a:latin typeface="Constantia"/>
                <a:ea typeface="Constantia"/>
                <a:cs typeface="Constantia"/>
                <a:sym typeface="Constantia"/>
              </a:rPr>
              <a:t>Syntax of for Loop</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for val in sequence: </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	Body of for</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forLoop.jpg" id="194" name="Google Shape;194;p15"/>
          <p:cNvPicPr preferRelativeResize="0"/>
          <p:nvPr/>
        </p:nvPicPr>
        <p:blipFill rotWithShape="1">
          <a:blip r:embed="rId3">
            <a:alphaModFix/>
          </a:blip>
          <a:srcRect b="0" l="0" r="0" t="0"/>
          <a:stretch/>
        </p:blipFill>
        <p:spPr>
          <a:xfrm>
            <a:off x="533400" y="381000"/>
            <a:ext cx="8001000" cy="617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nvSpPr>
        <p:spPr>
          <a:xfrm>
            <a:off x="609600" y="117693"/>
            <a:ext cx="6705600" cy="67403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 PROGRAM TO FIND THE SUM OF ALL NUMBERS STORED IN A LIST</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LIST OF NUMBERS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numbers = [6, 5, 3, 8, 4, 2, 5, 4, 11]</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VARIABLE TO STORE THE SUM</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 = 0</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ITERATE OVER THE LIST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for val in numbers: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sum = sum+val</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1"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OUTPUT</a:t>
            </a:r>
            <a:r>
              <a:rPr b="1" lang="en-US" sz="2400">
                <a:solidFill>
                  <a:schemeClr val="dk1"/>
                </a:solidFill>
                <a:latin typeface="Constantia"/>
                <a:ea typeface="Constantia"/>
                <a:cs typeface="Constantia"/>
                <a:sym typeface="Constantia"/>
              </a:rPr>
              <a:t>: </a:t>
            </a:r>
            <a:r>
              <a:rPr lang="en-US" sz="2400">
                <a:solidFill>
                  <a:schemeClr val="dk1"/>
                </a:solidFill>
                <a:latin typeface="Constantia"/>
                <a:ea typeface="Constantia"/>
                <a:cs typeface="Constantia"/>
                <a:sym typeface="Constantia"/>
              </a:rPr>
              <a:t>The sum is 48</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print("The sum is", sum)</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('The sum is', 48)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nvSpPr>
        <p:spPr>
          <a:xfrm>
            <a:off x="533400" y="2"/>
            <a:ext cx="8229600" cy="717119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FOR LOOP WITH ELSE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onstantia"/>
                <a:ea typeface="Constantia"/>
                <a:cs typeface="Constantia"/>
                <a:sym typeface="Constantia"/>
              </a:rPr>
              <a:t>A for loop can have an optional else block as well. The else part is executed if the items in the sequence used in for loop exhausts.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onstantia"/>
                <a:ea typeface="Constantia"/>
                <a:cs typeface="Constantia"/>
                <a:sym typeface="Constantia"/>
              </a:rPr>
              <a:t>break statement can be used to stop a for loop. In such case, the else part is ignored.</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EXAMPLE</a:t>
            </a:r>
            <a:r>
              <a:rPr lang="en-US" sz="2800">
                <a:solidFill>
                  <a:schemeClr val="dk1"/>
                </a:solidFill>
                <a:latin typeface="Constantia"/>
                <a:ea typeface="Constantia"/>
                <a:cs typeface="Constantia"/>
                <a:sym typeface="Constantia"/>
              </a:rPr>
              <a:t>:</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digits = [0, 1, 5]</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for i in digits: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print(i)</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print("No items left.")</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5</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No items left.</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533400" y="2286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3600"/>
              <a:buFont typeface="Calibri"/>
              <a:buNone/>
            </a:pPr>
            <a:r>
              <a:rPr b="1" lang="en-US" sz="3600"/>
              <a:t>WHILE LOOP STRUCTURE</a:t>
            </a:r>
            <a:endParaRPr b="1" sz="3600"/>
          </a:p>
        </p:txBody>
      </p:sp>
      <p:sp>
        <p:nvSpPr>
          <p:cNvPr id="210" name="Google Shape;210;p18"/>
          <p:cNvSpPr txBox="1"/>
          <p:nvPr/>
        </p:nvSpPr>
        <p:spPr>
          <a:xfrm>
            <a:off x="381000" y="1564243"/>
            <a:ext cx="754380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Constantia"/>
              <a:buNone/>
            </a:pPr>
            <a:r>
              <a:rPr b="1" lang="en-US" sz="3600">
                <a:solidFill>
                  <a:schemeClr val="dk1"/>
                </a:solidFill>
                <a:latin typeface="Constantia"/>
                <a:ea typeface="Constantia"/>
                <a:cs typeface="Constantia"/>
                <a:sym typeface="Constantia"/>
              </a:rPr>
              <a:t>SYNTAX OF WHILE LOOP:</a:t>
            </a:r>
            <a:endParaRPr/>
          </a:p>
          <a:p>
            <a:pPr indent="0" lvl="0" marL="0" marR="0" rtl="0" algn="l">
              <a:spcBef>
                <a:spcPts val="0"/>
              </a:spcBef>
              <a:spcAft>
                <a:spcPts val="0"/>
              </a:spcAft>
              <a:buClr>
                <a:schemeClr val="dk1"/>
              </a:buClr>
              <a:buSzPts val="3200"/>
              <a:buFont typeface="Constantia"/>
              <a:buNone/>
            </a:pPr>
            <a:r>
              <a:rPr b="1" lang="en-US" sz="3200">
                <a:solidFill>
                  <a:schemeClr val="dk1"/>
                </a:solidFill>
                <a:latin typeface="Constantia"/>
                <a:ea typeface="Constantia"/>
                <a:cs typeface="Constantia"/>
                <a:sym typeface="Constantia"/>
              </a:rPr>
              <a:t>while test_expression: </a:t>
            </a:r>
            <a:endParaRPr/>
          </a:p>
          <a:p>
            <a:pPr indent="0" lvl="0" marL="0" marR="0" rtl="0" algn="l">
              <a:spcBef>
                <a:spcPts val="0"/>
              </a:spcBef>
              <a:spcAft>
                <a:spcPts val="0"/>
              </a:spcAft>
              <a:buClr>
                <a:schemeClr val="dk1"/>
              </a:buClr>
              <a:buSzPts val="3200"/>
              <a:buFont typeface="Constantia"/>
              <a:buNone/>
            </a:pPr>
            <a:r>
              <a:rPr lang="en-US" sz="3200">
                <a:solidFill>
                  <a:schemeClr val="dk1"/>
                </a:solidFill>
                <a:latin typeface="Constantia"/>
                <a:ea typeface="Constantia"/>
                <a:cs typeface="Constantia"/>
                <a:sym typeface="Constantia"/>
              </a:rPr>
              <a:t>	Body of while</a:t>
            </a:r>
            <a:endParaRPr/>
          </a:p>
          <a:p>
            <a:pPr indent="0" lvl="0" marL="0" marR="0" rtl="0" algn="just">
              <a:spcBef>
                <a:spcPts val="0"/>
              </a:spcBef>
              <a:spcAft>
                <a:spcPts val="0"/>
              </a:spcAft>
              <a:buClr>
                <a:schemeClr val="dk1"/>
              </a:buClr>
              <a:buSzPts val="3200"/>
              <a:buFont typeface="Constantia"/>
              <a:buNone/>
            </a:pPr>
            <a:r>
              <a:rPr lang="en-US" sz="3200">
                <a:solidFill>
                  <a:schemeClr val="dk1"/>
                </a:solidFill>
                <a:latin typeface="Constantia"/>
                <a:ea typeface="Constantia"/>
                <a:cs typeface="Constantia"/>
                <a:sym typeface="Constantia"/>
              </a:rPr>
              <a:t>In while loop, test expression is checked first. The body of the loop is entered only if the </a:t>
            </a:r>
            <a:r>
              <a:rPr b="1" lang="en-US" sz="3200">
                <a:solidFill>
                  <a:schemeClr val="dk1"/>
                </a:solidFill>
                <a:latin typeface="Constantia"/>
                <a:ea typeface="Constantia"/>
                <a:cs typeface="Constantia"/>
                <a:sym typeface="Constantia"/>
              </a:rPr>
              <a:t>test_expression</a:t>
            </a:r>
            <a:r>
              <a:rPr lang="en-US" sz="3200">
                <a:solidFill>
                  <a:schemeClr val="dk1"/>
                </a:solidFill>
                <a:latin typeface="Constantia"/>
                <a:ea typeface="Constantia"/>
                <a:cs typeface="Constantia"/>
                <a:sym typeface="Constantia"/>
              </a:rPr>
              <a:t> evaluates to </a:t>
            </a:r>
            <a:r>
              <a:rPr b="1" lang="en-US" sz="3200">
                <a:solidFill>
                  <a:schemeClr val="dk1"/>
                </a:solidFill>
                <a:latin typeface="Constantia"/>
                <a:ea typeface="Constantia"/>
                <a:cs typeface="Constantia"/>
                <a:sym typeface="Constantia"/>
              </a:rPr>
              <a:t>True</a:t>
            </a:r>
            <a:r>
              <a:rPr lang="en-US" sz="3200">
                <a:solidFill>
                  <a:schemeClr val="dk1"/>
                </a:solidFill>
                <a:latin typeface="Constantia"/>
                <a:ea typeface="Constantia"/>
                <a:cs typeface="Constantia"/>
                <a:sym typeface="Constantia"/>
              </a:rPr>
              <a:t>. After one iteration, the test expression is checked again. This process continues until the </a:t>
            </a:r>
            <a:r>
              <a:rPr b="1" lang="en-US" sz="3200">
                <a:solidFill>
                  <a:schemeClr val="dk1"/>
                </a:solidFill>
                <a:latin typeface="Constantia"/>
                <a:ea typeface="Constantia"/>
                <a:cs typeface="Constantia"/>
                <a:sym typeface="Constantia"/>
              </a:rPr>
              <a:t>test_expression </a:t>
            </a:r>
            <a:r>
              <a:rPr lang="en-US" sz="3200">
                <a:solidFill>
                  <a:schemeClr val="dk1"/>
                </a:solidFill>
                <a:latin typeface="Constantia"/>
                <a:ea typeface="Constantia"/>
                <a:cs typeface="Constantia"/>
                <a:sym typeface="Constantia"/>
              </a:rPr>
              <a:t>evaluates to </a:t>
            </a:r>
            <a:r>
              <a:rPr b="1" lang="en-US" sz="3200">
                <a:solidFill>
                  <a:schemeClr val="dk1"/>
                </a:solidFill>
                <a:latin typeface="Constantia"/>
                <a:ea typeface="Constantia"/>
                <a:cs typeface="Constantia"/>
                <a:sym typeface="Constantia"/>
              </a:rPr>
              <a:t>False</a:t>
            </a:r>
            <a:r>
              <a:rPr lang="en-US" sz="3200">
                <a:solidFill>
                  <a:schemeClr val="dk1"/>
                </a:solidFill>
                <a:latin typeface="Constantia"/>
                <a:ea typeface="Constantia"/>
                <a:cs typeface="Constantia"/>
                <a:sym typeface="Constantia"/>
              </a:rPr>
              <a:t>.</a:t>
            </a:r>
            <a:endParaRPr b="1" sz="32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b="1" sz="2400">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whileLoopFlowchart.jpg" id="215" name="Google Shape;215;p19"/>
          <p:cNvPicPr preferRelativeResize="0"/>
          <p:nvPr/>
        </p:nvPicPr>
        <p:blipFill rotWithShape="1">
          <a:blip r:embed="rId3">
            <a:alphaModFix/>
          </a:blip>
          <a:srcRect b="0" l="0" r="0" t="0"/>
          <a:stretch/>
        </p:blipFill>
        <p:spPr>
          <a:xfrm>
            <a:off x="533400" y="304800"/>
            <a:ext cx="7543800" cy="6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457200" y="274638"/>
            <a:ext cx="8229600" cy="71596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6000"/>
              <a:buFont typeface="Calibri"/>
              <a:buNone/>
            </a:pPr>
            <a:r>
              <a:rPr b="1" lang="en-US" sz="6000"/>
              <a:t>if Statement Syntax</a:t>
            </a:r>
            <a:endParaRPr/>
          </a:p>
        </p:txBody>
      </p:sp>
      <p:sp>
        <p:nvSpPr>
          <p:cNvPr id="104" name="Google Shape;104;p2"/>
          <p:cNvSpPr txBox="1"/>
          <p:nvPr>
            <p:ph idx="1" type="body"/>
          </p:nvPr>
        </p:nvSpPr>
        <p:spPr>
          <a:xfrm>
            <a:off x="228600" y="2057400"/>
            <a:ext cx="3962400" cy="2057400"/>
          </a:xfrm>
          <a:prstGeom prst="rect">
            <a:avLst/>
          </a:prstGeom>
          <a:noFill/>
          <a:ln>
            <a:noFill/>
          </a:ln>
        </p:spPr>
        <p:txBody>
          <a:bodyPr anchorCtr="0" anchor="t" bIns="45700" lIns="91425" spcFirstLastPara="1" rIns="91425" wrap="square" tIns="45700">
            <a:normAutofit fontScale="70000" lnSpcReduction="20000"/>
          </a:bodyPr>
          <a:lstStyle/>
          <a:p>
            <a:pPr indent="-274286" lvl="0" marL="274286" rtl="0" algn="l">
              <a:spcBef>
                <a:spcPts val="0"/>
              </a:spcBef>
              <a:spcAft>
                <a:spcPts val="0"/>
              </a:spcAft>
              <a:buSzPct val="95000"/>
              <a:buNone/>
            </a:pPr>
            <a:r>
              <a:rPr b="1" lang="en-US" sz="7000"/>
              <a:t>SYNTAX:</a:t>
            </a:r>
            <a:endParaRPr b="1" sz="7000"/>
          </a:p>
          <a:p>
            <a:pPr indent="-274286" lvl="0" marL="274286" rtl="0" algn="l">
              <a:spcBef>
                <a:spcPts val="714"/>
              </a:spcBef>
              <a:spcAft>
                <a:spcPts val="0"/>
              </a:spcAft>
              <a:buSzPct val="95000"/>
              <a:buNone/>
            </a:pPr>
            <a:r>
              <a:rPr lang="en-US" sz="5100"/>
              <a:t>if test expression</a:t>
            </a:r>
            <a:r>
              <a:rPr b="1" lang="en-US" sz="5100"/>
              <a:t>: </a:t>
            </a:r>
            <a:endParaRPr/>
          </a:p>
          <a:p>
            <a:pPr indent="-274286" lvl="0" marL="274286" rtl="0" algn="l">
              <a:spcBef>
                <a:spcPts val="714"/>
              </a:spcBef>
              <a:spcAft>
                <a:spcPts val="0"/>
              </a:spcAft>
              <a:buSzPct val="95000"/>
              <a:buNone/>
            </a:pPr>
            <a:r>
              <a:rPr lang="en-US" sz="5100"/>
              <a:t>statement(s</a:t>
            </a:r>
            <a:r>
              <a:rPr b="1" lang="en-US" sz="5100"/>
              <a:t>)</a:t>
            </a:r>
            <a:endParaRPr/>
          </a:p>
          <a:p>
            <a:pPr indent="-274286" lvl="0" marL="274286" rtl="0" algn="l">
              <a:spcBef>
                <a:spcPts val="840"/>
              </a:spcBef>
              <a:spcAft>
                <a:spcPts val="0"/>
              </a:spcAft>
              <a:buSzPct val="95000"/>
              <a:buNone/>
            </a:pPr>
            <a:r>
              <a:t/>
            </a:r>
            <a:endParaRPr b="1" sz="6000"/>
          </a:p>
          <a:p>
            <a:pPr indent="-274286" lvl="0" marL="274286" rtl="0" algn="l">
              <a:spcBef>
                <a:spcPts val="364"/>
              </a:spcBef>
              <a:spcAft>
                <a:spcPts val="0"/>
              </a:spcAft>
              <a:buSzPct val="95000"/>
              <a:buNone/>
            </a:pPr>
            <a:r>
              <a:t/>
            </a:r>
            <a:endParaRPr b="1"/>
          </a:p>
        </p:txBody>
      </p:sp>
      <p:sp>
        <p:nvSpPr>
          <p:cNvPr id="105" name="Google Shape;105;p2"/>
          <p:cNvSpPr txBox="1"/>
          <p:nvPr>
            <p:ph idx="2" type="body"/>
          </p:nvPr>
        </p:nvSpPr>
        <p:spPr>
          <a:xfrm>
            <a:off x="3962400" y="1295400"/>
            <a:ext cx="4724400" cy="5059525"/>
          </a:xfrm>
          <a:prstGeom prst="rect">
            <a:avLst/>
          </a:prstGeom>
          <a:noFill/>
          <a:ln>
            <a:noFill/>
          </a:ln>
        </p:spPr>
        <p:txBody>
          <a:bodyPr anchorCtr="0" anchor="t" bIns="45700" lIns="91425" spcFirstLastPara="1" rIns="91425" wrap="square" tIns="45700">
            <a:normAutofit fontScale="70000" lnSpcReduction="20000"/>
          </a:bodyPr>
          <a:lstStyle/>
          <a:p>
            <a:pPr indent="0" lvl="0" marL="274286" rtl="0" algn="l">
              <a:spcBef>
                <a:spcPts val="0"/>
              </a:spcBef>
              <a:spcAft>
                <a:spcPts val="0"/>
              </a:spcAft>
              <a:buSzPct val="95000"/>
              <a:buNone/>
            </a:pPr>
            <a:r>
              <a:t/>
            </a:r>
            <a:endParaRPr sz="7000"/>
          </a:p>
          <a:p>
            <a:pPr indent="-274286" lvl="0" marL="274286" rtl="0" algn="ctr">
              <a:spcBef>
                <a:spcPts val="980"/>
              </a:spcBef>
              <a:spcAft>
                <a:spcPts val="0"/>
              </a:spcAft>
              <a:buSzPct val="95000"/>
              <a:buNone/>
            </a:pPr>
            <a:r>
              <a:rPr b="1" lang="en-US" sz="7000"/>
              <a:t>EXAMPLE</a:t>
            </a:r>
            <a:r>
              <a:rPr b="1" lang="en-US" sz="3200"/>
              <a:t>:</a:t>
            </a:r>
            <a:endParaRPr b="1" sz="3200"/>
          </a:p>
          <a:p>
            <a:pPr indent="-274286" lvl="0" marL="274286" rtl="0" algn="l">
              <a:spcBef>
                <a:spcPts val="476"/>
              </a:spcBef>
              <a:spcAft>
                <a:spcPts val="0"/>
              </a:spcAft>
              <a:buSzPct val="95000"/>
              <a:buNone/>
            </a:pPr>
            <a:r>
              <a:rPr lang="en-US" sz="3400"/>
              <a:t>a=int(input('Enter the First number'))</a:t>
            </a:r>
            <a:endParaRPr/>
          </a:p>
          <a:p>
            <a:pPr indent="-274286" lvl="0" marL="274286" rtl="0" algn="l">
              <a:spcBef>
                <a:spcPts val="476"/>
              </a:spcBef>
              <a:spcAft>
                <a:spcPts val="0"/>
              </a:spcAft>
              <a:buSzPct val="95000"/>
              <a:buNone/>
            </a:pPr>
            <a:r>
              <a:rPr lang="en-US" sz="3400"/>
              <a:t>b=int(input('Enter the second number'))</a:t>
            </a:r>
            <a:endParaRPr/>
          </a:p>
          <a:p>
            <a:pPr indent="-274286" lvl="0" marL="274286" rtl="0" algn="l">
              <a:spcBef>
                <a:spcPts val="476"/>
              </a:spcBef>
              <a:spcAft>
                <a:spcPts val="0"/>
              </a:spcAft>
              <a:buSzPct val="95000"/>
              <a:buNone/>
            </a:pPr>
            <a:r>
              <a:rPr lang="en-US" sz="3400"/>
              <a:t>if a&gt;b:</a:t>
            </a:r>
            <a:endParaRPr/>
          </a:p>
          <a:p>
            <a:pPr indent="-274286" lvl="0" marL="274286" rtl="0" algn="l">
              <a:spcBef>
                <a:spcPts val="476"/>
              </a:spcBef>
              <a:spcAft>
                <a:spcPts val="0"/>
              </a:spcAft>
              <a:buSzPct val="95000"/>
              <a:buNone/>
            </a:pPr>
            <a:r>
              <a:rPr lang="en-US" sz="3400"/>
              <a:t>   print("A is big")</a:t>
            </a:r>
            <a:endParaRPr/>
          </a:p>
          <a:p>
            <a:pPr indent="-274286" lvl="0" marL="274286" rtl="0" algn="l">
              <a:spcBef>
                <a:spcPts val="476"/>
              </a:spcBef>
              <a:spcAft>
                <a:spcPts val="0"/>
              </a:spcAft>
              <a:buSzPct val="95000"/>
              <a:buNone/>
            </a:pPr>
            <a:r>
              <a:rPr lang="en-US" sz="3400"/>
              <a:t>if b&gt;a:</a:t>
            </a:r>
            <a:endParaRPr/>
          </a:p>
          <a:p>
            <a:pPr indent="-274286" lvl="0" marL="274286" rtl="0" algn="l">
              <a:spcBef>
                <a:spcPts val="476"/>
              </a:spcBef>
              <a:spcAft>
                <a:spcPts val="0"/>
              </a:spcAft>
              <a:buSzPct val="95000"/>
              <a:buNone/>
            </a:pPr>
            <a:r>
              <a:rPr lang="en-US" sz="3400"/>
              <a:t>   print("B is big")</a:t>
            </a:r>
            <a:endParaRPr/>
          </a:p>
          <a:p>
            <a:pPr indent="-20920" lvl="0" marL="274286" rtl="0" algn="l">
              <a:spcBef>
                <a:spcPts val="840"/>
              </a:spcBef>
              <a:spcAft>
                <a:spcPts val="0"/>
              </a:spcAft>
              <a:buSzPct val="95000"/>
              <a:buNone/>
            </a:pPr>
            <a:r>
              <a:t/>
            </a:r>
            <a:endParaRPr sz="6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5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5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5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5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500"/>
                                        <p:tgtEl>
                                          <p:spTgt spid="10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nvSpPr>
        <p:spPr>
          <a:xfrm>
            <a:off x="838200" y="487025"/>
            <a:ext cx="6400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EXAMPLE:</a:t>
            </a:r>
            <a:endParaRPr b="1"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n = 10</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INITIALIZE SUM AND COUNTER</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 = 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i = 1</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while i &lt;= n:</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sum = sum + i</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 = i+1    # update counter</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PRINT THE SUM</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print("The sum is", sum)</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Enter n: 10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The sum is 55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nvSpPr>
        <p:spPr>
          <a:xfrm>
            <a:off x="609600" y="304804"/>
            <a:ext cx="7848600" cy="70173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WHILE LOOP WITH ELSE</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Same as that of </a:t>
            </a:r>
            <a:r>
              <a:rPr lang="en-US" sz="2400" u="sng">
                <a:solidFill>
                  <a:schemeClr val="dk1"/>
                </a:solidFill>
                <a:latin typeface="Constantia"/>
                <a:ea typeface="Constantia"/>
                <a:cs typeface="Constantia"/>
                <a:sym typeface="Constantia"/>
                <a:hlinkClick r:id="rId3">
                  <a:extLst>
                    <a:ext uri="{A12FA001-AC4F-418D-AE19-62706E023703}">
                      <ahyp:hlinkClr val="tx"/>
                    </a:ext>
                  </a:extLst>
                </a:hlinkClick>
              </a:rPr>
              <a:t>for loop</a:t>
            </a:r>
            <a:r>
              <a:rPr lang="en-US" sz="2400">
                <a:solidFill>
                  <a:schemeClr val="dk1"/>
                </a:solidFill>
                <a:latin typeface="Constantia"/>
                <a:ea typeface="Constantia"/>
                <a:cs typeface="Constantia"/>
                <a:sym typeface="Constantia"/>
              </a:rPr>
              <a:t>, we can have an optional else block with while loop as well.</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The else part is executed if the condition in the while loop evaluates to False.</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The while loop can be terminated with a </a:t>
            </a:r>
            <a:r>
              <a:rPr lang="en-US" sz="2400" u="sng">
                <a:solidFill>
                  <a:schemeClr val="dk1"/>
                </a:solidFill>
                <a:latin typeface="Constantia"/>
                <a:ea typeface="Constantia"/>
                <a:cs typeface="Constantia"/>
                <a:sym typeface="Constantia"/>
                <a:hlinkClick r:id="rId4">
                  <a:extLst>
                    <a:ext uri="{A12FA001-AC4F-418D-AE19-62706E023703}">
                      <ahyp:hlinkClr val="tx"/>
                    </a:ext>
                  </a:extLst>
                </a:hlinkClick>
              </a:rPr>
              <a:t>break statement</a:t>
            </a:r>
            <a:r>
              <a:rPr lang="en-US" sz="2400">
                <a:solidFill>
                  <a:schemeClr val="dk1"/>
                </a:solidFill>
                <a:latin typeface="Constantia"/>
                <a:ea typeface="Constantia"/>
                <a:cs typeface="Constantia"/>
                <a:sym typeface="Constantia"/>
              </a:rPr>
              <a:t>. In such case, the else part is ignored. Hence, a while loop's else part runs if no break occurs and the condition is false.</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EXAMPLE:</a:t>
            </a:r>
            <a:endParaRPr b="1"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counter = 0</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while counter &lt; 3:</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print("Inside loop")</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counter = counter + 1</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print("Inside else")</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26" name="Google Shape;226;p21"/>
          <p:cNvSpPr txBox="1"/>
          <p:nvPr/>
        </p:nvSpPr>
        <p:spPr>
          <a:xfrm>
            <a:off x="5181600" y="3962400"/>
            <a:ext cx="23622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Inside loop</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Inside loop</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Inside loop</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Inside else</a:t>
            </a:r>
            <a:endParaRPr sz="2400">
              <a:solidFill>
                <a:schemeClr val="dk1"/>
              </a:solidFill>
              <a:latin typeface="Constantia"/>
              <a:ea typeface="Constantia"/>
              <a:cs typeface="Constantia"/>
              <a:sym typeface="Constant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457200" y="3048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3600"/>
              <a:buFont typeface="Calibri"/>
              <a:buNone/>
            </a:pPr>
            <a:r>
              <a:rPr b="1" lang="en-US" sz="3600"/>
              <a:t>PYTHON BREAK STATEMENT</a:t>
            </a:r>
            <a:endParaRPr sz="3600"/>
          </a:p>
        </p:txBody>
      </p:sp>
      <p:sp>
        <p:nvSpPr>
          <p:cNvPr id="232" name="Google Shape;232;p22"/>
          <p:cNvSpPr txBox="1"/>
          <p:nvPr/>
        </p:nvSpPr>
        <p:spPr>
          <a:xfrm>
            <a:off x="381000" y="1981200"/>
            <a:ext cx="83820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onstantia"/>
                <a:ea typeface="Constantia"/>
                <a:cs typeface="Constantia"/>
                <a:sym typeface="Constantia"/>
              </a:rPr>
              <a:t>The break statement terminates the loop containing it. Control of the program flows to the statement immediately after the body of the loop.</a:t>
            </a:r>
            <a:endParaRPr/>
          </a:p>
          <a:p>
            <a:pPr indent="0" lvl="0" marL="0" marR="0" rtl="0" algn="l">
              <a:spcBef>
                <a:spcPts val="0"/>
              </a:spcBef>
              <a:spcAft>
                <a:spcPts val="0"/>
              </a:spcAft>
              <a:buNone/>
            </a:pPr>
            <a:r>
              <a:rPr b="1" lang="en-US" sz="4000">
                <a:solidFill>
                  <a:schemeClr val="dk1"/>
                </a:solidFill>
                <a:latin typeface="Constantia"/>
                <a:ea typeface="Constantia"/>
                <a:cs typeface="Constantia"/>
                <a:sym typeface="Constantia"/>
              </a:rPr>
              <a:t>Syntax of break</a:t>
            </a:r>
            <a:endParaRPr/>
          </a:p>
          <a:p>
            <a:pPr indent="0" lvl="0" marL="0" marR="0" rtl="0" algn="l">
              <a:spcBef>
                <a:spcPts val="0"/>
              </a:spcBef>
              <a:spcAft>
                <a:spcPts val="0"/>
              </a:spcAft>
              <a:buNone/>
            </a:pPr>
            <a:r>
              <a:rPr lang="en-US" sz="4000">
                <a:solidFill>
                  <a:schemeClr val="dk1"/>
                </a:solidFill>
                <a:latin typeface="Constantia"/>
                <a:ea typeface="Constantia"/>
                <a:cs typeface="Constantia"/>
                <a:sym typeface="Constantia"/>
              </a:rPr>
              <a:t>Break</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flowchart-break-statement.jpg" id="237" name="Google Shape;237;p23"/>
          <p:cNvPicPr preferRelativeResize="0"/>
          <p:nvPr>
            <p:ph idx="1" type="body"/>
          </p:nvPr>
        </p:nvPicPr>
        <p:blipFill rotWithShape="1">
          <a:blip r:embed="rId3">
            <a:alphaModFix/>
          </a:blip>
          <a:srcRect b="0" l="0" r="0" t="0"/>
          <a:stretch/>
        </p:blipFill>
        <p:spPr>
          <a:xfrm>
            <a:off x="685800" y="457200"/>
            <a:ext cx="7162800" cy="6248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nvSpPr>
        <p:spPr>
          <a:xfrm>
            <a:off x="762000" y="533400"/>
            <a:ext cx="6172200" cy="517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for val in “string”:</a:t>
            </a:r>
            <a:endParaRPr b="1"/>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if val == "i":</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break</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print(val)</a:t>
            </a:r>
            <a:endParaRPr/>
          </a:p>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print("The end")</a:t>
            </a:r>
            <a:endParaRPr/>
          </a:p>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r</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The end</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457200" y="2286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000"/>
              <a:buFont typeface="Calibri"/>
              <a:buNone/>
            </a:pPr>
            <a:r>
              <a:rPr b="1" lang="en-US" sz="4000"/>
              <a:t>PYTHON CONTINUE STATEMENT</a:t>
            </a:r>
            <a:endParaRPr sz="4000"/>
          </a:p>
        </p:txBody>
      </p:sp>
      <p:sp>
        <p:nvSpPr>
          <p:cNvPr id="248" name="Google Shape;248;p25"/>
          <p:cNvSpPr txBox="1"/>
          <p:nvPr/>
        </p:nvSpPr>
        <p:spPr>
          <a:xfrm>
            <a:off x="609600" y="1828800"/>
            <a:ext cx="83058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The continue statement is used to skip the rest of the code inside a loop for the current iteration only. Loop does not terminate but continues on with the next iteration.</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Syntax of Continue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Continue</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t/>
            </a:r>
            <a:endParaRPr/>
          </a:p>
        </p:txBody>
      </p:sp>
      <p:pic>
        <p:nvPicPr>
          <p:cNvPr descr="continue-statement-flowchart.jpg" id="254" name="Google Shape;254;p26"/>
          <p:cNvPicPr preferRelativeResize="0"/>
          <p:nvPr>
            <p:ph idx="1" type="body"/>
          </p:nvPr>
        </p:nvPicPr>
        <p:blipFill rotWithShape="1">
          <a:blip r:embed="rId3">
            <a:alphaModFix/>
          </a:blip>
          <a:srcRect b="0" l="0" r="0" t="0"/>
          <a:stretch/>
        </p:blipFill>
        <p:spPr>
          <a:xfrm>
            <a:off x="381000" y="652563"/>
            <a:ext cx="7848600" cy="60951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nvSpPr>
        <p:spPr>
          <a:xfrm>
            <a:off x="762000" y="381000"/>
            <a:ext cx="70866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FOR VAL IN "STRING":</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if val == "i":</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continue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print(val)</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print("The end")</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r</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n</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g</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The end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838200" y="0"/>
            <a:ext cx="7315200" cy="9906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000"/>
              <a:buFont typeface="Calibri"/>
              <a:buNone/>
            </a:pPr>
            <a:r>
              <a:rPr b="1" lang="en-US" sz="4000"/>
              <a:t>PASS STATEMENT</a:t>
            </a:r>
            <a:endParaRPr sz="4000"/>
          </a:p>
        </p:txBody>
      </p:sp>
      <p:sp>
        <p:nvSpPr>
          <p:cNvPr id="265" name="Google Shape;265;p28"/>
          <p:cNvSpPr txBox="1"/>
          <p:nvPr/>
        </p:nvSpPr>
        <p:spPr>
          <a:xfrm>
            <a:off x="228600" y="1447800"/>
            <a:ext cx="8686800" cy="36317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onstantia"/>
                <a:ea typeface="Constantia"/>
                <a:cs typeface="Constantia"/>
                <a:sym typeface="Constantia"/>
              </a:rPr>
              <a:t>In Python, the pass keyword is used to execute nothing; it means, when we don't want to execute code, the pass can be used to execute empty. It is the same as the name refers to. It just makes the control to pass by without executing any code. If we want to bypass any code pass statement can be used.</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onstantia"/>
              <a:ea typeface="Constantia"/>
              <a:cs typeface="Constantia"/>
              <a:sym typeface="Constantia"/>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onstantia"/>
                <a:ea typeface="Constantia"/>
                <a:cs typeface="Constantia"/>
                <a:sym typeface="Constantia"/>
              </a:rPr>
              <a:t>It is beneficial when a statement is required syntactically, but we want we don't want to execute or execute it later. The difference between the comments and pass is that, comments are entirely ignored by the Python interpreter, where the pass statement is not ignored.</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onstantia"/>
              <a:ea typeface="Constantia"/>
              <a:cs typeface="Constantia"/>
              <a:sym typeface="Constantia"/>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onstantia"/>
                <a:ea typeface="Constantia"/>
                <a:cs typeface="Constantia"/>
                <a:sym typeface="Constantia"/>
              </a:rPr>
              <a:t>Suppose we have a loop, and we do not want to execute right this moment, but we will execute in the future. Here we can use the pass.</a:t>
            </a:r>
            <a:endParaRPr/>
          </a:p>
          <a:p>
            <a:pPr indent="0" lvl="0" marL="0" marR="0" rtl="0" algn="l">
              <a:spcBef>
                <a:spcPts val="0"/>
              </a:spcBef>
              <a:spcAft>
                <a:spcPts val="0"/>
              </a:spcAft>
              <a:buNone/>
            </a:pPr>
            <a:r>
              <a:t/>
            </a:r>
            <a:endParaRPr sz="1400">
              <a:solidFill>
                <a:schemeClr val="dk1"/>
              </a:solidFill>
              <a:latin typeface="Constantia"/>
              <a:ea typeface="Constantia"/>
              <a:cs typeface="Constantia"/>
              <a:sym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idx="1" type="body"/>
          </p:nvPr>
        </p:nvSpPr>
        <p:spPr>
          <a:xfrm>
            <a:off x="457200" y="495300"/>
            <a:ext cx="8001000" cy="5867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5000"/>
              <a:buNone/>
            </a:pPr>
            <a:r>
              <a:rPr b="1" i="0" lang="en-US">
                <a:solidFill>
                  <a:srgbClr val="000000"/>
                </a:solidFill>
                <a:latin typeface="verdana"/>
                <a:ea typeface="verdana"/>
                <a:cs typeface="verdana"/>
                <a:sym typeface="verdana"/>
              </a:rPr>
              <a:t>Example -1 Pass statement</a:t>
            </a:r>
            <a:endParaRPr b="0" i="0">
              <a:solidFill>
                <a:srgbClr val="000000"/>
              </a:solidFill>
              <a:latin typeface="verdana"/>
              <a:ea typeface="verdana"/>
              <a:cs typeface="verdana"/>
              <a:sym typeface="verdana"/>
            </a:endParaRPr>
          </a:p>
          <a:p>
            <a:pPr indent="0" lvl="0" marL="0" rtl="0" algn="l">
              <a:spcBef>
                <a:spcPts val="403"/>
              </a:spcBef>
              <a:spcAft>
                <a:spcPts val="0"/>
              </a:spcAft>
              <a:buSzPct val="95000"/>
              <a:buNone/>
            </a:pPr>
            <a:r>
              <a:rPr b="0" i="0" lang="en-US">
                <a:solidFill>
                  <a:srgbClr val="008200"/>
                </a:solidFill>
                <a:latin typeface="verdana"/>
                <a:ea typeface="verdana"/>
                <a:cs typeface="verdana"/>
                <a:sym typeface="verdana"/>
              </a:rPr>
              <a:t># pass is just a placeholder for</a:t>
            </a:r>
            <a:r>
              <a:rPr b="0" i="0" lang="en-US">
                <a:solidFill>
                  <a:srgbClr val="000000"/>
                </a:solidFill>
                <a:latin typeface="verdana"/>
                <a:ea typeface="verdana"/>
                <a:cs typeface="verdana"/>
                <a:sym typeface="verdana"/>
              </a:rPr>
              <a:t>  </a:t>
            </a:r>
            <a:endParaRPr/>
          </a:p>
          <a:p>
            <a:pPr indent="0" lvl="0" marL="0" rtl="0" algn="l">
              <a:spcBef>
                <a:spcPts val="403"/>
              </a:spcBef>
              <a:spcAft>
                <a:spcPts val="0"/>
              </a:spcAft>
              <a:buSzPct val="95000"/>
              <a:buNone/>
            </a:pPr>
            <a:r>
              <a:rPr b="0" i="0" lang="en-US">
                <a:solidFill>
                  <a:srgbClr val="008200"/>
                </a:solidFill>
                <a:latin typeface="verdana"/>
                <a:ea typeface="verdana"/>
                <a:cs typeface="verdana"/>
                <a:sym typeface="verdana"/>
              </a:rPr>
              <a:t># we will adde functionality later.</a:t>
            </a:r>
            <a:r>
              <a:rPr b="0" i="0" lang="en-US">
                <a:solidFill>
                  <a:srgbClr val="000000"/>
                </a:solidFill>
                <a:latin typeface="verdana"/>
                <a:ea typeface="verdana"/>
                <a:cs typeface="verdana"/>
                <a:sym typeface="verdana"/>
              </a:rPr>
              <a:t>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values = {</a:t>
            </a:r>
            <a:r>
              <a:rPr b="0" i="0" lang="en-US">
                <a:solidFill>
                  <a:srgbClr val="0000FF"/>
                </a:solidFill>
                <a:latin typeface="verdana"/>
                <a:ea typeface="verdana"/>
                <a:cs typeface="verdana"/>
                <a:sym typeface="verdana"/>
              </a:rPr>
              <a:t>'P'</a:t>
            </a:r>
            <a:r>
              <a:rPr b="0" i="0" lang="en-US">
                <a:solidFill>
                  <a:srgbClr val="000000"/>
                </a:solidFill>
                <a:latin typeface="verdana"/>
                <a:ea typeface="verdana"/>
                <a:cs typeface="verdana"/>
                <a:sym typeface="verdana"/>
              </a:rPr>
              <a:t>, </a:t>
            </a:r>
            <a:r>
              <a:rPr b="0" i="0" lang="en-US">
                <a:solidFill>
                  <a:srgbClr val="0000FF"/>
                </a:solidFill>
                <a:latin typeface="verdana"/>
                <a:ea typeface="verdana"/>
                <a:cs typeface="verdana"/>
                <a:sym typeface="verdana"/>
              </a:rPr>
              <a:t>'y'</a:t>
            </a:r>
            <a:r>
              <a:rPr b="0" i="0" lang="en-US">
                <a:solidFill>
                  <a:srgbClr val="000000"/>
                </a:solidFill>
                <a:latin typeface="verdana"/>
                <a:ea typeface="verdana"/>
                <a:cs typeface="verdana"/>
                <a:sym typeface="verdana"/>
              </a:rPr>
              <a:t>, </a:t>
            </a:r>
            <a:r>
              <a:rPr b="0" i="0" lang="en-US">
                <a:solidFill>
                  <a:srgbClr val="0000FF"/>
                </a:solidFill>
                <a:latin typeface="verdana"/>
                <a:ea typeface="verdana"/>
                <a:cs typeface="verdana"/>
                <a:sym typeface="verdana"/>
              </a:rPr>
              <a:t>'t'</a:t>
            </a:r>
            <a:r>
              <a:rPr b="0" i="0" lang="en-US">
                <a:solidFill>
                  <a:srgbClr val="000000"/>
                </a:solidFill>
                <a:latin typeface="verdana"/>
                <a:ea typeface="verdana"/>
                <a:cs typeface="verdana"/>
                <a:sym typeface="verdana"/>
              </a:rPr>
              <a:t>, </a:t>
            </a:r>
            <a:r>
              <a:rPr b="0" i="0" lang="en-US">
                <a:solidFill>
                  <a:srgbClr val="0000FF"/>
                </a:solidFill>
                <a:latin typeface="verdana"/>
                <a:ea typeface="verdana"/>
                <a:cs typeface="verdana"/>
                <a:sym typeface="verdana"/>
              </a:rPr>
              <a:t>'h'</a:t>
            </a:r>
            <a:r>
              <a:rPr b="0" i="0" lang="en-US">
                <a:solidFill>
                  <a:srgbClr val="000000"/>
                </a:solidFill>
                <a:latin typeface="verdana"/>
                <a:ea typeface="verdana"/>
                <a:cs typeface="verdana"/>
                <a:sym typeface="verdana"/>
              </a:rPr>
              <a:t>,</a:t>
            </a:r>
            <a:r>
              <a:rPr b="0" i="0" lang="en-US">
                <a:solidFill>
                  <a:srgbClr val="0000FF"/>
                </a:solidFill>
                <a:latin typeface="verdana"/>
                <a:ea typeface="verdana"/>
                <a:cs typeface="verdana"/>
                <a:sym typeface="verdana"/>
              </a:rPr>
              <a:t>'o'</a:t>
            </a:r>
            <a:r>
              <a:rPr b="0" i="0" lang="en-US">
                <a:solidFill>
                  <a:srgbClr val="000000"/>
                </a:solidFill>
                <a:latin typeface="verdana"/>
                <a:ea typeface="verdana"/>
                <a:cs typeface="verdana"/>
                <a:sym typeface="verdana"/>
              </a:rPr>
              <a:t>,</a:t>
            </a:r>
            <a:r>
              <a:rPr b="0" i="0" lang="en-US">
                <a:solidFill>
                  <a:srgbClr val="0000FF"/>
                </a:solidFill>
                <a:latin typeface="verdana"/>
                <a:ea typeface="verdana"/>
                <a:cs typeface="verdana"/>
                <a:sym typeface="verdana"/>
              </a:rPr>
              <a:t>'n'</a:t>
            </a:r>
            <a:r>
              <a:rPr b="0" i="0" lang="en-US">
                <a:solidFill>
                  <a:srgbClr val="000000"/>
                </a:solidFill>
                <a:latin typeface="verdana"/>
                <a:ea typeface="verdana"/>
                <a:cs typeface="verdana"/>
                <a:sym typeface="verdana"/>
              </a:rPr>
              <a:t>}  </a:t>
            </a:r>
            <a:endParaRPr/>
          </a:p>
          <a:p>
            <a:pPr indent="0" lvl="0" marL="0" rtl="0" algn="l">
              <a:spcBef>
                <a:spcPts val="403"/>
              </a:spcBef>
              <a:spcAft>
                <a:spcPts val="0"/>
              </a:spcAft>
              <a:buSzPct val="95000"/>
              <a:buNone/>
            </a:pPr>
            <a:r>
              <a:rPr b="1" i="0" lang="en-US">
                <a:solidFill>
                  <a:srgbClr val="006699"/>
                </a:solidFill>
                <a:latin typeface="verdana"/>
                <a:ea typeface="verdana"/>
                <a:cs typeface="verdana"/>
                <a:sym typeface="verdana"/>
              </a:rPr>
              <a:t>for</a:t>
            </a:r>
            <a:r>
              <a:rPr b="0" i="0" lang="en-US">
                <a:solidFill>
                  <a:srgbClr val="000000"/>
                </a:solidFill>
                <a:latin typeface="verdana"/>
                <a:ea typeface="verdana"/>
                <a:cs typeface="verdana"/>
                <a:sym typeface="verdana"/>
              </a:rPr>
              <a:t> val </a:t>
            </a:r>
            <a:r>
              <a:rPr b="1" i="0" lang="en-US">
                <a:solidFill>
                  <a:srgbClr val="006699"/>
                </a:solidFill>
                <a:latin typeface="verdana"/>
                <a:ea typeface="verdana"/>
                <a:cs typeface="verdana"/>
                <a:sym typeface="verdana"/>
              </a:rPr>
              <a:t>in</a:t>
            </a:r>
            <a:r>
              <a:rPr b="0" i="0" lang="en-US">
                <a:solidFill>
                  <a:srgbClr val="000000"/>
                </a:solidFill>
                <a:latin typeface="verdana"/>
                <a:ea typeface="verdana"/>
                <a:cs typeface="verdana"/>
                <a:sym typeface="verdana"/>
              </a:rPr>
              <a:t> values: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    </a:t>
            </a:r>
            <a:r>
              <a:rPr b="1" i="0" lang="en-US">
                <a:solidFill>
                  <a:srgbClr val="006699"/>
                </a:solidFill>
                <a:latin typeface="verdana"/>
                <a:ea typeface="verdana"/>
                <a:cs typeface="verdana"/>
                <a:sym typeface="verdana"/>
              </a:rPr>
              <a:t>pass</a:t>
            </a:r>
            <a:r>
              <a:rPr b="0" i="0" lang="en-US">
                <a:solidFill>
                  <a:srgbClr val="000000"/>
                </a:solidFill>
                <a:latin typeface="verdana"/>
                <a:ea typeface="verdana"/>
                <a:cs typeface="verdana"/>
                <a:sym typeface="verdana"/>
              </a:rPr>
              <a:t>  </a:t>
            </a:r>
            <a:endParaRPr/>
          </a:p>
          <a:p>
            <a:pPr indent="0" lvl="0" marL="0" rtl="0" algn="l">
              <a:spcBef>
                <a:spcPts val="403"/>
              </a:spcBef>
              <a:spcAft>
                <a:spcPts val="0"/>
              </a:spcAft>
              <a:buSzPct val="95000"/>
              <a:buNone/>
            </a:pPr>
            <a:r>
              <a:rPr b="1" i="0" lang="en-US">
                <a:solidFill>
                  <a:srgbClr val="000000"/>
                </a:solidFill>
                <a:latin typeface="verdana"/>
                <a:ea typeface="verdana"/>
                <a:cs typeface="verdana"/>
                <a:sym typeface="verdana"/>
              </a:rPr>
              <a:t>Example - 2:</a:t>
            </a:r>
            <a:endParaRPr b="0" i="0">
              <a:solidFill>
                <a:srgbClr val="000000"/>
              </a:solidFill>
              <a:latin typeface="verdana"/>
              <a:ea typeface="verdana"/>
              <a:cs typeface="verdana"/>
              <a:sym typeface="verdana"/>
            </a:endParaRPr>
          </a:p>
          <a:p>
            <a:pPr indent="0" lvl="0" marL="0" rtl="0" algn="l">
              <a:spcBef>
                <a:spcPts val="403"/>
              </a:spcBef>
              <a:spcAft>
                <a:spcPts val="0"/>
              </a:spcAft>
              <a:buSzPct val="95000"/>
              <a:buNone/>
            </a:pPr>
            <a:r>
              <a:rPr b="1" i="0" lang="en-US">
                <a:solidFill>
                  <a:srgbClr val="006699"/>
                </a:solidFill>
                <a:latin typeface="verdana"/>
                <a:ea typeface="verdana"/>
                <a:cs typeface="verdana"/>
                <a:sym typeface="verdana"/>
              </a:rPr>
              <a:t>for</a:t>
            </a:r>
            <a:r>
              <a:rPr b="0" i="0" lang="en-US">
                <a:solidFill>
                  <a:srgbClr val="000000"/>
                </a:solidFill>
                <a:latin typeface="verdana"/>
                <a:ea typeface="verdana"/>
                <a:cs typeface="verdana"/>
                <a:sym typeface="verdana"/>
              </a:rPr>
              <a:t> i </a:t>
            </a:r>
            <a:r>
              <a:rPr b="1" i="0" lang="en-US">
                <a:solidFill>
                  <a:srgbClr val="006699"/>
                </a:solidFill>
                <a:latin typeface="verdana"/>
                <a:ea typeface="verdana"/>
                <a:cs typeface="verdana"/>
                <a:sym typeface="verdana"/>
              </a:rPr>
              <a:t>in</a:t>
            </a:r>
            <a:r>
              <a:rPr b="0" i="0" lang="en-US">
                <a:solidFill>
                  <a:srgbClr val="000000"/>
                </a:solidFill>
                <a:latin typeface="verdana"/>
                <a:ea typeface="verdana"/>
                <a:cs typeface="verdana"/>
                <a:sym typeface="verdana"/>
              </a:rPr>
              <a:t> [1,2,3,4,5]: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    </a:t>
            </a:r>
            <a:r>
              <a:rPr b="1" i="0" lang="en-US">
                <a:solidFill>
                  <a:srgbClr val="006699"/>
                </a:solidFill>
                <a:latin typeface="verdana"/>
                <a:ea typeface="verdana"/>
                <a:cs typeface="verdana"/>
                <a:sym typeface="verdana"/>
              </a:rPr>
              <a:t>if</a:t>
            </a:r>
            <a:r>
              <a:rPr b="0" i="0" lang="en-US">
                <a:solidFill>
                  <a:srgbClr val="000000"/>
                </a:solidFill>
                <a:latin typeface="verdana"/>
                <a:ea typeface="verdana"/>
                <a:cs typeface="verdana"/>
                <a:sym typeface="verdana"/>
              </a:rPr>
              <a:t>(i==4):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        </a:t>
            </a:r>
            <a:r>
              <a:rPr b="1" i="0" lang="en-US">
                <a:solidFill>
                  <a:srgbClr val="006699"/>
                </a:solidFill>
                <a:latin typeface="verdana"/>
                <a:ea typeface="verdana"/>
                <a:cs typeface="verdana"/>
                <a:sym typeface="verdana"/>
              </a:rPr>
              <a:t>pass</a:t>
            </a:r>
            <a:r>
              <a:rPr b="0" i="0" lang="en-US">
                <a:solidFill>
                  <a:srgbClr val="000000"/>
                </a:solidFill>
                <a:latin typeface="verdana"/>
                <a:ea typeface="verdana"/>
                <a:cs typeface="verdana"/>
                <a:sym typeface="verdana"/>
              </a:rPr>
              <a:t>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        </a:t>
            </a:r>
            <a:r>
              <a:rPr b="1" i="0" lang="en-US">
                <a:solidFill>
                  <a:srgbClr val="006699"/>
                </a:solidFill>
                <a:latin typeface="verdana"/>
                <a:ea typeface="verdana"/>
                <a:cs typeface="verdana"/>
                <a:sym typeface="verdana"/>
              </a:rPr>
              <a:t>print</a:t>
            </a:r>
            <a:r>
              <a:rPr b="0" i="0" lang="en-US">
                <a:solidFill>
                  <a:srgbClr val="000000"/>
                </a:solidFill>
                <a:latin typeface="verdana"/>
                <a:ea typeface="verdana"/>
                <a:cs typeface="verdana"/>
                <a:sym typeface="verdana"/>
              </a:rPr>
              <a:t>(</a:t>
            </a:r>
            <a:r>
              <a:rPr b="0" i="0" lang="en-US">
                <a:solidFill>
                  <a:srgbClr val="0000FF"/>
                </a:solidFill>
                <a:latin typeface="verdana"/>
                <a:ea typeface="verdana"/>
                <a:cs typeface="verdana"/>
                <a:sym typeface="verdana"/>
              </a:rPr>
              <a:t>"This is pass block"</a:t>
            </a:r>
            <a:r>
              <a:rPr b="0" i="0" lang="en-US">
                <a:solidFill>
                  <a:srgbClr val="000000"/>
                </a:solidFill>
                <a:latin typeface="verdana"/>
                <a:ea typeface="verdana"/>
                <a:cs typeface="verdana"/>
                <a:sym typeface="verdana"/>
              </a:rPr>
              <a:t>,i)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    </a:t>
            </a:r>
            <a:r>
              <a:rPr b="1" i="0" lang="en-US">
                <a:solidFill>
                  <a:srgbClr val="006699"/>
                </a:solidFill>
                <a:latin typeface="verdana"/>
                <a:ea typeface="verdana"/>
                <a:cs typeface="verdana"/>
                <a:sym typeface="verdana"/>
              </a:rPr>
              <a:t>print</a:t>
            </a:r>
            <a:r>
              <a:rPr b="0" i="0" lang="en-US">
                <a:solidFill>
                  <a:srgbClr val="000000"/>
                </a:solidFill>
                <a:latin typeface="verdana"/>
                <a:ea typeface="verdana"/>
                <a:cs typeface="verdana"/>
                <a:sym typeface="verdana"/>
              </a:rPr>
              <a:t>(i)  </a:t>
            </a:r>
            <a:endParaRPr/>
          </a:p>
          <a:p>
            <a:pPr indent="0" lvl="0" marL="0" rtl="0" algn="l">
              <a:spcBef>
                <a:spcPts val="403"/>
              </a:spcBef>
              <a:spcAft>
                <a:spcPts val="0"/>
              </a:spcAft>
              <a:buSzPct val="95000"/>
              <a:buNone/>
            </a:pPr>
            <a:r>
              <a:rPr b="1" i="0" lang="en-US">
                <a:solidFill>
                  <a:srgbClr val="000000"/>
                </a:solidFill>
                <a:latin typeface="verdana"/>
                <a:ea typeface="verdana"/>
                <a:cs typeface="verdana"/>
                <a:sym typeface="verdana"/>
              </a:rPr>
              <a:t>Output:</a:t>
            </a:r>
            <a:endParaRPr b="0" i="0">
              <a:solidFill>
                <a:srgbClr val="000000"/>
              </a:solidFill>
              <a:latin typeface="verdana"/>
              <a:ea typeface="verdana"/>
              <a:cs typeface="verdana"/>
              <a:sym typeface="verdana"/>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1  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2  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3  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This </a:t>
            </a:r>
            <a:r>
              <a:rPr b="1" i="0" lang="en-US">
                <a:solidFill>
                  <a:srgbClr val="006699"/>
                </a:solidFill>
                <a:latin typeface="verdana"/>
                <a:ea typeface="verdana"/>
                <a:cs typeface="verdana"/>
                <a:sym typeface="verdana"/>
              </a:rPr>
              <a:t>is</a:t>
            </a:r>
            <a:r>
              <a:rPr b="0" i="0" lang="en-US">
                <a:solidFill>
                  <a:srgbClr val="000000"/>
                </a:solidFill>
                <a:latin typeface="verdana"/>
                <a:ea typeface="verdana"/>
                <a:cs typeface="verdana"/>
                <a:sym typeface="verdana"/>
              </a:rPr>
              <a:t> </a:t>
            </a:r>
            <a:r>
              <a:rPr b="1" i="0" lang="en-US">
                <a:solidFill>
                  <a:srgbClr val="006699"/>
                </a:solidFill>
                <a:latin typeface="verdana"/>
                <a:ea typeface="verdana"/>
                <a:cs typeface="verdana"/>
                <a:sym typeface="verdana"/>
              </a:rPr>
              <a:t>pass</a:t>
            </a:r>
            <a:r>
              <a:rPr b="0" i="0" lang="en-US">
                <a:solidFill>
                  <a:srgbClr val="000000"/>
                </a:solidFill>
                <a:latin typeface="verdana"/>
                <a:ea typeface="verdana"/>
                <a:cs typeface="verdana"/>
                <a:sym typeface="verdana"/>
              </a:rPr>
              <a:t> block 4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4  </a:t>
            </a:r>
            <a:endParaRPr/>
          </a:p>
          <a:p>
            <a:pPr indent="0" lvl="0" marL="0" rtl="0" algn="l">
              <a:spcBef>
                <a:spcPts val="403"/>
              </a:spcBef>
              <a:spcAft>
                <a:spcPts val="0"/>
              </a:spcAft>
              <a:buSzPct val="95000"/>
              <a:buNone/>
            </a:pPr>
            <a:r>
              <a:rPr b="0" i="0" lang="en-US">
                <a:solidFill>
                  <a:srgbClr val="000000"/>
                </a:solidFill>
                <a:latin typeface="verdana"/>
                <a:ea typeface="verdana"/>
                <a:cs typeface="verdana"/>
                <a:sym typeface="verdana"/>
              </a:rPr>
              <a:t>5  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p:nvPr/>
        </p:nvSpPr>
        <p:spPr>
          <a:xfrm>
            <a:off x="2743200" y="990600"/>
            <a:ext cx="1981200" cy="685800"/>
          </a:xfrm>
          <a:prstGeom prst="ellipse">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11" name="Google Shape;111;p3"/>
          <p:cNvSpPr txBox="1"/>
          <p:nvPr/>
        </p:nvSpPr>
        <p:spPr>
          <a:xfrm>
            <a:off x="5257800" y="1219200"/>
            <a:ext cx="1624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Start  and stop</a:t>
            </a:r>
            <a:endParaRPr sz="1800">
              <a:solidFill>
                <a:schemeClr val="dk1"/>
              </a:solidFill>
              <a:latin typeface="Constantia"/>
              <a:ea typeface="Constantia"/>
              <a:cs typeface="Constantia"/>
              <a:sym typeface="Constantia"/>
            </a:endParaRPr>
          </a:p>
        </p:txBody>
      </p:sp>
      <p:cxnSp>
        <p:nvCxnSpPr>
          <p:cNvPr id="112" name="Google Shape;112;p3"/>
          <p:cNvCxnSpPr>
            <a:stCxn id="110" idx="4"/>
          </p:cNvCxnSpPr>
          <p:nvPr/>
        </p:nvCxnSpPr>
        <p:spPr>
          <a:xfrm>
            <a:off x="3733800" y="1676400"/>
            <a:ext cx="0" cy="457200"/>
          </a:xfrm>
          <a:prstGeom prst="straightConnector1">
            <a:avLst/>
          </a:prstGeom>
          <a:noFill/>
          <a:ln cap="flat" cmpd="sng" w="9525">
            <a:solidFill>
              <a:srgbClr val="075192"/>
            </a:solidFill>
            <a:prstDash val="solid"/>
            <a:round/>
            <a:headEnd len="sm" w="sm" type="none"/>
            <a:tailEnd len="med" w="med" type="triangle"/>
          </a:ln>
        </p:spPr>
      </p:cxnSp>
      <p:sp>
        <p:nvSpPr>
          <p:cNvPr id="113" name="Google Shape;113;p3"/>
          <p:cNvSpPr/>
          <p:nvPr/>
        </p:nvSpPr>
        <p:spPr>
          <a:xfrm>
            <a:off x="2286002" y="3705548"/>
            <a:ext cx="2895596" cy="914400"/>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14" name="Google Shape;114;p3"/>
          <p:cNvSpPr txBox="1"/>
          <p:nvPr/>
        </p:nvSpPr>
        <p:spPr>
          <a:xfrm>
            <a:off x="5943725" y="3948588"/>
            <a:ext cx="1279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statements</a:t>
            </a:r>
            <a:endParaRPr sz="1800">
              <a:solidFill>
                <a:schemeClr val="dk1"/>
              </a:solidFill>
              <a:latin typeface="Constantia"/>
              <a:ea typeface="Constantia"/>
              <a:cs typeface="Constantia"/>
              <a:sym typeface="Constantia"/>
            </a:endParaRPr>
          </a:p>
        </p:txBody>
      </p:sp>
      <p:sp>
        <p:nvSpPr>
          <p:cNvPr id="115" name="Google Shape;115;p3"/>
          <p:cNvSpPr/>
          <p:nvPr/>
        </p:nvSpPr>
        <p:spPr>
          <a:xfrm>
            <a:off x="2514600" y="1905000"/>
            <a:ext cx="2971800" cy="914400"/>
          </a:xfrm>
          <a:prstGeom prst="flowChartInputOutpu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16" name="Google Shape;116;p3"/>
          <p:cNvSpPr txBox="1"/>
          <p:nvPr/>
        </p:nvSpPr>
        <p:spPr>
          <a:xfrm>
            <a:off x="6307750" y="1981200"/>
            <a:ext cx="915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Var dec</a:t>
            </a:r>
            <a:endParaRPr sz="1800">
              <a:solidFill>
                <a:schemeClr val="dk1"/>
              </a:solidFill>
              <a:latin typeface="Constantia"/>
              <a:ea typeface="Constantia"/>
              <a:cs typeface="Constantia"/>
              <a:sym typeface="Constantia"/>
            </a:endParaRPr>
          </a:p>
        </p:txBody>
      </p:sp>
      <p:sp>
        <p:nvSpPr>
          <p:cNvPr id="117" name="Google Shape;117;p3"/>
          <p:cNvSpPr/>
          <p:nvPr/>
        </p:nvSpPr>
        <p:spPr>
          <a:xfrm>
            <a:off x="3505200" y="5181600"/>
            <a:ext cx="1066800" cy="1066800"/>
          </a:xfrm>
          <a:prstGeom prst="diamond">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18" name="Google Shape;118;p3"/>
          <p:cNvSpPr txBox="1"/>
          <p:nvPr/>
        </p:nvSpPr>
        <p:spPr>
          <a:xfrm>
            <a:off x="5638800" y="5638800"/>
            <a:ext cx="11965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Condition</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cxnSp>
        <p:nvCxnSpPr>
          <p:cNvPr id="119" name="Google Shape;119;p3"/>
          <p:cNvCxnSpPr/>
          <p:nvPr/>
        </p:nvCxnSpPr>
        <p:spPr>
          <a:xfrm rot="10800000">
            <a:off x="990600" y="914400"/>
            <a:ext cx="914400" cy="0"/>
          </a:xfrm>
          <a:prstGeom prst="straightConnector1">
            <a:avLst/>
          </a:prstGeom>
          <a:noFill/>
          <a:ln cap="flat" cmpd="sng" w="9525">
            <a:solidFill>
              <a:srgbClr val="075192"/>
            </a:solidFill>
            <a:prstDash val="solid"/>
            <a:round/>
            <a:headEnd len="sm" w="sm" type="none"/>
            <a:tailEnd len="sm" w="sm" type="none"/>
          </a:ln>
        </p:spPr>
      </p:cxnSp>
      <p:cxnSp>
        <p:nvCxnSpPr>
          <p:cNvPr id="120" name="Google Shape;120;p3"/>
          <p:cNvCxnSpPr/>
          <p:nvPr/>
        </p:nvCxnSpPr>
        <p:spPr>
          <a:xfrm rot="10800000">
            <a:off x="990600" y="1593448"/>
            <a:ext cx="914400" cy="0"/>
          </a:xfrm>
          <a:prstGeom prst="straightConnector1">
            <a:avLst/>
          </a:prstGeom>
          <a:noFill/>
          <a:ln cap="flat" cmpd="sng" w="9525">
            <a:solidFill>
              <a:srgbClr val="075192"/>
            </a:solidFill>
            <a:prstDash val="solid"/>
            <a:round/>
            <a:headEnd len="sm" w="sm" type="none"/>
            <a:tailEnd len="sm" w="sm" type="none"/>
          </a:ln>
        </p:spPr>
      </p:cxnSp>
      <p:cxnSp>
        <p:nvCxnSpPr>
          <p:cNvPr id="121" name="Google Shape;121;p3"/>
          <p:cNvCxnSpPr/>
          <p:nvPr/>
        </p:nvCxnSpPr>
        <p:spPr>
          <a:xfrm>
            <a:off x="990600" y="914400"/>
            <a:ext cx="0" cy="674132"/>
          </a:xfrm>
          <a:prstGeom prst="straightConnector1">
            <a:avLst/>
          </a:prstGeom>
          <a:noFill/>
          <a:ln cap="flat" cmpd="sng" w="9525">
            <a:solidFill>
              <a:srgbClr val="075192"/>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nvSpPr>
        <p:spPr>
          <a:xfrm>
            <a:off x="762000" y="228600"/>
            <a:ext cx="7543800" cy="59093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RULES FOR FRAMING A FUNCTION</a:t>
            </a:r>
            <a:r>
              <a:rPr lang="en-US" sz="2800">
                <a:solidFill>
                  <a:schemeClr val="dk1"/>
                </a:solidFill>
                <a:latin typeface="Constantia"/>
                <a:ea typeface="Constantia"/>
                <a:cs typeface="Constantia"/>
                <a:sym typeface="Constantia"/>
              </a:rPr>
              <a:t>:</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Keyword def marks the start of function header.</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A function name to uniquely identify it. Function naming follows the same </a:t>
            </a:r>
            <a:r>
              <a:rPr lang="en-US" sz="2400" u="sng">
                <a:solidFill>
                  <a:schemeClr val="dk1"/>
                </a:solidFill>
                <a:latin typeface="Constantia"/>
                <a:ea typeface="Constantia"/>
                <a:cs typeface="Constantia"/>
                <a:sym typeface="Constantia"/>
                <a:hlinkClick r:id="rId3">
                  <a:extLst>
                    <a:ext uri="{A12FA001-AC4F-418D-AE19-62706E023703}">
                      <ahyp:hlinkClr val="tx"/>
                    </a:ext>
                  </a:extLst>
                </a:hlinkClick>
              </a:rPr>
              <a:t>rules of writing identifiers in Python</a:t>
            </a:r>
            <a:r>
              <a:rPr lang="en-US" sz="2400">
                <a:solidFill>
                  <a:schemeClr val="dk1"/>
                </a:solidFill>
                <a:latin typeface="Constantia"/>
                <a:ea typeface="Constantia"/>
                <a:cs typeface="Constantia"/>
                <a:sym typeface="Constantia"/>
              </a:rPr>
              <a:t>.</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Parameters (arguments) through which we pass values to a function. They are optional.</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A colon (:) to mark the end of function header.</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Optional documentation string (docstring) to describe what the function does.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One or more valid python statements that make up the function body. Statements must have same indentation level (usually 4 spaces).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An optional return statement to return a value from the function.</a:t>
            </a:r>
            <a:endParaRPr/>
          </a:p>
          <a:p>
            <a:pPr indent="0" lvl="0" marL="0" marR="0" rtl="0" algn="l">
              <a:spcBef>
                <a:spcPts val="0"/>
              </a:spcBef>
              <a:spcAft>
                <a:spcPts val="0"/>
              </a:spcAft>
              <a:buNone/>
            </a:pPr>
            <a:r>
              <a:t/>
            </a:r>
            <a:endParaRPr sz="1600">
              <a:solidFill>
                <a:schemeClr val="dk1"/>
              </a:solidFill>
              <a:latin typeface="Constantia"/>
              <a:ea typeface="Constantia"/>
              <a:cs typeface="Constantia"/>
              <a:sym typeface="Constant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609600" y="3048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b="1" lang="en-US"/>
              <a:t>Functions in python</a:t>
            </a:r>
            <a:endParaRPr b="1"/>
          </a:p>
        </p:txBody>
      </p:sp>
      <p:sp>
        <p:nvSpPr>
          <p:cNvPr id="281" name="Google Shape;281;p31"/>
          <p:cNvSpPr txBox="1"/>
          <p:nvPr/>
        </p:nvSpPr>
        <p:spPr>
          <a:xfrm>
            <a:off x="609600" y="1447800"/>
            <a:ext cx="8001000"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Definition of function:</a:t>
            </a:r>
            <a:endParaRPr b="1"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In Python, function is a group of related statements that perform a specific task.</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Functions help break our program into smaller and modular chunks. As our program grows larger and larger, functions make it more organized and manageable.</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Furthermore, it avoids repetition and makes code reusable.</a:t>
            </a:r>
            <a:endParaRPr/>
          </a:p>
          <a:p>
            <a:pPr indent="0" lvl="0" marL="0" marR="0" rtl="0" algn="l">
              <a:spcBef>
                <a:spcPts val="0"/>
              </a:spcBef>
              <a:spcAft>
                <a:spcPts val="0"/>
              </a:spcAft>
              <a:buNone/>
            </a:pPr>
            <a:r>
              <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Syntax of Function</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def function_name(parameters): </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"""docstring""" </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statement(s)</a:t>
            </a:r>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Docstring</a:t>
            </a:r>
            <a:endParaRPr b="1"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The first string after the function header is called the docstring and is short for documentation string. It is used to explain in brief, what a function does.</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200">
              <a:solidFill>
                <a:schemeClr val="dk1"/>
              </a:solidFill>
              <a:latin typeface="Constantia"/>
              <a:ea typeface="Constantia"/>
              <a:cs typeface="Constantia"/>
              <a:sym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nvSpPr>
        <p:spPr>
          <a:xfrm>
            <a:off x="381000" y="228600"/>
            <a:ext cx="7696200" cy="69249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Function Definition:</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def fun(name):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"""This function welcomes to the person passed in as parameter"""</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print("Hello,"+name+"Good morning")</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Function Calling:</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&gt;&gt;&gt; fun("shahidha")</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Hello,shahidhaGood morning</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Calling  doc_string:</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&gt;&gt;&gt; print(fun.__doc__)</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This function welcomes to the person passed in as parameter</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a:t>
            </a:r>
            <a:endParaRPr sz="2400">
              <a:solidFill>
                <a:schemeClr val="dk1"/>
              </a:solidFill>
              <a:latin typeface="Constantia"/>
              <a:ea typeface="Constantia"/>
              <a:cs typeface="Constantia"/>
              <a:sym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nvSpPr>
        <p:spPr>
          <a:xfrm>
            <a:off x="533400" y="640913"/>
            <a:ext cx="739140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THE RETURN STATEMENT</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The return statement is used to exit a function and go back to the place from where it was called.</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Syntax of return</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return [expression_list]</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EXAMPLE:</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def absolute_value(num):</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"""This function returns the absolute</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value of the entered number"""</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if num &gt;= 0:</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return num</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else:</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return -num</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OUTPUT: 2</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print(absolute_value(2))</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OUTPUT: 4</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print(absolute_value(-4))</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609600" y="0"/>
            <a:ext cx="7086600" cy="762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b="1" lang="en-US" sz="3200"/>
              <a:t>SCOPE AND LIFETIME OF VARIABLES</a:t>
            </a:r>
            <a:endParaRPr sz="3200"/>
          </a:p>
        </p:txBody>
      </p:sp>
      <p:sp>
        <p:nvSpPr>
          <p:cNvPr id="297" name="Google Shape;297;p34"/>
          <p:cNvSpPr txBox="1"/>
          <p:nvPr/>
        </p:nvSpPr>
        <p:spPr>
          <a:xfrm>
            <a:off x="609600" y="1066800"/>
            <a:ext cx="7924800" cy="452431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Scope of a variable is the portion of a program where the variable is recognized. Parameters and variables defined inside a function is not visible from outside. Hence, they have a local scope.</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Lifetime of a variable is the period throughout which the variable exits in the memory. The lifetime of variables inside a function is as long as the function executes.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They are destroyed once we return from the function. Hence, a function does not remember the value of a variable from its previous calls.</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p:nvPr/>
        </p:nvSpPr>
        <p:spPr>
          <a:xfrm>
            <a:off x="914400" y="838200"/>
            <a:ext cx="757428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tantia"/>
                <a:ea typeface="Constantia"/>
                <a:cs typeface="Constantia"/>
                <a:sym typeface="Constantia"/>
              </a:rPr>
              <a:t>def my_func():</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	x = 10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	print("Value inside function:",x)</a:t>
            </a:r>
            <a:endParaRPr/>
          </a:p>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x = 20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my_func()</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print("Value outside function:",x)</a:t>
            </a:r>
            <a:endParaRPr/>
          </a:p>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('Value inside function:', 10)</a:t>
            </a:r>
            <a:endParaRPr/>
          </a:p>
          <a:p>
            <a:pPr indent="0" lvl="0" marL="0" marR="0" rtl="0" algn="l">
              <a:spcBef>
                <a:spcPts val="0"/>
              </a:spcBef>
              <a:spcAft>
                <a:spcPts val="0"/>
              </a:spcAft>
              <a:buNone/>
            </a:pPr>
            <a:r>
              <a:rPr lang="en-US" sz="3200">
                <a:solidFill>
                  <a:schemeClr val="dk1"/>
                </a:solidFill>
                <a:latin typeface="Constantia"/>
                <a:ea typeface="Constantia"/>
                <a:cs typeface="Constantia"/>
                <a:sym typeface="Constantia"/>
              </a:rPr>
              <a:t>('Value outside function:', 20)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457200" y="274638"/>
            <a:ext cx="8229600" cy="563562"/>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r>
              <a:rPr b="1" lang="en-US"/>
              <a:t>USER-DEFINED FUNCTIONS</a:t>
            </a:r>
            <a:endParaRPr/>
          </a:p>
        </p:txBody>
      </p:sp>
      <p:sp>
        <p:nvSpPr>
          <p:cNvPr id="308" name="Google Shape;308;p36"/>
          <p:cNvSpPr txBox="1"/>
          <p:nvPr/>
        </p:nvSpPr>
        <p:spPr>
          <a:xfrm>
            <a:off x="533400" y="1219200"/>
            <a:ext cx="8001000" cy="443198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Functions that we define ourselves to do certain specific task are referred as user-defined functions. </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The way in which we define and call </a:t>
            </a:r>
            <a:r>
              <a:rPr lang="en-US" sz="2400" u="sng">
                <a:solidFill>
                  <a:schemeClr val="dk1"/>
                </a:solidFill>
                <a:latin typeface="Constantia"/>
                <a:ea typeface="Constantia"/>
                <a:cs typeface="Constantia"/>
                <a:sym typeface="Constantia"/>
                <a:hlinkClick r:id="rId3">
                  <a:extLst>
                    <a:ext uri="{A12FA001-AC4F-418D-AE19-62706E023703}">
                      <ahyp:hlinkClr val="tx"/>
                    </a:ext>
                  </a:extLst>
                </a:hlinkClick>
              </a:rPr>
              <a:t>functions in Python</a:t>
            </a:r>
            <a:r>
              <a:rPr lang="en-US" sz="2400">
                <a:solidFill>
                  <a:schemeClr val="dk1"/>
                </a:solidFill>
                <a:latin typeface="Constantia"/>
                <a:ea typeface="Constantia"/>
                <a:cs typeface="Constantia"/>
                <a:sym typeface="Constantia"/>
              </a:rPr>
              <a:t> are already discussed.</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onstantia"/>
                <a:ea typeface="Constantia"/>
                <a:cs typeface="Constantia"/>
                <a:sym typeface="Constantia"/>
              </a:rPr>
              <a:t>Functions that readily come with Python are called built-in functions. If we use functions written by others in the form of library, it can be termed as library functions.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onstantia"/>
                <a:ea typeface="Constantia"/>
                <a:cs typeface="Constantia"/>
                <a:sym typeface="Constantia"/>
              </a:rPr>
              <a:t>All the other functions that we write on our own fall under user-defined functions. So, our user-defined function could be a library function to someone else.</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p:nvPr/>
        </p:nvSpPr>
        <p:spPr>
          <a:xfrm>
            <a:off x="1371600" y="609600"/>
            <a:ext cx="64008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ADVANTAGES OF USER-DEFINED FUNCTIONS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User-defined functions help to decompose a large program into small segments which makes program easy to understand, maintain and debug.</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If repeated code occurs in a program. Function can be used to include those codes and execute when needed by calling that function.</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Constantia"/>
                <a:ea typeface="Constantia"/>
                <a:cs typeface="Constantia"/>
                <a:sym typeface="Constantia"/>
              </a:rPr>
              <a:t>Programmers working on large project can divide the workload by making different 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457200" y="685800"/>
            <a:ext cx="8229600" cy="56356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600"/>
              <a:buFont typeface="Calibri"/>
              <a:buNone/>
            </a:pPr>
            <a:r>
              <a:rPr b="1" lang="en-US" sz="3600"/>
              <a:t>EXAMPLE OF A USER-DEFINED FUNCTION</a:t>
            </a:r>
            <a:endParaRPr sz="3600"/>
          </a:p>
        </p:txBody>
      </p:sp>
      <p:sp>
        <p:nvSpPr>
          <p:cNvPr id="319" name="Google Shape;319;p38"/>
          <p:cNvSpPr txBox="1"/>
          <p:nvPr/>
        </p:nvSpPr>
        <p:spPr>
          <a:xfrm>
            <a:off x="533400" y="1219200"/>
            <a:ext cx="7696200"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def add_numbers(x,y</a:t>
            </a:r>
            <a:r>
              <a:rPr lang="en-US" sz="2800">
                <a:solidFill>
                  <a:schemeClr val="dk1"/>
                </a:solidFill>
                <a:latin typeface="Constantia"/>
                <a:ea typeface="Constantia"/>
                <a:cs typeface="Constantia"/>
                <a:sym typeface="Constantia"/>
              </a:rPr>
              <a:t>):</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sum = x + y</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return sum</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num1 = 5</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num2 = 6</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print("The sum is", add_numbers(num1, num2))</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('The sum is', 11)</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nvSpPr>
        <p:spPr>
          <a:xfrm>
            <a:off x="152400" y="304804"/>
            <a:ext cx="8839200" cy="64940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onstantia"/>
                <a:ea typeface="Constantia"/>
                <a:cs typeface="Constantia"/>
                <a:sym typeface="Constantia"/>
              </a:rPr>
              <a:t>ARGUMENTS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In </a:t>
            </a:r>
            <a:r>
              <a:rPr lang="en-US" sz="2400" u="sng">
                <a:solidFill>
                  <a:schemeClr val="dk1"/>
                </a:solidFill>
                <a:latin typeface="Constantia"/>
                <a:ea typeface="Constantia"/>
                <a:cs typeface="Constantia"/>
                <a:sym typeface="Constantia"/>
                <a:hlinkClick r:id="rId3">
                  <a:extLst>
                    <a:ext uri="{A12FA001-AC4F-418D-AE19-62706E023703}">
                      <ahyp:hlinkClr val="tx"/>
                    </a:ext>
                  </a:extLst>
                </a:hlinkClick>
              </a:rPr>
              <a:t>user-defined function</a:t>
            </a:r>
            <a:r>
              <a:rPr lang="en-US" sz="2400">
                <a:solidFill>
                  <a:schemeClr val="dk1"/>
                </a:solidFill>
                <a:latin typeface="Constantia"/>
                <a:ea typeface="Constantia"/>
                <a:cs typeface="Constantia"/>
                <a:sym typeface="Constantia"/>
              </a:rPr>
              <a:t> topic, we learned about defining a function and calling it. Otherwise, the function call will result into an error. </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Example.</a:t>
            </a:r>
            <a:br>
              <a:rPr lang="en-US" sz="2400">
                <a:solidFill>
                  <a:schemeClr val="dk1"/>
                </a:solidFill>
                <a:latin typeface="Constantia"/>
                <a:ea typeface="Constantia"/>
                <a:cs typeface="Constantia"/>
                <a:sym typeface="Constantia"/>
              </a:rPr>
            </a:br>
            <a:r>
              <a:rPr lang="en-US" sz="2400">
                <a:solidFill>
                  <a:schemeClr val="dk1"/>
                </a:solidFill>
                <a:latin typeface="Constantia"/>
                <a:ea typeface="Constantia"/>
                <a:cs typeface="Constantia"/>
                <a:sym typeface="Constantia"/>
              </a:rPr>
              <a:t>def func(name,msg):</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"""This function greets to</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the person with the provided message"""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print("Hello",name + ', ' + msg)</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func("Monica","Good morning!")</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&gt;&gt;&gt; func("Monica") # only one argument </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TypeError: greet() missing 1 required positional argument: 'msg‘</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&gt;&gt;&gt; greet() # no arguments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TypeError: greet() missing 2 required positional arguments: 'name' and 'msg'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Python_if_statement.jpg" id="126" name="Google Shape;126;p4"/>
          <p:cNvPicPr preferRelativeResize="0"/>
          <p:nvPr>
            <p:ph idx="1" type="body"/>
          </p:nvPr>
        </p:nvPicPr>
        <p:blipFill rotWithShape="1">
          <a:blip r:embed="rId3">
            <a:alphaModFix/>
          </a:blip>
          <a:srcRect b="0" l="0" r="0" t="0"/>
          <a:stretch/>
        </p:blipFill>
        <p:spPr>
          <a:xfrm>
            <a:off x="1447800" y="1489753"/>
            <a:ext cx="5943600" cy="4987247"/>
          </a:xfrm>
          <a:prstGeom prst="rect">
            <a:avLst/>
          </a:prstGeom>
          <a:noFill/>
          <a:ln>
            <a:noFill/>
          </a:ln>
        </p:spPr>
      </p:pic>
      <p:sp>
        <p:nvSpPr>
          <p:cNvPr id="127" name="Google Shape;127;p4"/>
          <p:cNvSpPr txBox="1"/>
          <p:nvPr>
            <p:ph type="title"/>
          </p:nvPr>
        </p:nvSpPr>
        <p:spPr>
          <a:xfrm>
            <a:off x="1981200" y="457200"/>
            <a:ext cx="5410200" cy="815602"/>
          </a:xfrm>
          <a:prstGeom prst="rect">
            <a:avLst/>
          </a:prstGeom>
          <a:noFill/>
          <a:ln>
            <a:noFill/>
          </a:ln>
        </p:spPr>
        <p:txBody>
          <a:bodyPr anchorCtr="0" anchor="b" bIns="0" lIns="0" spcFirstLastPara="1" rIns="0" wrap="square" tIns="45700">
            <a:spAutoFit/>
          </a:bodyPr>
          <a:lstStyle/>
          <a:p>
            <a:pPr indent="0" lvl="0" marL="0" rtl="0" algn="ctr">
              <a:spcBef>
                <a:spcPts val="0"/>
              </a:spcBef>
              <a:spcAft>
                <a:spcPts val="0"/>
              </a:spcAft>
              <a:buClr>
                <a:schemeClr val="dk2"/>
              </a:buClr>
              <a:buSzPts val="5000"/>
              <a:buFont typeface="Calibri"/>
              <a:buNone/>
            </a:pPr>
            <a:r>
              <a:rPr b="1" lang="en-US"/>
              <a:t>FLOW CHART:</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nvSpPr>
        <p:spPr>
          <a:xfrm>
            <a:off x="304800" y="533405"/>
            <a:ext cx="8305800" cy="70173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onstantia"/>
                <a:ea typeface="Constantia"/>
                <a:cs typeface="Constantia"/>
                <a:sym typeface="Constantia"/>
              </a:rPr>
              <a:t>PYTHON DEFAULT ARGUMENTS</a:t>
            </a:r>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def fun(name, msg = "Good morning!"):</a:t>
            </a:r>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   """</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This function greets to</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the person with the</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provided message.</a:t>
            </a:r>
            <a:endParaRPr/>
          </a:p>
          <a:p>
            <a:pPr indent="0" lvl="0" marL="0" marR="0" rtl="0" algn="l">
              <a:spcBef>
                <a:spcPts val="0"/>
              </a:spcBef>
              <a:spcAft>
                <a:spcPts val="0"/>
              </a:spcAft>
              <a:buNone/>
            </a:pPr>
            <a:r>
              <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If message is not provided,</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it defaults to "Good</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morning!"</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a:t>
            </a:r>
            <a:endParaRPr/>
          </a:p>
          <a:p>
            <a:pPr indent="0" lvl="0" marL="0" marR="0" rtl="0" algn="l">
              <a:spcBef>
                <a:spcPts val="0"/>
              </a:spcBef>
              <a:spcAft>
                <a:spcPts val="0"/>
              </a:spcAft>
              <a:buNone/>
            </a:pPr>
            <a:r>
              <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   print("Hello",name + ', ' + msg)</a:t>
            </a:r>
            <a:endParaRPr/>
          </a:p>
          <a:p>
            <a:pPr indent="0" lvl="0" marL="0" marR="0" rtl="0" algn="l">
              <a:spcBef>
                <a:spcPts val="0"/>
              </a:spcBef>
              <a:spcAft>
                <a:spcPts val="0"/>
              </a:spcAft>
              <a:buNone/>
            </a:pPr>
            <a:r>
              <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fun("shahidha")</a:t>
            </a:r>
            <a:endParaRPr/>
          </a:p>
          <a:p>
            <a:pPr indent="0" lvl="0" marL="0" marR="0" rtl="0" algn="l">
              <a:spcBef>
                <a:spcPts val="0"/>
              </a:spcBef>
              <a:spcAft>
                <a:spcPts val="0"/>
              </a:spcAft>
              <a:buNone/>
            </a:pPr>
            <a:r>
              <a:rPr lang="en-US" sz="2200">
                <a:solidFill>
                  <a:schemeClr val="dk1"/>
                </a:solidFill>
                <a:latin typeface="Constantia"/>
                <a:ea typeface="Constantia"/>
                <a:cs typeface="Constantia"/>
                <a:sym typeface="Constantia"/>
              </a:rPr>
              <a:t>fun("shahidha","How do you do?")</a:t>
            </a:r>
            <a:endParaRPr/>
          </a:p>
          <a:p>
            <a:pPr indent="0" lvl="0" marL="0" marR="0" rtl="0" algn="l">
              <a:spcBef>
                <a:spcPts val="0"/>
              </a:spcBef>
              <a:spcAft>
                <a:spcPts val="0"/>
              </a:spcAft>
              <a:buNone/>
            </a:pPr>
            <a:r>
              <a:t/>
            </a:r>
            <a:endParaRPr sz="22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('Hello', 'shahidha, Good morning!')</a:t>
            </a:r>
            <a:endParaRPr/>
          </a:p>
          <a:p>
            <a:pPr indent="0" lvl="0" marL="0" marR="0" rtl="0" algn="l">
              <a:spcBef>
                <a:spcPts val="0"/>
              </a:spcBef>
              <a:spcAft>
                <a:spcPts val="0"/>
              </a:spcAft>
              <a:buNone/>
            </a:pPr>
            <a:r>
              <a:rPr b="1" lang="en-US" sz="2200">
                <a:solidFill>
                  <a:schemeClr val="dk1"/>
                </a:solidFill>
                <a:latin typeface="Constantia"/>
                <a:ea typeface="Constantia"/>
                <a:cs typeface="Constantia"/>
                <a:sym typeface="Constantia"/>
              </a:rPr>
              <a:t>('Hello', 'shahidha, How do you </a:t>
            </a:r>
            <a:r>
              <a:rPr b="1" lang="en-US" sz="2000">
                <a:solidFill>
                  <a:schemeClr val="dk1"/>
                </a:solidFill>
                <a:latin typeface="Constantia"/>
                <a:ea typeface="Constantia"/>
                <a:cs typeface="Constantia"/>
                <a:sym typeface="Constantia"/>
              </a:rPr>
              <a:t>do?')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nvSpPr>
        <p:spPr>
          <a:xfrm>
            <a:off x="457200" y="304805"/>
            <a:ext cx="8153400" cy="66479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Arbitrary Arguments</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def arb(*names):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"""This function greets all</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the person in the names tuple."""</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 names is a tuple with arguments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for name in names: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print("Hello",name)</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arb("Monica","Lavanya","Shahidha","Sheela")</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('Hello', 'Monica')</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('Hello', 'Lavanya')</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('Hello', 'Shahidha')</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('Hello', 'Sheela')</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533400" y="381005"/>
            <a:ext cx="8001000" cy="74789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onstantia"/>
                <a:ea typeface="Constantia"/>
                <a:cs typeface="Constantia"/>
                <a:sym typeface="Constantia"/>
              </a:rPr>
              <a:t>To use *args and **kwargs in Python</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onstantia"/>
                <a:ea typeface="Constantia"/>
                <a:cs typeface="Constantia"/>
                <a:sym typeface="Constantia"/>
              </a:rPr>
              <a:t>The special syntax, *args and **kwargs in function definitions is used to pass a variable number of arguments to a function.</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onstantia"/>
                <a:ea typeface="Constantia"/>
                <a:cs typeface="Constantia"/>
                <a:sym typeface="Constantia"/>
              </a:rPr>
              <a:t>The single asterisk form(*args) is used to pass a non-keyworded, variable-length argument list.</a:t>
            </a:r>
            <a:endParaRPr/>
          </a:p>
          <a:p>
            <a:pPr indent="-203200" lvl="0" marL="0" marR="0" rtl="0" algn="l">
              <a:spcBef>
                <a:spcPts val="0"/>
              </a:spcBef>
              <a:spcAft>
                <a:spcPts val="0"/>
              </a:spcAft>
              <a:buClr>
                <a:schemeClr val="dk1"/>
              </a:buClr>
              <a:buSzPts val="3200"/>
              <a:buFont typeface="Noto Sans Symbols"/>
              <a:buChar char="⮚"/>
            </a:pPr>
            <a:r>
              <a:rPr lang="en-US" sz="3200">
                <a:solidFill>
                  <a:schemeClr val="dk1"/>
                </a:solidFill>
                <a:latin typeface="Constantia"/>
                <a:ea typeface="Constantia"/>
                <a:cs typeface="Constantia"/>
                <a:sym typeface="Constantia"/>
              </a:rPr>
              <a:t>The double asterisk form is used to pass keyworded, variable-length argument list.  Here is an example of how to pass the non-keyworded form. This example passes one formal(positional) arguments and two more variable length arguments.</a:t>
            </a:r>
            <a:endParaRPr/>
          </a:p>
          <a:p>
            <a:pPr indent="0" lvl="0" marL="0" marR="0" rtl="0" algn="l">
              <a:spcBef>
                <a:spcPts val="0"/>
              </a:spcBef>
              <a:spcAft>
                <a:spcPts val="0"/>
              </a:spcAft>
              <a:buNone/>
            </a:pPr>
            <a:r>
              <a:t/>
            </a:r>
            <a:endParaRPr sz="3200">
              <a:solidFill>
                <a:schemeClr val="dk1"/>
              </a:solidFill>
              <a:latin typeface="Constantia"/>
              <a:ea typeface="Constantia"/>
              <a:cs typeface="Constantia"/>
              <a:sym typeface="Constantia"/>
            </a:endParaRPr>
          </a:p>
          <a:p>
            <a:pPr indent="0" lvl="0" marL="0" marR="0" rtl="0" algn="ctr">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ctr">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nvSpPr>
        <p:spPr>
          <a:xfrm>
            <a:off x="228600" y="304800"/>
            <a:ext cx="868680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def test_variable(sstar, **dstar):</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print("\n"*50)</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print("formal arg: ",sstar)</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for v in dstar:</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print("another keyword arg: %s: %s") % (v,dstar[v])</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test_variable(sstar=101, name="Ashok",sal=10000)</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40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('formal arg: ', 101)</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another keyword arg: name: Ashok</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another keyword arg: sal: 10000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nvSpPr>
        <p:spPr>
          <a:xfrm>
            <a:off x="457200" y="457200"/>
            <a:ext cx="8001000" cy="61247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Function Overloading Example:</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def a(x=None):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if x is None: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print("Who are you?")</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else: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      print("Hai hello")</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a("Ashok")</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a()</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Hai hello</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Who are you?</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nvSpPr>
        <p:spPr>
          <a:xfrm>
            <a:off x="457200" y="381005"/>
            <a:ext cx="78486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def sum(a,b=0,c=0):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if(b,c) is not (0):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print("Sum",a+b+c)</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elif (c) is 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print("Sum",a+b)</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print("Sum",a)</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sum(10,20,30)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sum(220,330)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sum(300)</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 60)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 550)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('Sum', 300)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nvSpPr>
        <p:spPr>
          <a:xfrm>
            <a:off x="381000" y="381001"/>
            <a:ext cx="8382000" cy="68941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Recursive Function</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Recursion is the process of defining something in terms of itself.</a:t>
            </a:r>
            <a:endParaRPr b="1" sz="36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3600">
                <a:solidFill>
                  <a:schemeClr val="dk1"/>
                </a:solidFill>
                <a:latin typeface="Constantia"/>
                <a:ea typeface="Constantia"/>
                <a:cs typeface="Constantia"/>
                <a:sym typeface="Constantia"/>
              </a:rPr>
              <a:t>Example: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def calc_factorial(x):</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"""This is a recursive function</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to find the factorial of an integer"""</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if x == 1:</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return 1</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return (x * calc_factorial(x-1))</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num = 4</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print("The factorial of", num, "is", calc_factorial(num))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('The factorial of', 4, 'is', 24)</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nvSpPr>
        <p:spPr>
          <a:xfrm>
            <a:off x="381000" y="457200"/>
            <a:ext cx="8305800" cy="64017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Lambda functions</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In Python, anonymous function is a </a:t>
            </a:r>
            <a:r>
              <a:rPr lang="en-US" sz="2800" u="sng">
                <a:solidFill>
                  <a:schemeClr val="dk1"/>
                </a:solidFill>
                <a:latin typeface="Constantia"/>
                <a:ea typeface="Constantia"/>
                <a:cs typeface="Constantia"/>
                <a:sym typeface="Constantia"/>
                <a:hlinkClick r:id="rId3">
                  <a:extLst>
                    <a:ext uri="{A12FA001-AC4F-418D-AE19-62706E023703}">
                      <ahyp:hlinkClr val="tx"/>
                    </a:ext>
                  </a:extLst>
                </a:hlinkClick>
              </a:rPr>
              <a:t>function</a:t>
            </a:r>
            <a:r>
              <a:rPr lang="en-US" sz="2800">
                <a:solidFill>
                  <a:schemeClr val="dk1"/>
                </a:solidFill>
                <a:latin typeface="Constantia"/>
                <a:ea typeface="Constantia"/>
                <a:cs typeface="Constantia"/>
                <a:sym typeface="Constantia"/>
              </a:rPr>
              <a:t> that is defined without a name.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While normal functions are defined using the def keyword, in Python anonymous functions are defined using the lambda keyword.</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Hence, anonymous functions are also called lambda functions.</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Syntax of Lambda Function in python</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lambda arguments: expression</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Example:</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double = lambda x: x * 2</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 10</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print(double(5))</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nvSpPr>
        <p:spPr>
          <a:xfrm>
            <a:off x="457200" y="457200"/>
            <a:ext cx="8382000" cy="64633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Constantia"/>
                <a:ea typeface="Constantia"/>
                <a:cs typeface="Constantia"/>
                <a:sym typeface="Constantia"/>
              </a:rPr>
              <a:t>How to import modules?</a:t>
            </a:r>
            <a:endParaRPr/>
          </a:p>
          <a:p>
            <a:pPr indent="0" lvl="0" marL="0" marR="0" rtl="0" algn="l">
              <a:spcBef>
                <a:spcPts val="0"/>
              </a:spcBef>
              <a:spcAft>
                <a:spcPts val="0"/>
              </a:spcAft>
              <a:buNone/>
            </a:pPr>
            <a:r>
              <a:t/>
            </a:r>
            <a:endParaRPr sz="16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def jkaddition(x,y):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a=x+y</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return(a)</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def jksubtraction(x,y):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return(a)</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def jkmultiplication(x,y):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return(a)</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def jkdivision(x,y):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a=x/y</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return(a)</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Save the file name as jksample.</a:t>
            </a:r>
            <a:endParaRPr/>
          </a:p>
          <a:p>
            <a:pPr indent="0" lvl="0" marL="0" marR="0" rtl="0" algn="l">
              <a:spcBef>
                <a:spcPts val="0"/>
              </a:spcBef>
              <a:spcAft>
                <a:spcPts val="0"/>
              </a:spcAft>
              <a:buNone/>
            </a:pPr>
            <a:r>
              <a:rPr b="1" lang="en-US" sz="1800">
                <a:solidFill>
                  <a:schemeClr val="dk1"/>
                </a:solidFill>
                <a:latin typeface="Constantia"/>
                <a:ea typeface="Constantia"/>
                <a:cs typeface="Constantia"/>
                <a:sym typeface="Constantia"/>
              </a:rPr>
              <a:t>How to call from python prompt?</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 import jksample</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&gt;&gt;&gt; print jkmultiplication(4,5)</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20</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&gt;&gt;&gt; print jkaddition(56,67)</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113</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&gt;&gt;&gt; print jkdivision(9,3)</a:t>
            </a:r>
            <a:endParaRPr/>
          </a:p>
          <a:p>
            <a:pPr indent="0" lvl="0" marL="0" marR="0" rtl="0" algn="l">
              <a:spcBef>
                <a:spcPts val="0"/>
              </a:spcBef>
              <a:spcAft>
                <a:spcPts val="0"/>
              </a:spcAft>
              <a:buNone/>
            </a:pPr>
            <a:r>
              <a:rPr lang="en-US" sz="1800">
                <a:solidFill>
                  <a:schemeClr val="dk1"/>
                </a:solidFill>
                <a:latin typeface="Constantia"/>
                <a:ea typeface="Constantia"/>
                <a:cs typeface="Constantia"/>
                <a:sym typeface="Constantia"/>
              </a:rPr>
              <a:t>3</a:t>
            </a:r>
            <a:endParaRPr sz="1800">
              <a:solidFill>
                <a:schemeClr val="dk1"/>
              </a:solidFill>
              <a:latin typeface="Constantia"/>
              <a:ea typeface="Constantia"/>
              <a:cs typeface="Constantia"/>
              <a:sym typeface="Constant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9"/>
          <p:cNvSpPr txBox="1"/>
          <p:nvPr/>
        </p:nvSpPr>
        <p:spPr>
          <a:xfrm>
            <a:off x="228600" y="304800"/>
            <a:ext cx="8610600" cy="7171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onstantia"/>
                <a:ea typeface="Constantia"/>
                <a:cs typeface="Constantia"/>
                <a:sym typeface="Constantia"/>
              </a:rPr>
              <a:t>What are modules in Python?</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Modules refer to a file containing Python statements and definitions.</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Create a module and save it as a modules: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def add(a, b):</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"""This program adds two</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numbers and return the result"""</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result = a + b</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return result</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Import modules: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&gt;&gt;&gt; import modules</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Using the module name we can access the function using the dot . operator.</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&gt;&gt;&gt; modules.add(45,56)</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101</a:t>
            </a:r>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447800" y="609600"/>
            <a:ext cx="5181600" cy="8382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if...else Statement</a:t>
            </a:r>
            <a:endParaRPr/>
          </a:p>
        </p:txBody>
      </p:sp>
      <p:sp>
        <p:nvSpPr>
          <p:cNvPr id="133" name="Google Shape;133;p5"/>
          <p:cNvSpPr txBox="1"/>
          <p:nvPr>
            <p:ph idx="3" type="body"/>
          </p:nvPr>
        </p:nvSpPr>
        <p:spPr>
          <a:xfrm>
            <a:off x="228600" y="2514600"/>
            <a:ext cx="3962400" cy="2590800"/>
          </a:xfrm>
          <a:prstGeom prst="rect">
            <a:avLst/>
          </a:prstGeom>
          <a:noFill/>
          <a:ln>
            <a:noFill/>
          </a:ln>
        </p:spPr>
        <p:txBody>
          <a:bodyPr anchorCtr="0" anchor="t" bIns="45700" lIns="91425" spcFirstLastPara="1" rIns="91425" wrap="square" tIns="0">
            <a:noAutofit/>
          </a:bodyPr>
          <a:lstStyle/>
          <a:p>
            <a:pPr indent="-274286" lvl="0" marL="274286" rtl="0" algn="l">
              <a:spcBef>
                <a:spcPts val="0"/>
              </a:spcBef>
              <a:spcAft>
                <a:spcPts val="0"/>
              </a:spcAft>
              <a:buSzPts val="2660"/>
              <a:buNone/>
            </a:pPr>
            <a:r>
              <a:rPr b="1" lang="en-US" sz="2800"/>
              <a:t>SYNTAX</a:t>
            </a:r>
            <a:endParaRPr/>
          </a:p>
          <a:p>
            <a:pPr indent="-274286" lvl="0" marL="274286" rtl="0" algn="l">
              <a:spcBef>
                <a:spcPts val="480"/>
              </a:spcBef>
              <a:spcAft>
                <a:spcPts val="0"/>
              </a:spcAft>
              <a:buSzPts val="2280"/>
              <a:buNone/>
            </a:pPr>
            <a:r>
              <a:rPr lang="en-US" sz="2400"/>
              <a:t>if test expression: </a:t>
            </a:r>
            <a:endParaRPr/>
          </a:p>
          <a:p>
            <a:pPr indent="-274286" lvl="0" marL="274286" rtl="0" algn="l">
              <a:spcBef>
                <a:spcPts val="480"/>
              </a:spcBef>
              <a:spcAft>
                <a:spcPts val="0"/>
              </a:spcAft>
              <a:buSzPts val="2280"/>
              <a:buNone/>
            </a:pPr>
            <a:r>
              <a:rPr lang="en-US" sz="2400"/>
              <a:t>	Body of if </a:t>
            </a:r>
            <a:endParaRPr/>
          </a:p>
          <a:p>
            <a:pPr indent="-274286" lvl="0" marL="274286" rtl="0" algn="l">
              <a:spcBef>
                <a:spcPts val="480"/>
              </a:spcBef>
              <a:spcAft>
                <a:spcPts val="0"/>
              </a:spcAft>
              <a:buSzPts val="2280"/>
              <a:buNone/>
            </a:pPr>
            <a:r>
              <a:rPr lang="en-US" sz="2400"/>
              <a:t>else:</a:t>
            </a:r>
            <a:endParaRPr/>
          </a:p>
          <a:p>
            <a:pPr indent="-274286" lvl="0" marL="274286" rtl="0" algn="l">
              <a:spcBef>
                <a:spcPts val="480"/>
              </a:spcBef>
              <a:spcAft>
                <a:spcPts val="0"/>
              </a:spcAft>
              <a:buSzPts val="2280"/>
              <a:buNone/>
            </a:pPr>
            <a:r>
              <a:rPr lang="en-US" sz="2400"/>
              <a:t>	Body of else</a:t>
            </a:r>
            <a:endParaRPr/>
          </a:p>
        </p:txBody>
      </p:sp>
      <p:sp>
        <p:nvSpPr>
          <p:cNvPr id="134" name="Google Shape;134;p5"/>
          <p:cNvSpPr txBox="1"/>
          <p:nvPr/>
        </p:nvSpPr>
        <p:spPr>
          <a:xfrm>
            <a:off x="4191000" y="2362200"/>
            <a:ext cx="4343400" cy="24314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baseline="-25000" lang="en-US" sz="4800">
                <a:solidFill>
                  <a:schemeClr val="dk1"/>
                </a:solidFill>
                <a:latin typeface="Constantia"/>
                <a:ea typeface="Constantia"/>
                <a:cs typeface="Constantia"/>
                <a:sym typeface="Constantia"/>
              </a:rPr>
              <a:t>EXAMPLE</a:t>
            </a:r>
            <a:r>
              <a:rPr b="1" baseline="-25000" lang="en-US" sz="3200">
                <a:solidFill>
                  <a:schemeClr val="dk1"/>
                </a:solidFill>
                <a:latin typeface="Constantia"/>
                <a:ea typeface="Constantia"/>
                <a:cs typeface="Constantia"/>
                <a:sym typeface="Constantia"/>
              </a:rPr>
              <a:t>:</a:t>
            </a:r>
            <a:endParaRPr b="1" baseline="-25000" sz="32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num = 3</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if num &gt;= 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print("Positive or Zero")</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print("Negative number")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nvSpPr>
        <p:spPr>
          <a:xfrm>
            <a:off x="228600" y="304800"/>
            <a:ext cx="8458200" cy="71096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Python import statement:</a:t>
            </a:r>
            <a:endParaRPr/>
          </a:p>
          <a:p>
            <a:pPr indent="0" lvl="0" marL="0" marR="0" rtl="0" algn="l">
              <a:spcBef>
                <a:spcPts val="0"/>
              </a:spcBef>
              <a:spcAft>
                <a:spcPts val="0"/>
              </a:spcAft>
              <a:buNone/>
            </a:pPr>
            <a:r>
              <a:t/>
            </a:r>
            <a:endParaRPr b="1"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import math</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print("The value of pi is", math.pi)</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('The value of pi is', 3.141592653589793)</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Import with renaming</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import math as m</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print("The value of pi is", m.pi)</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Output:</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('The value of pi is', 3.141592653589793)</a:t>
            </a:r>
            <a:endParaRPr/>
          </a:p>
          <a:p>
            <a:pPr indent="0" lvl="0" marL="0" marR="0" rtl="0" algn="l">
              <a:spcBef>
                <a:spcPts val="0"/>
              </a:spcBef>
              <a:spcAft>
                <a:spcPts val="0"/>
              </a:spcAft>
              <a:buNone/>
            </a:pPr>
            <a:r>
              <a:t/>
            </a:r>
            <a:endParaRPr b="1"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nvSpPr>
        <p:spPr>
          <a:xfrm>
            <a:off x="304800" y="457205"/>
            <a:ext cx="84582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Python Module Search Path</a:t>
            </a:r>
            <a:endParaRPr/>
          </a:p>
          <a:p>
            <a:pPr indent="0" lvl="0" marL="0" marR="0" rtl="0" algn="l">
              <a:spcBef>
                <a:spcPts val="0"/>
              </a:spcBef>
              <a:spcAft>
                <a:spcPts val="0"/>
              </a:spcAft>
              <a:buNone/>
            </a:pPr>
            <a:r>
              <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&gt;&gt;&gt; import sys</a:t>
            </a:r>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&gt;&gt;&gt; sys.path</a:t>
            </a:r>
            <a:endParaRPr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2800">
                <a:solidFill>
                  <a:schemeClr val="dk1"/>
                </a:solidFill>
                <a:latin typeface="Constantia"/>
                <a:ea typeface="Constantia"/>
                <a:cs typeface="Constantia"/>
                <a:sym typeface="Constantia"/>
              </a:rPr>
              <a:t>[‘E:/Nandhini/python', 'C:\\Python27\\Lib\\idlelib', 'C:\\Windows\\system32\\python27.zip', 'C:\\Python27\\DLLs', 'C:\\Python27\\lib', 'C:\\Python27\\lib\\plat-win', 'C:\\Python27\\lib\\lib-tk', 'C:\\Python27', 'C:\\Python27\\lib\\site-packages', 'C:\\Python27\\lib\\site-packages\\xlrd-1.2.0-py2.7.egg', 'C:\\Python27\\lib\\site-packages\\xlwt-1.3.0-py2.7.egg']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idx="1" type="body"/>
          </p:nvPr>
        </p:nvSpPr>
        <p:spPr>
          <a:xfrm>
            <a:off x="457200" y="304800"/>
            <a:ext cx="8229600" cy="5897568"/>
          </a:xfrm>
          <a:prstGeom prst="rect">
            <a:avLst/>
          </a:prstGeom>
          <a:noFill/>
          <a:ln>
            <a:noFill/>
          </a:ln>
        </p:spPr>
        <p:txBody>
          <a:bodyPr anchorCtr="0" anchor="t" bIns="45700" lIns="91425" spcFirstLastPara="1" rIns="91425" wrap="square" tIns="45700">
            <a:noAutofit/>
          </a:bodyPr>
          <a:lstStyle/>
          <a:p>
            <a:pPr indent="-274286" lvl="0" marL="274286" rtl="0" algn="ctr">
              <a:spcBef>
                <a:spcPts val="0"/>
              </a:spcBef>
              <a:spcAft>
                <a:spcPts val="0"/>
              </a:spcAft>
              <a:buSzPts val="2660"/>
              <a:buNone/>
            </a:pPr>
            <a:r>
              <a:rPr b="1" lang="en-US" sz="2800"/>
              <a:t>PROGRAMS FOR PRACTICE</a:t>
            </a:r>
            <a:endParaRPr b="1" sz="2800"/>
          </a:p>
          <a:p>
            <a:pPr indent="0" lvl="0" marL="0" rtl="0" algn="l">
              <a:spcBef>
                <a:spcPts val="0"/>
              </a:spcBef>
              <a:spcAft>
                <a:spcPts val="0"/>
              </a:spcAft>
              <a:buSzPts val="2090"/>
              <a:buNone/>
            </a:pPr>
            <a:r>
              <a:rPr lang="en-US" sz="2200"/>
              <a:t>Python program to add two numbers</a:t>
            </a:r>
            <a:endParaRPr/>
          </a:p>
          <a:p>
            <a:pPr indent="-274286" lvl="0" marL="274286" rtl="0" algn="l">
              <a:spcBef>
                <a:spcPts val="440"/>
              </a:spcBef>
              <a:spcAft>
                <a:spcPts val="0"/>
              </a:spcAft>
              <a:buSzPts val="2090"/>
              <a:buNone/>
            </a:pPr>
            <a:r>
              <a:rPr lang="en-US" sz="2200"/>
              <a:t>Python Program for factorial of a number</a:t>
            </a:r>
            <a:endParaRPr/>
          </a:p>
          <a:p>
            <a:pPr indent="-274286" lvl="0" marL="274286" rtl="0" algn="l">
              <a:spcBef>
                <a:spcPts val="440"/>
              </a:spcBef>
              <a:spcAft>
                <a:spcPts val="0"/>
              </a:spcAft>
              <a:buSzPts val="2090"/>
              <a:buNone/>
            </a:pPr>
            <a:r>
              <a:rPr lang="en-US" sz="2200"/>
              <a:t>Python Program for simple interest</a:t>
            </a:r>
            <a:endParaRPr/>
          </a:p>
          <a:p>
            <a:pPr indent="-274286" lvl="0" marL="274286" rtl="0" algn="l">
              <a:spcBef>
                <a:spcPts val="440"/>
              </a:spcBef>
              <a:spcAft>
                <a:spcPts val="0"/>
              </a:spcAft>
              <a:buSzPts val="2090"/>
              <a:buNone/>
            </a:pPr>
            <a:r>
              <a:rPr lang="en-US" sz="2200"/>
              <a:t>Python Program for compound interest</a:t>
            </a:r>
            <a:endParaRPr/>
          </a:p>
          <a:p>
            <a:pPr indent="-274286" lvl="0" marL="274286" rtl="0" algn="l">
              <a:spcBef>
                <a:spcPts val="440"/>
              </a:spcBef>
              <a:spcAft>
                <a:spcPts val="0"/>
              </a:spcAft>
              <a:buSzPts val="2090"/>
              <a:buNone/>
            </a:pPr>
            <a:r>
              <a:rPr lang="en-US" sz="2200"/>
              <a:t>Python Program to check Armstrong Number</a:t>
            </a:r>
            <a:endParaRPr/>
          </a:p>
          <a:p>
            <a:pPr indent="-274286" lvl="0" marL="274286" rtl="0" algn="l">
              <a:spcBef>
                <a:spcPts val="440"/>
              </a:spcBef>
              <a:spcAft>
                <a:spcPts val="0"/>
              </a:spcAft>
              <a:buSzPts val="2090"/>
              <a:buNone/>
            </a:pPr>
            <a:r>
              <a:rPr lang="en-US" sz="2200"/>
              <a:t>Python Program for Fibonacci numbers</a:t>
            </a:r>
            <a:endParaRPr/>
          </a:p>
          <a:p>
            <a:pPr indent="-274286" lvl="0" marL="274286" rtl="0" algn="l">
              <a:spcBef>
                <a:spcPts val="440"/>
              </a:spcBef>
              <a:spcAft>
                <a:spcPts val="0"/>
              </a:spcAft>
              <a:buSzPts val="2090"/>
              <a:buNone/>
            </a:pPr>
            <a:r>
              <a:rPr lang="en-US" sz="2200"/>
              <a:t>Python Program to Find the Square Root</a:t>
            </a:r>
            <a:endParaRPr/>
          </a:p>
          <a:p>
            <a:pPr indent="-274286" lvl="0" marL="274286" rtl="0" algn="l">
              <a:spcBef>
                <a:spcPts val="440"/>
              </a:spcBef>
              <a:spcAft>
                <a:spcPts val="0"/>
              </a:spcAft>
              <a:buSzPts val="2090"/>
              <a:buNone/>
            </a:pPr>
            <a:r>
              <a:rPr lang="en-US" sz="2200"/>
              <a:t>Python Program to Calculate the Area of a Triangle</a:t>
            </a:r>
            <a:endParaRPr/>
          </a:p>
          <a:p>
            <a:pPr indent="-274286" lvl="0" marL="274286" rtl="0" algn="l">
              <a:spcBef>
                <a:spcPts val="440"/>
              </a:spcBef>
              <a:spcAft>
                <a:spcPts val="0"/>
              </a:spcAft>
              <a:buSzPts val="2090"/>
              <a:buNone/>
            </a:pPr>
            <a:r>
              <a:rPr lang="en-US" sz="2200"/>
              <a:t>Python Program to Solve Quadratic Equation</a:t>
            </a:r>
            <a:endParaRPr/>
          </a:p>
          <a:p>
            <a:pPr indent="-274286" lvl="0" marL="274286" rtl="0" algn="l">
              <a:spcBef>
                <a:spcPts val="440"/>
              </a:spcBef>
              <a:spcAft>
                <a:spcPts val="0"/>
              </a:spcAft>
              <a:buSzPts val="2090"/>
              <a:buNone/>
            </a:pPr>
            <a:r>
              <a:rPr lang="en-US" sz="2200"/>
              <a:t>Python Program to Swap Two Variables</a:t>
            </a:r>
            <a:endParaRPr/>
          </a:p>
          <a:p>
            <a:pPr indent="-274286" lvl="0" marL="274286" rtl="0" algn="l">
              <a:spcBef>
                <a:spcPts val="440"/>
              </a:spcBef>
              <a:spcAft>
                <a:spcPts val="0"/>
              </a:spcAft>
              <a:buSzPts val="2090"/>
              <a:buNone/>
            </a:pPr>
            <a:r>
              <a:rPr lang="en-US" sz="2200"/>
              <a:t>Python Program to Check Leap Year</a:t>
            </a:r>
            <a:endParaRPr/>
          </a:p>
          <a:p>
            <a:pPr indent="-274286" lvl="0" marL="274286" rtl="0" algn="l">
              <a:spcBef>
                <a:spcPts val="440"/>
              </a:spcBef>
              <a:spcAft>
                <a:spcPts val="0"/>
              </a:spcAft>
              <a:buSzPts val="2090"/>
              <a:buNone/>
            </a:pPr>
            <a:r>
              <a:rPr lang="en-US" sz="2200"/>
              <a:t>Python Program to Find the Largest Among Three Numbers</a:t>
            </a:r>
            <a:endParaRPr/>
          </a:p>
          <a:p>
            <a:pPr indent="-274286" lvl="0" marL="274286" rtl="0" algn="l">
              <a:spcBef>
                <a:spcPts val="440"/>
              </a:spcBef>
              <a:spcAft>
                <a:spcPts val="0"/>
              </a:spcAft>
              <a:buSzPts val="2090"/>
              <a:buNone/>
            </a:pPr>
            <a:r>
              <a:rPr lang="en-US" sz="2200"/>
              <a:t>Python Program to Check Prime Number</a:t>
            </a:r>
            <a:endParaRPr/>
          </a:p>
          <a:p>
            <a:pPr indent="-274286" lvl="0" marL="274286" rtl="0" algn="l">
              <a:spcBef>
                <a:spcPts val="440"/>
              </a:spcBef>
              <a:spcAft>
                <a:spcPts val="0"/>
              </a:spcAft>
              <a:buSzPts val="2090"/>
              <a:buNone/>
            </a:pPr>
            <a:r>
              <a:rPr lang="en-US" sz="2200"/>
              <a:t>Python Program to Check if a Number is Positive, Negative or 0</a:t>
            </a:r>
            <a:endParaRPr/>
          </a:p>
          <a:p>
            <a:pPr indent="-274286" lvl="0" marL="274286" rtl="0" algn="l">
              <a:spcBef>
                <a:spcPts val="520"/>
              </a:spcBef>
              <a:spcAft>
                <a:spcPts val="0"/>
              </a:spcAft>
              <a:buSzPts val="2090"/>
              <a:buNone/>
            </a:pPr>
            <a:r>
              <a:rPr lang="en-US" sz="2200"/>
              <a:t>Python Program to Check if </a:t>
            </a:r>
            <a:r>
              <a:rPr lang="en-US"/>
              <a:t>a Number is Odd or Even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nvSpPr>
        <p:spPr>
          <a:xfrm>
            <a:off x="304800" y="228605"/>
            <a:ext cx="8153400"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1.</a:t>
            </a:r>
            <a:r>
              <a:rPr lang="en-US" sz="2400">
                <a:solidFill>
                  <a:schemeClr val="dk1"/>
                </a:solidFill>
                <a:latin typeface="Constantia"/>
                <a:ea typeface="Constantia"/>
                <a:cs typeface="Constantia"/>
                <a:sym typeface="Constantia"/>
              </a:rPr>
              <a:t> Write a Python function to find the Max of three numbers.</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2.</a:t>
            </a:r>
            <a:r>
              <a:rPr lang="en-US" sz="2400">
                <a:solidFill>
                  <a:schemeClr val="dk1"/>
                </a:solidFill>
                <a:latin typeface="Constantia"/>
                <a:ea typeface="Constantia"/>
                <a:cs typeface="Constantia"/>
                <a:sym typeface="Constantia"/>
              </a:rPr>
              <a:t> Write a Python program to reverse a string.</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3.</a:t>
            </a:r>
            <a:r>
              <a:rPr lang="en-US" sz="2400">
                <a:solidFill>
                  <a:schemeClr val="dk1"/>
                </a:solidFill>
                <a:latin typeface="Constantia"/>
                <a:ea typeface="Constantia"/>
                <a:cs typeface="Constantia"/>
                <a:sym typeface="Constantia"/>
              </a:rPr>
              <a:t> Write a Python function to calculate the factorial of a number (a non-negative integer). </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4.</a:t>
            </a:r>
            <a:r>
              <a:rPr lang="en-US" sz="2400">
                <a:solidFill>
                  <a:schemeClr val="dk1"/>
                </a:solidFill>
                <a:latin typeface="Constantia"/>
                <a:ea typeface="Constantia"/>
                <a:cs typeface="Constantia"/>
                <a:sym typeface="Constantia"/>
              </a:rPr>
              <a:t> Write a Python function to check whether a number is in a given range.</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5</a:t>
            </a:r>
            <a:r>
              <a:rPr lang="en-US" sz="2400">
                <a:solidFill>
                  <a:schemeClr val="dk1"/>
                </a:solidFill>
                <a:latin typeface="Constantia"/>
                <a:ea typeface="Constantia"/>
                <a:cs typeface="Constantia"/>
                <a:sym typeface="Constantia"/>
              </a:rPr>
              <a:t>. Write a Python program to print the even numbers from a given list.</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6.</a:t>
            </a:r>
            <a:r>
              <a:rPr lang="en-US" sz="2400">
                <a:solidFill>
                  <a:schemeClr val="dk1"/>
                </a:solidFill>
                <a:latin typeface="Constantia"/>
                <a:ea typeface="Constantia"/>
                <a:cs typeface="Constantia"/>
                <a:sym typeface="Constantia"/>
              </a:rPr>
              <a:t> Write a Python function to check whether a number is perfect or not.</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7.</a:t>
            </a:r>
            <a:r>
              <a:rPr lang="en-US" sz="2400">
                <a:solidFill>
                  <a:schemeClr val="dk1"/>
                </a:solidFill>
                <a:latin typeface="Constantia"/>
                <a:ea typeface="Constantia"/>
                <a:cs typeface="Constantia"/>
                <a:sym typeface="Constantia"/>
              </a:rPr>
              <a:t> Write a Python function that checks whether a passed string is palindrome or not.</a:t>
            </a:r>
            <a:endParaRPr/>
          </a:p>
          <a:p>
            <a:pPr indent="0" lvl="0" marL="0" marR="0" rtl="0" algn="l">
              <a:spcBef>
                <a:spcPts val="0"/>
              </a:spcBef>
              <a:spcAft>
                <a:spcPts val="0"/>
              </a:spcAft>
              <a:buNone/>
            </a:pPr>
            <a:r>
              <a:rPr b="1" lang="en-US" sz="2400">
                <a:solidFill>
                  <a:schemeClr val="dk1"/>
                </a:solidFill>
                <a:latin typeface="Constantia"/>
                <a:ea typeface="Constantia"/>
                <a:cs typeface="Constantia"/>
                <a:sym typeface="Constantia"/>
              </a:rPr>
              <a:t>8..</a:t>
            </a:r>
            <a:r>
              <a:rPr lang="en-US" sz="2400">
                <a:solidFill>
                  <a:schemeClr val="dk1"/>
                </a:solidFill>
                <a:latin typeface="Constantia"/>
                <a:ea typeface="Constantia"/>
                <a:cs typeface="Constantia"/>
                <a:sym typeface="Constantia"/>
              </a:rPr>
              <a:t> Write a Python function to create and print a list where the values are square of numbers between 1 and 30 (both included).</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9. Python Program to Display Calendar.</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10. Python Program to Sort Words in Alphabetic Order.</a:t>
            </a:r>
            <a:endParaRPr/>
          </a:p>
          <a:p>
            <a:pPr indent="0" lvl="0" marL="0" marR="0" rtl="0" algn="l">
              <a:spcBef>
                <a:spcPts val="0"/>
              </a:spcBef>
              <a:spcAft>
                <a:spcPts val="0"/>
              </a:spcAft>
              <a:buNone/>
            </a:pPr>
            <a:r>
              <a:t/>
            </a:r>
            <a:endParaRPr sz="24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b="1" lang="en-US"/>
              <a:t>if...elif...else Statement</a:t>
            </a:r>
            <a:endParaRPr/>
          </a:p>
        </p:txBody>
      </p:sp>
      <p:sp>
        <p:nvSpPr>
          <p:cNvPr id="140" name="Google Shape;140;p6"/>
          <p:cNvSpPr txBox="1"/>
          <p:nvPr>
            <p:ph idx="3" type="body"/>
          </p:nvPr>
        </p:nvSpPr>
        <p:spPr>
          <a:xfrm>
            <a:off x="381000" y="2133600"/>
            <a:ext cx="7696200" cy="2625725"/>
          </a:xfrm>
          <a:prstGeom prst="rect">
            <a:avLst/>
          </a:prstGeom>
          <a:noFill/>
          <a:ln>
            <a:noFill/>
          </a:ln>
        </p:spPr>
        <p:txBody>
          <a:bodyPr anchorCtr="0" anchor="t" bIns="45700" lIns="91425" spcFirstLastPara="1" rIns="91425" wrap="square" tIns="0">
            <a:noAutofit/>
          </a:bodyPr>
          <a:lstStyle/>
          <a:p>
            <a:pPr indent="-274286" lvl="0" marL="274286" rtl="0" algn="l">
              <a:spcBef>
                <a:spcPts val="0"/>
              </a:spcBef>
              <a:spcAft>
                <a:spcPts val="0"/>
              </a:spcAft>
              <a:buSzPts val="3800"/>
              <a:buNone/>
            </a:pPr>
            <a:r>
              <a:rPr b="1" lang="en-US" sz="4000"/>
              <a:t>                      if test expression</a:t>
            </a:r>
            <a:r>
              <a:rPr lang="en-US" sz="4800"/>
              <a:t>: </a:t>
            </a:r>
            <a:endParaRPr/>
          </a:p>
          <a:p>
            <a:pPr indent="-274286" lvl="0" marL="274286" rtl="0" algn="just">
              <a:spcBef>
                <a:spcPts val="960"/>
              </a:spcBef>
              <a:spcAft>
                <a:spcPts val="0"/>
              </a:spcAft>
              <a:buSzPts val="4560"/>
              <a:buNone/>
            </a:pPr>
            <a:r>
              <a:rPr lang="en-US" sz="4800"/>
              <a:t>	            </a:t>
            </a:r>
            <a:r>
              <a:rPr lang="en-US" sz="3600"/>
              <a:t>Body of if elif test expression: </a:t>
            </a:r>
            <a:endParaRPr/>
          </a:p>
          <a:p>
            <a:pPr indent="-274286" lvl="0" marL="274286" rtl="0" algn="just">
              <a:spcBef>
                <a:spcPts val="720"/>
              </a:spcBef>
              <a:spcAft>
                <a:spcPts val="0"/>
              </a:spcAft>
              <a:buSzPts val="3420"/>
              <a:buNone/>
            </a:pPr>
            <a:r>
              <a:rPr lang="en-US" sz="3600"/>
              <a:t>           	          Body of elif else: </a:t>
            </a:r>
            <a:endParaRPr/>
          </a:p>
          <a:p>
            <a:pPr indent="-274286" lvl="0" marL="274286" rtl="0" algn="just">
              <a:spcBef>
                <a:spcPts val="720"/>
              </a:spcBef>
              <a:spcAft>
                <a:spcPts val="0"/>
              </a:spcAft>
              <a:buSzPts val="3420"/>
              <a:buNone/>
            </a:pPr>
            <a:r>
              <a:rPr lang="en-US" sz="3600"/>
              <a:t>	                   Body of else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t/>
            </a:r>
            <a:endParaRPr/>
          </a:p>
        </p:txBody>
      </p:sp>
      <p:pic>
        <p:nvPicPr>
          <p:cNvPr descr="Python_if_elif_else_statement.jpg" id="146" name="Google Shape;146;p7"/>
          <p:cNvPicPr preferRelativeResize="0"/>
          <p:nvPr>
            <p:ph idx="1" type="body"/>
          </p:nvPr>
        </p:nvPicPr>
        <p:blipFill rotWithShape="1">
          <a:blip r:embed="rId3">
            <a:alphaModFix/>
          </a:blip>
          <a:srcRect b="0" l="0" r="0" t="0"/>
          <a:stretch/>
        </p:blipFill>
        <p:spPr>
          <a:xfrm>
            <a:off x="533400" y="685800"/>
            <a:ext cx="8001000" cy="5943600"/>
          </a:xfrm>
          <a:prstGeom prst="rect">
            <a:avLst/>
          </a:prstGeom>
          <a:noFill/>
          <a:ln>
            <a:noFill/>
          </a:ln>
        </p:spPr>
      </p:pic>
      <p:sp>
        <p:nvSpPr>
          <p:cNvPr id="147" name="Google Shape;147;p7"/>
          <p:cNvSpPr/>
          <p:nvPr/>
        </p:nvSpPr>
        <p:spPr>
          <a:xfrm>
            <a:off x="5085735" y="5791200"/>
            <a:ext cx="228600" cy="228600"/>
          </a:xfrm>
          <a:prstGeom prst="flowChartConnector">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nvSpPr>
        <p:spPr>
          <a:xfrm>
            <a:off x="762000" y="990600"/>
            <a:ext cx="6400800" cy="49552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onstantia"/>
                <a:ea typeface="Constantia"/>
                <a:cs typeface="Constantia"/>
                <a:sym typeface="Constantia"/>
              </a:rPr>
              <a:t>Example:</a:t>
            </a:r>
            <a:endParaRPr b="1"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num = 3.4</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if num &gt; 0:</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    print("Positive number")</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elif num == 0:</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    print("Zero")</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else:</a:t>
            </a:r>
            <a:endParaRPr/>
          </a:p>
          <a:p>
            <a:pPr indent="0" lvl="0" marL="0" marR="0" rtl="0" algn="l">
              <a:spcBef>
                <a:spcPts val="0"/>
              </a:spcBef>
              <a:spcAft>
                <a:spcPts val="0"/>
              </a:spcAft>
              <a:buNone/>
            </a:pPr>
            <a:r>
              <a:rPr lang="en-US" sz="3600">
                <a:solidFill>
                  <a:schemeClr val="dk1"/>
                </a:solidFill>
                <a:latin typeface="Constantia"/>
                <a:ea typeface="Constantia"/>
                <a:cs typeface="Constantia"/>
                <a:sym typeface="Constantia"/>
              </a:rPr>
              <a:t>    print("Negative number")</a:t>
            </a:r>
            <a:endParaRPr/>
          </a:p>
          <a:p>
            <a:pPr indent="0" lvl="0" marL="0" marR="0" rtl="0" algn="l">
              <a:spcBef>
                <a:spcPts val="0"/>
              </a:spcBef>
              <a:spcAft>
                <a:spcPts val="0"/>
              </a:spcAft>
              <a:buNone/>
            </a:pPr>
            <a:r>
              <a:t/>
            </a:r>
            <a:endParaRPr sz="3600">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533400" y="457200"/>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b="1" lang="en-US"/>
              <a:t>Nested if statements</a:t>
            </a:r>
            <a:endParaRPr/>
          </a:p>
        </p:txBody>
      </p:sp>
      <p:sp>
        <p:nvSpPr>
          <p:cNvPr id="158" name="Google Shape;158;p9"/>
          <p:cNvSpPr txBox="1"/>
          <p:nvPr>
            <p:ph idx="1" type="body"/>
          </p:nvPr>
        </p:nvSpPr>
        <p:spPr>
          <a:xfrm>
            <a:off x="457200" y="1676400"/>
            <a:ext cx="8229600" cy="685800"/>
          </a:xfrm>
          <a:prstGeom prst="rect">
            <a:avLst/>
          </a:prstGeom>
          <a:noFill/>
          <a:ln>
            <a:noFill/>
          </a:ln>
        </p:spPr>
        <p:txBody>
          <a:bodyPr anchorCtr="0" anchor="t" bIns="45700" lIns="91425" spcFirstLastPara="1" rIns="91425" wrap="square" tIns="45700">
            <a:normAutofit/>
          </a:bodyPr>
          <a:lstStyle/>
          <a:p>
            <a:pPr indent="-274286" lvl="0" marL="274286" rtl="0" algn="l">
              <a:spcBef>
                <a:spcPts val="0"/>
              </a:spcBef>
              <a:spcAft>
                <a:spcPts val="0"/>
              </a:spcAft>
              <a:buSzPts val="2660"/>
              <a:buNone/>
            </a:pPr>
            <a:r>
              <a:rPr b="1" lang="en-US" sz="2800"/>
              <a:t>NESTED IF EXAMPLE</a:t>
            </a:r>
            <a:endParaRPr/>
          </a:p>
        </p:txBody>
      </p:sp>
      <p:sp>
        <p:nvSpPr>
          <p:cNvPr id="159" name="Google Shape;159;p9"/>
          <p:cNvSpPr txBox="1"/>
          <p:nvPr/>
        </p:nvSpPr>
        <p:spPr>
          <a:xfrm>
            <a:off x="457200" y="2362200"/>
            <a:ext cx="7620000" cy="3570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chemeClr val="dk1"/>
                </a:solidFill>
                <a:latin typeface="Constantia"/>
                <a:ea typeface="Constantia"/>
                <a:cs typeface="Constantia"/>
                <a:sym typeface="Constantia"/>
              </a:rPr>
              <a:t>n = float(input("Enter a number: "))</a:t>
            </a:r>
            <a:endParaRPr b="1" sz="2800">
              <a:solidFill>
                <a:schemeClr val="dk1"/>
              </a:solidFill>
              <a:latin typeface="Constantia"/>
              <a:ea typeface="Constantia"/>
              <a:cs typeface="Constantia"/>
              <a:sym typeface="Constantia"/>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if n &gt;= 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a:t>
            </a:r>
            <a:r>
              <a:rPr b="1" lang="en-US" sz="2800">
                <a:solidFill>
                  <a:schemeClr val="dk1"/>
                </a:solidFill>
                <a:latin typeface="Constantia"/>
                <a:ea typeface="Constantia"/>
                <a:cs typeface="Constantia"/>
                <a:sym typeface="Constantia"/>
              </a:rPr>
              <a:t>	if n == 0:</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print("Zero")</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 	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print("Positive number")</a:t>
            </a:r>
            <a:endParaRPr/>
          </a:p>
          <a:p>
            <a:pPr indent="0" lvl="0" marL="0" marR="0" rtl="0" algn="l">
              <a:spcBef>
                <a:spcPts val="0"/>
              </a:spcBef>
              <a:spcAft>
                <a:spcPts val="0"/>
              </a:spcAft>
              <a:buNone/>
            </a:pPr>
            <a:r>
              <a:rPr b="1" lang="en-US" sz="2800">
                <a:solidFill>
                  <a:schemeClr val="dk1"/>
                </a:solidFill>
                <a:latin typeface="Constantia"/>
                <a:ea typeface="Constantia"/>
                <a:cs typeface="Constantia"/>
                <a:sym typeface="Constantia"/>
              </a:rPr>
              <a:t>else:</a:t>
            </a:r>
            <a:endParaRPr/>
          </a:p>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    print("Negative number")</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2019-11-05T14:13:12Z</dcterms:created>
  <dc:creator>csc</dc:creator>
</cp:coreProperties>
</file>