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6" r:id="rId23"/>
    <p:sldId id="277"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F35885-C110-4136-AC67-F896E2DCC6B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B5CF1-2E5F-464E-AEB2-3024BDE56294}" type="slidenum">
              <a:rPr lang="en-US" smtClean="0"/>
              <a:t>‹#›</a:t>
            </a:fld>
            <a:endParaRPr lang="en-US"/>
          </a:p>
        </p:txBody>
      </p:sp>
    </p:spTree>
    <p:extLst>
      <p:ext uri="{BB962C8B-B14F-4D97-AF65-F5344CB8AC3E}">
        <p14:creationId xmlns:p14="http://schemas.microsoft.com/office/powerpoint/2010/main" val="65469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35885-C110-4136-AC67-F896E2DCC6B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B5CF1-2E5F-464E-AEB2-3024BDE56294}" type="slidenum">
              <a:rPr lang="en-US" smtClean="0"/>
              <a:t>‹#›</a:t>
            </a:fld>
            <a:endParaRPr lang="en-US"/>
          </a:p>
        </p:txBody>
      </p:sp>
    </p:spTree>
    <p:extLst>
      <p:ext uri="{BB962C8B-B14F-4D97-AF65-F5344CB8AC3E}">
        <p14:creationId xmlns:p14="http://schemas.microsoft.com/office/powerpoint/2010/main" val="1928831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35885-C110-4136-AC67-F896E2DCC6B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B5CF1-2E5F-464E-AEB2-3024BDE5629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80895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35885-C110-4136-AC67-F896E2DCC6B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B5CF1-2E5F-464E-AEB2-3024BDE56294}" type="slidenum">
              <a:rPr lang="en-US" smtClean="0"/>
              <a:t>‹#›</a:t>
            </a:fld>
            <a:endParaRPr lang="en-US"/>
          </a:p>
        </p:txBody>
      </p:sp>
    </p:spTree>
    <p:extLst>
      <p:ext uri="{BB962C8B-B14F-4D97-AF65-F5344CB8AC3E}">
        <p14:creationId xmlns:p14="http://schemas.microsoft.com/office/powerpoint/2010/main" val="3538959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35885-C110-4136-AC67-F896E2DCC6B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B5CF1-2E5F-464E-AEB2-3024BDE5629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00770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35885-C110-4136-AC67-F896E2DCC6B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B5CF1-2E5F-464E-AEB2-3024BDE56294}" type="slidenum">
              <a:rPr lang="en-US" smtClean="0"/>
              <a:t>‹#›</a:t>
            </a:fld>
            <a:endParaRPr lang="en-US"/>
          </a:p>
        </p:txBody>
      </p:sp>
    </p:spTree>
    <p:extLst>
      <p:ext uri="{BB962C8B-B14F-4D97-AF65-F5344CB8AC3E}">
        <p14:creationId xmlns:p14="http://schemas.microsoft.com/office/powerpoint/2010/main" val="1414184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F35885-C110-4136-AC67-F896E2DCC6B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B5CF1-2E5F-464E-AEB2-3024BDE56294}" type="slidenum">
              <a:rPr lang="en-US" smtClean="0"/>
              <a:t>‹#›</a:t>
            </a:fld>
            <a:endParaRPr lang="en-US"/>
          </a:p>
        </p:txBody>
      </p:sp>
    </p:spTree>
    <p:extLst>
      <p:ext uri="{BB962C8B-B14F-4D97-AF65-F5344CB8AC3E}">
        <p14:creationId xmlns:p14="http://schemas.microsoft.com/office/powerpoint/2010/main" val="3152504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F35885-C110-4136-AC67-F896E2DCC6B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B5CF1-2E5F-464E-AEB2-3024BDE56294}" type="slidenum">
              <a:rPr lang="en-US" smtClean="0"/>
              <a:t>‹#›</a:t>
            </a:fld>
            <a:endParaRPr lang="en-US"/>
          </a:p>
        </p:txBody>
      </p:sp>
    </p:spTree>
    <p:extLst>
      <p:ext uri="{BB962C8B-B14F-4D97-AF65-F5344CB8AC3E}">
        <p14:creationId xmlns:p14="http://schemas.microsoft.com/office/powerpoint/2010/main" val="3794862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F35885-C110-4136-AC67-F896E2DCC6B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B5CF1-2E5F-464E-AEB2-3024BDE56294}" type="slidenum">
              <a:rPr lang="en-US" smtClean="0"/>
              <a:t>‹#›</a:t>
            </a:fld>
            <a:endParaRPr lang="en-US"/>
          </a:p>
        </p:txBody>
      </p:sp>
    </p:spTree>
    <p:extLst>
      <p:ext uri="{BB962C8B-B14F-4D97-AF65-F5344CB8AC3E}">
        <p14:creationId xmlns:p14="http://schemas.microsoft.com/office/powerpoint/2010/main" val="1788255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35885-C110-4136-AC67-F896E2DCC6B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B5CF1-2E5F-464E-AEB2-3024BDE56294}" type="slidenum">
              <a:rPr lang="en-US" smtClean="0"/>
              <a:t>‹#›</a:t>
            </a:fld>
            <a:endParaRPr lang="en-US"/>
          </a:p>
        </p:txBody>
      </p:sp>
    </p:spTree>
    <p:extLst>
      <p:ext uri="{BB962C8B-B14F-4D97-AF65-F5344CB8AC3E}">
        <p14:creationId xmlns:p14="http://schemas.microsoft.com/office/powerpoint/2010/main" val="3280494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F35885-C110-4136-AC67-F896E2DCC6B2}"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B5CF1-2E5F-464E-AEB2-3024BDE56294}" type="slidenum">
              <a:rPr lang="en-US" smtClean="0"/>
              <a:t>‹#›</a:t>
            </a:fld>
            <a:endParaRPr lang="en-US"/>
          </a:p>
        </p:txBody>
      </p:sp>
    </p:spTree>
    <p:extLst>
      <p:ext uri="{BB962C8B-B14F-4D97-AF65-F5344CB8AC3E}">
        <p14:creationId xmlns:p14="http://schemas.microsoft.com/office/powerpoint/2010/main" val="1148335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F35885-C110-4136-AC67-F896E2DCC6B2}" type="datetimeFigureOut">
              <a:rPr lang="en-US" smtClean="0"/>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4B5CF1-2E5F-464E-AEB2-3024BDE56294}" type="slidenum">
              <a:rPr lang="en-US" smtClean="0"/>
              <a:t>‹#›</a:t>
            </a:fld>
            <a:endParaRPr lang="en-US"/>
          </a:p>
        </p:txBody>
      </p:sp>
    </p:spTree>
    <p:extLst>
      <p:ext uri="{BB962C8B-B14F-4D97-AF65-F5344CB8AC3E}">
        <p14:creationId xmlns:p14="http://schemas.microsoft.com/office/powerpoint/2010/main" val="1966650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F35885-C110-4136-AC67-F896E2DCC6B2}" type="datetimeFigureOut">
              <a:rPr lang="en-US" smtClean="0"/>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4B5CF1-2E5F-464E-AEB2-3024BDE56294}" type="slidenum">
              <a:rPr lang="en-US" smtClean="0"/>
              <a:t>‹#›</a:t>
            </a:fld>
            <a:endParaRPr lang="en-US"/>
          </a:p>
        </p:txBody>
      </p:sp>
    </p:spTree>
    <p:extLst>
      <p:ext uri="{BB962C8B-B14F-4D97-AF65-F5344CB8AC3E}">
        <p14:creationId xmlns:p14="http://schemas.microsoft.com/office/powerpoint/2010/main" val="305226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35885-C110-4136-AC67-F896E2DCC6B2}" type="datetimeFigureOut">
              <a:rPr lang="en-US" smtClean="0"/>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4B5CF1-2E5F-464E-AEB2-3024BDE56294}" type="slidenum">
              <a:rPr lang="en-US" smtClean="0"/>
              <a:t>‹#›</a:t>
            </a:fld>
            <a:endParaRPr lang="en-US"/>
          </a:p>
        </p:txBody>
      </p:sp>
    </p:spTree>
    <p:extLst>
      <p:ext uri="{BB962C8B-B14F-4D97-AF65-F5344CB8AC3E}">
        <p14:creationId xmlns:p14="http://schemas.microsoft.com/office/powerpoint/2010/main" val="94558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F35885-C110-4136-AC67-F896E2DCC6B2}"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B5CF1-2E5F-464E-AEB2-3024BDE56294}" type="slidenum">
              <a:rPr lang="en-US" smtClean="0"/>
              <a:t>‹#›</a:t>
            </a:fld>
            <a:endParaRPr lang="en-US"/>
          </a:p>
        </p:txBody>
      </p:sp>
    </p:spTree>
    <p:extLst>
      <p:ext uri="{BB962C8B-B14F-4D97-AF65-F5344CB8AC3E}">
        <p14:creationId xmlns:p14="http://schemas.microsoft.com/office/powerpoint/2010/main" val="1467521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35885-C110-4136-AC67-F896E2DCC6B2}"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B5CF1-2E5F-464E-AEB2-3024BDE56294}" type="slidenum">
              <a:rPr lang="en-US" smtClean="0"/>
              <a:t>‹#›</a:t>
            </a:fld>
            <a:endParaRPr lang="en-US"/>
          </a:p>
        </p:txBody>
      </p:sp>
    </p:spTree>
    <p:extLst>
      <p:ext uri="{BB962C8B-B14F-4D97-AF65-F5344CB8AC3E}">
        <p14:creationId xmlns:p14="http://schemas.microsoft.com/office/powerpoint/2010/main" val="248626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F35885-C110-4136-AC67-F896E2DCC6B2}" type="datetimeFigureOut">
              <a:rPr lang="en-US" smtClean="0"/>
              <a:t>11/4/2020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94B5CF1-2E5F-464E-AEB2-3024BDE56294}" type="slidenum">
              <a:rPr lang="en-US" smtClean="0"/>
              <a:t>‹#›</a:t>
            </a:fld>
            <a:endParaRPr lang="en-US"/>
          </a:p>
        </p:txBody>
      </p:sp>
    </p:spTree>
    <p:extLst>
      <p:ext uri="{BB962C8B-B14F-4D97-AF65-F5344CB8AC3E}">
        <p14:creationId xmlns:p14="http://schemas.microsoft.com/office/powerpoint/2010/main" val="925438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javatpoint.com/python-tkinter-listbox" TargetMode="External"/><Relationship Id="rId13" Type="http://schemas.openxmlformats.org/officeDocument/2006/relationships/hyperlink" Target="https://www.javatpoint.com/python-tkinter-scale" TargetMode="External"/><Relationship Id="rId18" Type="http://schemas.openxmlformats.org/officeDocument/2006/relationships/hyperlink" Target="https://www.javatpoint.com/python-tkinter-panedwindow" TargetMode="External"/><Relationship Id="rId3" Type="http://schemas.openxmlformats.org/officeDocument/2006/relationships/hyperlink" Target="https://www.javatpoint.com/python-tkinter-canvas" TargetMode="External"/><Relationship Id="rId7" Type="http://schemas.openxmlformats.org/officeDocument/2006/relationships/hyperlink" Target="https://www.javatpoint.com/python-tkinter-label" TargetMode="External"/><Relationship Id="rId12" Type="http://schemas.openxmlformats.org/officeDocument/2006/relationships/hyperlink" Target="https://www.javatpoint.com/python-tkinter-radiobutton" TargetMode="External"/><Relationship Id="rId17" Type="http://schemas.openxmlformats.org/officeDocument/2006/relationships/hyperlink" Target="https://www.javatpoint.com/python-tkinter-spinbox" TargetMode="External"/><Relationship Id="rId2" Type="http://schemas.openxmlformats.org/officeDocument/2006/relationships/hyperlink" Target="https://www.javatpoint.com/python-tkinter-button" TargetMode="External"/><Relationship Id="rId16" Type="http://schemas.openxmlformats.org/officeDocument/2006/relationships/hyperlink" Target="https://www.javatpoint.com/python-tkinter-toplevel" TargetMode="External"/><Relationship Id="rId20" Type="http://schemas.openxmlformats.org/officeDocument/2006/relationships/hyperlink" Target="https://www.javatpoint.com/python-tkinter-messagebox" TargetMode="External"/><Relationship Id="rId1" Type="http://schemas.openxmlformats.org/officeDocument/2006/relationships/slideLayout" Target="../slideLayouts/slideLayout2.xml"/><Relationship Id="rId6" Type="http://schemas.openxmlformats.org/officeDocument/2006/relationships/hyperlink" Target="https://www.javatpoint.com/python-tkinter-frame" TargetMode="External"/><Relationship Id="rId11" Type="http://schemas.openxmlformats.org/officeDocument/2006/relationships/hyperlink" Target="https://www.javatpoint.com/python-tkinter-message" TargetMode="External"/><Relationship Id="rId5" Type="http://schemas.openxmlformats.org/officeDocument/2006/relationships/hyperlink" Target="https://www.javatpoint.com/python-tkinter-entry" TargetMode="External"/><Relationship Id="rId15" Type="http://schemas.openxmlformats.org/officeDocument/2006/relationships/hyperlink" Target="https://www.javatpoint.com/python-tkinter-text" TargetMode="External"/><Relationship Id="rId10" Type="http://schemas.openxmlformats.org/officeDocument/2006/relationships/hyperlink" Target="https://www.javatpoint.com/python-tkinter-menu" TargetMode="External"/><Relationship Id="rId19" Type="http://schemas.openxmlformats.org/officeDocument/2006/relationships/hyperlink" Target="https://www.javatpoint.com/python-tkinter-labelframe" TargetMode="External"/><Relationship Id="rId4" Type="http://schemas.openxmlformats.org/officeDocument/2006/relationships/hyperlink" Target="https://www.javatpoint.com/python-tkinter-checkbutton" TargetMode="External"/><Relationship Id="rId9" Type="http://schemas.openxmlformats.org/officeDocument/2006/relationships/hyperlink" Target="https://www.javatpoint.com/python-tkinter-menubutton" TargetMode="External"/><Relationship Id="rId14" Type="http://schemas.openxmlformats.org/officeDocument/2006/relationships/hyperlink" Target="https://www.javatpoint.com/python-tkinter-scrollba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avatpoin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B1C-2F33-4601-99B5-D9333E49E904}"/>
              </a:ext>
            </a:extLst>
          </p:cNvPr>
          <p:cNvSpPr>
            <a:spLocks noGrp="1"/>
          </p:cNvSpPr>
          <p:nvPr>
            <p:ph type="ctrTitle"/>
          </p:nvPr>
        </p:nvSpPr>
        <p:spPr/>
        <p:txBody>
          <a:bodyPr/>
          <a:lstStyle/>
          <a:p>
            <a:r>
              <a:rPr lang="en-IN" dirty="0"/>
              <a:t>Python </a:t>
            </a:r>
            <a:endParaRPr lang="en-US" dirty="0"/>
          </a:p>
        </p:txBody>
      </p:sp>
      <p:sp>
        <p:nvSpPr>
          <p:cNvPr id="3" name="Subtitle 2">
            <a:extLst>
              <a:ext uri="{FF2B5EF4-FFF2-40B4-BE49-F238E27FC236}">
                <a16:creationId xmlns:a16="http://schemas.microsoft.com/office/drawing/2014/main" id="{E7F01D0A-6BC4-43E0-BD11-3C4B5E0B31B8}"/>
              </a:ext>
            </a:extLst>
          </p:cNvPr>
          <p:cNvSpPr>
            <a:spLocks noGrp="1"/>
          </p:cNvSpPr>
          <p:nvPr>
            <p:ph type="subTitle" idx="1"/>
          </p:nvPr>
        </p:nvSpPr>
        <p:spPr/>
        <p:txBody>
          <a:bodyPr/>
          <a:lstStyle/>
          <a:p>
            <a:r>
              <a:rPr lang="en-IN" dirty="0"/>
              <a:t>Day 9</a:t>
            </a:r>
            <a:endParaRPr lang="en-US" dirty="0"/>
          </a:p>
        </p:txBody>
      </p:sp>
    </p:spTree>
    <p:extLst>
      <p:ext uri="{BB962C8B-B14F-4D97-AF65-F5344CB8AC3E}">
        <p14:creationId xmlns:p14="http://schemas.microsoft.com/office/powerpoint/2010/main" val="2766335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B2A0-C93C-486E-833E-29C99F3F1375}"/>
              </a:ext>
            </a:extLst>
          </p:cNvPr>
          <p:cNvSpPr>
            <a:spLocks noGrp="1"/>
          </p:cNvSpPr>
          <p:nvPr>
            <p:ph type="title"/>
          </p:nvPr>
        </p:nvSpPr>
        <p:spPr/>
        <p:txBody>
          <a:bodyPr/>
          <a:lstStyle/>
          <a:p>
            <a:r>
              <a:rPr lang="en-US" b="0" i="0" dirty="0">
                <a:solidFill>
                  <a:srgbClr val="610B38"/>
                </a:solidFill>
                <a:effectLst/>
                <a:latin typeface="erdana"/>
              </a:rPr>
              <a:t>Reading csv files with Pandas</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5D9C5759-6589-4644-AAA4-7A928EB80C43}"/>
              </a:ext>
            </a:extLst>
          </p:cNvPr>
          <p:cNvSpPr>
            <a:spLocks noGrp="1"/>
          </p:cNvSpPr>
          <p:nvPr>
            <p:ph idx="1"/>
          </p:nvPr>
        </p:nvSpPr>
        <p:spPr>
          <a:xfrm>
            <a:off x="677334" y="1579419"/>
            <a:ext cx="8596668" cy="4461944"/>
          </a:xfrm>
        </p:spPr>
        <p:txBody>
          <a:bodyPr/>
          <a:lstStyle/>
          <a:p>
            <a:pPr marL="0" indent="0">
              <a:buNone/>
            </a:pPr>
            <a:r>
              <a:rPr lang="en-IN" dirty="0"/>
              <a:t>Step 1</a:t>
            </a:r>
          </a:p>
          <a:p>
            <a:pPr marL="0" indent="0">
              <a:buNone/>
            </a:pPr>
            <a:r>
              <a:rPr lang="en-IN" dirty="0"/>
              <a:t>Create csv file(names.csv)</a:t>
            </a:r>
          </a:p>
          <a:p>
            <a:pPr algn="l">
              <a:buFont typeface="+mj-lt"/>
              <a:buAutoNum type="arabicPeriod"/>
            </a:pPr>
            <a:r>
              <a:rPr lang="en-US" b="0" i="0" dirty="0" err="1">
                <a:solidFill>
                  <a:srgbClr val="000000"/>
                </a:solidFill>
                <a:effectLst/>
                <a:latin typeface="verdana" panose="020B0604030504040204" pitchFamily="34" charset="0"/>
              </a:rPr>
              <a:t>Name,Hire</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Date,Salary,Leaves</a:t>
            </a:r>
            <a:r>
              <a:rPr lang="en-US" b="0" i="0" dirty="0">
                <a:solidFill>
                  <a:srgbClr val="000000"/>
                </a:solidFill>
                <a:effectLst/>
                <a:latin typeface="verdana" panose="020B0604030504040204" pitchFamily="34" charset="0"/>
              </a:rPr>
              <a:t> Remaining    </a:t>
            </a:r>
          </a:p>
          <a:p>
            <a:pPr algn="l">
              <a:buFont typeface="+mj-lt"/>
              <a:buAutoNum type="arabicPeriod"/>
            </a:pPr>
            <a:r>
              <a:rPr lang="en-US" b="0" i="0" dirty="0">
                <a:solidFill>
                  <a:srgbClr val="000000"/>
                </a:solidFill>
                <a:effectLst/>
                <a:latin typeface="verdana" panose="020B0604030504040204" pitchFamily="34" charset="0"/>
              </a:rPr>
              <a:t>John Idle,08/15/14,50000.00,10    </a:t>
            </a:r>
          </a:p>
          <a:p>
            <a:pPr algn="l">
              <a:buFont typeface="+mj-lt"/>
              <a:buAutoNum type="arabicPeriod"/>
            </a:pPr>
            <a:r>
              <a:rPr lang="en-US" b="0" i="0" dirty="0">
                <a:solidFill>
                  <a:srgbClr val="000000"/>
                </a:solidFill>
                <a:effectLst/>
                <a:latin typeface="verdana" panose="020B0604030504040204" pitchFamily="34" charset="0"/>
              </a:rPr>
              <a:t>Smith Gilliam,04/07/15,65000.00,8    </a:t>
            </a:r>
          </a:p>
          <a:p>
            <a:pPr algn="l">
              <a:buFont typeface="+mj-lt"/>
              <a:buAutoNum type="arabicPeriod"/>
            </a:pPr>
            <a:r>
              <a:rPr lang="en-US" b="0" i="0" dirty="0">
                <a:solidFill>
                  <a:srgbClr val="000000"/>
                </a:solidFill>
                <a:effectLst/>
                <a:latin typeface="verdana" panose="020B0604030504040204" pitchFamily="34" charset="0"/>
              </a:rPr>
              <a:t>Parker Chapman,02/21/14,45000.00,10    </a:t>
            </a:r>
          </a:p>
          <a:p>
            <a:pPr algn="l">
              <a:buFont typeface="+mj-lt"/>
              <a:buAutoNum type="arabicPeriod"/>
            </a:pPr>
            <a:r>
              <a:rPr lang="en-US" b="0" i="0" dirty="0">
                <a:solidFill>
                  <a:srgbClr val="000000"/>
                </a:solidFill>
                <a:effectLst/>
                <a:latin typeface="verdana" panose="020B0604030504040204" pitchFamily="34" charset="0"/>
              </a:rPr>
              <a:t>Jones Palin,10/14/13,70000.00,3    </a:t>
            </a:r>
          </a:p>
          <a:p>
            <a:pPr algn="l">
              <a:buFont typeface="+mj-lt"/>
              <a:buAutoNum type="arabicPeriod"/>
            </a:pPr>
            <a:r>
              <a:rPr lang="en-US" b="0" i="0" dirty="0">
                <a:solidFill>
                  <a:srgbClr val="000000"/>
                </a:solidFill>
                <a:effectLst/>
                <a:latin typeface="verdana" panose="020B0604030504040204" pitchFamily="34" charset="0"/>
              </a:rPr>
              <a:t>Terry Gilliam,07/22/14,48000.00,7    </a:t>
            </a:r>
          </a:p>
          <a:p>
            <a:pPr algn="l">
              <a:buFont typeface="+mj-lt"/>
              <a:buAutoNum type="arabicPeriod"/>
            </a:pPr>
            <a:r>
              <a:rPr lang="en-US" b="0" i="0" dirty="0">
                <a:solidFill>
                  <a:srgbClr val="000000"/>
                </a:solidFill>
                <a:effectLst/>
                <a:latin typeface="verdana" panose="020B0604030504040204" pitchFamily="34" charset="0"/>
              </a:rPr>
              <a:t>Michael Palin,06/28/13,66000.00,8    </a:t>
            </a:r>
          </a:p>
          <a:p>
            <a:pPr marL="0" indent="0">
              <a:buNone/>
            </a:pPr>
            <a:endParaRPr lang="en-US" dirty="0"/>
          </a:p>
        </p:txBody>
      </p:sp>
    </p:spTree>
    <p:extLst>
      <p:ext uri="{BB962C8B-B14F-4D97-AF65-F5344CB8AC3E}">
        <p14:creationId xmlns:p14="http://schemas.microsoft.com/office/powerpoint/2010/main" val="169005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B2A0-C93C-486E-833E-29C99F3F1375}"/>
              </a:ext>
            </a:extLst>
          </p:cNvPr>
          <p:cNvSpPr>
            <a:spLocks noGrp="1"/>
          </p:cNvSpPr>
          <p:nvPr>
            <p:ph type="title"/>
          </p:nvPr>
        </p:nvSpPr>
        <p:spPr/>
        <p:txBody>
          <a:bodyPr>
            <a:normAutofit fontScale="90000"/>
          </a:bodyPr>
          <a:lstStyle/>
          <a:p>
            <a:r>
              <a:rPr lang="en-US" b="0" i="0" dirty="0">
                <a:solidFill>
                  <a:srgbClr val="610B38"/>
                </a:solidFill>
                <a:effectLst/>
                <a:latin typeface="erdana"/>
              </a:rPr>
              <a:t>Reading csv files with Pandas</a:t>
            </a:r>
            <a:br>
              <a:rPr lang="en-US" b="0" i="0" dirty="0">
                <a:solidFill>
                  <a:srgbClr val="610B38"/>
                </a:solidFill>
                <a:effectLst/>
                <a:latin typeface="erdana"/>
              </a:rPr>
            </a:br>
            <a:r>
              <a:rPr lang="en-US" b="0" i="0" dirty="0">
                <a:solidFill>
                  <a:srgbClr val="610B38"/>
                </a:solidFill>
                <a:effectLst/>
                <a:latin typeface="erdana"/>
              </a:rPr>
              <a:t>pip install pandas</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5D9C5759-6589-4644-AAA4-7A928EB80C43}"/>
              </a:ext>
            </a:extLst>
          </p:cNvPr>
          <p:cNvSpPr>
            <a:spLocks noGrp="1"/>
          </p:cNvSpPr>
          <p:nvPr>
            <p:ph idx="1"/>
          </p:nvPr>
        </p:nvSpPr>
        <p:spPr>
          <a:xfrm>
            <a:off x="677334" y="1579419"/>
            <a:ext cx="8596668" cy="4461944"/>
          </a:xfrm>
        </p:spPr>
        <p:txBody>
          <a:bodyPr/>
          <a:lstStyle/>
          <a:p>
            <a:pPr marL="0" indent="0">
              <a:buNone/>
            </a:pPr>
            <a:r>
              <a:rPr lang="en-IN" dirty="0"/>
              <a:t>Step 2</a:t>
            </a:r>
          </a:p>
          <a:p>
            <a:pPr marL="0" indent="0">
              <a:buNone/>
            </a:pPr>
            <a:r>
              <a:rPr lang="en-IN" dirty="0"/>
              <a:t>Create python program</a:t>
            </a:r>
          </a:p>
          <a:p>
            <a:pPr marL="1081088" indent="0" algn="l">
              <a:buNone/>
            </a:pPr>
            <a:r>
              <a:rPr lang="en-US" b="1" i="0" dirty="0">
                <a:solidFill>
                  <a:srgbClr val="006699"/>
                </a:solidFill>
                <a:effectLst/>
                <a:latin typeface="verdana" panose="020B0604030504040204" pitchFamily="34" charset="0"/>
              </a:rPr>
              <a:t>import</a:t>
            </a:r>
            <a:r>
              <a:rPr lang="en-US" b="0" i="0" dirty="0">
                <a:solidFill>
                  <a:srgbClr val="000000"/>
                </a:solidFill>
                <a:effectLst/>
                <a:latin typeface="verdana" panose="020B0604030504040204" pitchFamily="34" charset="0"/>
              </a:rPr>
              <a:t> pandas    </a:t>
            </a:r>
          </a:p>
          <a:p>
            <a:pPr marL="1081088" indent="0" algn="l">
              <a:buNone/>
            </a:pPr>
            <a:r>
              <a:rPr lang="en-US" b="0" i="0" dirty="0">
                <a:solidFill>
                  <a:srgbClr val="000000"/>
                </a:solidFill>
                <a:effectLst/>
                <a:latin typeface="verdana" panose="020B0604030504040204" pitchFamily="34" charset="0"/>
              </a:rPr>
              <a:t>df = </a:t>
            </a:r>
            <a:r>
              <a:rPr lang="en-US" b="0" i="0" dirty="0" err="1">
                <a:solidFill>
                  <a:srgbClr val="000000"/>
                </a:solidFill>
                <a:effectLst/>
                <a:latin typeface="verdana" panose="020B0604030504040204" pitchFamily="34" charset="0"/>
              </a:rPr>
              <a:t>pandas.read_csv</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'hrdata.csv'</a:t>
            </a:r>
            <a:r>
              <a:rPr lang="en-US" b="0" i="0" dirty="0">
                <a:solidFill>
                  <a:srgbClr val="000000"/>
                </a:solidFill>
                <a:effectLst/>
                <a:latin typeface="verdana" panose="020B0604030504040204" pitchFamily="34" charset="0"/>
              </a:rPr>
              <a:t>)    </a:t>
            </a:r>
          </a:p>
          <a:p>
            <a:pPr marL="1081088" indent="0" algn="l">
              <a:buNone/>
            </a:pPr>
            <a:r>
              <a:rPr lang="en-US" b="1" i="0" dirty="0">
                <a:solidFill>
                  <a:srgbClr val="006699"/>
                </a:solidFill>
                <a:effectLst/>
                <a:latin typeface="verdana" panose="020B0604030504040204" pitchFamily="34" charset="0"/>
              </a:rPr>
              <a:t>print</a:t>
            </a:r>
            <a:r>
              <a:rPr lang="en-US" b="0" i="0" dirty="0">
                <a:solidFill>
                  <a:srgbClr val="000000"/>
                </a:solidFill>
                <a:effectLst/>
                <a:latin typeface="verdana" panose="020B0604030504040204" pitchFamily="34" charset="0"/>
              </a:rPr>
              <a:t>(df)    </a:t>
            </a:r>
          </a:p>
          <a:p>
            <a:pPr marL="1081088" indent="0" algn="l">
              <a:buNone/>
            </a:pPr>
            <a:r>
              <a:rPr lang="en-US" b="0" i="0" dirty="0">
                <a:solidFill>
                  <a:srgbClr val="000000"/>
                </a:solidFill>
                <a:effectLst/>
                <a:latin typeface="verdana" panose="020B0604030504040204" pitchFamily="34" charset="0"/>
              </a:rPr>
              <a:t>  </a:t>
            </a:r>
          </a:p>
          <a:p>
            <a:pPr marL="0" indent="0">
              <a:buNone/>
            </a:pPr>
            <a:endParaRPr lang="en-US" dirty="0"/>
          </a:p>
        </p:txBody>
      </p:sp>
    </p:spTree>
    <p:extLst>
      <p:ext uri="{BB962C8B-B14F-4D97-AF65-F5344CB8AC3E}">
        <p14:creationId xmlns:p14="http://schemas.microsoft.com/office/powerpoint/2010/main" val="2380632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4C9EB-4937-44D9-8B1A-86B8952DFE62}"/>
              </a:ext>
            </a:extLst>
          </p:cNvPr>
          <p:cNvSpPr>
            <a:spLocks noGrp="1"/>
          </p:cNvSpPr>
          <p:nvPr>
            <p:ph type="title"/>
          </p:nvPr>
        </p:nvSpPr>
        <p:spPr/>
        <p:txBody>
          <a:bodyPr/>
          <a:lstStyle/>
          <a:p>
            <a:r>
              <a:rPr lang="en-US" dirty="0"/>
              <a:t>Python Write CSV File(create python.csv</a:t>
            </a:r>
          </a:p>
        </p:txBody>
      </p:sp>
      <p:sp>
        <p:nvSpPr>
          <p:cNvPr id="3" name="Content Placeholder 2">
            <a:extLst>
              <a:ext uri="{FF2B5EF4-FFF2-40B4-BE49-F238E27FC236}">
                <a16:creationId xmlns:a16="http://schemas.microsoft.com/office/drawing/2014/main" id="{6498EBD1-7048-4B4E-9FE4-2DE438A88531}"/>
              </a:ext>
            </a:extLst>
          </p:cNvPr>
          <p:cNvSpPr>
            <a:spLocks noGrp="1"/>
          </p:cNvSpPr>
          <p:nvPr>
            <p:ph idx="1"/>
          </p:nvPr>
        </p:nvSpPr>
        <p:spPr>
          <a:xfrm>
            <a:off x="858981" y="1385455"/>
            <a:ext cx="8941493" cy="4711326"/>
          </a:xfrm>
        </p:spPr>
        <p:txBody>
          <a:bodyPr>
            <a:normAutofit lnSpcReduction="10000"/>
          </a:bodyPr>
          <a:lstStyle/>
          <a:p>
            <a:pPr marL="0" indent="0">
              <a:buNone/>
            </a:pPr>
            <a:r>
              <a:rPr lang="en-US" dirty="0"/>
              <a:t>import csv    </a:t>
            </a:r>
          </a:p>
          <a:p>
            <a:pPr marL="0" indent="0">
              <a:buNone/>
            </a:pPr>
            <a:r>
              <a:rPr lang="en-US" dirty="0"/>
              <a:t>     with open('Python.csv', 'w') as </a:t>
            </a:r>
            <a:r>
              <a:rPr lang="en-US" dirty="0" err="1"/>
              <a:t>csvfile</a:t>
            </a:r>
            <a:r>
              <a:rPr lang="en-US" dirty="0"/>
              <a:t>:    </a:t>
            </a:r>
          </a:p>
          <a:p>
            <a:pPr marL="0" indent="0">
              <a:buNone/>
            </a:pPr>
            <a:r>
              <a:rPr lang="en-US" dirty="0"/>
              <a:t>    fieldnames = ['</a:t>
            </a:r>
            <a:r>
              <a:rPr lang="en-US" dirty="0" err="1"/>
              <a:t>first_name</a:t>
            </a:r>
            <a:r>
              <a:rPr lang="en-US" dirty="0"/>
              <a:t>', '</a:t>
            </a:r>
            <a:r>
              <a:rPr lang="en-US" dirty="0" err="1"/>
              <a:t>last_name</a:t>
            </a:r>
            <a:r>
              <a:rPr lang="en-US" dirty="0"/>
              <a:t>', 'Rank']    </a:t>
            </a:r>
          </a:p>
          <a:p>
            <a:pPr marL="0" indent="0">
              <a:buNone/>
            </a:pPr>
            <a:r>
              <a:rPr lang="en-US" dirty="0"/>
              <a:t>    writer = </a:t>
            </a:r>
            <a:r>
              <a:rPr lang="en-US" dirty="0" err="1"/>
              <a:t>csv.DictWriter</a:t>
            </a:r>
            <a:r>
              <a:rPr lang="en-US" dirty="0"/>
              <a:t>(</a:t>
            </a:r>
            <a:r>
              <a:rPr lang="en-US" dirty="0" err="1"/>
              <a:t>csvfile</a:t>
            </a:r>
            <a:r>
              <a:rPr lang="en-US" dirty="0"/>
              <a:t>, fieldnames=fieldnames)    </a:t>
            </a:r>
          </a:p>
          <a:p>
            <a:pPr marL="0" indent="0">
              <a:buNone/>
            </a:pPr>
            <a:r>
              <a:rPr lang="en-US" dirty="0"/>
              <a:t>         </a:t>
            </a:r>
            <a:r>
              <a:rPr lang="en-US" dirty="0" err="1"/>
              <a:t>writer.writeheader</a:t>
            </a:r>
            <a:r>
              <a:rPr lang="en-US" dirty="0"/>
              <a:t>()    </a:t>
            </a:r>
          </a:p>
          <a:p>
            <a:pPr marL="0" indent="0">
              <a:buNone/>
            </a:pPr>
            <a:r>
              <a:rPr lang="en-US" dirty="0"/>
              <a:t>    </a:t>
            </a:r>
            <a:r>
              <a:rPr lang="en-US" dirty="0" err="1"/>
              <a:t>writer.writerow</a:t>
            </a:r>
            <a:r>
              <a:rPr lang="en-US" dirty="0"/>
              <a:t>({'Rank': 'B', '</a:t>
            </a:r>
            <a:r>
              <a:rPr lang="en-US" dirty="0" err="1"/>
              <a:t>first_name</a:t>
            </a:r>
            <a:r>
              <a:rPr lang="en-US" dirty="0"/>
              <a:t>': 'Parker', '</a:t>
            </a:r>
            <a:r>
              <a:rPr lang="en-US" dirty="0" err="1"/>
              <a:t>last_name</a:t>
            </a:r>
            <a:r>
              <a:rPr lang="en-US" dirty="0"/>
              <a:t>': 'Brian'})    </a:t>
            </a:r>
          </a:p>
          <a:p>
            <a:pPr marL="0" indent="0">
              <a:buNone/>
            </a:pPr>
            <a:r>
              <a:rPr lang="en-US" dirty="0"/>
              <a:t>    </a:t>
            </a:r>
            <a:r>
              <a:rPr lang="en-US" dirty="0" err="1"/>
              <a:t>writer.writerow</a:t>
            </a:r>
            <a:r>
              <a:rPr lang="en-US" dirty="0"/>
              <a:t>({'Rank': 'A', '</a:t>
            </a:r>
            <a:r>
              <a:rPr lang="en-US" dirty="0" err="1"/>
              <a:t>first_name</a:t>
            </a:r>
            <a:r>
              <a:rPr lang="en-US" dirty="0"/>
              <a:t>': 'Smith',    </a:t>
            </a:r>
          </a:p>
          <a:p>
            <a:pPr marL="0" indent="0">
              <a:buNone/>
            </a:pPr>
            <a:r>
              <a:rPr lang="en-US" dirty="0"/>
              <a:t>                     '</a:t>
            </a:r>
            <a:r>
              <a:rPr lang="en-US" dirty="0" err="1"/>
              <a:t>last_name</a:t>
            </a:r>
            <a:r>
              <a:rPr lang="en-US" dirty="0"/>
              <a:t>': 'Rodriguez'})    </a:t>
            </a:r>
          </a:p>
          <a:p>
            <a:pPr marL="0" indent="0">
              <a:buNone/>
            </a:pPr>
            <a:r>
              <a:rPr lang="en-US" dirty="0"/>
              <a:t>    </a:t>
            </a:r>
            <a:r>
              <a:rPr lang="en-US" dirty="0" err="1"/>
              <a:t>writer.writerow</a:t>
            </a:r>
            <a:r>
              <a:rPr lang="en-US" dirty="0"/>
              <a:t>({'Rank': 'B', '</a:t>
            </a:r>
            <a:r>
              <a:rPr lang="en-US" dirty="0" err="1"/>
              <a:t>first_name</a:t>
            </a:r>
            <a:r>
              <a:rPr lang="en-US" dirty="0"/>
              <a:t>': 'Jane', '</a:t>
            </a:r>
            <a:r>
              <a:rPr lang="en-US" dirty="0" err="1"/>
              <a:t>last_name</a:t>
            </a:r>
            <a:r>
              <a:rPr lang="en-US" dirty="0"/>
              <a:t>': 'Oscar'})    </a:t>
            </a:r>
          </a:p>
          <a:p>
            <a:pPr marL="0" indent="0">
              <a:buNone/>
            </a:pPr>
            <a:r>
              <a:rPr lang="en-US" dirty="0"/>
              <a:t>    </a:t>
            </a:r>
            <a:r>
              <a:rPr lang="en-US" dirty="0" err="1"/>
              <a:t>writer.writerow</a:t>
            </a:r>
            <a:r>
              <a:rPr lang="en-US" dirty="0"/>
              <a:t>({'Rank': 'B', '</a:t>
            </a:r>
            <a:r>
              <a:rPr lang="en-US" dirty="0" err="1"/>
              <a:t>first_name</a:t>
            </a:r>
            <a:r>
              <a:rPr lang="en-US" dirty="0"/>
              <a:t>': 'Jane', '</a:t>
            </a:r>
            <a:r>
              <a:rPr lang="en-US" dirty="0" err="1"/>
              <a:t>last_name</a:t>
            </a:r>
            <a:r>
              <a:rPr lang="en-US" dirty="0"/>
              <a:t>': '</a:t>
            </a:r>
            <a:r>
              <a:rPr lang="en-US" dirty="0" err="1"/>
              <a:t>Loive</a:t>
            </a:r>
            <a:r>
              <a:rPr lang="en-US" dirty="0"/>
              <a:t>'})    </a:t>
            </a:r>
          </a:p>
          <a:p>
            <a:pPr marL="0" indent="0">
              <a:buNone/>
            </a:pPr>
            <a:r>
              <a:rPr lang="en-US" dirty="0"/>
              <a:t>     </a:t>
            </a:r>
          </a:p>
          <a:p>
            <a:pPr marL="0" indent="0">
              <a:buNone/>
            </a:pPr>
            <a:r>
              <a:rPr lang="en-US" dirty="0"/>
              <a:t>print("Writing complete")</a:t>
            </a:r>
          </a:p>
          <a:p>
            <a:pPr marL="0" indent="0">
              <a:buNone/>
            </a:pPr>
            <a:endParaRPr lang="en-US" dirty="0"/>
          </a:p>
        </p:txBody>
      </p:sp>
    </p:spTree>
    <p:extLst>
      <p:ext uri="{BB962C8B-B14F-4D97-AF65-F5344CB8AC3E}">
        <p14:creationId xmlns:p14="http://schemas.microsoft.com/office/powerpoint/2010/main" val="3013216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887A-371C-4E41-A681-E9A7EF22D8F4}"/>
              </a:ext>
            </a:extLst>
          </p:cNvPr>
          <p:cNvSpPr>
            <a:spLocks noGrp="1"/>
          </p:cNvSpPr>
          <p:nvPr>
            <p:ph type="title"/>
          </p:nvPr>
        </p:nvSpPr>
        <p:spPr/>
        <p:txBody>
          <a:bodyPr/>
          <a:lstStyle/>
          <a:p>
            <a:r>
              <a:rPr lang="en-US" dirty="0"/>
              <a:t>Write a CSV into a Dictionary</a:t>
            </a:r>
          </a:p>
        </p:txBody>
      </p:sp>
      <p:sp>
        <p:nvSpPr>
          <p:cNvPr id="3" name="Content Placeholder 2">
            <a:extLst>
              <a:ext uri="{FF2B5EF4-FFF2-40B4-BE49-F238E27FC236}">
                <a16:creationId xmlns:a16="http://schemas.microsoft.com/office/drawing/2014/main" id="{986EA141-91E7-444C-B985-53C7B6002949}"/>
              </a:ext>
            </a:extLst>
          </p:cNvPr>
          <p:cNvSpPr>
            <a:spLocks noGrp="1"/>
          </p:cNvSpPr>
          <p:nvPr>
            <p:ph idx="1"/>
          </p:nvPr>
        </p:nvSpPr>
        <p:spPr/>
        <p:txBody>
          <a:bodyPr/>
          <a:lstStyle/>
          <a:p>
            <a:pPr marL="0" indent="0" algn="l">
              <a:buNone/>
            </a:pPr>
            <a:r>
              <a:rPr lang="en-US" b="1" i="0" dirty="0">
                <a:solidFill>
                  <a:srgbClr val="006699"/>
                </a:solidFill>
                <a:effectLst/>
                <a:latin typeface="verdana" panose="020B0604030504040204" pitchFamily="34" charset="0"/>
              </a:rPr>
              <a:t>import</a:t>
            </a:r>
            <a:r>
              <a:rPr lang="en-US" b="0" i="0" dirty="0">
                <a:solidFill>
                  <a:srgbClr val="000000"/>
                </a:solidFill>
                <a:effectLst/>
                <a:latin typeface="verdana" panose="020B0604030504040204" pitchFamily="34" charset="0"/>
              </a:rPr>
              <a:t> csv    </a:t>
            </a:r>
          </a:p>
          <a:p>
            <a:pPr marL="0" indent="0" algn="l">
              <a:buNone/>
            </a:pPr>
            <a:r>
              <a:rPr lang="en-US" b="0" i="0" dirty="0">
                <a:solidFill>
                  <a:srgbClr val="000000"/>
                </a:solidFill>
                <a:effectLst/>
                <a:latin typeface="verdana" panose="020B0604030504040204" pitchFamily="34" charset="0"/>
              </a:rPr>
              <a:t>with open(</a:t>
            </a:r>
            <a:r>
              <a:rPr lang="en-US" b="0" i="0" dirty="0">
                <a:solidFill>
                  <a:srgbClr val="0000FF"/>
                </a:solidFill>
                <a:effectLst/>
                <a:latin typeface="verdana" panose="020B0604030504040204" pitchFamily="34" charset="0"/>
              </a:rPr>
              <a:t>'python.csv'</a:t>
            </a:r>
            <a:r>
              <a:rPr lang="en-US" b="0" i="0" dirty="0">
                <a:solidFill>
                  <a:srgbClr val="000000"/>
                </a:solidFill>
                <a:effectLst/>
                <a:latin typeface="verdana" panose="020B0604030504040204" pitchFamily="34" charset="0"/>
              </a:rPr>
              <a:t>, mode=</a:t>
            </a:r>
            <a:r>
              <a:rPr lang="en-US" b="0" i="0" dirty="0">
                <a:solidFill>
                  <a:srgbClr val="0000FF"/>
                </a:solidFill>
                <a:effectLst/>
                <a:latin typeface="verdana" panose="020B0604030504040204" pitchFamily="34" charset="0"/>
              </a:rPr>
              <a:t>'w'</a:t>
            </a:r>
            <a:r>
              <a:rPr lang="en-US" b="0" i="0" dirty="0">
                <a:solidFill>
                  <a:srgbClr val="000000"/>
                </a:solidFill>
                <a:effectLst/>
                <a:latin typeface="verdana" panose="020B0604030504040204" pitchFamily="34" charset="0"/>
              </a:rPr>
              <a:t>) as </a:t>
            </a:r>
            <a:r>
              <a:rPr lang="en-US" b="0" i="0" dirty="0" err="1">
                <a:solidFill>
                  <a:srgbClr val="000000"/>
                </a:solidFill>
                <a:effectLst/>
                <a:latin typeface="verdana" panose="020B0604030504040204" pitchFamily="34" charset="0"/>
              </a:rPr>
              <a:t>csv_file</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fieldnames = [</a:t>
            </a:r>
            <a:r>
              <a:rPr lang="en-US" b="0" i="0" dirty="0">
                <a:solidFill>
                  <a:srgbClr val="0000FF"/>
                </a:solidFill>
                <a:effectLst/>
                <a:latin typeface="verdana" panose="020B0604030504040204" pitchFamily="34" charset="0"/>
              </a:rPr>
              <a:t>'</a:t>
            </a:r>
            <a:r>
              <a:rPr lang="en-US" b="0" i="0" dirty="0" err="1">
                <a:solidFill>
                  <a:srgbClr val="0000FF"/>
                </a:solidFill>
                <a:effectLst/>
                <a:latin typeface="verdana" panose="020B0604030504040204" pitchFamily="34" charset="0"/>
              </a:rPr>
              <a:t>emp_name</a:t>
            </a:r>
            <a:r>
              <a:rPr lang="en-US" b="0" i="0" dirty="0">
                <a:solidFill>
                  <a:srgbClr val="0000FF"/>
                </a:solidFill>
                <a:effectLst/>
                <a:latin typeface="verdana" panose="020B0604030504040204" pitchFamily="34" charset="0"/>
              </a:rPr>
              <a:t>'</a:t>
            </a:r>
            <a:r>
              <a:rPr lang="en-US" b="0" i="0" dirty="0">
                <a:solidFill>
                  <a:srgbClr val="000000"/>
                </a:solidFill>
                <a:effectLst/>
                <a:latin typeface="verdana" panose="020B0604030504040204" pitchFamily="34" charset="0"/>
              </a:rPr>
              <a:t>, </a:t>
            </a:r>
            <a:r>
              <a:rPr lang="en-US" b="0" i="0" dirty="0">
                <a:solidFill>
                  <a:srgbClr val="0000FF"/>
                </a:solidFill>
                <a:effectLst/>
                <a:latin typeface="verdana" panose="020B0604030504040204" pitchFamily="34" charset="0"/>
              </a:rPr>
              <a:t>'dept'</a:t>
            </a:r>
            <a:r>
              <a:rPr lang="en-US" b="0" i="0" dirty="0">
                <a:solidFill>
                  <a:srgbClr val="000000"/>
                </a:solidFill>
                <a:effectLst/>
                <a:latin typeface="verdana" panose="020B0604030504040204" pitchFamily="34" charset="0"/>
              </a:rPr>
              <a:t>, </a:t>
            </a:r>
            <a:r>
              <a:rPr lang="en-US" b="0" i="0" dirty="0">
                <a:solidFill>
                  <a:srgbClr val="0000FF"/>
                </a:solidFill>
                <a:effectLst/>
                <a:latin typeface="verdana" panose="020B0604030504040204" pitchFamily="34" charset="0"/>
              </a:rPr>
              <a:t>'</a:t>
            </a:r>
            <a:r>
              <a:rPr lang="en-US" b="0" i="0" dirty="0" err="1">
                <a:solidFill>
                  <a:srgbClr val="0000FF"/>
                </a:solidFill>
                <a:effectLst/>
                <a:latin typeface="verdana" panose="020B0604030504040204" pitchFamily="34" charset="0"/>
              </a:rPr>
              <a:t>birth_month</a:t>
            </a:r>
            <a:r>
              <a:rPr lang="en-US" b="0" i="0" dirty="0">
                <a:solidFill>
                  <a:srgbClr val="0000FF"/>
                </a:solidFill>
                <a:effectLst/>
                <a:latin typeface="verdana" panose="020B0604030504040204" pitchFamily="34" charset="0"/>
              </a:rPr>
              <a:t>'</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writer = </a:t>
            </a:r>
            <a:r>
              <a:rPr lang="en-US" b="0" i="0" dirty="0" err="1">
                <a:solidFill>
                  <a:srgbClr val="000000"/>
                </a:solidFill>
                <a:effectLst/>
                <a:latin typeface="verdana" panose="020B0604030504040204" pitchFamily="34" charset="0"/>
              </a:rPr>
              <a:t>csv.DictWriter</a:t>
            </a:r>
            <a:r>
              <a:rPr lang="en-US" b="0" i="0" dirty="0">
                <a:solidFill>
                  <a:srgbClr val="000000"/>
                </a:solidFill>
                <a:effectLst/>
                <a:latin typeface="verdana" panose="020B0604030504040204" pitchFamily="34" charset="0"/>
              </a:rPr>
              <a:t>(</a:t>
            </a:r>
            <a:r>
              <a:rPr lang="en-US" b="0" i="0" dirty="0" err="1">
                <a:solidFill>
                  <a:srgbClr val="000000"/>
                </a:solidFill>
                <a:effectLst/>
                <a:latin typeface="verdana" panose="020B0604030504040204" pitchFamily="34" charset="0"/>
              </a:rPr>
              <a:t>csv_file</a:t>
            </a:r>
            <a:r>
              <a:rPr lang="en-US" b="0" i="0" dirty="0">
                <a:solidFill>
                  <a:srgbClr val="000000"/>
                </a:solidFill>
                <a:effectLst/>
                <a:latin typeface="verdana" panose="020B0604030504040204" pitchFamily="34" charset="0"/>
              </a:rPr>
              <a:t>, fieldnames=fieldnames)    </a:t>
            </a:r>
          </a:p>
          <a:p>
            <a:pPr marL="0" indent="0" algn="l">
              <a:buNone/>
            </a:pP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writer.writeheader</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writer.writerow</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a:t>
            </a:r>
            <a:r>
              <a:rPr lang="en-US" b="0" i="0" dirty="0" err="1">
                <a:solidFill>
                  <a:srgbClr val="0000FF"/>
                </a:solidFill>
                <a:effectLst/>
                <a:latin typeface="verdana" panose="020B0604030504040204" pitchFamily="34" charset="0"/>
              </a:rPr>
              <a:t>emp_name</a:t>
            </a:r>
            <a:r>
              <a:rPr lang="en-US" b="0" i="0" dirty="0">
                <a:solidFill>
                  <a:srgbClr val="0000FF"/>
                </a:solidFill>
                <a:effectLst/>
                <a:latin typeface="verdana" panose="020B0604030504040204" pitchFamily="34" charset="0"/>
              </a:rPr>
              <a:t>'</a:t>
            </a:r>
            <a:r>
              <a:rPr lang="en-US" b="0" i="0" dirty="0">
                <a:solidFill>
                  <a:srgbClr val="000000"/>
                </a:solidFill>
                <a:effectLst/>
                <a:latin typeface="verdana" panose="020B0604030504040204" pitchFamily="34" charset="0"/>
              </a:rPr>
              <a:t>: </a:t>
            </a:r>
            <a:r>
              <a:rPr lang="en-US" b="0" i="0" dirty="0">
                <a:solidFill>
                  <a:srgbClr val="0000FF"/>
                </a:solidFill>
                <a:effectLst/>
                <a:latin typeface="verdana" panose="020B0604030504040204" pitchFamily="34" charset="0"/>
              </a:rPr>
              <a:t>'Parker'</a:t>
            </a:r>
            <a:r>
              <a:rPr lang="en-US" b="0" i="0" dirty="0">
                <a:solidFill>
                  <a:srgbClr val="000000"/>
                </a:solidFill>
                <a:effectLst/>
                <a:latin typeface="verdana" panose="020B0604030504040204" pitchFamily="34" charset="0"/>
              </a:rPr>
              <a:t>, </a:t>
            </a:r>
            <a:r>
              <a:rPr lang="en-US" b="0" i="0" dirty="0">
                <a:solidFill>
                  <a:srgbClr val="0000FF"/>
                </a:solidFill>
                <a:effectLst/>
                <a:latin typeface="verdana" panose="020B0604030504040204" pitchFamily="34" charset="0"/>
              </a:rPr>
              <a:t>'dept'</a:t>
            </a:r>
            <a:r>
              <a:rPr lang="en-US" b="0" i="0" dirty="0">
                <a:solidFill>
                  <a:srgbClr val="000000"/>
                </a:solidFill>
                <a:effectLst/>
                <a:latin typeface="verdana" panose="020B0604030504040204" pitchFamily="34" charset="0"/>
              </a:rPr>
              <a:t>: </a:t>
            </a:r>
            <a:r>
              <a:rPr lang="en-US" b="0" i="0" dirty="0">
                <a:solidFill>
                  <a:srgbClr val="0000FF"/>
                </a:solidFill>
                <a:effectLst/>
                <a:latin typeface="verdana" panose="020B0604030504040204" pitchFamily="34" charset="0"/>
              </a:rPr>
              <a:t>'Accounting'</a:t>
            </a:r>
            <a:r>
              <a:rPr lang="en-US" b="0" i="0" dirty="0">
                <a:solidFill>
                  <a:srgbClr val="000000"/>
                </a:solidFill>
                <a:effectLst/>
                <a:latin typeface="verdana" panose="020B0604030504040204" pitchFamily="34" charset="0"/>
              </a:rPr>
              <a:t>, </a:t>
            </a:r>
            <a:r>
              <a:rPr lang="en-US" b="0" i="0" dirty="0">
                <a:solidFill>
                  <a:srgbClr val="0000FF"/>
                </a:solidFill>
                <a:effectLst/>
                <a:latin typeface="verdana" panose="020B0604030504040204" pitchFamily="34" charset="0"/>
              </a:rPr>
              <a:t>'</a:t>
            </a:r>
            <a:r>
              <a:rPr lang="en-US" b="0" i="0" dirty="0" err="1">
                <a:solidFill>
                  <a:srgbClr val="0000FF"/>
                </a:solidFill>
                <a:effectLst/>
                <a:latin typeface="verdana" panose="020B0604030504040204" pitchFamily="34" charset="0"/>
              </a:rPr>
              <a:t>birth_month</a:t>
            </a:r>
            <a:r>
              <a:rPr lang="en-US" b="0" i="0" dirty="0">
                <a:solidFill>
                  <a:srgbClr val="0000FF"/>
                </a:solidFill>
                <a:effectLst/>
                <a:latin typeface="verdana" panose="020B0604030504040204" pitchFamily="34" charset="0"/>
              </a:rPr>
              <a:t>'</a:t>
            </a:r>
            <a:r>
              <a:rPr lang="en-US" b="0" i="0" dirty="0">
                <a:solidFill>
                  <a:srgbClr val="000000"/>
                </a:solidFill>
                <a:effectLst/>
                <a:latin typeface="verdana" panose="020B0604030504040204" pitchFamily="34" charset="0"/>
              </a:rPr>
              <a:t>: </a:t>
            </a:r>
            <a:r>
              <a:rPr lang="en-US" b="0" i="0" dirty="0">
                <a:solidFill>
                  <a:srgbClr val="0000FF"/>
                </a:solidFill>
                <a:effectLst/>
                <a:latin typeface="verdana" panose="020B0604030504040204" pitchFamily="34" charset="0"/>
              </a:rPr>
              <a:t>'November'</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writer.writerow</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a:t>
            </a:r>
            <a:r>
              <a:rPr lang="en-US" b="0" i="0" dirty="0" err="1">
                <a:solidFill>
                  <a:srgbClr val="0000FF"/>
                </a:solidFill>
                <a:effectLst/>
                <a:latin typeface="verdana" panose="020B0604030504040204" pitchFamily="34" charset="0"/>
              </a:rPr>
              <a:t>emp_name</a:t>
            </a:r>
            <a:r>
              <a:rPr lang="en-US" b="0" i="0" dirty="0">
                <a:solidFill>
                  <a:srgbClr val="0000FF"/>
                </a:solidFill>
                <a:effectLst/>
                <a:latin typeface="verdana" panose="020B0604030504040204" pitchFamily="34" charset="0"/>
              </a:rPr>
              <a:t>'</a:t>
            </a:r>
            <a:r>
              <a:rPr lang="en-US" b="0" i="0" dirty="0">
                <a:solidFill>
                  <a:srgbClr val="000000"/>
                </a:solidFill>
                <a:effectLst/>
                <a:latin typeface="verdana" panose="020B0604030504040204" pitchFamily="34" charset="0"/>
              </a:rPr>
              <a:t>: </a:t>
            </a:r>
            <a:r>
              <a:rPr lang="en-US" b="0" i="0" dirty="0">
                <a:solidFill>
                  <a:srgbClr val="0000FF"/>
                </a:solidFill>
                <a:effectLst/>
                <a:latin typeface="verdana" panose="020B0604030504040204" pitchFamily="34" charset="0"/>
              </a:rPr>
              <a:t>'Smith'</a:t>
            </a:r>
            <a:r>
              <a:rPr lang="en-US" b="0" i="0" dirty="0">
                <a:solidFill>
                  <a:srgbClr val="000000"/>
                </a:solidFill>
                <a:effectLst/>
                <a:latin typeface="verdana" panose="020B0604030504040204" pitchFamily="34" charset="0"/>
              </a:rPr>
              <a:t>, </a:t>
            </a:r>
            <a:r>
              <a:rPr lang="en-US" b="0" i="0" dirty="0">
                <a:solidFill>
                  <a:srgbClr val="0000FF"/>
                </a:solidFill>
                <a:effectLst/>
                <a:latin typeface="verdana" panose="020B0604030504040204" pitchFamily="34" charset="0"/>
              </a:rPr>
              <a:t>'dept'</a:t>
            </a:r>
            <a:r>
              <a:rPr lang="en-US" b="0" i="0" dirty="0">
                <a:solidFill>
                  <a:srgbClr val="000000"/>
                </a:solidFill>
                <a:effectLst/>
                <a:latin typeface="verdana" panose="020B0604030504040204" pitchFamily="34" charset="0"/>
              </a:rPr>
              <a:t>: </a:t>
            </a:r>
            <a:r>
              <a:rPr lang="en-US" b="0" i="0" dirty="0">
                <a:solidFill>
                  <a:srgbClr val="0000FF"/>
                </a:solidFill>
                <a:effectLst/>
                <a:latin typeface="verdana" panose="020B0604030504040204" pitchFamily="34" charset="0"/>
              </a:rPr>
              <a:t>'IT'</a:t>
            </a:r>
            <a:r>
              <a:rPr lang="en-US" b="0" i="0" dirty="0">
                <a:solidFill>
                  <a:srgbClr val="000000"/>
                </a:solidFill>
                <a:effectLst/>
                <a:latin typeface="verdana" panose="020B0604030504040204" pitchFamily="34" charset="0"/>
              </a:rPr>
              <a:t>, </a:t>
            </a:r>
            <a:r>
              <a:rPr lang="en-US" b="0" i="0" dirty="0">
                <a:solidFill>
                  <a:srgbClr val="0000FF"/>
                </a:solidFill>
                <a:effectLst/>
                <a:latin typeface="verdana" panose="020B0604030504040204" pitchFamily="34" charset="0"/>
              </a:rPr>
              <a:t>'</a:t>
            </a:r>
            <a:r>
              <a:rPr lang="en-US" b="0" i="0" dirty="0" err="1">
                <a:solidFill>
                  <a:srgbClr val="0000FF"/>
                </a:solidFill>
                <a:effectLst/>
                <a:latin typeface="verdana" panose="020B0604030504040204" pitchFamily="34" charset="0"/>
              </a:rPr>
              <a:t>birth_month</a:t>
            </a:r>
            <a:r>
              <a:rPr lang="en-US" b="0" i="0" dirty="0">
                <a:solidFill>
                  <a:srgbClr val="0000FF"/>
                </a:solidFill>
                <a:effectLst/>
                <a:latin typeface="verdana" panose="020B0604030504040204" pitchFamily="34" charset="0"/>
              </a:rPr>
              <a:t>'</a:t>
            </a:r>
            <a:r>
              <a:rPr lang="en-US" b="0" i="0" dirty="0">
                <a:solidFill>
                  <a:srgbClr val="000000"/>
                </a:solidFill>
                <a:effectLst/>
                <a:latin typeface="verdana" panose="020B0604030504040204" pitchFamily="34" charset="0"/>
              </a:rPr>
              <a:t>: </a:t>
            </a:r>
            <a:r>
              <a:rPr lang="en-US" b="0" i="0" dirty="0">
                <a:solidFill>
                  <a:srgbClr val="0000FF"/>
                </a:solidFill>
                <a:effectLst/>
                <a:latin typeface="verdana" panose="020B0604030504040204" pitchFamily="34" charset="0"/>
              </a:rPr>
              <a:t>'October'</a:t>
            </a:r>
            <a:r>
              <a:rPr lang="en-US" b="0" i="0" dirty="0">
                <a:solidFill>
                  <a:srgbClr val="000000"/>
                </a:solidFill>
                <a:effectLst/>
                <a:latin typeface="verdana" panose="020B0604030504040204" pitchFamily="34" charset="0"/>
              </a:rPr>
              <a:t>})    </a:t>
            </a:r>
          </a:p>
          <a:p>
            <a:pPr marL="0" indent="0">
              <a:buNone/>
            </a:pPr>
            <a:endParaRPr lang="en-US" dirty="0"/>
          </a:p>
        </p:txBody>
      </p:sp>
    </p:spTree>
    <p:extLst>
      <p:ext uri="{BB962C8B-B14F-4D97-AF65-F5344CB8AC3E}">
        <p14:creationId xmlns:p14="http://schemas.microsoft.com/office/powerpoint/2010/main" val="2262971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072D-0F41-4FB7-BEB3-DFF21E67DAD0}"/>
              </a:ext>
            </a:extLst>
          </p:cNvPr>
          <p:cNvSpPr>
            <a:spLocks noGrp="1"/>
          </p:cNvSpPr>
          <p:nvPr>
            <p:ph type="title"/>
          </p:nvPr>
        </p:nvSpPr>
        <p:spPr/>
        <p:txBody>
          <a:bodyPr/>
          <a:lstStyle/>
          <a:p>
            <a:r>
              <a:rPr lang="en-US" dirty="0"/>
              <a:t>Python Assert Keyword</a:t>
            </a:r>
          </a:p>
        </p:txBody>
      </p:sp>
      <p:graphicFrame>
        <p:nvGraphicFramePr>
          <p:cNvPr id="4" name="Content Placeholder 3">
            <a:extLst>
              <a:ext uri="{FF2B5EF4-FFF2-40B4-BE49-F238E27FC236}">
                <a16:creationId xmlns:a16="http://schemas.microsoft.com/office/drawing/2014/main" id="{BD26C823-D19A-44DB-8060-72BCE63B052C}"/>
              </a:ext>
            </a:extLst>
          </p:cNvPr>
          <p:cNvGraphicFramePr>
            <a:graphicFrameLocks noGrp="1"/>
          </p:cNvGraphicFramePr>
          <p:nvPr>
            <p:ph idx="1"/>
            <p:extLst>
              <p:ext uri="{D42A27DB-BD31-4B8C-83A1-F6EECF244321}">
                <p14:modId xmlns:p14="http://schemas.microsoft.com/office/powerpoint/2010/main" val="3608706778"/>
              </p:ext>
            </p:extLst>
          </p:nvPr>
        </p:nvGraphicFramePr>
        <p:xfrm>
          <a:off x="817418" y="1330036"/>
          <a:ext cx="10697248" cy="5439295"/>
        </p:xfrm>
        <a:graphic>
          <a:graphicData uri="http://schemas.openxmlformats.org/drawingml/2006/table">
            <a:tbl>
              <a:tblPr/>
              <a:tblGrid>
                <a:gridCol w="10697248">
                  <a:extLst>
                    <a:ext uri="{9D8B030D-6E8A-4147-A177-3AD203B41FA5}">
                      <a16:colId xmlns:a16="http://schemas.microsoft.com/office/drawing/2014/main" val="2956118064"/>
                    </a:ext>
                  </a:extLst>
                </a:gridCol>
              </a:tblGrid>
              <a:tr h="2604655">
                <a:tc>
                  <a:txBody>
                    <a:bodyPr/>
                    <a:lstStyle/>
                    <a:p>
                      <a:pPr marL="285750" indent="-285750">
                        <a:buFont typeface="Wingdings" panose="05000000000000000000" pitchFamily="2" charset="2"/>
                        <a:buChar char="Ø"/>
                      </a:pPr>
                      <a:r>
                        <a:rPr lang="en-US" dirty="0">
                          <a:solidFill>
                            <a:srgbClr val="000000"/>
                          </a:solidFill>
                          <a:effectLst/>
                          <a:latin typeface="verdana" panose="020B0604030504040204" pitchFamily="34" charset="0"/>
                        </a:rPr>
                        <a:t>Python assert keyword is defined as a debugging tool that tests a condition. </a:t>
                      </a:r>
                    </a:p>
                    <a:p>
                      <a:pPr marL="285750" indent="-285750">
                        <a:buFont typeface="Wingdings" panose="05000000000000000000" pitchFamily="2" charset="2"/>
                        <a:buChar char="Ø"/>
                      </a:pPr>
                      <a:r>
                        <a:rPr lang="en-US" dirty="0">
                          <a:solidFill>
                            <a:srgbClr val="000000"/>
                          </a:solidFill>
                          <a:effectLst/>
                          <a:latin typeface="verdana" panose="020B0604030504040204" pitchFamily="34" charset="0"/>
                        </a:rPr>
                        <a:t>The Assertions are mainly the assumption that asserts or state a fact confidently in the program. </a:t>
                      </a:r>
                    </a:p>
                    <a:p>
                      <a:pPr marL="285750" indent="-285750">
                        <a:buFont typeface="Wingdings" panose="05000000000000000000" pitchFamily="2" charset="2"/>
                        <a:buChar char="Ø"/>
                      </a:pPr>
                      <a:r>
                        <a:rPr lang="en-US" dirty="0">
                          <a:solidFill>
                            <a:srgbClr val="000000"/>
                          </a:solidFill>
                          <a:effectLst/>
                          <a:latin typeface="verdana" panose="020B0604030504040204" pitchFamily="34" charset="0"/>
                        </a:rPr>
                        <a:t>For example, while writing a division function, the divisor should not be zero, and you assert that the divisor is not equal to zero.</a:t>
                      </a:r>
                    </a:p>
                    <a:p>
                      <a:pPr marL="285750" indent="-285750">
                        <a:buFont typeface="Wingdings" panose="05000000000000000000" pitchFamily="2" charset="2"/>
                        <a:buChar char="Ø"/>
                      </a:pPr>
                      <a:r>
                        <a:rPr lang="en-US" dirty="0">
                          <a:solidFill>
                            <a:srgbClr val="000000"/>
                          </a:solidFill>
                          <a:effectLst/>
                          <a:latin typeface="verdana" panose="020B0604030504040204" pitchFamily="34" charset="0"/>
                        </a:rPr>
                        <a:t>It is merely a Boolean expression that has a condition or expression checks if the condition returns true or false. </a:t>
                      </a:r>
                    </a:p>
                    <a:p>
                      <a:pPr marL="285750" indent="-285750">
                        <a:buFont typeface="Wingdings" panose="05000000000000000000" pitchFamily="2" charset="2"/>
                        <a:buChar char="Ø"/>
                      </a:pPr>
                      <a:r>
                        <a:rPr lang="en-US" dirty="0">
                          <a:solidFill>
                            <a:srgbClr val="000000"/>
                          </a:solidFill>
                          <a:effectLst/>
                          <a:latin typeface="verdana" panose="020B0604030504040204" pitchFamily="34" charset="0"/>
                        </a:rPr>
                        <a:t>If it is true, the program does not do anything, and it moves to the next line of code. </a:t>
                      </a:r>
                    </a:p>
                    <a:p>
                      <a:pPr marL="285750" indent="-285750">
                        <a:buFont typeface="Wingdings" panose="05000000000000000000" pitchFamily="2" charset="2"/>
                        <a:buChar char="Ø"/>
                      </a:pPr>
                      <a:r>
                        <a:rPr lang="en-US" dirty="0">
                          <a:solidFill>
                            <a:srgbClr val="000000"/>
                          </a:solidFill>
                          <a:effectLst/>
                          <a:latin typeface="verdana" panose="020B0604030504040204" pitchFamily="34" charset="0"/>
                        </a:rPr>
                        <a:t>But if it is false, it raises an </a:t>
                      </a:r>
                      <a:r>
                        <a:rPr lang="en-US" b="1" dirty="0" err="1">
                          <a:solidFill>
                            <a:srgbClr val="000000"/>
                          </a:solidFill>
                          <a:effectLst/>
                          <a:latin typeface="verdana" panose="020B0604030504040204" pitchFamily="34" charset="0"/>
                        </a:rPr>
                        <a:t>AssertionError</a:t>
                      </a:r>
                      <a:r>
                        <a:rPr lang="en-US" dirty="0">
                          <a:solidFill>
                            <a:srgbClr val="000000"/>
                          </a:solidFill>
                          <a:effectLst/>
                          <a:latin typeface="verdana" panose="020B0604030504040204" pitchFamily="34" charset="0"/>
                        </a:rPr>
                        <a:t> exception with an optional error message.</a:t>
                      </a:r>
                    </a:p>
                    <a:p>
                      <a:pPr marL="0" indent="0">
                        <a:buFont typeface="Wingdings" panose="05000000000000000000" pitchFamily="2" charset="2"/>
                        <a:buNone/>
                      </a:pPr>
                      <a:endParaRPr lang="en-US" dirty="0">
                        <a:solidFill>
                          <a:srgbClr val="000000"/>
                        </a:solidFill>
                        <a:effectLst/>
                        <a:latin typeface="verdana" panose="020B0604030504040204" pitchFamily="34" charset="0"/>
                      </a:endParaRPr>
                    </a:p>
                  </a:txBody>
                  <a:tcPr anchor="ctr">
                    <a:lnL>
                      <a:noFill/>
                    </a:lnL>
                    <a:lnR>
                      <a:noFill/>
                    </a:lnR>
                    <a:lnT>
                      <a:noFill/>
                    </a:lnT>
                    <a:lnB>
                      <a:noFill/>
                    </a:lnB>
                    <a:noFill/>
                  </a:tcPr>
                </a:tc>
                <a:extLst>
                  <a:ext uri="{0D108BD9-81ED-4DB2-BD59-A6C34878D82A}">
                    <a16:rowId xmlns:a16="http://schemas.microsoft.com/office/drawing/2014/main" val="1434570493"/>
                  </a:ext>
                </a:extLst>
              </a:tr>
              <a:tr h="2604655">
                <a:tc>
                  <a:txBody>
                    <a:bodyPr/>
                    <a:lstStyle/>
                    <a:p>
                      <a:pPr marL="0" indent="0">
                        <a:buFont typeface="Wingdings" panose="05000000000000000000" pitchFamily="2" charset="2"/>
                        <a:buNone/>
                      </a:pPr>
                      <a:r>
                        <a:rPr lang="fr-FR" dirty="0">
                          <a:solidFill>
                            <a:srgbClr val="000000"/>
                          </a:solidFill>
                          <a:effectLst/>
                          <a:latin typeface="verdana" panose="020B0604030504040204" pitchFamily="34" charset="0"/>
                        </a:rPr>
                        <a:t>Syntax</a:t>
                      </a:r>
                    </a:p>
                    <a:p>
                      <a:pPr marL="0" indent="0">
                        <a:buFont typeface="Wingdings" panose="05000000000000000000" pitchFamily="2" charset="2"/>
                        <a:buNone/>
                      </a:pPr>
                      <a:endParaRPr lang="fr-FR" dirty="0">
                        <a:solidFill>
                          <a:srgbClr val="000000"/>
                        </a:solidFill>
                        <a:effectLst/>
                        <a:latin typeface="verdana" panose="020B0604030504040204" pitchFamily="34" charset="0"/>
                      </a:endParaRPr>
                    </a:p>
                    <a:p>
                      <a:pPr marL="0" indent="0">
                        <a:buFont typeface="Wingdings" panose="05000000000000000000" pitchFamily="2" charset="2"/>
                        <a:buNone/>
                      </a:pPr>
                      <a:r>
                        <a:rPr lang="fr-FR" dirty="0">
                          <a:solidFill>
                            <a:srgbClr val="000000"/>
                          </a:solidFill>
                          <a:effectLst/>
                          <a:latin typeface="verdana" panose="020B0604030504040204" pitchFamily="34" charset="0"/>
                        </a:rPr>
                        <a:t>assert condition, error_message(optional) </a:t>
                      </a:r>
                      <a:endParaRPr lang="en-US" dirty="0">
                        <a:solidFill>
                          <a:srgbClr val="000000"/>
                        </a:solidFill>
                        <a:effectLst/>
                        <a:latin typeface="verdana" panose="020B0604030504040204" pitchFamily="34" charset="0"/>
                      </a:endParaRPr>
                    </a:p>
                  </a:txBody>
                  <a:tcPr anchor="ctr">
                    <a:lnL>
                      <a:noFill/>
                    </a:lnL>
                    <a:lnR>
                      <a:noFill/>
                    </a:lnR>
                    <a:lnT>
                      <a:noFill/>
                    </a:lnT>
                    <a:lnB>
                      <a:noFill/>
                    </a:lnB>
                    <a:noFill/>
                  </a:tcPr>
                </a:tc>
                <a:extLst>
                  <a:ext uri="{0D108BD9-81ED-4DB2-BD59-A6C34878D82A}">
                    <a16:rowId xmlns:a16="http://schemas.microsoft.com/office/drawing/2014/main" val="733642897"/>
                  </a:ext>
                </a:extLst>
              </a:tr>
            </a:tbl>
          </a:graphicData>
        </a:graphic>
      </p:graphicFrame>
    </p:spTree>
    <p:extLst>
      <p:ext uri="{BB962C8B-B14F-4D97-AF65-F5344CB8AC3E}">
        <p14:creationId xmlns:p14="http://schemas.microsoft.com/office/powerpoint/2010/main" val="1837768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65B98-EA18-4783-B787-BF486E3B4948}"/>
              </a:ext>
            </a:extLst>
          </p:cNvPr>
          <p:cNvSpPr>
            <a:spLocks noGrp="1"/>
          </p:cNvSpPr>
          <p:nvPr>
            <p:ph idx="1"/>
          </p:nvPr>
        </p:nvSpPr>
        <p:spPr>
          <a:xfrm>
            <a:off x="221673" y="263237"/>
            <a:ext cx="11637818" cy="6317672"/>
          </a:xfrm>
        </p:spPr>
        <p:txBody>
          <a:bodyPr/>
          <a:lstStyle/>
          <a:p>
            <a:pPr marL="0" indent="0">
              <a:buNone/>
            </a:pPr>
            <a:r>
              <a:rPr lang="en-US" sz="3600" dirty="0">
                <a:solidFill>
                  <a:schemeClr val="accent2"/>
                </a:solidFill>
                <a:latin typeface="erdana"/>
              </a:rPr>
              <a:t>Why Assertion is used</a:t>
            </a:r>
          </a:p>
          <a:p>
            <a:pPr marL="0" indent="0" algn="l">
              <a:buNone/>
            </a:pPr>
            <a:r>
              <a:rPr lang="en-US" b="0" i="0" dirty="0">
                <a:solidFill>
                  <a:srgbClr val="000000"/>
                </a:solidFill>
                <a:effectLst/>
                <a:latin typeface="verdana" panose="020B0604030504040204" pitchFamily="34" charset="0"/>
              </a:rPr>
              <a:t>It is a debugging tool, and its primary task is to check the condition. If it finds that the condition is true, it moves to the next line of code, and If not, then stops all its operations and throws an error. It points out the error in the code.</a:t>
            </a:r>
          </a:p>
          <a:p>
            <a:pPr marL="0" indent="0">
              <a:buNone/>
            </a:pPr>
            <a:r>
              <a:rPr lang="en-US" sz="3600" dirty="0">
                <a:solidFill>
                  <a:schemeClr val="accent2"/>
                </a:solidFill>
                <a:latin typeface="erdana"/>
              </a:rPr>
              <a:t>Where Assertion in Python used</a:t>
            </a:r>
          </a:p>
          <a:p>
            <a:pPr marL="0" indent="0" algn="l">
              <a:buNone/>
            </a:pPr>
            <a:r>
              <a:rPr lang="en-US" b="0" dirty="0">
                <a:solidFill>
                  <a:srgbClr val="000000"/>
                </a:solidFill>
                <a:effectLst/>
                <a:latin typeface="verdana" panose="020B0604030504040204" pitchFamily="34" charset="0"/>
              </a:rPr>
              <a:t>Checking the outputs of the functions.</a:t>
            </a:r>
          </a:p>
          <a:p>
            <a:pPr marL="0" indent="0" algn="l">
              <a:buNone/>
            </a:pPr>
            <a:r>
              <a:rPr lang="en-US" b="0" dirty="0">
                <a:solidFill>
                  <a:srgbClr val="000000"/>
                </a:solidFill>
                <a:effectLst/>
                <a:latin typeface="verdana" panose="020B0604030504040204" pitchFamily="34" charset="0"/>
              </a:rPr>
              <a:t>Used for testing the code.</a:t>
            </a:r>
          </a:p>
          <a:p>
            <a:pPr marL="0" indent="0" algn="l">
              <a:buNone/>
            </a:pPr>
            <a:r>
              <a:rPr lang="en-US" b="0" dirty="0">
                <a:solidFill>
                  <a:srgbClr val="000000"/>
                </a:solidFill>
                <a:effectLst/>
                <a:latin typeface="verdana" panose="020B0604030504040204" pitchFamily="34" charset="0"/>
              </a:rPr>
              <a:t>In checking the values of </a:t>
            </a:r>
            <a:r>
              <a:rPr lang="en-US" b="0" dirty="0" err="1">
                <a:solidFill>
                  <a:srgbClr val="000000"/>
                </a:solidFill>
                <a:effectLst/>
                <a:latin typeface="verdana" panose="020B0604030504040204" pitchFamily="34" charset="0"/>
              </a:rPr>
              <a:t>arguments.Checking</a:t>
            </a:r>
            <a:r>
              <a:rPr lang="en-US" b="0" dirty="0">
                <a:solidFill>
                  <a:srgbClr val="000000"/>
                </a:solidFill>
                <a:effectLst/>
                <a:latin typeface="verdana" panose="020B0604030504040204" pitchFamily="34" charset="0"/>
              </a:rPr>
              <a:t> the valid input.</a:t>
            </a:r>
          </a:p>
          <a:p>
            <a:pPr marL="0" indent="0">
              <a:buNone/>
            </a:pPr>
            <a:endParaRPr lang="en-US" dirty="0"/>
          </a:p>
        </p:txBody>
      </p:sp>
    </p:spTree>
    <p:extLst>
      <p:ext uri="{BB962C8B-B14F-4D97-AF65-F5344CB8AC3E}">
        <p14:creationId xmlns:p14="http://schemas.microsoft.com/office/powerpoint/2010/main" val="1522440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BD96-0E38-41A8-B000-76AA357490C0}"/>
              </a:ext>
            </a:extLst>
          </p:cNvPr>
          <p:cNvSpPr>
            <a:spLocks noGrp="1"/>
          </p:cNvSpPr>
          <p:nvPr>
            <p:ph type="title"/>
          </p:nvPr>
        </p:nvSpPr>
        <p:spPr/>
        <p:txBody>
          <a:bodyPr/>
          <a:lstStyle/>
          <a:p>
            <a:r>
              <a:rPr lang="en-IN" dirty="0"/>
              <a:t>Example</a:t>
            </a:r>
            <a:br>
              <a:rPr lang="en-IN" dirty="0"/>
            </a:br>
            <a:endParaRPr lang="en-US" dirty="0"/>
          </a:p>
        </p:txBody>
      </p:sp>
      <p:sp>
        <p:nvSpPr>
          <p:cNvPr id="3" name="Content Placeholder 2">
            <a:extLst>
              <a:ext uri="{FF2B5EF4-FFF2-40B4-BE49-F238E27FC236}">
                <a16:creationId xmlns:a16="http://schemas.microsoft.com/office/drawing/2014/main" id="{70F127BB-58DD-400A-8D34-A32A2F35FD3E}"/>
              </a:ext>
            </a:extLst>
          </p:cNvPr>
          <p:cNvSpPr>
            <a:spLocks noGrp="1"/>
          </p:cNvSpPr>
          <p:nvPr>
            <p:ph idx="1"/>
          </p:nvPr>
        </p:nvSpPr>
        <p:spPr/>
        <p:txBody>
          <a:bodyPr/>
          <a:lstStyle/>
          <a:p>
            <a:pPr marL="0" indent="0" algn="l">
              <a:buNone/>
            </a:pPr>
            <a:r>
              <a:rPr lang="en-US" b="1" i="0" dirty="0">
                <a:solidFill>
                  <a:srgbClr val="006699"/>
                </a:solidFill>
                <a:effectLst/>
                <a:latin typeface="verdana" panose="020B0604030504040204" pitchFamily="34" charset="0"/>
              </a:rPr>
              <a:t>def</a:t>
            </a:r>
            <a:r>
              <a:rPr lang="en-US" b="0" i="0" dirty="0">
                <a:solidFill>
                  <a:srgbClr val="000000"/>
                </a:solidFill>
                <a:effectLst/>
                <a:latin typeface="verdana" panose="020B0604030504040204" pitchFamily="34" charset="0"/>
              </a:rPr>
              <a:t> avg(scores):    </a:t>
            </a:r>
          </a:p>
          <a:p>
            <a:pPr marL="0" indent="0" algn="l">
              <a:buNone/>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assert</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len</a:t>
            </a:r>
            <a:r>
              <a:rPr lang="en-US" b="0" i="0" dirty="0">
                <a:solidFill>
                  <a:srgbClr val="000000"/>
                </a:solidFill>
                <a:effectLst/>
                <a:latin typeface="verdana" panose="020B0604030504040204" pitchFamily="34" charset="0"/>
              </a:rPr>
              <a:t>(scores) != 0,</a:t>
            </a:r>
            <a:r>
              <a:rPr lang="en-US" b="0" i="0" dirty="0">
                <a:solidFill>
                  <a:srgbClr val="0000FF"/>
                </a:solidFill>
                <a:effectLst/>
                <a:latin typeface="verdana" panose="020B0604030504040204" pitchFamily="34" charset="0"/>
              </a:rPr>
              <a:t>"The List is empty."</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return</a:t>
            </a:r>
            <a:r>
              <a:rPr lang="en-US" b="0" i="0" dirty="0">
                <a:solidFill>
                  <a:srgbClr val="000000"/>
                </a:solidFill>
                <a:effectLst/>
                <a:latin typeface="verdana" panose="020B0604030504040204" pitchFamily="34" charset="0"/>
              </a:rPr>
              <a:t> sum(scores)/</a:t>
            </a:r>
            <a:r>
              <a:rPr lang="en-US" b="0" i="0" dirty="0" err="1">
                <a:solidFill>
                  <a:srgbClr val="000000"/>
                </a:solidFill>
                <a:effectLst/>
                <a:latin typeface="verdana" panose="020B0604030504040204" pitchFamily="34" charset="0"/>
              </a:rPr>
              <a:t>len</a:t>
            </a:r>
            <a:r>
              <a:rPr lang="en-US" b="0" i="0" dirty="0">
                <a:solidFill>
                  <a:srgbClr val="000000"/>
                </a:solidFill>
                <a:effectLst/>
                <a:latin typeface="verdana" panose="020B0604030504040204" pitchFamily="34" charset="0"/>
              </a:rPr>
              <a:t>(scores)    </a:t>
            </a:r>
          </a:p>
          <a:p>
            <a:pPr marL="0" indent="0" algn="l">
              <a:buNone/>
            </a:pP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scores2 = [67,59,86,75,92]    </a:t>
            </a:r>
          </a:p>
          <a:p>
            <a:pPr marL="0" indent="0" algn="l">
              <a:buNone/>
            </a:pPr>
            <a:r>
              <a:rPr lang="en-US" b="1" i="0" dirty="0">
                <a:solidFill>
                  <a:srgbClr val="006699"/>
                </a:solidFill>
                <a:effectLst/>
                <a:latin typeface="verdana" panose="020B0604030504040204" pitchFamily="34" charset="0"/>
              </a:rPr>
              <a:t>print</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"The Average of scores2:"</a:t>
            </a:r>
            <a:r>
              <a:rPr lang="en-US" b="0" i="0" dirty="0">
                <a:solidFill>
                  <a:srgbClr val="000000"/>
                </a:solidFill>
                <a:effectLst/>
                <a:latin typeface="verdana" panose="020B0604030504040204" pitchFamily="34" charset="0"/>
              </a:rPr>
              <a:t>,avg(scores2))    </a:t>
            </a:r>
          </a:p>
          <a:p>
            <a:pPr marL="0" indent="0" algn="l">
              <a:buNone/>
            </a:pP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scores1 = []    </a:t>
            </a:r>
          </a:p>
          <a:p>
            <a:pPr marL="0" indent="0" algn="l">
              <a:buNone/>
            </a:pPr>
            <a:r>
              <a:rPr lang="en-US" b="1" i="0" dirty="0">
                <a:solidFill>
                  <a:srgbClr val="006699"/>
                </a:solidFill>
                <a:effectLst/>
                <a:latin typeface="verdana" panose="020B0604030504040204" pitchFamily="34" charset="0"/>
              </a:rPr>
              <a:t>print</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"The Average of scores1:"</a:t>
            </a:r>
            <a:r>
              <a:rPr lang="en-US" b="0" i="0" dirty="0">
                <a:solidFill>
                  <a:srgbClr val="000000"/>
                </a:solidFill>
                <a:effectLst/>
                <a:latin typeface="verdana" panose="020B0604030504040204" pitchFamily="34" charset="0"/>
              </a:rPr>
              <a:t>,avg(scores1))    </a:t>
            </a:r>
          </a:p>
          <a:p>
            <a:pPr marL="0" indent="0">
              <a:buNone/>
            </a:pPr>
            <a:endParaRPr lang="en-US" dirty="0"/>
          </a:p>
        </p:txBody>
      </p:sp>
    </p:spTree>
    <p:extLst>
      <p:ext uri="{BB962C8B-B14F-4D97-AF65-F5344CB8AC3E}">
        <p14:creationId xmlns:p14="http://schemas.microsoft.com/office/powerpoint/2010/main" val="653792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3CE9B-3940-41EB-9E73-4F1CC1F7D43C}"/>
              </a:ext>
            </a:extLst>
          </p:cNvPr>
          <p:cNvSpPr>
            <a:spLocks noGrp="1"/>
          </p:cNvSpPr>
          <p:nvPr>
            <p:ph type="title"/>
          </p:nvPr>
        </p:nvSpPr>
        <p:spPr/>
        <p:txBody>
          <a:bodyPr/>
          <a:lstStyle/>
          <a:p>
            <a:r>
              <a:rPr lang="en-IN" dirty="0"/>
              <a:t>Example</a:t>
            </a:r>
            <a:br>
              <a:rPr lang="en-IN" dirty="0"/>
            </a:br>
            <a:endParaRPr lang="en-US" dirty="0"/>
          </a:p>
        </p:txBody>
      </p:sp>
      <p:sp>
        <p:nvSpPr>
          <p:cNvPr id="3" name="Content Placeholder 2">
            <a:extLst>
              <a:ext uri="{FF2B5EF4-FFF2-40B4-BE49-F238E27FC236}">
                <a16:creationId xmlns:a16="http://schemas.microsoft.com/office/drawing/2014/main" id="{AEACCF2A-7EE0-49AC-BD95-62A2FE5394BC}"/>
              </a:ext>
            </a:extLst>
          </p:cNvPr>
          <p:cNvSpPr>
            <a:spLocks noGrp="1"/>
          </p:cNvSpPr>
          <p:nvPr>
            <p:ph idx="1"/>
          </p:nvPr>
        </p:nvSpPr>
        <p:spPr/>
        <p:txBody>
          <a:bodyPr/>
          <a:lstStyle/>
          <a:p>
            <a:pPr marL="0" indent="0" algn="l">
              <a:buNone/>
            </a:pPr>
            <a:r>
              <a:rPr lang="en-US" b="0" i="0" dirty="0">
                <a:solidFill>
                  <a:srgbClr val="008200"/>
                </a:solidFill>
                <a:effectLst/>
                <a:latin typeface="verdana" panose="020B0604030504040204" pitchFamily="34" charset="0"/>
              </a:rPr>
              <a:t># initializing number   </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x = 7    </a:t>
            </a:r>
          </a:p>
          <a:p>
            <a:pPr marL="0" indent="0" algn="l">
              <a:buNone/>
            </a:pPr>
            <a:r>
              <a:rPr lang="en-US" b="0" i="0" dirty="0">
                <a:solidFill>
                  <a:srgbClr val="000000"/>
                </a:solidFill>
                <a:effectLst/>
                <a:latin typeface="verdana" panose="020B0604030504040204" pitchFamily="34" charset="0"/>
              </a:rPr>
              <a:t>y = 0    </a:t>
            </a:r>
          </a:p>
          <a:p>
            <a:pPr marL="0" indent="0" algn="l">
              <a:buNone/>
            </a:pPr>
            <a:r>
              <a:rPr lang="en-US" b="0" i="0" dirty="0">
                <a:solidFill>
                  <a:srgbClr val="008200"/>
                </a:solidFill>
                <a:effectLst/>
                <a:latin typeface="verdana" panose="020B0604030504040204" pitchFamily="34" charset="0"/>
              </a:rPr>
              <a:t># It uses assert to check for 0   </a:t>
            </a:r>
            <a:r>
              <a:rPr lang="en-US" b="0" i="0" dirty="0">
                <a:solidFill>
                  <a:srgbClr val="000000"/>
                </a:solidFill>
                <a:effectLst/>
                <a:latin typeface="verdana" panose="020B0604030504040204" pitchFamily="34" charset="0"/>
              </a:rPr>
              <a:t>  </a:t>
            </a:r>
          </a:p>
          <a:p>
            <a:pPr marL="0" indent="0" algn="l">
              <a:buNone/>
            </a:pPr>
            <a:r>
              <a:rPr lang="en-US" b="1" i="0" dirty="0">
                <a:solidFill>
                  <a:srgbClr val="006699"/>
                </a:solidFill>
                <a:effectLst/>
                <a:latin typeface="verdana" panose="020B0604030504040204" pitchFamily="34" charset="0"/>
              </a:rPr>
              <a:t>print</a:t>
            </a:r>
            <a:r>
              <a:rPr lang="en-US" b="0" i="0" dirty="0">
                <a:solidFill>
                  <a:srgbClr val="000000"/>
                </a:solidFill>
                <a:effectLst/>
                <a:latin typeface="verdana" panose="020B0604030504040204" pitchFamily="34" charset="0"/>
              </a:rPr>
              <a:t> (</a:t>
            </a:r>
            <a:r>
              <a:rPr lang="en-US" b="0" i="0" dirty="0">
                <a:solidFill>
                  <a:srgbClr val="0000FF"/>
                </a:solidFill>
                <a:effectLst/>
                <a:latin typeface="verdana" panose="020B0604030504040204" pitchFamily="34" charset="0"/>
              </a:rPr>
              <a:t>"x / y value is : "</a:t>
            </a:r>
            <a:r>
              <a:rPr lang="en-US" b="0" i="0" dirty="0">
                <a:solidFill>
                  <a:srgbClr val="000000"/>
                </a:solidFill>
                <a:effectLst/>
                <a:latin typeface="verdana" panose="020B0604030504040204" pitchFamily="34" charset="0"/>
              </a:rPr>
              <a:t>)     </a:t>
            </a:r>
          </a:p>
          <a:p>
            <a:pPr marL="0" indent="0" algn="l">
              <a:buNone/>
            </a:pPr>
            <a:r>
              <a:rPr lang="en-US" b="1" i="0" dirty="0">
                <a:solidFill>
                  <a:srgbClr val="006699"/>
                </a:solidFill>
                <a:effectLst/>
                <a:latin typeface="verdana" panose="020B0604030504040204" pitchFamily="34" charset="0"/>
              </a:rPr>
              <a:t>assert</a:t>
            </a:r>
            <a:r>
              <a:rPr lang="en-US" b="0" i="0" dirty="0">
                <a:solidFill>
                  <a:srgbClr val="000000"/>
                </a:solidFill>
                <a:effectLst/>
                <a:latin typeface="verdana" panose="020B0604030504040204" pitchFamily="34" charset="0"/>
              </a:rPr>
              <a:t> y != 0, </a:t>
            </a:r>
            <a:r>
              <a:rPr lang="en-US" b="0" i="0" dirty="0">
                <a:solidFill>
                  <a:srgbClr val="0000FF"/>
                </a:solidFill>
                <a:effectLst/>
                <a:latin typeface="verdana" panose="020B0604030504040204" pitchFamily="34" charset="0"/>
              </a:rPr>
              <a:t>"Divide by 0 error"</a:t>
            </a:r>
            <a:r>
              <a:rPr lang="en-US" b="0" i="0" dirty="0">
                <a:solidFill>
                  <a:srgbClr val="000000"/>
                </a:solidFill>
                <a:effectLst/>
                <a:latin typeface="verdana" panose="020B0604030504040204" pitchFamily="34" charset="0"/>
              </a:rPr>
              <a:t>    </a:t>
            </a:r>
          </a:p>
          <a:p>
            <a:pPr marL="0" indent="0" algn="l">
              <a:buNone/>
            </a:pPr>
            <a:r>
              <a:rPr lang="en-US" b="1" i="0" dirty="0">
                <a:solidFill>
                  <a:srgbClr val="006699"/>
                </a:solidFill>
                <a:effectLst/>
                <a:latin typeface="verdana" panose="020B0604030504040204" pitchFamily="34" charset="0"/>
              </a:rPr>
              <a:t>print</a:t>
            </a:r>
            <a:r>
              <a:rPr lang="en-US" b="0" i="0" dirty="0">
                <a:solidFill>
                  <a:srgbClr val="000000"/>
                </a:solidFill>
                <a:effectLst/>
                <a:latin typeface="verdana" panose="020B0604030504040204" pitchFamily="34" charset="0"/>
              </a:rPr>
              <a:t> (x / y)     </a:t>
            </a:r>
          </a:p>
          <a:p>
            <a:pPr marL="0" indent="0">
              <a:buNone/>
            </a:pPr>
            <a:endParaRPr lang="en-US" dirty="0"/>
          </a:p>
        </p:txBody>
      </p:sp>
    </p:spTree>
    <p:extLst>
      <p:ext uri="{BB962C8B-B14F-4D97-AF65-F5344CB8AC3E}">
        <p14:creationId xmlns:p14="http://schemas.microsoft.com/office/powerpoint/2010/main" val="3783651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55D19-E3B9-418E-B27C-B1E8E6AE83F7}"/>
              </a:ext>
            </a:extLst>
          </p:cNvPr>
          <p:cNvSpPr>
            <a:spLocks noGrp="1"/>
          </p:cNvSpPr>
          <p:nvPr>
            <p:ph type="title"/>
          </p:nvPr>
        </p:nvSpPr>
        <p:spPr/>
        <p:txBody>
          <a:bodyPr/>
          <a:lstStyle/>
          <a:p>
            <a:r>
              <a:rPr lang="en-US" dirty="0"/>
              <a:t>Python List Comprehension</a:t>
            </a:r>
          </a:p>
        </p:txBody>
      </p:sp>
      <p:sp>
        <p:nvSpPr>
          <p:cNvPr id="3" name="Content Placeholder 2">
            <a:extLst>
              <a:ext uri="{FF2B5EF4-FFF2-40B4-BE49-F238E27FC236}">
                <a16:creationId xmlns:a16="http://schemas.microsoft.com/office/drawing/2014/main" id="{05A19E37-7CAB-40CD-AB4E-9663AD610FF7}"/>
              </a:ext>
            </a:extLst>
          </p:cNvPr>
          <p:cNvSpPr>
            <a:spLocks noGrp="1"/>
          </p:cNvSpPr>
          <p:nvPr>
            <p:ph idx="1"/>
          </p:nvPr>
        </p:nvSpPr>
        <p:spPr/>
        <p:txBody>
          <a:bodyPr/>
          <a:lstStyle/>
          <a:p>
            <a:pPr marL="0" indent="0">
              <a:buNone/>
            </a:pPr>
            <a:r>
              <a:rPr lang="en-US" b="0" i="0" dirty="0">
                <a:solidFill>
                  <a:srgbClr val="000000"/>
                </a:solidFill>
                <a:effectLst/>
                <a:latin typeface="verdana" panose="020B0604030504040204" pitchFamily="34" charset="0"/>
              </a:rPr>
              <a:t>List of  items can access using for class</a:t>
            </a:r>
          </a:p>
          <a:p>
            <a:pPr marL="0" indent="0">
              <a:buNone/>
            </a:pPr>
            <a:r>
              <a:rPr lang="en-US" b="0" i="0" dirty="0">
                <a:solidFill>
                  <a:srgbClr val="000000"/>
                </a:solidFill>
                <a:effectLst/>
                <a:latin typeface="verdana" panose="020B0604030504040204" pitchFamily="34" charset="0"/>
              </a:rPr>
              <a:t>Syntax:</a:t>
            </a:r>
          </a:p>
          <a:p>
            <a:pPr marL="0" indent="0">
              <a:buNone/>
            </a:pPr>
            <a:r>
              <a:rPr lang="en-US" b="0" i="0" dirty="0">
                <a:solidFill>
                  <a:srgbClr val="000000"/>
                </a:solidFill>
                <a:effectLst/>
                <a:latin typeface="verdana" panose="020B0604030504040204" pitchFamily="34" charset="0"/>
              </a:rPr>
              <a:t>[ expression </a:t>
            </a:r>
            <a:r>
              <a:rPr lang="en-US" b="1" i="0" dirty="0">
                <a:effectLst/>
                <a:latin typeface="verdana" panose="020B0604030504040204" pitchFamily="34" charset="0"/>
              </a:rPr>
              <a:t>for</a:t>
            </a:r>
            <a:r>
              <a:rPr lang="en-US" b="0" i="0" dirty="0">
                <a:solidFill>
                  <a:srgbClr val="000000"/>
                </a:solidFill>
                <a:effectLst/>
                <a:latin typeface="verdana" panose="020B0604030504040204" pitchFamily="34" charset="0"/>
              </a:rPr>
              <a:t> item </a:t>
            </a:r>
            <a:r>
              <a:rPr lang="en-US" b="1" i="0" dirty="0">
                <a:effectLst/>
                <a:latin typeface="verdana" panose="020B0604030504040204" pitchFamily="34" charset="0"/>
              </a:rPr>
              <a:t>in</a:t>
            </a:r>
            <a:r>
              <a:rPr lang="en-US" b="0" i="0" dirty="0">
                <a:solidFill>
                  <a:srgbClr val="000000"/>
                </a:solidFill>
                <a:effectLst/>
                <a:latin typeface="verdana" panose="020B0604030504040204" pitchFamily="34" charset="0"/>
              </a:rPr>
              <a:t> list </a:t>
            </a:r>
            <a:r>
              <a:rPr lang="en-US" b="1" i="0" dirty="0">
                <a:effectLst/>
                <a:latin typeface="verdana" panose="020B0604030504040204" pitchFamily="34" charset="0"/>
              </a:rPr>
              <a:t>if</a:t>
            </a:r>
            <a:r>
              <a:rPr lang="en-US" b="0" i="0" dirty="0">
                <a:solidFill>
                  <a:srgbClr val="000000"/>
                </a:solidFill>
                <a:effectLst/>
                <a:latin typeface="verdana" panose="020B0604030504040204" pitchFamily="34" charset="0"/>
              </a:rPr>
              <a:t> conditional ]</a:t>
            </a:r>
            <a:endParaRPr lang="en-US" dirty="0"/>
          </a:p>
        </p:txBody>
      </p:sp>
    </p:spTree>
    <p:extLst>
      <p:ext uri="{BB962C8B-B14F-4D97-AF65-F5344CB8AC3E}">
        <p14:creationId xmlns:p14="http://schemas.microsoft.com/office/powerpoint/2010/main" val="1825421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0EA8D-9506-41A8-A57B-FF6F3569321D}"/>
              </a:ext>
            </a:extLst>
          </p:cNvPr>
          <p:cNvSpPr>
            <a:spLocks noGrp="1"/>
          </p:cNvSpPr>
          <p:nvPr>
            <p:ph type="title"/>
          </p:nvPr>
        </p:nvSpPr>
        <p:spPr/>
        <p:txBody>
          <a:bodyPr/>
          <a:lstStyle/>
          <a:p>
            <a:r>
              <a:rPr lang="en-IN" dirty="0"/>
              <a:t>Example</a:t>
            </a:r>
            <a:br>
              <a:rPr lang="en-IN" dirty="0"/>
            </a:br>
            <a:endParaRPr lang="en-US" dirty="0"/>
          </a:p>
        </p:txBody>
      </p:sp>
      <p:sp>
        <p:nvSpPr>
          <p:cNvPr id="3" name="Content Placeholder 2">
            <a:extLst>
              <a:ext uri="{FF2B5EF4-FFF2-40B4-BE49-F238E27FC236}">
                <a16:creationId xmlns:a16="http://schemas.microsoft.com/office/drawing/2014/main" id="{41986F8F-3EE5-48E2-B2AB-4A8B896ED2BC}"/>
              </a:ext>
            </a:extLst>
          </p:cNvPr>
          <p:cNvSpPr>
            <a:spLocks noGrp="1"/>
          </p:cNvSpPr>
          <p:nvPr>
            <p:ph idx="1"/>
          </p:nvPr>
        </p:nvSpPr>
        <p:spPr/>
        <p:txBody>
          <a:bodyPr/>
          <a:lstStyle/>
          <a:p>
            <a:pPr marL="0" indent="0" algn="l">
              <a:buNone/>
            </a:pPr>
            <a:r>
              <a:rPr lang="en-US" b="0" i="0" dirty="0">
                <a:solidFill>
                  <a:srgbClr val="000000"/>
                </a:solidFill>
                <a:effectLst/>
                <a:latin typeface="verdana" panose="020B0604030504040204" pitchFamily="34" charset="0"/>
              </a:rPr>
              <a:t>letters = []  </a:t>
            </a:r>
          </a:p>
          <a:p>
            <a:pPr marL="0" indent="0" algn="l">
              <a:buNone/>
            </a:pPr>
            <a:r>
              <a:rPr lang="en-US" b="1" i="0" dirty="0">
                <a:solidFill>
                  <a:srgbClr val="006699"/>
                </a:solidFill>
                <a:effectLst/>
                <a:latin typeface="verdana" panose="020B0604030504040204" pitchFamily="34" charset="0"/>
              </a:rPr>
              <a:t>for</a:t>
            </a:r>
            <a:r>
              <a:rPr lang="en-US" b="0" i="0" dirty="0">
                <a:solidFill>
                  <a:srgbClr val="000000"/>
                </a:solidFill>
                <a:effectLst/>
                <a:latin typeface="verdana" panose="020B0604030504040204" pitchFamily="34" charset="0"/>
              </a:rPr>
              <a:t> letter </a:t>
            </a:r>
            <a:r>
              <a:rPr lang="en-US" b="1" i="0" dirty="0">
                <a:solidFill>
                  <a:srgbClr val="006699"/>
                </a:solidFill>
                <a:effectLst/>
                <a:latin typeface="verdana" panose="020B0604030504040204" pitchFamily="34" charset="0"/>
              </a:rPr>
              <a:t>in</a:t>
            </a:r>
            <a:r>
              <a:rPr lang="en-US" b="0" i="0" dirty="0">
                <a:solidFill>
                  <a:srgbClr val="000000"/>
                </a:solidFill>
                <a:effectLst/>
                <a:latin typeface="verdana" panose="020B0604030504040204" pitchFamily="34" charset="0"/>
              </a:rPr>
              <a:t> </a:t>
            </a:r>
            <a:r>
              <a:rPr lang="en-US" b="0" i="0" dirty="0">
                <a:solidFill>
                  <a:srgbClr val="0000FF"/>
                </a:solidFill>
                <a:effectLst/>
                <a:latin typeface="verdana" panose="020B0604030504040204" pitchFamily="34" charset="0"/>
              </a:rPr>
              <a:t>'Python'</a:t>
            </a: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letters.append</a:t>
            </a:r>
            <a:r>
              <a:rPr lang="en-US" b="0" i="0" dirty="0">
                <a:solidFill>
                  <a:srgbClr val="000000"/>
                </a:solidFill>
                <a:effectLst/>
                <a:latin typeface="verdana" panose="020B0604030504040204" pitchFamily="34" charset="0"/>
              </a:rPr>
              <a:t>(letter)  </a:t>
            </a:r>
          </a:p>
          <a:p>
            <a:pPr marL="0" indent="0" algn="l">
              <a:buNone/>
            </a:pPr>
            <a:r>
              <a:rPr lang="en-US" b="1" i="0" dirty="0">
                <a:solidFill>
                  <a:srgbClr val="006699"/>
                </a:solidFill>
                <a:effectLst/>
                <a:latin typeface="verdana" panose="020B0604030504040204" pitchFamily="34" charset="0"/>
              </a:rPr>
              <a:t>print</a:t>
            </a:r>
            <a:r>
              <a:rPr lang="en-US" b="0" i="0" dirty="0">
                <a:solidFill>
                  <a:srgbClr val="000000"/>
                </a:solidFill>
                <a:effectLst/>
                <a:latin typeface="verdana" panose="020B0604030504040204" pitchFamily="34" charset="0"/>
              </a:rPr>
              <a:t>(letters)</a:t>
            </a:r>
          </a:p>
          <a:p>
            <a:pPr marL="0" indent="0" algn="l">
              <a:buNone/>
            </a:pPr>
            <a:r>
              <a:rPr lang="en-US" b="0" i="0" dirty="0">
                <a:solidFill>
                  <a:srgbClr val="000000"/>
                </a:solidFill>
                <a:effectLst/>
                <a:latin typeface="verdana" panose="020B0604030504040204" pitchFamily="34" charset="0"/>
              </a:rPr>
              <a:t>  </a:t>
            </a:r>
          </a:p>
          <a:p>
            <a:pPr marL="0" indent="0">
              <a:buNone/>
            </a:pPr>
            <a:r>
              <a:rPr lang="en-US" sz="2000" dirty="0">
                <a:solidFill>
                  <a:schemeClr val="accent2"/>
                </a:solidFill>
              </a:rPr>
              <a:t>Example(for class)</a:t>
            </a:r>
          </a:p>
          <a:p>
            <a:pPr marL="0" indent="0" algn="l">
              <a:buNone/>
            </a:pPr>
            <a:r>
              <a:rPr lang="nb-NO" b="0" i="0" dirty="0">
                <a:solidFill>
                  <a:srgbClr val="000000"/>
                </a:solidFill>
                <a:effectLst/>
                <a:latin typeface="verdana" panose="020B0604030504040204" pitchFamily="34" charset="0"/>
              </a:rPr>
              <a:t>letters = [ letter </a:t>
            </a:r>
            <a:r>
              <a:rPr lang="nb-NO" b="1" i="0" dirty="0">
                <a:solidFill>
                  <a:srgbClr val="006699"/>
                </a:solidFill>
                <a:effectLst/>
                <a:latin typeface="verdana" panose="020B0604030504040204" pitchFamily="34" charset="0"/>
              </a:rPr>
              <a:t>for</a:t>
            </a:r>
            <a:r>
              <a:rPr lang="nb-NO" b="0" i="0" dirty="0">
                <a:solidFill>
                  <a:srgbClr val="000000"/>
                </a:solidFill>
                <a:effectLst/>
                <a:latin typeface="verdana" panose="020B0604030504040204" pitchFamily="34" charset="0"/>
              </a:rPr>
              <a:t> letter </a:t>
            </a:r>
            <a:r>
              <a:rPr lang="nb-NO" b="1" i="0" dirty="0">
                <a:solidFill>
                  <a:srgbClr val="006699"/>
                </a:solidFill>
                <a:effectLst/>
                <a:latin typeface="verdana" panose="020B0604030504040204" pitchFamily="34" charset="0"/>
              </a:rPr>
              <a:t>in</a:t>
            </a:r>
            <a:r>
              <a:rPr lang="nb-NO" b="0" i="0" dirty="0">
                <a:solidFill>
                  <a:srgbClr val="000000"/>
                </a:solidFill>
                <a:effectLst/>
                <a:latin typeface="verdana" panose="020B0604030504040204" pitchFamily="34" charset="0"/>
              </a:rPr>
              <a:t> </a:t>
            </a:r>
            <a:r>
              <a:rPr lang="nb-NO" b="0" i="0" dirty="0">
                <a:solidFill>
                  <a:srgbClr val="0000FF"/>
                </a:solidFill>
                <a:effectLst/>
                <a:latin typeface="verdana" panose="020B0604030504040204" pitchFamily="34" charset="0"/>
              </a:rPr>
              <a:t>'Python'</a:t>
            </a:r>
            <a:r>
              <a:rPr lang="nb-NO" b="0" i="0" dirty="0">
                <a:solidFill>
                  <a:srgbClr val="000000"/>
                </a:solidFill>
                <a:effectLst/>
                <a:latin typeface="verdana" panose="020B0604030504040204" pitchFamily="34" charset="0"/>
              </a:rPr>
              <a:t> ]  </a:t>
            </a:r>
          </a:p>
          <a:p>
            <a:pPr marL="0" indent="0" algn="l">
              <a:buNone/>
            </a:pPr>
            <a:r>
              <a:rPr lang="nb-NO" b="1" i="0" dirty="0">
                <a:solidFill>
                  <a:srgbClr val="006699"/>
                </a:solidFill>
                <a:effectLst/>
                <a:latin typeface="verdana" panose="020B0604030504040204" pitchFamily="34" charset="0"/>
              </a:rPr>
              <a:t>print</a:t>
            </a:r>
            <a:r>
              <a:rPr lang="nb-NO" b="0" i="0" dirty="0">
                <a:solidFill>
                  <a:srgbClr val="000000"/>
                </a:solidFill>
                <a:effectLst/>
                <a:latin typeface="verdana" panose="020B0604030504040204" pitchFamily="34" charset="0"/>
              </a:rPr>
              <a:t>( letters)  </a:t>
            </a:r>
          </a:p>
          <a:p>
            <a:pPr marL="0" indent="0">
              <a:buNone/>
            </a:pPr>
            <a:endParaRPr lang="en-US" dirty="0"/>
          </a:p>
        </p:txBody>
      </p:sp>
    </p:spTree>
    <p:extLst>
      <p:ext uri="{BB962C8B-B14F-4D97-AF65-F5344CB8AC3E}">
        <p14:creationId xmlns:p14="http://schemas.microsoft.com/office/powerpoint/2010/main" val="1573227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89A6-2853-455E-AFEE-645CAA968C8F}"/>
              </a:ext>
            </a:extLst>
          </p:cNvPr>
          <p:cNvSpPr>
            <a:spLocks noGrp="1"/>
          </p:cNvSpPr>
          <p:nvPr>
            <p:ph type="title"/>
          </p:nvPr>
        </p:nvSpPr>
        <p:spPr/>
        <p:txBody>
          <a:bodyPr/>
          <a:lstStyle/>
          <a:p>
            <a:r>
              <a:rPr lang="en-IN" dirty="0"/>
              <a:t>Email</a:t>
            </a:r>
            <a:endParaRPr lang="en-US" dirty="0"/>
          </a:p>
        </p:txBody>
      </p:sp>
      <p:sp>
        <p:nvSpPr>
          <p:cNvPr id="3" name="Content Placeholder 2">
            <a:extLst>
              <a:ext uri="{FF2B5EF4-FFF2-40B4-BE49-F238E27FC236}">
                <a16:creationId xmlns:a16="http://schemas.microsoft.com/office/drawing/2014/main" id="{384D795B-6A1E-41A4-9BE1-5D225BC8CD48}"/>
              </a:ext>
            </a:extLst>
          </p:cNvPr>
          <p:cNvSpPr>
            <a:spLocks noGrp="1"/>
          </p:cNvSpPr>
          <p:nvPr>
            <p:ph idx="1"/>
          </p:nvPr>
        </p:nvSpPr>
        <p:spPr>
          <a:xfrm>
            <a:off x="677334" y="1565564"/>
            <a:ext cx="10837332" cy="5292436"/>
          </a:xfrm>
        </p:spPr>
        <p:txBody>
          <a:bodyPr>
            <a:normAutofit/>
          </a:bodyPr>
          <a:lstStyle/>
          <a:p>
            <a:r>
              <a:rPr lang="en-US" sz="2000" b="0" i="0" dirty="0">
                <a:solidFill>
                  <a:srgbClr val="000000"/>
                </a:solidFill>
                <a:effectLst/>
                <a:latin typeface="verdana" panose="020B0604030504040204" pitchFamily="34" charset="0"/>
              </a:rPr>
              <a:t>Simple Mail Transfer Protocol (SMTP) is used as a protocol to handle the email transfer using Python. </a:t>
            </a:r>
          </a:p>
          <a:p>
            <a:r>
              <a:rPr lang="en-US" sz="2000" b="0" i="0" dirty="0">
                <a:solidFill>
                  <a:srgbClr val="000000"/>
                </a:solidFill>
                <a:effectLst/>
                <a:latin typeface="verdana" panose="020B0604030504040204" pitchFamily="34" charset="0"/>
              </a:rPr>
              <a:t>It is used to route emails between email servers. </a:t>
            </a:r>
          </a:p>
          <a:p>
            <a:r>
              <a:rPr lang="en-US" sz="2000" b="0" i="0" dirty="0">
                <a:solidFill>
                  <a:srgbClr val="000000"/>
                </a:solidFill>
                <a:effectLst/>
                <a:latin typeface="verdana" panose="020B0604030504040204" pitchFamily="34" charset="0"/>
              </a:rPr>
              <a:t>It is an application layer protocol which allows to users to send mail to another. </a:t>
            </a:r>
          </a:p>
          <a:p>
            <a:r>
              <a:rPr lang="en-US" sz="2000" b="0" i="0" dirty="0">
                <a:solidFill>
                  <a:srgbClr val="000000"/>
                </a:solidFill>
                <a:effectLst/>
                <a:latin typeface="verdana" panose="020B0604030504040204" pitchFamily="34" charset="0"/>
              </a:rPr>
              <a:t>The receiver retrieves email using the protocols </a:t>
            </a:r>
            <a:r>
              <a:rPr lang="en-US" sz="2000" b="1" i="0" dirty="0">
                <a:effectLst/>
                <a:latin typeface="verdana" panose="020B0604030504040204" pitchFamily="34" charset="0"/>
              </a:rPr>
              <a:t>POP(Post Office Protocol)</a:t>
            </a:r>
            <a:r>
              <a:rPr lang="en-US" sz="2000" b="0" i="0" dirty="0">
                <a:solidFill>
                  <a:srgbClr val="000000"/>
                </a:solidFill>
                <a:effectLst/>
                <a:latin typeface="verdana" panose="020B0604030504040204" pitchFamily="34" charset="0"/>
              </a:rPr>
              <a:t> and </a:t>
            </a:r>
            <a:r>
              <a:rPr lang="en-US" sz="2000" b="1" i="0" dirty="0">
                <a:effectLst/>
                <a:latin typeface="verdana" panose="020B0604030504040204" pitchFamily="34" charset="0"/>
              </a:rPr>
              <a:t>IMAP(Internet Message Access Protocol)</a:t>
            </a:r>
            <a:r>
              <a:rPr lang="en-US" sz="2000" b="0" i="0" dirty="0">
                <a:solidFill>
                  <a:srgbClr val="000000"/>
                </a:solidFill>
                <a:effectLst/>
                <a:latin typeface="verdana" panose="020B0604030504040204" pitchFamily="34" charset="0"/>
              </a:rPr>
              <a:t>.</a:t>
            </a:r>
          </a:p>
          <a:p>
            <a:pPr algn="l"/>
            <a:r>
              <a:rPr lang="en-US" sz="2000" b="0" i="0" dirty="0">
                <a:solidFill>
                  <a:srgbClr val="000000"/>
                </a:solidFill>
                <a:effectLst/>
                <a:latin typeface="verdana" panose="020B0604030504040204" pitchFamily="34" charset="0"/>
              </a:rPr>
              <a:t>When the server listens for the TCP connection from a client, it initiates a connection on port 587.</a:t>
            </a:r>
          </a:p>
          <a:p>
            <a:pPr algn="l"/>
            <a:r>
              <a:rPr lang="en-US" sz="2000" b="0" i="0" dirty="0">
                <a:solidFill>
                  <a:srgbClr val="000000"/>
                </a:solidFill>
                <a:effectLst/>
                <a:latin typeface="verdana" panose="020B0604030504040204" pitchFamily="34" charset="0"/>
              </a:rPr>
              <a:t>Python provides a </a:t>
            </a:r>
            <a:r>
              <a:rPr lang="en-US" sz="2000" b="1" i="0" dirty="0" err="1">
                <a:solidFill>
                  <a:srgbClr val="000000"/>
                </a:solidFill>
                <a:effectLst/>
                <a:latin typeface="verdana" panose="020B0604030504040204" pitchFamily="34" charset="0"/>
              </a:rPr>
              <a:t>smtplib</a:t>
            </a:r>
            <a:r>
              <a:rPr lang="en-US" sz="2000" b="0" i="0" dirty="0">
                <a:solidFill>
                  <a:srgbClr val="000000"/>
                </a:solidFill>
                <a:effectLst/>
                <a:latin typeface="verdana" panose="020B0604030504040204" pitchFamily="34" charset="0"/>
              </a:rPr>
              <a:t> module, which defines an the SMTP client session object used to send emails to an internet machine. </a:t>
            </a:r>
          </a:p>
          <a:p>
            <a:pPr marL="1620838" indent="0" algn="l">
              <a:buNone/>
            </a:pPr>
            <a:r>
              <a:rPr lang="en-US" sz="2000" b="1" i="0" dirty="0">
                <a:solidFill>
                  <a:srgbClr val="006699"/>
                </a:solidFill>
                <a:effectLst/>
                <a:latin typeface="verdana" panose="020B0604030504040204" pitchFamily="34" charset="0"/>
              </a:rPr>
              <a:t>import</a:t>
            </a:r>
            <a:r>
              <a:rPr lang="en-US" sz="2000" b="0" i="0" dirty="0">
                <a:solidFill>
                  <a:srgbClr val="000000"/>
                </a:solidFill>
                <a:effectLst/>
                <a:latin typeface="verdana" panose="020B0604030504040204" pitchFamily="34" charset="0"/>
              </a:rPr>
              <a:t> </a:t>
            </a:r>
            <a:r>
              <a:rPr lang="en-US" sz="2000" b="0" i="0" dirty="0" err="1">
                <a:solidFill>
                  <a:srgbClr val="000000"/>
                </a:solidFill>
                <a:effectLst/>
                <a:latin typeface="verdana" panose="020B0604030504040204" pitchFamily="34" charset="0"/>
              </a:rPr>
              <a:t>smtplib</a:t>
            </a:r>
            <a:r>
              <a:rPr lang="en-US" sz="2000" b="0" i="0" dirty="0">
                <a:solidFill>
                  <a:srgbClr val="000000"/>
                </a:solidFill>
                <a:effectLst/>
                <a:latin typeface="verdana" panose="020B0604030504040204" pitchFamily="34" charset="0"/>
              </a:rPr>
              <a:t>     </a:t>
            </a:r>
          </a:p>
          <a:p>
            <a:pPr marL="1620838" indent="0" algn="l">
              <a:buNone/>
            </a:pPr>
            <a:r>
              <a:rPr lang="en-US" sz="2000" b="0" i="0" dirty="0" err="1">
                <a:solidFill>
                  <a:srgbClr val="000000"/>
                </a:solidFill>
                <a:effectLst/>
                <a:latin typeface="verdana" panose="020B0604030504040204" pitchFamily="34" charset="0"/>
              </a:rPr>
              <a:t>smtpObj</a:t>
            </a:r>
            <a:r>
              <a:rPr lang="en-US" sz="2000" b="0" i="0" dirty="0">
                <a:solidFill>
                  <a:srgbClr val="000000"/>
                </a:solidFill>
                <a:effectLst/>
                <a:latin typeface="verdana" panose="020B0604030504040204" pitchFamily="34" charset="0"/>
              </a:rPr>
              <a:t> = </a:t>
            </a:r>
            <a:r>
              <a:rPr lang="en-US" sz="2000" b="0" i="0" dirty="0" err="1">
                <a:solidFill>
                  <a:srgbClr val="000000"/>
                </a:solidFill>
                <a:effectLst/>
                <a:latin typeface="verdana" panose="020B0604030504040204" pitchFamily="34" charset="0"/>
              </a:rPr>
              <a:t>smtplib.SMTP</a:t>
            </a:r>
            <a:r>
              <a:rPr lang="en-US" sz="2000" b="0" i="0" dirty="0">
                <a:solidFill>
                  <a:srgbClr val="000000"/>
                </a:solidFill>
                <a:effectLst/>
                <a:latin typeface="verdana" panose="020B0604030504040204" pitchFamily="34" charset="0"/>
              </a:rPr>
              <a:t>(host, port, </a:t>
            </a:r>
            <a:r>
              <a:rPr lang="en-US" sz="2000" b="0" i="0" dirty="0" err="1">
                <a:solidFill>
                  <a:srgbClr val="000000"/>
                </a:solidFill>
                <a:effectLst/>
                <a:latin typeface="verdana" panose="020B0604030504040204" pitchFamily="34" charset="0"/>
              </a:rPr>
              <a:t>local_hostname</a:t>
            </a:r>
            <a:r>
              <a:rPr lang="en-US" sz="2000" b="0" i="0" dirty="0">
                <a:solidFill>
                  <a:srgbClr val="000000"/>
                </a:solidFill>
                <a:effectLst/>
                <a:latin typeface="verdana" panose="020B0604030504040204" pitchFamily="34" charset="0"/>
              </a:rPr>
              <a:t>)      </a:t>
            </a:r>
          </a:p>
          <a:p>
            <a:pPr marL="0" indent="0" algn="l">
              <a:buNone/>
            </a:pPr>
            <a:endParaRPr lang="en-US" sz="2000" dirty="0"/>
          </a:p>
        </p:txBody>
      </p:sp>
    </p:spTree>
    <p:extLst>
      <p:ext uri="{BB962C8B-B14F-4D97-AF65-F5344CB8AC3E}">
        <p14:creationId xmlns:p14="http://schemas.microsoft.com/office/powerpoint/2010/main" val="1527077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E0226-6B5E-4E8F-BB7E-35088513426D}"/>
              </a:ext>
            </a:extLst>
          </p:cNvPr>
          <p:cNvSpPr>
            <a:spLocks noGrp="1"/>
          </p:cNvSpPr>
          <p:nvPr>
            <p:ph type="title"/>
          </p:nvPr>
        </p:nvSpPr>
        <p:spPr/>
        <p:txBody>
          <a:bodyPr/>
          <a:lstStyle/>
          <a:p>
            <a:r>
              <a:rPr lang="en-US" dirty="0"/>
              <a:t>Python </a:t>
            </a:r>
            <a:r>
              <a:rPr lang="en-US" dirty="0" err="1"/>
              <a:t>Tkinter</a:t>
            </a:r>
            <a:endParaRPr lang="en-US" dirty="0"/>
          </a:p>
        </p:txBody>
      </p:sp>
      <p:sp>
        <p:nvSpPr>
          <p:cNvPr id="3" name="Content Placeholder 2">
            <a:extLst>
              <a:ext uri="{FF2B5EF4-FFF2-40B4-BE49-F238E27FC236}">
                <a16:creationId xmlns:a16="http://schemas.microsoft.com/office/drawing/2014/main" id="{918F36CA-EAB5-409A-BF58-BB71BE0FED42}"/>
              </a:ext>
            </a:extLst>
          </p:cNvPr>
          <p:cNvSpPr>
            <a:spLocks noGrp="1"/>
          </p:cNvSpPr>
          <p:nvPr>
            <p:ph idx="1"/>
          </p:nvPr>
        </p:nvSpPr>
        <p:spPr>
          <a:xfrm>
            <a:off x="512618" y="1454727"/>
            <a:ext cx="8761384" cy="4586635"/>
          </a:xfrm>
        </p:spPr>
        <p:txBody>
          <a:bodyPr>
            <a:normAutofit/>
          </a:bodyPr>
          <a:lstStyle/>
          <a:p>
            <a:pPr algn="l"/>
            <a:r>
              <a:rPr lang="en-US" b="0" i="0" dirty="0" err="1">
                <a:solidFill>
                  <a:srgbClr val="000000"/>
                </a:solidFill>
                <a:effectLst/>
                <a:latin typeface="verdana" panose="020B0604030504040204" pitchFamily="34" charset="0"/>
              </a:rPr>
              <a:t>Tkinter</a:t>
            </a:r>
            <a:r>
              <a:rPr lang="en-US" b="0" i="0" dirty="0">
                <a:solidFill>
                  <a:srgbClr val="000000"/>
                </a:solidFill>
                <a:effectLst/>
                <a:latin typeface="verdana" panose="020B0604030504040204" pitchFamily="34" charset="0"/>
              </a:rPr>
              <a:t> tutorial provides basic and advanced concepts of Python </a:t>
            </a:r>
            <a:r>
              <a:rPr lang="en-US" b="0" i="0" dirty="0" err="1">
                <a:solidFill>
                  <a:srgbClr val="000000"/>
                </a:solidFill>
                <a:effectLst/>
                <a:latin typeface="verdana" panose="020B0604030504040204" pitchFamily="34" charset="0"/>
              </a:rPr>
              <a:t>Tkinter</a:t>
            </a:r>
            <a:r>
              <a:rPr lang="en-US" b="0" i="0" dirty="0">
                <a:solidFill>
                  <a:srgbClr val="000000"/>
                </a:solidFill>
                <a:effectLst/>
                <a:latin typeface="verdana" panose="020B0604030504040204" pitchFamily="34" charset="0"/>
              </a:rPr>
              <a:t>. Our </a:t>
            </a:r>
            <a:r>
              <a:rPr lang="en-US" b="0" i="0" dirty="0" err="1">
                <a:solidFill>
                  <a:srgbClr val="000000"/>
                </a:solidFill>
                <a:effectLst/>
                <a:latin typeface="verdana" panose="020B0604030504040204" pitchFamily="34" charset="0"/>
              </a:rPr>
              <a:t>Tkinter</a:t>
            </a:r>
            <a:r>
              <a:rPr lang="en-US" b="0" i="0" dirty="0">
                <a:solidFill>
                  <a:srgbClr val="000000"/>
                </a:solidFill>
                <a:effectLst/>
                <a:latin typeface="verdana" panose="020B0604030504040204" pitchFamily="34" charset="0"/>
              </a:rPr>
              <a:t> tutorial is designed for beginners and professionals.</a:t>
            </a:r>
          </a:p>
          <a:p>
            <a:pPr algn="l"/>
            <a:r>
              <a:rPr lang="en-US" b="0" i="0" dirty="0">
                <a:solidFill>
                  <a:srgbClr val="000000"/>
                </a:solidFill>
                <a:effectLst/>
                <a:latin typeface="verdana" panose="020B0604030504040204" pitchFamily="34" charset="0"/>
              </a:rPr>
              <a:t>Python provides the standard library </a:t>
            </a:r>
            <a:r>
              <a:rPr lang="en-US" b="0" i="0" dirty="0" err="1">
                <a:solidFill>
                  <a:srgbClr val="000000"/>
                </a:solidFill>
                <a:effectLst/>
                <a:latin typeface="verdana" panose="020B0604030504040204" pitchFamily="34" charset="0"/>
              </a:rPr>
              <a:t>Tkinter</a:t>
            </a:r>
            <a:r>
              <a:rPr lang="en-US" b="0" i="0" dirty="0">
                <a:solidFill>
                  <a:srgbClr val="000000"/>
                </a:solidFill>
                <a:effectLst/>
                <a:latin typeface="verdana" panose="020B0604030504040204" pitchFamily="34" charset="0"/>
              </a:rPr>
              <a:t> for creating the graphical user interface for desktop based applications.</a:t>
            </a:r>
          </a:p>
          <a:p>
            <a:pPr algn="l"/>
            <a:r>
              <a:rPr lang="en-US" b="0" i="0" dirty="0">
                <a:solidFill>
                  <a:srgbClr val="000000"/>
                </a:solidFill>
                <a:effectLst/>
                <a:latin typeface="verdana" panose="020B0604030504040204" pitchFamily="34" charset="0"/>
              </a:rPr>
              <a:t>Developing desktop based applications with python </a:t>
            </a:r>
            <a:r>
              <a:rPr lang="en-US" b="0" i="0" dirty="0" err="1">
                <a:solidFill>
                  <a:srgbClr val="000000"/>
                </a:solidFill>
                <a:effectLst/>
                <a:latin typeface="verdana" panose="020B0604030504040204" pitchFamily="34" charset="0"/>
              </a:rPr>
              <a:t>Tkinter</a:t>
            </a:r>
            <a:r>
              <a:rPr lang="en-US" b="0" i="0" dirty="0">
                <a:solidFill>
                  <a:srgbClr val="000000"/>
                </a:solidFill>
                <a:effectLst/>
                <a:latin typeface="verdana" panose="020B0604030504040204" pitchFamily="34" charset="0"/>
              </a:rPr>
              <a:t> is not a complex task. An empty </a:t>
            </a:r>
            <a:r>
              <a:rPr lang="en-US" b="0" i="0" dirty="0" err="1">
                <a:solidFill>
                  <a:srgbClr val="000000"/>
                </a:solidFill>
                <a:effectLst/>
                <a:latin typeface="verdana" panose="020B0604030504040204" pitchFamily="34" charset="0"/>
              </a:rPr>
              <a:t>Tkinter</a:t>
            </a:r>
            <a:r>
              <a:rPr lang="en-US" b="0" i="0" dirty="0">
                <a:solidFill>
                  <a:srgbClr val="000000"/>
                </a:solidFill>
                <a:effectLst/>
                <a:latin typeface="verdana" panose="020B0604030504040204" pitchFamily="34" charset="0"/>
              </a:rPr>
              <a:t> top-level window can be created by using the following steps.</a:t>
            </a:r>
          </a:p>
          <a:p>
            <a:pPr algn="l">
              <a:buFont typeface="+mj-lt"/>
              <a:buAutoNum type="arabicPeriod"/>
            </a:pPr>
            <a:endParaRPr lang="en-US" b="0" i="0" dirty="0">
              <a:solidFill>
                <a:srgbClr val="000000"/>
              </a:solidFill>
              <a:effectLst/>
              <a:latin typeface="verdana" panose="020B0604030504040204" pitchFamily="34" charset="0"/>
            </a:endParaRPr>
          </a:p>
          <a:p>
            <a:pPr lvl="2">
              <a:buFont typeface="+mj-lt"/>
              <a:buAutoNum type="arabicPeriod"/>
            </a:pPr>
            <a:r>
              <a:rPr lang="en-US" b="0" i="0" dirty="0">
                <a:solidFill>
                  <a:srgbClr val="000000"/>
                </a:solidFill>
                <a:effectLst/>
                <a:latin typeface="verdana" panose="020B0604030504040204" pitchFamily="34" charset="0"/>
              </a:rPr>
              <a:t>import the </a:t>
            </a:r>
            <a:r>
              <a:rPr lang="en-US" b="0" i="0" dirty="0" err="1">
                <a:solidFill>
                  <a:srgbClr val="000000"/>
                </a:solidFill>
                <a:effectLst/>
                <a:latin typeface="verdana" panose="020B0604030504040204" pitchFamily="34" charset="0"/>
              </a:rPr>
              <a:t>Tkinter</a:t>
            </a:r>
            <a:r>
              <a:rPr lang="en-US" b="0" i="0" dirty="0">
                <a:solidFill>
                  <a:srgbClr val="000000"/>
                </a:solidFill>
                <a:effectLst/>
                <a:latin typeface="verdana" panose="020B0604030504040204" pitchFamily="34" charset="0"/>
              </a:rPr>
              <a:t> module.</a:t>
            </a:r>
          </a:p>
          <a:p>
            <a:pPr lvl="2">
              <a:buFont typeface="+mj-lt"/>
              <a:buAutoNum type="arabicPeriod"/>
            </a:pPr>
            <a:r>
              <a:rPr lang="en-US" b="0" i="0" dirty="0">
                <a:solidFill>
                  <a:srgbClr val="000000"/>
                </a:solidFill>
                <a:effectLst/>
                <a:latin typeface="verdana" panose="020B0604030504040204" pitchFamily="34" charset="0"/>
              </a:rPr>
              <a:t>Create the main application window.</a:t>
            </a:r>
          </a:p>
          <a:p>
            <a:pPr lvl="2">
              <a:buFont typeface="+mj-lt"/>
              <a:buAutoNum type="arabicPeriod"/>
            </a:pPr>
            <a:r>
              <a:rPr lang="en-US" b="0" i="0" dirty="0">
                <a:solidFill>
                  <a:srgbClr val="000000"/>
                </a:solidFill>
                <a:effectLst/>
                <a:latin typeface="verdana" panose="020B0604030504040204" pitchFamily="34" charset="0"/>
              </a:rPr>
              <a:t>Add the widgets like labels, buttons, frames, etc. to the window.</a:t>
            </a:r>
          </a:p>
          <a:p>
            <a:pPr lvl="2">
              <a:buFont typeface="+mj-lt"/>
              <a:buAutoNum type="arabicPeriod"/>
            </a:pPr>
            <a:r>
              <a:rPr lang="en-US" b="0" i="0" dirty="0">
                <a:solidFill>
                  <a:srgbClr val="000000"/>
                </a:solidFill>
                <a:effectLst/>
                <a:latin typeface="verdana" panose="020B0604030504040204" pitchFamily="34" charset="0"/>
              </a:rPr>
              <a:t>Call the main event loop so that the actions can take place on the user's computer screen.</a:t>
            </a:r>
          </a:p>
          <a:p>
            <a:pPr marL="0" indent="0">
              <a:buNone/>
            </a:pPr>
            <a:endParaRPr lang="en-US" dirty="0"/>
          </a:p>
        </p:txBody>
      </p:sp>
    </p:spTree>
    <p:extLst>
      <p:ext uri="{BB962C8B-B14F-4D97-AF65-F5344CB8AC3E}">
        <p14:creationId xmlns:p14="http://schemas.microsoft.com/office/powerpoint/2010/main" val="881625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D27D3-E115-4D46-86C8-C23996D7CB29}"/>
              </a:ext>
            </a:extLst>
          </p:cNvPr>
          <p:cNvSpPr>
            <a:spLocks noGrp="1"/>
          </p:cNvSpPr>
          <p:nvPr>
            <p:ph type="title"/>
          </p:nvPr>
        </p:nvSpPr>
        <p:spPr>
          <a:xfrm>
            <a:off x="2367589" y="0"/>
            <a:ext cx="8596668" cy="1320800"/>
          </a:xfrm>
        </p:spPr>
        <p:txBody>
          <a:bodyPr/>
          <a:lstStyle/>
          <a:p>
            <a:r>
              <a:rPr lang="en-US" b="0" i="0" dirty="0" err="1">
                <a:solidFill>
                  <a:srgbClr val="610B38"/>
                </a:solidFill>
                <a:effectLst/>
                <a:latin typeface="erdana"/>
              </a:rPr>
              <a:t>Tkinter</a:t>
            </a:r>
            <a:r>
              <a:rPr lang="en-US" b="0" i="0" dirty="0">
                <a:solidFill>
                  <a:srgbClr val="610B38"/>
                </a:solidFill>
                <a:effectLst/>
                <a:latin typeface="erdana"/>
              </a:rPr>
              <a:t> widgets</a:t>
            </a:r>
            <a:br>
              <a:rPr lang="en-US" b="0" i="0" dirty="0">
                <a:solidFill>
                  <a:srgbClr val="610B38"/>
                </a:solidFill>
                <a:effectLst/>
                <a:latin typeface="erdana"/>
              </a:rPr>
            </a:br>
            <a:endParaRPr lang="en-US" dirty="0"/>
          </a:p>
        </p:txBody>
      </p:sp>
      <p:graphicFrame>
        <p:nvGraphicFramePr>
          <p:cNvPr id="4" name="Content Placeholder 3">
            <a:extLst>
              <a:ext uri="{FF2B5EF4-FFF2-40B4-BE49-F238E27FC236}">
                <a16:creationId xmlns:a16="http://schemas.microsoft.com/office/drawing/2014/main" id="{BC99D34E-A7B1-413E-AB23-25EA6FD19204}"/>
              </a:ext>
            </a:extLst>
          </p:cNvPr>
          <p:cNvGraphicFramePr>
            <a:graphicFrameLocks noGrp="1"/>
          </p:cNvGraphicFramePr>
          <p:nvPr>
            <p:ph idx="1"/>
            <p:extLst>
              <p:ext uri="{D42A27DB-BD31-4B8C-83A1-F6EECF244321}">
                <p14:modId xmlns:p14="http://schemas.microsoft.com/office/powerpoint/2010/main" val="749851614"/>
              </p:ext>
            </p:extLst>
          </p:nvPr>
        </p:nvGraphicFramePr>
        <p:xfrm>
          <a:off x="581891" y="609600"/>
          <a:ext cx="10382366" cy="6132522"/>
        </p:xfrm>
        <a:graphic>
          <a:graphicData uri="http://schemas.openxmlformats.org/drawingml/2006/table">
            <a:tbl>
              <a:tblPr/>
              <a:tblGrid>
                <a:gridCol w="10382366">
                  <a:extLst>
                    <a:ext uri="{9D8B030D-6E8A-4147-A177-3AD203B41FA5}">
                      <a16:colId xmlns:a16="http://schemas.microsoft.com/office/drawing/2014/main" val="2612727111"/>
                    </a:ext>
                  </a:extLst>
                </a:gridCol>
              </a:tblGrid>
              <a:tr h="224758">
                <a:tc>
                  <a:txBody>
                    <a:bodyPr/>
                    <a:lstStyle/>
                    <a:p>
                      <a:pPr algn="l" fontAlgn="t"/>
                      <a:r>
                        <a:rPr lang="en-US" sz="1800" dirty="0">
                          <a:solidFill>
                            <a:srgbClr val="000000"/>
                          </a:solidFill>
                          <a:effectLst/>
                          <a:latin typeface="times new roman" panose="02020603050405020304" pitchFamily="18" charset="0"/>
                        </a:rPr>
                        <a:t>Widget</a:t>
                      </a:r>
                    </a:p>
                  </a:txBody>
                  <a:tcPr marL="17505" marR="17505" marT="17505" marB="17505">
                    <a:lnL w="9525" cap="flat" cmpd="sng" algn="ctr">
                      <a:solidFill>
                        <a:srgbClr val="38D099"/>
                      </a:solidFill>
                      <a:prstDash val="solid"/>
                      <a:round/>
                      <a:headEnd type="none" w="med" len="med"/>
                      <a:tailEnd type="none" w="med" len="med"/>
                    </a:lnL>
                    <a:lnR w="9525" cap="flat" cmpd="sng" algn="ctr">
                      <a:solidFill>
                        <a:srgbClr val="38D099"/>
                      </a:solidFill>
                      <a:prstDash val="solid"/>
                      <a:round/>
                      <a:headEnd type="none" w="med" len="med"/>
                      <a:tailEnd type="none" w="med" len="med"/>
                    </a:lnR>
                    <a:lnT w="9525" cap="flat" cmpd="sng" algn="ctr">
                      <a:solidFill>
                        <a:srgbClr val="38D09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284225263"/>
                  </a:ext>
                </a:extLst>
              </a:tr>
              <a:tr h="216278">
                <a:tc>
                  <a:txBody>
                    <a:bodyPr/>
                    <a:lstStyle/>
                    <a:p>
                      <a:pPr algn="l" fontAlgn="t"/>
                      <a:r>
                        <a:rPr lang="en-US" sz="1800" u="none" strike="noStrike">
                          <a:solidFill>
                            <a:srgbClr val="008000"/>
                          </a:solidFill>
                          <a:effectLst/>
                          <a:latin typeface="verdana" panose="020B0604030504040204" pitchFamily="34" charset="0"/>
                          <a:hlinkClick r:id="rId2"/>
                        </a:rPr>
                        <a:t>Button</a:t>
                      </a:r>
                      <a:endParaRPr lang="en-US" sz="1800">
                        <a:solidFill>
                          <a:srgbClr val="000000"/>
                        </a:solidFill>
                        <a:effectLst/>
                        <a:latin typeface="verdana" panose="020B0604030504040204" pitchFamily="34" charset="0"/>
                      </a:endParaRPr>
                    </a:p>
                  </a:txBody>
                  <a:tcPr marL="11670" marR="11670" marT="11670" marB="116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97953399"/>
                  </a:ext>
                </a:extLst>
              </a:tr>
              <a:tr h="216278">
                <a:tc>
                  <a:txBody>
                    <a:bodyPr/>
                    <a:lstStyle/>
                    <a:p>
                      <a:pPr algn="l" fontAlgn="t"/>
                      <a:r>
                        <a:rPr lang="en-US" sz="1800" u="none" strike="noStrike">
                          <a:solidFill>
                            <a:srgbClr val="008000"/>
                          </a:solidFill>
                          <a:effectLst/>
                          <a:latin typeface="verdana" panose="020B0604030504040204" pitchFamily="34" charset="0"/>
                          <a:hlinkClick r:id="rId3"/>
                        </a:rPr>
                        <a:t>Canvas</a:t>
                      </a:r>
                      <a:endParaRPr lang="en-US" sz="1800">
                        <a:solidFill>
                          <a:srgbClr val="000000"/>
                        </a:solidFill>
                        <a:effectLst/>
                        <a:latin typeface="verdana" panose="020B0604030504040204" pitchFamily="34" charset="0"/>
                      </a:endParaRPr>
                    </a:p>
                  </a:txBody>
                  <a:tcPr marL="11670" marR="11670" marT="11670" marB="116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34540205"/>
                  </a:ext>
                </a:extLst>
              </a:tr>
              <a:tr h="216278">
                <a:tc>
                  <a:txBody>
                    <a:bodyPr/>
                    <a:lstStyle/>
                    <a:p>
                      <a:pPr algn="l" fontAlgn="t"/>
                      <a:r>
                        <a:rPr lang="en-US" sz="1800" u="none" strike="noStrike">
                          <a:solidFill>
                            <a:srgbClr val="008000"/>
                          </a:solidFill>
                          <a:effectLst/>
                          <a:latin typeface="verdana" panose="020B0604030504040204" pitchFamily="34" charset="0"/>
                          <a:hlinkClick r:id="rId4"/>
                        </a:rPr>
                        <a:t>Checkbutton</a:t>
                      </a:r>
                      <a:endParaRPr lang="en-US" sz="1800">
                        <a:solidFill>
                          <a:srgbClr val="000000"/>
                        </a:solidFill>
                        <a:effectLst/>
                        <a:latin typeface="verdana" panose="020B0604030504040204" pitchFamily="34" charset="0"/>
                      </a:endParaRPr>
                    </a:p>
                  </a:txBody>
                  <a:tcPr marL="11670" marR="11670" marT="11670" marB="116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66017027"/>
                  </a:ext>
                </a:extLst>
              </a:tr>
              <a:tr h="291837">
                <a:tc>
                  <a:txBody>
                    <a:bodyPr/>
                    <a:lstStyle/>
                    <a:p>
                      <a:pPr algn="l" fontAlgn="t"/>
                      <a:r>
                        <a:rPr lang="en-US" sz="1800" u="none" strike="noStrike">
                          <a:solidFill>
                            <a:srgbClr val="008000"/>
                          </a:solidFill>
                          <a:effectLst/>
                          <a:latin typeface="verdana" panose="020B0604030504040204" pitchFamily="34" charset="0"/>
                          <a:hlinkClick r:id="rId5"/>
                        </a:rPr>
                        <a:t>Entry</a:t>
                      </a:r>
                      <a:endParaRPr lang="en-US" sz="1800">
                        <a:solidFill>
                          <a:srgbClr val="000000"/>
                        </a:solidFill>
                        <a:effectLst/>
                        <a:latin typeface="verdana" panose="020B0604030504040204" pitchFamily="34" charset="0"/>
                      </a:endParaRPr>
                    </a:p>
                  </a:txBody>
                  <a:tcPr marL="11670" marR="11670" marT="11670" marB="116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93315003"/>
                  </a:ext>
                </a:extLst>
              </a:tr>
              <a:tr h="247010">
                <a:tc>
                  <a:txBody>
                    <a:bodyPr/>
                    <a:lstStyle/>
                    <a:p>
                      <a:pPr algn="l" fontAlgn="t"/>
                      <a:r>
                        <a:rPr lang="en-US" sz="1800" u="none" strike="noStrike">
                          <a:solidFill>
                            <a:srgbClr val="008000"/>
                          </a:solidFill>
                          <a:effectLst/>
                          <a:latin typeface="verdana" panose="020B0604030504040204" pitchFamily="34" charset="0"/>
                          <a:hlinkClick r:id="rId6"/>
                        </a:rPr>
                        <a:t>Frame</a:t>
                      </a:r>
                      <a:endParaRPr lang="en-US" sz="1800">
                        <a:solidFill>
                          <a:srgbClr val="000000"/>
                        </a:solidFill>
                        <a:effectLst/>
                        <a:latin typeface="verdana" panose="020B0604030504040204" pitchFamily="34" charset="0"/>
                      </a:endParaRPr>
                    </a:p>
                  </a:txBody>
                  <a:tcPr marL="11670" marR="11670" marT="11670" marB="116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71933444"/>
                  </a:ext>
                </a:extLst>
              </a:tr>
              <a:tr h="247010">
                <a:tc>
                  <a:txBody>
                    <a:bodyPr/>
                    <a:lstStyle/>
                    <a:p>
                      <a:pPr algn="l" fontAlgn="t"/>
                      <a:r>
                        <a:rPr lang="en-US" sz="1800" u="none" strike="noStrike">
                          <a:solidFill>
                            <a:srgbClr val="008000"/>
                          </a:solidFill>
                          <a:effectLst/>
                          <a:latin typeface="verdana" panose="020B0604030504040204" pitchFamily="34" charset="0"/>
                          <a:hlinkClick r:id="rId7"/>
                        </a:rPr>
                        <a:t>Label</a:t>
                      </a:r>
                      <a:endParaRPr lang="en-US" sz="1800">
                        <a:solidFill>
                          <a:srgbClr val="000000"/>
                        </a:solidFill>
                        <a:effectLst/>
                        <a:latin typeface="verdana" panose="020B0604030504040204" pitchFamily="34" charset="0"/>
                      </a:endParaRPr>
                    </a:p>
                  </a:txBody>
                  <a:tcPr marL="11670" marR="11670" marT="11670" marB="116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39451810"/>
                  </a:ext>
                </a:extLst>
              </a:tr>
              <a:tr h="216278">
                <a:tc>
                  <a:txBody>
                    <a:bodyPr/>
                    <a:lstStyle/>
                    <a:p>
                      <a:pPr algn="l" fontAlgn="t"/>
                      <a:r>
                        <a:rPr lang="en-US" sz="1800" u="none" strike="noStrike">
                          <a:solidFill>
                            <a:srgbClr val="008000"/>
                          </a:solidFill>
                          <a:effectLst/>
                          <a:latin typeface="verdana" panose="020B0604030504040204" pitchFamily="34" charset="0"/>
                          <a:hlinkClick r:id="rId8"/>
                        </a:rPr>
                        <a:t>ListBox</a:t>
                      </a:r>
                      <a:endParaRPr lang="en-US" sz="1800">
                        <a:solidFill>
                          <a:srgbClr val="000000"/>
                        </a:solidFill>
                        <a:effectLst/>
                        <a:latin typeface="verdana" panose="020B0604030504040204" pitchFamily="34" charset="0"/>
                      </a:endParaRPr>
                    </a:p>
                  </a:txBody>
                  <a:tcPr marL="11670" marR="11670" marT="11670" marB="116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03255476"/>
                  </a:ext>
                </a:extLst>
              </a:tr>
              <a:tr h="216278">
                <a:tc>
                  <a:txBody>
                    <a:bodyPr/>
                    <a:lstStyle/>
                    <a:p>
                      <a:pPr algn="l" fontAlgn="t"/>
                      <a:r>
                        <a:rPr lang="en-US" sz="1800" u="none" strike="noStrike">
                          <a:solidFill>
                            <a:srgbClr val="008000"/>
                          </a:solidFill>
                          <a:effectLst/>
                          <a:latin typeface="verdana" panose="020B0604030504040204" pitchFamily="34" charset="0"/>
                          <a:hlinkClick r:id="rId9"/>
                        </a:rPr>
                        <a:t>Menubutton</a:t>
                      </a:r>
                      <a:endParaRPr lang="en-US" sz="1800">
                        <a:solidFill>
                          <a:srgbClr val="000000"/>
                        </a:solidFill>
                        <a:effectLst/>
                        <a:latin typeface="verdana" panose="020B0604030504040204" pitchFamily="34" charset="0"/>
                      </a:endParaRPr>
                    </a:p>
                  </a:txBody>
                  <a:tcPr marL="11670" marR="11670" marT="11670" marB="116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02801474"/>
                  </a:ext>
                </a:extLst>
              </a:tr>
              <a:tr h="216278">
                <a:tc>
                  <a:txBody>
                    <a:bodyPr/>
                    <a:lstStyle/>
                    <a:p>
                      <a:pPr algn="l" fontAlgn="t"/>
                      <a:r>
                        <a:rPr lang="en-US" sz="1800" u="none" strike="noStrike">
                          <a:solidFill>
                            <a:srgbClr val="008000"/>
                          </a:solidFill>
                          <a:effectLst/>
                          <a:latin typeface="verdana" panose="020B0604030504040204" pitchFamily="34" charset="0"/>
                          <a:hlinkClick r:id="rId10"/>
                        </a:rPr>
                        <a:t>Menu</a:t>
                      </a:r>
                      <a:endParaRPr lang="en-US" sz="1800">
                        <a:solidFill>
                          <a:srgbClr val="000000"/>
                        </a:solidFill>
                        <a:effectLst/>
                        <a:latin typeface="verdana" panose="020B0604030504040204" pitchFamily="34" charset="0"/>
                      </a:endParaRPr>
                    </a:p>
                  </a:txBody>
                  <a:tcPr marL="11670" marR="11670" marT="11670" marB="116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14679449"/>
                  </a:ext>
                </a:extLst>
              </a:tr>
              <a:tr h="216278">
                <a:tc>
                  <a:txBody>
                    <a:bodyPr/>
                    <a:lstStyle/>
                    <a:p>
                      <a:pPr algn="l" fontAlgn="t"/>
                      <a:r>
                        <a:rPr lang="en-US" sz="1800" u="none" strike="noStrike">
                          <a:solidFill>
                            <a:srgbClr val="008000"/>
                          </a:solidFill>
                          <a:effectLst/>
                          <a:latin typeface="verdana" panose="020B0604030504040204" pitchFamily="34" charset="0"/>
                          <a:hlinkClick r:id="rId11"/>
                        </a:rPr>
                        <a:t>Message</a:t>
                      </a:r>
                      <a:endParaRPr lang="en-US" sz="1800">
                        <a:solidFill>
                          <a:srgbClr val="000000"/>
                        </a:solidFill>
                        <a:effectLst/>
                        <a:latin typeface="verdana" panose="020B0604030504040204" pitchFamily="34" charset="0"/>
                      </a:endParaRPr>
                    </a:p>
                  </a:txBody>
                  <a:tcPr marL="11670" marR="11670" marT="11670" marB="116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7574778"/>
                  </a:ext>
                </a:extLst>
              </a:tr>
              <a:tr h="381486">
                <a:tc>
                  <a:txBody>
                    <a:bodyPr/>
                    <a:lstStyle/>
                    <a:p>
                      <a:pPr algn="l" fontAlgn="t"/>
                      <a:r>
                        <a:rPr lang="en-US" sz="1800" u="none" strike="noStrike">
                          <a:solidFill>
                            <a:srgbClr val="008000"/>
                          </a:solidFill>
                          <a:effectLst/>
                          <a:latin typeface="verdana" panose="020B0604030504040204" pitchFamily="34" charset="0"/>
                          <a:hlinkClick r:id="rId12"/>
                        </a:rPr>
                        <a:t>Radiobutton</a:t>
                      </a:r>
                      <a:endParaRPr lang="en-US" sz="1800">
                        <a:solidFill>
                          <a:srgbClr val="000000"/>
                        </a:solidFill>
                        <a:effectLst/>
                        <a:latin typeface="verdana" panose="020B0604030504040204" pitchFamily="34" charset="0"/>
                      </a:endParaRPr>
                    </a:p>
                  </a:txBody>
                  <a:tcPr marL="11670" marR="11670" marT="11670" marB="116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54042761"/>
                  </a:ext>
                </a:extLst>
              </a:tr>
              <a:tr h="216278">
                <a:tc>
                  <a:txBody>
                    <a:bodyPr/>
                    <a:lstStyle/>
                    <a:p>
                      <a:pPr algn="l" fontAlgn="t"/>
                      <a:r>
                        <a:rPr lang="en-US" sz="1800" u="none" strike="noStrike">
                          <a:solidFill>
                            <a:srgbClr val="008000"/>
                          </a:solidFill>
                          <a:effectLst/>
                          <a:latin typeface="verdana" panose="020B0604030504040204" pitchFamily="34" charset="0"/>
                          <a:hlinkClick r:id="rId13"/>
                        </a:rPr>
                        <a:t>Scale</a:t>
                      </a:r>
                      <a:endParaRPr lang="en-US" sz="1800">
                        <a:solidFill>
                          <a:srgbClr val="000000"/>
                        </a:solidFill>
                        <a:effectLst/>
                        <a:latin typeface="verdana" panose="020B0604030504040204" pitchFamily="34" charset="0"/>
                      </a:endParaRPr>
                    </a:p>
                  </a:txBody>
                  <a:tcPr marL="11670" marR="11670" marT="11670" marB="116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93232223"/>
                  </a:ext>
                </a:extLst>
              </a:tr>
              <a:tr h="247010">
                <a:tc>
                  <a:txBody>
                    <a:bodyPr/>
                    <a:lstStyle/>
                    <a:p>
                      <a:pPr algn="l" fontAlgn="t"/>
                      <a:r>
                        <a:rPr lang="en-US" sz="1800" u="none" strike="noStrike">
                          <a:solidFill>
                            <a:srgbClr val="008000"/>
                          </a:solidFill>
                          <a:effectLst/>
                          <a:latin typeface="verdana" panose="020B0604030504040204" pitchFamily="34" charset="0"/>
                          <a:hlinkClick r:id="rId14"/>
                        </a:rPr>
                        <a:t>Scrollbar</a:t>
                      </a:r>
                      <a:endParaRPr lang="en-US" sz="1800">
                        <a:solidFill>
                          <a:srgbClr val="000000"/>
                        </a:solidFill>
                        <a:effectLst/>
                        <a:latin typeface="verdana" panose="020B0604030504040204" pitchFamily="34" charset="0"/>
                      </a:endParaRPr>
                    </a:p>
                  </a:txBody>
                  <a:tcPr marL="11670" marR="11670" marT="11670" marB="116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25864858"/>
                  </a:ext>
                </a:extLst>
              </a:tr>
              <a:tr h="381486">
                <a:tc>
                  <a:txBody>
                    <a:bodyPr/>
                    <a:lstStyle/>
                    <a:p>
                      <a:pPr algn="l" fontAlgn="t"/>
                      <a:r>
                        <a:rPr lang="en-US" sz="1800" u="none" strike="noStrike" dirty="0">
                          <a:solidFill>
                            <a:srgbClr val="008000"/>
                          </a:solidFill>
                          <a:effectLst/>
                          <a:latin typeface="verdana" panose="020B0604030504040204" pitchFamily="34" charset="0"/>
                          <a:hlinkClick r:id="rId15"/>
                        </a:rPr>
                        <a:t>Text</a:t>
                      </a:r>
                      <a:endParaRPr lang="en-US" sz="1800" dirty="0">
                        <a:solidFill>
                          <a:srgbClr val="000000"/>
                        </a:solidFill>
                        <a:effectLst/>
                        <a:latin typeface="verdana" panose="020B0604030504040204" pitchFamily="34" charset="0"/>
                      </a:endParaRPr>
                    </a:p>
                  </a:txBody>
                  <a:tcPr marL="11670" marR="11670" marT="11670" marB="116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89496035"/>
                  </a:ext>
                </a:extLst>
              </a:tr>
              <a:tr h="216278">
                <a:tc>
                  <a:txBody>
                    <a:bodyPr/>
                    <a:lstStyle/>
                    <a:p>
                      <a:pPr algn="l" fontAlgn="t"/>
                      <a:r>
                        <a:rPr lang="en-US" sz="1800" u="none" strike="noStrike">
                          <a:solidFill>
                            <a:srgbClr val="008000"/>
                          </a:solidFill>
                          <a:effectLst/>
                          <a:latin typeface="verdana" panose="020B0604030504040204" pitchFamily="34" charset="0"/>
                          <a:hlinkClick r:id="rId16"/>
                        </a:rPr>
                        <a:t>Toplevel</a:t>
                      </a:r>
                      <a:endParaRPr lang="en-US" sz="1800">
                        <a:solidFill>
                          <a:srgbClr val="000000"/>
                        </a:solidFill>
                        <a:effectLst/>
                        <a:latin typeface="verdana" panose="020B0604030504040204" pitchFamily="34" charset="0"/>
                      </a:endParaRPr>
                    </a:p>
                  </a:txBody>
                  <a:tcPr marL="11670" marR="11670" marT="11670" marB="116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21747365"/>
                  </a:ext>
                </a:extLst>
              </a:tr>
              <a:tr h="216278">
                <a:tc>
                  <a:txBody>
                    <a:bodyPr/>
                    <a:lstStyle/>
                    <a:p>
                      <a:pPr algn="l" fontAlgn="t"/>
                      <a:r>
                        <a:rPr lang="en-US" sz="1800" u="none" strike="noStrike">
                          <a:solidFill>
                            <a:srgbClr val="008000"/>
                          </a:solidFill>
                          <a:effectLst/>
                          <a:latin typeface="verdana" panose="020B0604030504040204" pitchFamily="34" charset="0"/>
                          <a:hlinkClick r:id="rId17"/>
                        </a:rPr>
                        <a:t>Spinbox</a:t>
                      </a:r>
                      <a:endParaRPr lang="en-US" sz="1800">
                        <a:solidFill>
                          <a:srgbClr val="000000"/>
                        </a:solidFill>
                        <a:effectLst/>
                        <a:latin typeface="verdana" panose="020B0604030504040204" pitchFamily="34" charset="0"/>
                      </a:endParaRPr>
                    </a:p>
                  </a:txBody>
                  <a:tcPr marL="11670" marR="11670" marT="11670" marB="116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20028233"/>
                  </a:ext>
                </a:extLst>
              </a:tr>
              <a:tr h="216278">
                <a:tc>
                  <a:txBody>
                    <a:bodyPr/>
                    <a:lstStyle/>
                    <a:p>
                      <a:pPr algn="l" fontAlgn="t"/>
                      <a:r>
                        <a:rPr lang="en-US" sz="1800" u="none" strike="noStrike">
                          <a:solidFill>
                            <a:srgbClr val="008000"/>
                          </a:solidFill>
                          <a:effectLst/>
                          <a:latin typeface="verdana" panose="020B0604030504040204" pitchFamily="34" charset="0"/>
                          <a:hlinkClick r:id="rId18"/>
                        </a:rPr>
                        <a:t>PanedWindow</a:t>
                      </a:r>
                      <a:endParaRPr lang="en-US" sz="1800">
                        <a:solidFill>
                          <a:srgbClr val="000000"/>
                        </a:solidFill>
                        <a:effectLst/>
                        <a:latin typeface="verdana" panose="020B0604030504040204" pitchFamily="34" charset="0"/>
                      </a:endParaRPr>
                    </a:p>
                  </a:txBody>
                  <a:tcPr marL="11670" marR="11670" marT="11670" marB="116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55690927"/>
                  </a:ext>
                </a:extLst>
              </a:tr>
              <a:tr h="216278">
                <a:tc>
                  <a:txBody>
                    <a:bodyPr/>
                    <a:lstStyle/>
                    <a:p>
                      <a:pPr algn="l" fontAlgn="t"/>
                      <a:r>
                        <a:rPr lang="en-US" sz="1800" u="none" strike="noStrike">
                          <a:solidFill>
                            <a:srgbClr val="008000"/>
                          </a:solidFill>
                          <a:effectLst/>
                          <a:latin typeface="verdana" panose="020B0604030504040204" pitchFamily="34" charset="0"/>
                          <a:hlinkClick r:id="rId19"/>
                        </a:rPr>
                        <a:t>LabelFrame</a:t>
                      </a:r>
                      <a:endParaRPr lang="en-US" sz="1800">
                        <a:solidFill>
                          <a:srgbClr val="000000"/>
                        </a:solidFill>
                        <a:effectLst/>
                        <a:latin typeface="verdana" panose="020B0604030504040204" pitchFamily="34" charset="0"/>
                      </a:endParaRPr>
                    </a:p>
                  </a:txBody>
                  <a:tcPr marL="11670" marR="11670" marT="11670" marB="116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86882190"/>
                  </a:ext>
                </a:extLst>
              </a:tr>
              <a:tr h="247010">
                <a:tc>
                  <a:txBody>
                    <a:bodyPr/>
                    <a:lstStyle/>
                    <a:p>
                      <a:pPr algn="l" fontAlgn="t"/>
                      <a:r>
                        <a:rPr lang="en-US" sz="1800" u="none" strike="noStrike" dirty="0" err="1">
                          <a:solidFill>
                            <a:srgbClr val="008000"/>
                          </a:solidFill>
                          <a:effectLst/>
                          <a:latin typeface="verdana" panose="020B0604030504040204" pitchFamily="34" charset="0"/>
                          <a:hlinkClick r:id="rId20"/>
                        </a:rPr>
                        <a:t>MessageBox</a:t>
                      </a:r>
                      <a:endParaRPr lang="en-US" sz="1800" dirty="0">
                        <a:solidFill>
                          <a:srgbClr val="000000"/>
                        </a:solidFill>
                        <a:effectLst/>
                        <a:latin typeface="verdana" panose="020B0604030504040204" pitchFamily="34" charset="0"/>
                      </a:endParaRPr>
                    </a:p>
                  </a:txBody>
                  <a:tcPr marL="11670" marR="11670" marT="11670" marB="116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17885324"/>
                  </a:ext>
                </a:extLst>
              </a:tr>
            </a:tbl>
          </a:graphicData>
        </a:graphic>
      </p:graphicFrame>
    </p:spTree>
    <p:extLst>
      <p:ext uri="{BB962C8B-B14F-4D97-AF65-F5344CB8AC3E}">
        <p14:creationId xmlns:p14="http://schemas.microsoft.com/office/powerpoint/2010/main" val="510925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21D3-33D9-469B-8E01-54FCC856434D}"/>
              </a:ext>
            </a:extLst>
          </p:cNvPr>
          <p:cNvSpPr>
            <a:spLocks noGrp="1"/>
          </p:cNvSpPr>
          <p:nvPr>
            <p:ph type="title"/>
          </p:nvPr>
        </p:nvSpPr>
        <p:spPr/>
        <p:txBody>
          <a:bodyPr/>
          <a:lstStyle/>
          <a:p>
            <a:r>
              <a:rPr lang="en-IN" dirty="0"/>
              <a:t>Example</a:t>
            </a:r>
            <a:br>
              <a:rPr lang="en-IN" dirty="0"/>
            </a:br>
            <a:endParaRPr lang="en-US" dirty="0"/>
          </a:p>
        </p:txBody>
      </p:sp>
      <p:sp>
        <p:nvSpPr>
          <p:cNvPr id="3" name="Content Placeholder 2">
            <a:extLst>
              <a:ext uri="{FF2B5EF4-FFF2-40B4-BE49-F238E27FC236}">
                <a16:creationId xmlns:a16="http://schemas.microsoft.com/office/drawing/2014/main" id="{8A859286-0A82-479C-931F-719DAA9641A2}"/>
              </a:ext>
            </a:extLst>
          </p:cNvPr>
          <p:cNvSpPr>
            <a:spLocks noGrp="1"/>
          </p:cNvSpPr>
          <p:nvPr>
            <p:ph idx="1"/>
          </p:nvPr>
        </p:nvSpPr>
        <p:spPr/>
        <p:txBody>
          <a:bodyPr/>
          <a:lstStyle/>
          <a:p>
            <a:pPr marL="0" indent="0">
              <a:buNone/>
            </a:pPr>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tkinter</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import</a:t>
            </a:r>
            <a:r>
              <a:rPr lang="en-US" b="0" i="0" dirty="0">
                <a:solidFill>
                  <a:srgbClr val="000000"/>
                </a:solidFill>
                <a:effectLst/>
                <a:latin typeface="verdana" panose="020B0604030504040204" pitchFamily="34" charset="0"/>
              </a:rPr>
              <a:t> *  </a:t>
            </a:r>
          </a:p>
          <a:p>
            <a:pPr marL="0" indent="0">
              <a:buNone/>
            </a:pPr>
            <a:r>
              <a:rPr lang="en-US" b="0" i="0" dirty="0">
                <a:solidFill>
                  <a:srgbClr val="008200"/>
                </a:solidFill>
                <a:effectLst/>
                <a:latin typeface="verdana" panose="020B0604030504040204" pitchFamily="34" charset="0"/>
              </a:rPr>
              <a:t>#creating the application main window. </a:t>
            </a:r>
            <a:r>
              <a:rPr lang="en-US" b="0" i="0" dirty="0">
                <a:solidFill>
                  <a:srgbClr val="000000"/>
                </a:solidFill>
                <a:effectLst/>
                <a:latin typeface="verdana" panose="020B0604030504040204" pitchFamily="34" charset="0"/>
              </a:rPr>
              <a:t>  </a:t>
            </a:r>
          </a:p>
          <a:p>
            <a:pPr marL="0" indent="0">
              <a:buNone/>
            </a:pPr>
            <a:r>
              <a:rPr lang="en-US" b="0" i="0" dirty="0">
                <a:solidFill>
                  <a:srgbClr val="000000"/>
                </a:solidFill>
                <a:effectLst/>
                <a:latin typeface="verdana" panose="020B0604030504040204" pitchFamily="34" charset="0"/>
              </a:rPr>
              <a:t>top = Tk()  </a:t>
            </a:r>
          </a:p>
          <a:p>
            <a:pPr marL="0" indent="0">
              <a:buNone/>
            </a:pPr>
            <a:r>
              <a:rPr lang="en-US" b="0" i="0" dirty="0">
                <a:solidFill>
                  <a:srgbClr val="008200"/>
                </a:solidFill>
                <a:effectLst/>
                <a:latin typeface="verdana" panose="020B0604030504040204" pitchFamily="34" charset="0"/>
              </a:rPr>
              <a:t>#Entering the event main loop</a:t>
            </a:r>
            <a:r>
              <a:rPr lang="en-US" b="0" i="0" dirty="0">
                <a:solidFill>
                  <a:srgbClr val="000000"/>
                </a:solidFill>
                <a:effectLst/>
                <a:latin typeface="verdana" panose="020B0604030504040204" pitchFamily="34" charset="0"/>
              </a:rPr>
              <a:t>  </a:t>
            </a:r>
          </a:p>
          <a:p>
            <a:pPr marL="0" indent="0">
              <a:buNone/>
            </a:pPr>
            <a:r>
              <a:rPr lang="en-US" b="0" i="0" dirty="0" err="1">
                <a:solidFill>
                  <a:srgbClr val="000000"/>
                </a:solidFill>
                <a:effectLst/>
                <a:latin typeface="verdana" panose="020B0604030504040204" pitchFamily="34" charset="0"/>
              </a:rPr>
              <a:t>top.mainloop</a:t>
            </a:r>
            <a:r>
              <a:rPr lang="en-US" b="0" i="0" dirty="0">
                <a:solidFill>
                  <a:srgbClr val="000000"/>
                </a:solidFill>
                <a:effectLst/>
                <a:latin typeface="verdana" panose="020B0604030504040204" pitchFamily="34" charset="0"/>
              </a:rPr>
              <a:t>()  </a:t>
            </a:r>
          </a:p>
          <a:p>
            <a:pPr marL="0" indent="0">
              <a:buNone/>
            </a:pPr>
            <a:endParaRPr lang="en-US" dirty="0"/>
          </a:p>
        </p:txBody>
      </p:sp>
    </p:spTree>
    <p:extLst>
      <p:ext uri="{BB962C8B-B14F-4D97-AF65-F5344CB8AC3E}">
        <p14:creationId xmlns:p14="http://schemas.microsoft.com/office/powerpoint/2010/main" val="2372969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ED6E-4A24-4D87-A032-1D63CA420618}"/>
              </a:ext>
            </a:extLst>
          </p:cNvPr>
          <p:cNvSpPr>
            <a:spLocks noGrp="1"/>
          </p:cNvSpPr>
          <p:nvPr>
            <p:ph type="title"/>
          </p:nvPr>
        </p:nvSpPr>
        <p:spPr/>
        <p:txBody>
          <a:bodyPr/>
          <a:lstStyle/>
          <a:p>
            <a:r>
              <a:rPr lang="en-IN" dirty="0"/>
              <a:t>Example</a:t>
            </a:r>
            <a:br>
              <a:rPr lang="en-IN" dirty="0"/>
            </a:br>
            <a:endParaRPr lang="en-US" dirty="0"/>
          </a:p>
        </p:txBody>
      </p:sp>
      <p:sp>
        <p:nvSpPr>
          <p:cNvPr id="3" name="Content Placeholder 2">
            <a:extLst>
              <a:ext uri="{FF2B5EF4-FFF2-40B4-BE49-F238E27FC236}">
                <a16:creationId xmlns:a16="http://schemas.microsoft.com/office/drawing/2014/main" id="{5CD45201-BCE7-4C39-9348-C717989B1408}"/>
              </a:ext>
            </a:extLst>
          </p:cNvPr>
          <p:cNvSpPr>
            <a:spLocks noGrp="1"/>
          </p:cNvSpPr>
          <p:nvPr>
            <p:ph idx="1"/>
          </p:nvPr>
        </p:nvSpPr>
        <p:spPr>
          <a:xfrm>
            <a:off x="677334" y="1343891"/>
            <a:ext cx="8596668" cy="4697471"/>
          </a:xfrm>
        </p:spPr>
        <p:txBody>
          <a:bodyPr>
            <a:normAutofit/>
          </a:bodyPr>
          <a:lstStyle/>
          <a:p>
            <a:pPr marL="0" indent="0" algn="l">
              <a:buNone/>
            </a:pPr>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tkinter</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import</a:t>
            </a:r>
            <a:r>
              <a:rPr lang="en-US" b="0" i="0" dirty="0">
                <a:solidFill>
                  <a:srgbClr val="000000"/>
                </a:solidFill>
                <a:effectLst/>
                <a:latin typeface="verdana" panose="020B0604030504040204" pitchFamily="34" charset="0"/>
              </a:rPr>
              <a:t> *  </a:t>
            </a:r>
          </a:p>
          <a:p>
            <a:pPr marL="0" indent="0" algn="l">
              <a:buNone/>
            </a:pPr>
            <a:r>
              <a:rPr lang="en-US" b="0" i="0" dirty="0">
                <a:solidFill>
                  <a:srgbClr val="000000"/>
                </a:solidFill>
                <a:effectLst/>
                <a:latin typeface="verdana" panose="020B0604030504040204" pitchFamily="34" charset="0"/>
              </a:rPr>
              <a:t>parent = Tk()  </a:t>
            </a:r>
          </a:p>
          <a:p>
            <a:pPr marL="0" indent="0" algn="l">
              <a:buNone/>
            </a:pPr>
            <a:r>
              <a:rPr lang="en-US" b="0" i="0" dirty="0" err="1">
                <a:solidFill>
                  <a:srgbClr val="000000"/>
                </a:solidFill>
                <a:effectLst/>
                <a:latin typeface="verdana" panose="020B0604030504040204" pitchFamily="34" charset="0"/>
              </a:rPr>
              <a:t>redbutton</a:t>
            </a:r>
            <a:r>
              <a:rPr lang="en-US" b="0" i="0" dirty="0">
                <a:solidFill>
                  <a:srgbClr val="000000"/>
                </a:solidFill>
                <a:effectLst/>
                <a:latin typeface="verdana" panose="020B0604030504040204" pitchFamily="34" charset="0"/>
              </a:rPr>
              <a:t> = Button(parent, text = </a:t>
            </a:r>
            <a:r>
              <a:rPr lang="en-US" b="0" i="0" dirty="0">
                <a:solidFill>
                  <a:srgbClr val="0000FF"/>
                </a:solidFill>
                <a:effectLst/>
                <a:latin typeface="verdana" panose="020B0604030504040204" pitchFamily="34" charset="0"/>
              </a:rPr>
              <a:t>"Red"</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fg</a:t>
            </a:r>
            <a:r>
              <a:rPr lang="en-US" b="0" i="0" dirty="0">
                <a:solidFill>
                  <a:srgbClr val="000000"/>
                </a:solidFill>
                <a:effectLst/>
                <a:latin typeface="verdana" panose="020B0604030504040204" pitchFamily="34" charset="0"/>
              </a:rPr>
              <a:t> = </a:t>
            </a:r>
            <a:r>
              <a:rPr lang="en-US" b="0" i="0" dirty="0">
                <a:solidFill>
                  <a:srgbClr val="0000FF"/>
                </a:solidFill>
                <a:effectLst/>
                <a:latin typeface="verdana" panose="020B0604030504040204" pitchFamily="34" charset="0"/>
              </a:rPr>
              <a:t>"red"</a:t>
            </a:r>
            <a:r>
              <a:rPr lang="en-US" b="0" i="0" dirty="0">
                <a:solidFill>
                  <a:srgbClr val="000000"/>
                </a:solidFill>
                <a:effectLst/>
                <a:latin typeface="verdana" panose="020B0604030504040204" pitchFamily="34" charset="0"/>
              </a:rPr>
              <a:t>)  </a:t>
            </a:r>
          </a:p>
          <a:p>
            <a:pPr marL="0" indent="0" algn="l">
              <a:buNone/>
            </a:pPr>
            <a:r>
              <a:rPr lang="en-US" b="0" i="0" dirty="0" err="1">
                <a:solidFill>
                  <a:srgbClr val="000000"/>
                </a:solidFill>
                <a:effectLst/>
                <a:latin typeface="verdana" panose="020B0604030504040204" pitchFamily="34" charset="0"/>
              </a:rPr>
              <a:t>redbutton.pack</a:t>
            </a:r>
            <a:r>
              <a:rPr lang="en-US" b="0" i="0" dirty="0">
                <a:solidFill>
                  <a:srgbClr val="000000"/>
                </a:solidFill>
                <a:effectLst/>
                <a:latin typeface="verdana" panose="020B0604030504040204" pitchFamily="34" charset="0"/>
              </a:rPr>
              <a:t>( side = LEFT)  </a:t>
            </a:r>
          </a:p>
          <a:p>
            <a:pPr marL="0" indent="0" algn="l">
              <a:buNone/>
            </a:pPr>
            <a:r>
              <a:rPr lang="en-US" b="0" i="0" dirty="0" err="1">
                <a:solidFill>
                  <a:srgbClr val="000000"/>
                </a:solidFill>
                <a:effectLst/>
                <a:latin typeface="verdana" panose="020B0604030504040204" pitchFamily="34" charset="0"/>
              </a:rPr>
              <a:t>greenbutton</a:t>
            </a:r>
            <a:r>
              <a:rPr lang="en-US" b="0" i="0" dirty="0">
                <a:solidFill>
                  <a:srgbClr val="000000"/>
                </a:solidFill>
                <a:effectLst/>
                <a:latin typeface="verdana" panose="020B0604030504040204" pitchFamily="34" charset="0"/>
              </a:rPr>
              <a:t> = Button(parent, text = </a:t>
            </a:r>
            <a:r>
              <a:rPr lang="en-US" b="0" i="0" dirty="0">
                <a:solidFill>
                  <a:srgbClr val="0000FF"/>
                </a:solidFill>
                <a:effectLst/>
                <a:latin typeface="verdana" panose="020B0604030504040204" pitchFamily="34" charset="0"/>
              </a:rPr>
              <a:t>"Black"</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fg</a:t>
            </a:r>
            <a:r>
              <a:rPr lang="en-US" b="0" i="0" dirty="0">
                <a:solidFill>
                  <a:srgbClr val="000000"/>
                </a:solidFill>
                <a:effectLst/>
                <a:latin typeface="verdana" panose="020B0604030504040204" pitchFamily="34" charset="0"/>
              </a:rPr>
              <a:t> = </a:t>
            </a:r>
            <a:r>
              <a:rPr lang="en-US" b="0" i="0" dirty="0">
                <a:solidFill>
                  <a:srgbClr val="0000FF"/>
                </a:solidFill>
                <a:effectLst/>
                <a:latin typeface="verdana" panose="020B0604030504040204" pitchFamily="34" charset="0"/>
              </a:rPr>
              <a:t>"black"</a:t>
            </a:r>
            <a:r>
              <a:rPr lang="en-US" b="0" i="0" dirty="0">
                <a:solidFill>
                  <a:srgbClr val="000000"/>
                </a:solidFill>
                <a:effectLst/>
                <a:latin typeface="verdana" panose="020B0604030504040204" pitchFamily="34" charset="0"/>
              </a:rPr>
              <a:t>)  </a:t>
            </a:r>
          </a:p>
          <a:p>
            <a:pPr marL="0" indent="0" algn="l">
              <a:buNone/>
            </a:pPr>
            <a:r>
              <a:rPr lang="en-US" b="0" i="0" dirty="0" err="1">
                <a:solidFill>
                  <a:srgbClr val="000000"/>
                </a:solidFill>
                <a:effectLst/>
                <a:latin typeface="verdana" panose="020B0604030504040204" pitchFamily="34" charset="0"/>
              </a:rPr>
              <a:t>greenbutton.pack</a:t>
            </a:r>
            <a:r>
              <a:rPr lang="en-US" b="0" i="0" dirty="0">
                <a:solidFill>
                  <a:srgbClr val="000000"/>
                </a:solidFill>
                <a:effectLst/>
                <a:latin typeface="verdana" panose="020B0604030504040204" pitchFamily="34" charset="0"/>
              </a:rPr>
              <a:t>( side = RIGHT )  </a:t>
            </a:r>
          </a:p>
          <a:p>
            <a:pPr marL="0" indent="0" algn="l">
              <a:buNone/>
            </a:pPr>
            <a:r>
              <a:rPr lang="en-US" b="0" i="0" dirty="0" err="1">
                <a:solidFill>
                  <a:srgbClr val="000000"/>
                </a:solidFill>
                <a:effectLst/>
                <a:latin typeface="verdana" panose="020B0604030504040204" pitchFamily="34" charset="0"/>
              </a:rPr>
              <a:t>bluebutton</a:t>
            </a:r>
            <a:r>
              <a:rPr lang="en-US" b="0" i="0" dirty="0">
                <a:solidFill>
                  <a:srgbClr val="000000"/>
                </a:solidFill>
                <a:effectLst/>
                <a:latin typeface="verdana" panose="020B0604030504040204" pitchFamily="34" charset="0"/>
              </a:rPr>
              <a:t> = Button(parent, text = </a:t>
            </a:r>
            <a:r>
              <a:rPr lang="en-US" b="0" i="0" dirty="0">
                <a:solidFill>
                  <a:srgbClr val="0000FF"/>
                </a:solidFill>
                <a:effectLst/>
                <a:latin typeface="verdana" panose="020B0604030504040204" pitchFamily="34" charset="0"/>
              </a:rPr>
              <a:t>"Blue"</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fg</a:t>
            </a:r>
            <a:r>
              <a:rPr lang="en-US" b="0" i="0" dirty="0">
                <a:solidFill>
                  <a:srgbClr val="000000"/>
                </a:solidFill>
                <a:effectLst/>
                <a:latin typeface="verdana" panose="020B0604030504040204" pitchFamily="34" charset="0"/>
              </a:rPr>
              <a:t> = </a:t>
            </a:r>
            <a:r>
              <a:rPr lang="en-US" b="0" i="0" dirty="0">
                <a:solidFill>
                  <a:srgbClr val="0000FF"/>
                </a:solidFill>
                <a:effectLst/>
                <a:latin typeface="verdana" panose="020B0604030504040204" pitchFamily="34" charset="0"/>
              </a:rPr>
              <a:t>"blue"</a:t>
            </a:r>
            <a:r>
              <a:rPr lang="en-US" b="0" i="0" dirty="0">
                <a:solidFill>
                  <a:srgbClr val="000000"/>
                </a:solidFill>
                <a:effectLst/>
                <a:latin typeface="verdana" panose="020B0604030504040204" pitchFamily="34" charset="0"/>
              </a:rPr>
              <a:t>)  </a:t>
            </a:r>
          </a:p>
          <a:p>
            <a:pPr marL="0" indent="0" algn="l">
              <a:buNone/>
            </a:pPr>
            <a:r>
              <a:rPr lang="en-US" b="0" i="0" dirty="0" err="1">
                <a:solidFill>
                  <a:srgbClr val="000000"/>
                </a:solidFill>
                <a:effectLst/>
                <a:latin typeface="verdana" panose="020B0604030504040204" pitchFamily="34" charset="0"/>
              </a:rPr>
              <a:t>bluebutton.pack</a:t>
            </a:r>
            <a:r>
              <a:rPr lang="en-US" b="0" i="0" dirty="0">
                <a:solidFill>
                  <a:srgbClr val="000000"/>
                </a:solidFill>
                <a:effectLst/>
                <a:latin typeface="verdana" panose="020B0604030504040204" pitchFamily="34" charset="0"/>
              </a:rPr>
              <a:t>( side = TOP )  </a:t>
            </a:r>
          </a:p>
          <a:p>
            <a:pPr marL="0" indent="0" algn="l">
              <a:buNone/>
            </a:pPr>
            <a:r>
              <a:rPr lang="en-US" b="0" i="0" dirty="0" err="1">
                <a:solidFill>
                  <a:srgbClr val="000000"/>
                </a:solidFill>
                <a:effectLst/>
                <a:latin typeface="verdana" panose="020B0604030504040204" pitchFamily="34" charset="0"/>
              </a:rPr>
              <a:t>blackbutton</a:t>
            </a:r>
            <a:r>
              <a:rPr lang="en-US" b="0" i="0" dirty="0">
                <a:solidFill>
                  <a:srgbClr val="000000"/>
                </a:solidFill>
                <a:effectLst/>
                <a:latin typeface="verdana" panose="020B0604030504040204" pitchFamily="34" charset="0"/>
              </a:rPr>
              <a:t> = Button(parent, text = </a:t>
            </a:r>
            <a:r>
              <a:rPr lang="en-US" b="0" i="0" dirty="0">
                <a:solidFill>
                  <a:srgbClr val="0000FF"/>
                </a:solidFill>
                <a:effectLst/>
                <a:latin typeface="verdana" panose="020B0604030504040204" pitchFamily="34" charset="0"/>
              </a:rPr>
              <a:t>"Green"</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fg</a:t>
            </a:r>
            <a:r>
              <a:rPr lang="en-US" b="0" i="0" dirty="0">
                <a:solidFill>
                  <a:srgbClr val="000000"/>
                </a:solidFill>
                <a:effectLst/>
                <a:latin typeface="verdana" panose="020B0604030504040204" pitchFamily="34" charset="0"/>
              </a:rPr>
              <a:t> = </a:t>
            </a:r>
            <a:r>
              <a:rPr lang="en-US" b="0" i="0" dirty="0">
                <a:solidFill>
                  <a:srgbClr val="0000FF"/>
                </a:solidFill>
                <a:effectLst/>
                <a:latin typeface="verdana" panose="020B0604030504040204" pitchFamily="34" charset="0"/>
              </a:rPr>
              <a:t>"red"</a:t>
            </a:r>
            <a:r>
              <a:rPr lang="en-US" b="0" i="0" dirty="0">
                <a:solidFill>
                  <a:srgbClr val="000000"/>
                </a:solidFill>
                <a:effectLst/>
                <a:latin typeface="verdana" panose="020B0604030504040204" pitchFamily="34" charset="0"/>
              </a:rPr>
              <a:t>)  </a:t>
            </a:r>
          </a:p>
          <a:p>
            <a:pPr marL="0" indent="0" algn="l">
              <a:buNone/>
            </a:pPr>
            <a:r>
              <a:rPr lang="en-US" b="0" i="0" dirty="0" err="1">
                <a:solidFill>
                  <a:srgbClr val="000000"/>
                </a:solidFill>
                <a:effectLst/>
                <a:latin typeface="verdana" panose="020B0604030504040204" pitchFamily="34" charset="0"/>
              </a:rPr>
              <a:t>blackbutton.pack</a:t>
            </a:r>
            <a:r>
              <a:rPr lang="en-US" b="0" i="0" dirty="0">
                <a:solidFill>
                  <a:srgbClr val="000000"/>
                </a:solidFill>
                <a:effectLst/>
                <a:latin typeface="verdana" panose="020B0604030504040204" pitchFamily="34" charset="0"/>
              </a:rPr>
              <a:t>( side = BOTTOM)  </a:t>
            </a:r>
          </a:p>
          <a:p>
            <a:pPr marL="0" indent="0" algn="l">
              <a:buNone/>
            </a:pPr>
            <a:r>
              <a:rPr lang="en-US" b="0" i="0" dirty="0" err="1">
                <a:solidFill>
                  <a:srgbClr val="000000"/>
                </a:solidFill>
                <a:effectLst/>
                <a:latin typeface="verdana" panose="020B0604030504040204" pitchFamily="34" charset="0"/>
              </a:rPr>
              <a:t>parent.mainloop</a:t>
            </a:r>
            <a:r>
              <a:rPr lang="en-US" b="0" i="0" dirty="0">
                <a:solidFill>
                  <a:srgbClr val="000000"/>
                </a:solidFill>
                <a:effectLst/>
                <a:latin typeface="verdana" panose="020B0604030504040204" pitchFamily="34" charset="0"/>
              </a:rPr>
              <a:t>()  </a:t>
            </a:r>
          </a:p>
          <a:p>
            <a:pPr marL="0" indent="0">
              <a:buNone/>
            </a:pPr>
            <a:endParaRPr lang="en-US" dirty="0"/>
          </a:p>
        </p:txBody>
      </p:sp>
    </p:spTree>
    <p:extLst>
      <p:ext uri="{BB962C8B-B14F-4D97-AF65-F5344CB8AC3E}">
        <p14:creationId xmlns:p14="http://schemas.microsoft.com/office/powerpoint/2010/main" val="4079990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52DB2-EBAC-4B88-8A1F-DA847504CF1B}"/>
              </a:ext>
            </a:extLst>
          </p:cNvPr>
          <p:cNvSpPr>
            <a:spLocks noGrp="1"/>
          </p:cNvSpPr>
          <p:nvPr>
            <p:ph type="title"/>
          </p:nvPr>
        </p:nvSpPr>
        <p:spPr/>
        <p:txBody>
          <a:bodyPr/>
          <a:lstStyle/>
          <a:p>
            <a:r>
              <a:rPr lang="en-IN" dirty="0"/>
              <a:t>Example</a:t>
            </a:r>
            <a:br>
              <a:rPr lang="en-IN" dirty="0"/>
            </a:br>
            <a:endParaRPr lang="en-US" dirty="0"/>
          </a:p>
        </p:txBody>
      </p:sp>
      <p:sp>
        <p:nvSpPr>
          <p:cNvPr id="3" name="Content Placeholder 2">
            <a:extLst>
              <a:ext uri="{FF2B5EF4-FFF2-40B4-BE49-F238E27FC236}">
                <a16:creationId xmlns:a16="http://schemas.microsoft.com/office/drawing/2014/main" id="{8678906B-4BD5-4D93-A599-0BB0284BE6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79359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CECE-8C7E-443F-AECD-6454C927DE90}"/>
              </a:ext>
            </a:extLst>
          </p:cNvPr>
          <p:cNvSpPr>
            <a:spLocks noGrp="1"/>
          </p:cNvSpPr>
          <p:nvPr>
            <p:ph type="title"/>
          </p:nvPr>
        </p:nvSpPr>
        <p:spPr/>
        <p:txBody>
          <a:bodyPr/>
          <a:lstStyle/>
          <a:p>
            <a:r>
              <a:rPr lang="en-IN" dirty="0"/>
              <a:t>Simple Mail Transfer Protocol</a:t>
            </a:r>
            <a:endParaRPr lang="en-US" dirty="0"/>
          </a:p>
        </p:txBody>
      </p:sp>
      <p:pic>
        <p:nvPicPr>
          <p:cNvPr id="1026" name="Picture 2" descr="Python Sending Email using SMTP">
            <a:extLst>
              <a:ext uri="{FF2B5EF4-FFF2-40B4-BE49-F238E27FC236}">
                <a16:creationId xmlns:a16="http://schemas.microsoft.com/office/drawing/2014/main" id="{1EEB601F-A983-49AC-BF71-BDA305806E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4728" y="2363860"/>
            <a:ext cx="6708703" cy="398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50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8EBD-F23E-4561-9153-0D10DE95C36B}"/>
              </a:ext>
            </a:extLst>
          </p:cNvPr>
          <p:cNvSpPr>
            <a:spLocks noGrp="1"/>
          </p:cNvSpPr>
          <p:nvPr>
            <p:ph type="title"/>
          </p:nvPr>
        </p:nvSpPr>
        <p:spPr/>
        <p:txBody>
          <a:bodyPr/>
          <a:lstStyle/>
          <a:p>
            <a:r>
              <a:rPr lang="en-US" dirty="0">
                <a:solidFill>
                  <a:schemeClr val="accent2"/>
                </a:solidFill>
                <a:latin typeface="verdana" panose="020B0604030504040204" pitchFamily="34" charset="0"/>
              </a:rPr>
              <a:t>It accepts the following parameters.</a:t>
            </a:r>
            <a:br>
              <a:rPr lang="en-US" dirty="0">
                <a:solidFill>
                  <a:schemeClr val="accent2"/>
                </a:solidFill>
                <a:latin typeface="verdana" panose="020B0604030504040204" pitchFamily="34" charset="0"/>
              </a:rPr>
            </a:br>
            <a:endParaRPr lang="en-US" dirty="0">
              <a:solidFill>
                <a:schemeClr val="accent2"/>
              </a:solidFill>
            </a:endParaRPr>
          </a:p>
        </p:txBody>
      </p:sp>
      <p:sp>
        <p:nvSpPr>
          <p:cNvPr id="3" name="Content Placeholder 2">
            <a:extLst>
              <a:ext uri="{FF2B5EF4-FFF2-40B4-BE49-F238E27FC236}">
                <a16:creationId xmlns:a16="http://schemas.microsoft.com/office/drawing/2014/main" id="{244EAC87-7428-429B-890B-D9705D114299}"/>
              </a:ext>
            </a:extLst>
          </p:cNvPr>
          <p:cNvSpPr>
            <a:spLocks noGrp="1"/>
          </p:cNvSpPr>
          <p:nvPr>
            <p:ph idx="1"/>
          </p:nvPr>
        </p:nvSpPr>
        <p:spPr/>
        <p:txBody>
          <a:bodyPr/>
          <a:lstStyle/>
          <a:p>
            <a:pPr algn="l">
              <a:buFont typeface="Arial" panose="020B0604020202020204" pitchFamily="34" charset="0"/>
              <a:buChar char="•"/>
            </a:pPr>
            <a:r>
              <a:rPr lang="en-US" b="1" dirty="0">
                <a:solidFill>
                  <a:srgbClr val="000000"/>
                </a:solidFill>
                <a:effectLst/>
                <a:latin typeface="verdana" panose="020B0604030504040204" pitchFamily="34" charset="0"/>
              </a:rPr>
              <a:t>host:</a:t>
            </a:r>
            <a:r>
              <a:rPr lang="en-US" b="0" dirty="0">
                <a:solidFill>
                  <a:srgbClr val="000000"/>
                </a:solidFill>
                <a:effectLst/>
                <a:latin typeface="verdana" panose="020B0604030504040204" pitchFamily="34" charset="0"/>
              </a:rPr>
              <a:t> It is the hostname of the machine which is running your SMTP server. Here, we can specify the IP address of the server like (</a:t>
            </a:r>
            <a:r>
              <a:rPr lang="en-US" b="0" u="none" strike="noStrike" dirty="0">
                <a:solidFill>
                  <a:srgbClr val="008000"/>
                </a:solidFill>
                <a:effectLst/>
                <a:latin typeface="verdana" panose="020B0604030504040204" pitchFamily="34" charset="0"/>
                <a:hlinkClick r:id="rId2"/>
              </a:rPr>
              <a:t>https://www.besenttechnologies.com</a:t>
            </a:r>
            <a:r>
              <a:rPr lang="en-US" b="0" dirty="0">
                <a:solidFill>
                  <a:srgbClr val="000000"/>
                </a:solidFill>
                <a:effectLst/>
                <a:latin typeface="verdana" panose="020B0604030504040204" pitchFamily="34" charset="0"/>
              </a:rPr>
              <a:t>) or localhost. It is an optional parameter.</a:t>
            </a:r>
          </a:p>
          <a:p>
            <a:pPr algn="l">
              <a:buFont typeface="Arial" panose="020B0604020202020204" pitchFamily="34" charset="0"/>
              <a:buChar char="•"/>
            </a:pPr>
            <a:r>
              <a:rPr lang="en-US" b="1" dirty="0">
                <a:solidFill>
                  <a:srgbClr val="000000"/>
                </a:solidFill>
                <a:effectLst/>
                <a:latin typeface="verdana" panose="020B0604030504040204" pitchFamily="34" charset="0"/>
              </a:rPr>
              <a:t>port:</a:t>
            </a:r>
            <a:r>
              <a:rPr lang="en-US" b="0" dirty="0">
                <a:solidFill>
                  <a:srgbClr val="000000"/>
                </a:solidFill>
                <a:effectLst/>
                <a:latin typeface="verdana" panose="020B0604030504040204" pitchFamily="34" charset="0"/>
              </a:rPr>
              <a:t> It is the port number on which the host machine is listening to the SMTP connections. It is 25 by default.</a:t>
            </a:r>
          </a:p>
          <a:p>
            <a:pPr algn="l">
              <a:buFont typeface="Arial" panose="020B0604020202020204" pitchFamily="34" charset="0"/>
              <a:buChar char="•"/>
            </a:pPr>
            <a:r>
              <a:rPr lang="en-US" b="1" dirty="0" err="1">
                <a:solidFill>
                  <a:srgbClr val="000000"/>
                </a:solidFill>
                <a:effectLst/>
                <a:latin typeface="verdana" panose="020B0604030504040204" pitchFamily="34" charset="0"/>
              </a:rPr>
              <a:t>local_hostname</a:t>
            </a:r>
            <a:r>
              <a:rPr lang="en-US" b="1" dirty="0">
                <a:solidFill>
                  <a:srgbClr val="000000"/>
                </a:solidFill>
                <a:effectLst/>
                <a:latin typeface="verdana" panose="020B0604030504040204" pitchFamily="34" charset="0"/>
              </a:rPr>
              <a:t>:</a:t>
            </a:r>
            <a:r>
              <a:rPr lang="en-US" b="0" dirty="0">
                <a:solidFill>
                  <a:srgbClr val="000000"/>
                </a:solidFill>
                <a:effectLst/>
                <a:latin typeface="verdana" panose="020B0604030504040204" pitchFamily="34" charset="0"/>
              </a:rPr>
              <a:t> If the SMTP server is running on your local machine, we can mention the hostname of the local machine.</a:t>
            </a:r>
          </a:p>
          <a:p>
            <a:endParaRPr lang="en-US" dirty="0"/>
          </a:p>
        </p:txBody>
      </p:sp>
    </p:spTree>
    <p:extLst>
      <p:ext uri="{BB962C8B-B14F-4D97-AF65-F5344CB8AC3E}">
        <p14:creationId xmlns:p14="http://schemas.microsoft.com/office/powerpoint/2010/main" val="2636599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B66BA-78DD-489D-8596-67450A046B3B}"/>
              </a:ext>
            </a:extLst>
          </p:cNvPr>
          <p:cNvSpPr>
            <a:spLocks noGrp="1"/>
          </p:cNvSpPr>
          <p:nvPr>
            <p:ph type="title"/>
          </p:nvPr>
        </p:nvSpPr>
        <p:spPr/>
        <p:txBody>
          <a:bodyPr/>
          <a:lstStyle/>
          <a:p>
            <a:r>
              <a:rPr lang="en-IN" dirty="0"/>
              <a:t>Example</a:t>
            </a:r>
            <a:br>
              <a:rPr lang="en-IN" dirty="0"/>
            </a:br>
            <a:endParaRPr lang="en-US" dirty="0"/>
          </a:p>
        </p:txBody>
      </p:sp>
      <p:sp>
        <p:nvSpPr>
          <p:cNvPr id="3" name="Content Placeholder 2">
            <a:extLst>
              <a:ext uri="{FF2B5EF4-FFF2-40B4-BE49-F238E27FC236}">
                <a16:creationId xmlns:a16="http://schemas.microsoft.com/office/drawing/2014/main" id="{B9357319-EB91-4996-BE69-726208DF4C94}"/>
              </a:ext>
            </a:extLst>
          </p:cNvPr>
          <p:cNvSpPr>
            <a:spLocks noGrp="1"/>
          </p:cNvSpPr>
          <p:nvPr>
            <p:ph idx="1"/>
          </p:nvPr>
        </p:nvSpPr>
        <p:spPr/>
        <p:txBody>
          <a:bodyPr/>
          <a:lstStyle/>
          <a:p>
            <a:pPr marL="0" indent="0">
              <a:buNone/>
            </a:pPr>
            <a:r>
              <a:rPr lang="fr-FR" dirty="0"/>
              <a:t>import smtplib</a:t>
            </a:r>
          </a:p>
          <a:p>
            <a:pPr marL="0" indent="0">
              <a:buNone/>
            </a:pPr>
            <a:r>
              <a:rPr lang="fr-FR" dirty="0"/>
              <a:t>content='hello world'</a:t>
            </a:r>
          </a:p>
          <a:p>
            <a:pPr marL="0" indent="0">
              <a:buNone/>
            </a:pPr>
            <a:r>
              <a:rPr lang="fr-FR" dirty="0"/>
              <a:t>mail=smtplib.SMTP('smtp.gmail.com',587)</a:t>
            </a:r>
          </a:p>
          <a:p>
            <a:pPr marL="0" indent="0">
              <a:buNone/>
            </a:pPr>
            <a:r>
              <a:rPr lang="fr-FR" dirty="0"/>
              <a:t>mail.ehlo()</a:t>
            </a:r>
          </a:p>
          <a:p>
            <a:pPr marL="0" indent="0">
              <a:buNone/>
            </a:pPr>
            <a:r>
              <a:rPr lang="fr-FR" dirty="0"/>
              <a:t>mail.starttls()</a:t>
            </a:r>
          </a:p>
          <a:p>
            <a:pPr marL="0" indent="0">
              <a:buNone/>
            </a:pPr>
            <a:r>
              <a:rPr lang="fr-FR" dirty="0"/>
              <a:t>mail.login('prgtestmail1to1@gmail.com','twenty4@11-1995')</a:t>
            </a:r>
          </a:p>
          <a:p>
            <a:pPr marL="0" indent="0">
              <a:buNone/>
            </a:pPr>
            <a:r>
              <a:rPr lang="fr-FR" dirty="0"/>
              <a:t>mail.sendmail('prgtestmail1to1@gmail.com','sibuvisa@gmail.com',content)</a:t>
            </a:r>
          </a:p>
          <a:p>
            <a:pPr marL="0" indent="0">
              <a:buNone/>
            </a:pPr>
            <a:r>
              <a:rPr lang="fr-FR" dirty="0"/>
              <a:t>mail.close()</a:t>
            </a:r>
          </a:p>
          <a:p>
            <a:pPr marL="0" indent="0">
              <a:buNone/>
            </a:pPr>
            <a:endParaRPr lang="en-US" dirty="0"/>
          </a:p>
        </p:txBody>
      </p:sp>
    </p:spTree>
    <p:extLst>
      <p:ext uri="{BB962C8B-B14F-4D97-AF65-F5344CB8AC3E}">
        <p14:creationId xmlns:p14="http://schemas.microsoft.com/office/powerpoint/2010/main" val="1961809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1CF9-C3D7-4904-B5BD-A7611C80D6C1}"/>
              </a:ext>
            </a:extLst>
          </p:cNvPr>
          <p:cNvSpPr>
            <a:spLocks noGrp="1"/>
          </p:cNvSpPr>
          <p:nvPr>
            <p:ph type="title"/>
          </p:nvPr>
        </p:nvSpPr>
        <p:spPr>
          <a:xfrm>
            <a:off x="1383916" y="0"/>
            <a:ext cx="8596668" cy="1320800"/>
          </a:xfrm>
        </p:spPr>
        <p:txBody>
          <a:bodyPr/>
          <a:lstStyle/>
          <a:p>
            <a:r>
              <a:rPr lang="en-IN" dirty="0"/>
              <a:t>Send email with attachment</a:t>
            </a:r>
            <a:endParaRPr lang="en-US" dirty="0"/>
          </a:p>
        </p:txBody>
      </p:sp>
      <p:sp>
        <p:nvSpPr>
          <p:cNvPr id="3" name="Content Placeholder 2">
            <a:extLst>
              <a:ext uri="{FF2B5EF4-FFF2-40B4-BE49-F238E27FC236}">
                <a16:creationId xmlns:a16="http://schemas.microsoft.com/office/drawing/2014/main" id="{49313672-0EE2-4EF0-9A50-77C66FA62862}"/>
              </a:ext>
            </a:extLst>
          </p:cNvPr>
          <p:cNvSpPr>
            <a:spLocks noGrp="1"/>
          </p:cNvSpPr>
          <p:nvPr>
            <p:ph idx="1"/>
          </p:nvPr>
        </p:nvSpPr>
        <p:spPr>
          <a:xfrm>
            <a:off x="526473" y="637310"/>
            <a:ext cx="11429999" cy="6220690"/>
          </a:xfrm>
        </p:spPr>
        <p:txBody>
          <a:bodyPr numCol="2">
            <a:norm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import </a:t>
            </a:r>
            <a:r>
              <a:rPr lang="en-US" b="1" dirty="0" err="1">
                <a:solidFill>
                  <a:schemeClr val="tx1"/>
                </a:solidFill>
                <a:latin typeface="Times New Roman" panose="02020603050405020304" pitchFamily="18" charset="0"/>
                <a:cs typeface="Times New Roman" panose="02020603050405020304" pitchFamily="18" charset="0"/>
              </a:rPr>
              <a:t>smtplib</a:t>
            </a:r>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r>
              <a:rPr lang="en-US" b="1" dirty="0">
                <a:solidFill>
                  <a:schemeClr val="tx1"/>
                </a:solidFill>
                <a:latin typeface="Times New Roman" panose="02020603050405020304" pitchFamily="18" charset="0"/>
                <a:cs typeface="Times New Roman" panose="02020603050405020304" pitchFamily="18" charset="0"/>
              </a:rPr>
              <a:t>from </a:t>
            </a:r>
            <a:r>
              <a:rPr lang="en-US" b="1" dirty="0" err="1">
                <a:solidFill>
                  <a:schemeClr val="tx1"/>
                </a:solidFill>
                <a:latin typeface="Times New Roman" panose="02020603050405020304" pitchFamily="18" charset="0"/>
                <a:cs typeface="Times New Roman" panose="02020603050405020304" pitchFamily="18" charset="0"/>
              </a:rPr>
              <a:t>email.mime.text</a:t>
            </a:r>
            <a:r>
              <a:rPr lang="en-US" b="1" dirty="0">
                <a:solidFill>
                  <a:schemeClr val="tx1"/>
                </a:solidFill>
                <a:latin typeface="Times New Roman" panose="02020603050405020304" pitchFamily="18" charset="0"/>
                <a:cs typeface="Times New Roman" panose="02020603050405020304" pitchFamily="18" charset="0"/>
              </a:rPr>
              <a:t> import </a:t>
            </a:r>
            <a:r>
              <a:rPr lang="en-US" b="1" dirty="0" err="1">
                <a:solidFill>
                  <a:schemeClr val="tx1"/>
                </a:solidFill>
                <a:latin typeface="Times New Roman" panose="02020603050405020304" pitchFamily="18" charset="0"/>
                <a:cs typeface="Times New Roman" panose="02020603050405020304" pitchFamily="18" charset="0"/>
              </a:rPr>
              <a:t>MIMEText</a:t>
            </a:r>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r>
              <a:rPr lang="en-US" b="1" dirty="0">
                <a:solidFill>
                  <a:schemeClr val="tx1"/>
                </a:solidFill>
                <a:latin typeface="Times New Roman" panose="02020603050405020304" pitchFamily="18" charset="0"/>
                <a:cs typeface="Times New Roman" panose="02020603050405020304" pitchFamily="18" charset="0"/>
              </a:rPr>
              <a:t>from </a:t>
            </a:r>
            <a:r>
              <a:rPr lang="en-US" b="1" dirty="0" err="1">
                <a:solidFill>
                  <a:schemeClr val="tx1"/>
                </a:solidFill>
                <a:latin typeface="Times New Roman" panose="02020603050405020304" pitchFamily="18" charset="0"/>
                <a:cs typeface="Times New Roman" panose="02020603050405020304" pitchFamily="18" charset="0"/>
              </a:rPr>
              <a:t>email.mime.multipart</a:t>
            </a:r>
            <a:r>
              <a:rPr lang="en-US" b="1" dirty="0">
                <a:solidFill>
                  <a:schemeClr val="tx1"/>
                </a:solidFill>
                <a:latin typeface="Times New Roman" panose="02020603050405020304" pitchFamily="18" charset="0"/>
                <a:cs typeface="Times New Roman" panose="02020603050405020304" pitchFamily="18" charset="0"/>
              </a:rPr>
              <a:t> import </a:t>
            </a:r>
            <a:r>
              <a:rPr lang="en-US" b="1" dirty="0" err="1">
                <a:solidFill>
                  <a:schemeClr val="tx1"/>
                </a:solidFill>
                <a:latin typeface="Times New Roman" panose="02020603050405020304" pitchFamily="18" charset="0"/>
                <a:cs typeface="Times New Roman" panose="02020603050405020304" pitchFamily="18" charset="0"/>
              </a:rPr>
              <a:t>MIMEMultipart</a:t>
            </a:r>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r>
              <a:rPr lang="en-US" b="1" dirty="0">
                <a:solidFill>
                  <a:schemeClr val="tx1"/>
                </a:solidFill>
                <a:latin typeface="Times New Roman" panose="02020603050405020304" pitchFamily="18" charset="0"/>
                <a:cs typeface="Times New Roman" panose="02020603050405020304" pitchFamily="18" charset="0"/>
              </a:rPr>
              <a:t>from </a:t>
            </a:r>
            <a:r>
              <a:rPr lang="en-US" b="1" dirty="0" err="1">
                <a:solidFill>
                  <a:schemeClr val="tx1"/>
                </a:solidFill>
                <a:latin typeface="Times New Roman" panose="02020603050405020304" pitchFamily="18" charset="0"/>
                <a:cs typeface="Times New Roman" panose="02020603050405020304" pitchFamily="18" charset="0"/>
              </a:rPr>
              <a:t>email.mime.base</a:t>
            </a:r>
            <a:r>
              <a:rPr lang="en-US" b="1" dirty="0">
                <a:solidFill>
                  <a:schemeClr val="tx1"/>
                </a:solidFill>
                <a:latin typeface="Times New Roman" panose="02020603050405020304" pitchFamily="18" charset="0"/>
                <a:cs typeface="Times New Roman" panose="02020603050405020304" pitchFamily="18" charset="0"/>
              </a:rPr>
              <a:t> import </a:t>
            </a:r>
            <a:r>
              <a:rPr lang="en-US" b="1" dirty="0" err="1">
                <a:solidFill>
                  <a:schemeClr val="tx1"/>
                </a:solidFill>
                <a:latin typeface="Times New Roman" panose="02020603050405020304" pitchFamily="18" charset="0"/>
                <a:cs typeface="Times New Roman" panose="02020603050405020304" pitchFamily="18" charset="0"/>
              </a:rPr>
              <a:t>MIMEBase</a:t>
            </a:r>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r>
              <a:rPr lang="en-US" b="1" dirty="0">
                <a:solidFill>
                  <a:schemeClr val="tx1"/>
                </a:solidFill>
                <a:latin typeface="Times New Roman" panose="02020603050405020304" pitchFamily="18" charset="0"/>
                <a:cs typeface="Times New Roman" panose="02020603050405020304" pitchFamily="18" charset="0"/>
              </a:rPr>
              <a:t>from email import encoders</a:t>
            </a:r>
          </a:p>
          <a:p>
            <a:pPr marL="0" indent="0">
              <a:buNone/>
            </a:pPr>
            <a:r>
              <a:rPr lang="en-US" b="1" dirty="0" err="1">
                <a:solidFill>
                  <a:schemeClr val="tx1"/>
                </a:solidFill>
                <a:latin typeface="Times New Roman" panose="02020603050405020304" pitchFamily="18" charset="0"/>
                <a:cs typeface="Times New Roman" panose="02020603050405020304" pitchFamily="18" charset="0"/>
              </a:rPr>
              <a:t>email_user</a:t>
            </a:r>
            <a:r>
              <a:rPr lang="en-US" b="1" dirty="0">
                <a:solidFill>
                  <a:schemeClr val="tx1"/>
                </a:solidFill>
                <a:latin typeface="Times New Roman" panose="02020603050405020304" pitchFamily="18" charset="0"/>
                <a:cs typeface="Times New Roman" panose="02020603050405020304" pitchFamily="18" charset="0"/>
              </a:rPr>
              <a:t> = 'prgtestmail1to1@gmail.com'</a:t>
            </a:r>
          </a:p>
          <a:p>
            <a:pPr marL="0" indent="0">
              <a:buNone/>
            </a:pPr>
            <a:r>
              <a:rPr lang="en-US" b="1" dirty="0" err="1">
                <a:solidFill>
                  <a:schemeClr val="tx1"/>
                </a:solidFill>
                <a:latin typeface="Times New Roman" panose="02020603050405020304" pitchFamily="18" charset="0"/>
                <a:cs typeface="Times New Roman" panose="02020603050405020304" pitchFamily="18" charset="0"/>
              </a:rPr>
              <a:t>email_password</a:t>
            </a:r>
            <a:r>
              <a:rPr lang="en-US" b="1" dirty="0">
                <a:solidFill>
                  <a:schemeClr val="tx1"/>
                </a:solidFill>
                <a:latin typeface="Times New Roman" panose="02020603050405020304" pitchFamily="18" charset="0"/>
                <a:cs typeface="Times New Roman" panose="02020603050405020304" pitchFamily="18" charset="0"/>
              </a:rPr>
              <a:t> = 'twenty4@11-1995'</a:t>
            </a:r>
          </a:p>
          <a:p>
            <a:pPr marL="0" indent="0">
              <a:buNone/>
            </a:pPr>
            <a:r>
              <a:rPr lang="en-US" b="1" dirty="0" err="1">
                <a:solidFill>
                  <a:schemeClr val="tx1"/>
                </a:solidFill>
                <a:latin typeface="Times New Roman" panose="02020603050405020304" pitchFamily="18" charset="0"/>
                <a:cs typeface="Times New Roman" panose="02020603050405020304" pitchFamily="18" charset="0"/>
              </a:rPr>
              <a:t>email_send</a:t>
            </a:r>
            <a:r>
              <a:rPr lang="en-US" b="1" dirty="0">
                <a:solidFill>
                  <a:schemeClr val="tx1"/>
                </a:solidFill>
                <a:latin typeface="Times New Roman" panose="02020603050405020304" pitchFamily="18" charset="0"/>
                <a:cs typeface="Times New Roman" panose="02020603050405020304" pitchFamily="18" charset="0"/>
              </a:rPr>
              <a:t> = 'sibuvisa@gmail.com'</a:t>
            </a:r>
          </a:p>
          <a:p>
            <a:pPr marL="0" indent="0">
              <a:buNone/>
            </a:pPr>
            <a:r>
              <a:rPr lang="en-US" b="1" dirty="0">
                <a:solidFill>
                  <a:schemeClr val="tx1"/>
                </a:solidFill>
                <a:latin typeface="Times New Roman" panose="02020603050405020304" pitchFamily="18" charset="0"/>
                <a:cs typeface="Times New Roman" panose="02020603050405020304" pitchFamily="18" charset="0"/>
              </a:rPr>
              <a:t>subject = 'subject'</a:t>
            </a:r>
          </a:p>
          <a:p>
            <a:pPr marL="0" indent="0">
              <a:buNone/>
            </a:pPr>
            <a:r>
              <a:rPr lang="en-US" b="1" dirty="0">
                <a:solidFill>
                  <a:schemeClr val="tx1"/>
                </a:solidFill>
                <a:latin typeface="Times New Roman" panose="02020603050405020304" pitchFamily="18" charset="0"/>
                <a:cs typeface="Times New Roman" panose="02020603050405020304" pitchFamily="18" charset="0"/>
              </a:rPr>
              <a:t>msg = </a:t>
            </a:r>
            <a:r>
              <a:rPr lang="en-US" b="1" dirty="0" err="1">
                <a:solidFill>
                  <a:schemeClr val="tx1"/>
                </a:solidFill>
                <a:latin typeface="Times New Roman" panose="02020603050405020304" pitchFamily="18" charset="0"/>
                <a:cs typeface="Times New Roman" panose="02020603050405020304" pitchFamily="18" charset="0"/>
              </a:rPr>
              <a:t>MIMEMultipart</a:t>
            </a:r>
            <a:r>
              <a:rPr lang="en-US" b="1" dirty="0">
                <a:solidFill>
                  <a:schemeClr val="tx1"/>
                </a:solidFill>
                <a:latin typeface="Times New Roman" panose="02020603050405020304" pitchFamily="18" charset="0"/>
                <a:cs typeface="Times New Roman" panose="02020603050405020304" pitchFamily="18" charset="0"/>
              </a:rPr>
              <a:t>()</a:t>
            </a:r>
          </a:p>
          <a:p>
            <a:pPr marL="0" indent="0">
              <a:buNone/>
            </a:pPr>
            <a:r>
              <a:rPr lang="en-US" b="1" dirty="0">
                <a:solidFill>
                  <a:schemeClr val="tx1"/>
                </a:solidFill>
                <a:latin typeface="Times New Roman" panose="02020603050405020304" pitchFamily="18" charset="0"/>
                <a:cs typeface="Times New Roman" panose="02020603050405020304" pitchFamily="18" charset="0"/>
              </a:rPr>
              <a:t>msg['From'] = </a:t>
            </a:r>
            <a:r>
              <a:rPr lang="en-US" b="1" dirty="0" err="1">
                <a:solidFill>
                  <a:schemeClr val="tx1"/>
                </a:solidFill>
                <a:latin typeface="Times New Roman" panose="02020603050405020304" pitchFamily="18" charset="0"/>
                <a:cs typeface="Times New Roman" panose="02020603050405020304" pitchFamily="18" charset="0"/>
              </a:rPr>
              <a:t>email_user</a:t>
            </a:r>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r>
              <a:rPr lang="en-US" b="1" dirty="0">
                <a:solidFill>
                  <a:schemeClr val="tx1"/>
                </a:solidFill>
                <a:latin typeface="Times New Roman" panose="02020603050405020304" pitchFamily="18" charset="0"/>
                <a:cs typeface="Times New Roman" panose="02020603050405020304" pitchFamily="18" charset="0"/>
              </a:rPr>
              <a:t>msg['To'] = </a:t>
            </a:r>
            <a:r>
              <a:rPr lang="en-US" b="1" dirty="0" err="1">
                <a:solidFill>
                  <a:schemeClr val="tx1"/>
                </a:solidFill>
                <a:latin typeface="Times New Roman" panose="02020603050405020304" pitchFamily="18" charset="0"/>
                <a:cs typeface="Times New Roman" panose="02020603050405020304" pitchFamily="18" charset="0"/>
              </a:rPr>
              <a:t>email_send</a:t>
            </a:r>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r>
              <a:rPr lang="en-US" b="1" dirty="0">
                <a:solidFill>
                  <a:schemeClr val="tx1"/>
                </a:solidFill>
                <a:latin typeface="Times New Roman" panose="02020603050405020304" pitchFamily="18" charset="0"/>
                <a:cs typeface="Times New Roman" panose="02020603050405020304" pitchFamily="18" charset="0"/>
              </a:rPr>
              <a:t>msg['Subject'] = subject</a:t>
            </a:r>
          </a:p>
          <a:p>
            <a:pPr marL="0" indent="0">
              <a:buNone/>
            </a:pPr>
            <a:r>
              <a:rPr lang="en-US" b="1" dirty="0">
                <a:solidFill>
                  <a:schemeClr val="tx1"/>
                </a:solidFill>
                <a:latin typeface="Times New Roman" panose="02020603050405020304" pitchFamily="18" charset="0"/>
                <a:cs typeface="Times New Roman" panose="02020603050405020304" pitchFamily="18" charset="0"/>
              </a:rPr>
              <a:t>body = 'Hi there, sending this email from Python!'</a:t>
            </a:r>
          </a:p>
          <a:p>
            <a:pPr marL="0" indent="0">
              <a:buNone/>
            </a:pPr>
            <a:r>
              <a:rPr lang="en-US" b="1" dirty="0" err="1">
                <a:solidFill>
                  <a:schemeClr val="tx1"/>
                </a:solidFill>
                <a:latin typeface="Times New Roman" panose="02020603050405020304" pitchFamily="18" charset="0"/>
                <a:cs typeface="Times New Roman" panose="02020603050405020304" pitchFamily="18" charset="0"/>
              </a:rPr>
              <a:t>msg.attach</a:t>
            </a:r>
            <a:r>
              <a:rPr lang="en-US" b="1" dirty="0">
                <a:solidFill>
                  <a:schemeClr val="tx1"/>
                </a:solidFill>
                <a:latin typeface="Times New Roman" panose="02020603050405020304" pitchFamily="18" charset="0"/>
                <a:cs typeface="Times New Roman" panose="02020603050405020304" pitchFamily="18" charset="0"/>
              </a:rPr>
              <a:t>(</a:t>
            </a:r>
            <a:r>
              <a:rPr lang="en-US" b="1" dirty="0" err="1">
                <a:solidFill>
                  <a:schemeClr val="tx1"/>
                </a:solidFill>
                <a:latin typeface="Times New Roman" panose="02020603050405020304" pitchFamily="18" charset="0"/>
                <a:cs typeface="Times New Roman" panose="02020603050405020304" pitchFamily="18" charset="0"/>
              </a:rPr>
              <a:t>MIMEText</a:t>
            </a:r>
            <a:r>
              <a:rPr lang="en-US" b="1" dirty="0">
                <a:solidFill>
                  <a:schemeClr val="tx1"/>
                </a:solidFill>
                <a:latin typeface="Times New Roman" panose="02020603050405020304" pitchFamily="18" charset="0"/>
                <a:cs typeface="Times New Roman" panose="02020603050405020304" pitchFamily="18" charset="0"/>
              </a:rPr>
              <a:t>(</a:t>
            </a:r>
            <a:r>
              <a:rPr lang="en-US" b="1" dirty="0" err="1">
                <a:solidFill>
                  <a:schemeClr val="tx1"/>
                </a:solidFill>
                <a:latin typeface="Times New Roman" panose="02020603050405020304" pitchFamily="18" charset="0"/>
                <a:cs typeface="Times New Roman" panose="02020603050405020304" pitchFamily="18" charset="0"/>
              </a:rPr>
              <a:t>body,'plain</a:t>
            </a:r>
            <a:r>
              <a:rPr lang="en-US" b="1" dirty="0">
                <a:solidFill>
                  <a:schemeClr val="tx1"/>
                </a:solidFill>
                <a:latin typeface="Times New Roman" panose="02020603050405020304" pitchFamily="18" charset="0"/>
                <a:cs typeface="Times New Roman" panose="02020603050405020304" pitchFamily="18" charset="0"/>
              </a:rPr>
              <a:t>'))</a:t>
            </a:r>
          </a:p>
          <a:p>
            <a:pPr marL="0" indent="0">
              <a:buNone/>
            </a:pPr>
            <a:r>
              <a:rPr lang="en-US" b="1" dirty="0">
                <a:solidFill>
                  <a:schemeClr val="tx1"/>
                </a:solidFill>
                <a:latin typeface="Times New Roman" panose="02020603050405020304" pitchFamily="18" charset="0"/>
                <a:cs typeface="Times New Roman" panose="02020603050405020304" pitchFamily="18" charset="0"/>
              </a:rPr>
              <a:t>filename='filename'</a:t>
            </a:r>
          </a:p>
          <a:p>
            <a:pPr marL="0" indent="0">
              <a:buNone/>
            </a:pPr>
            <a:r>
              <a:rPr lang="en-US" b="1" dirty="0">
                <a:solidFill>
                  <a:schemeClr val="tx1"/>
                </a:solidFill>
                <a:latin typeface="Times New Roman" panose="02020603050405020304" pitchFamily="18" charset="0"/>
                <a:cs typeface="Times New Roman" panose="02020603050405020304" pitchFamily="18" charset="0"/>
              </a:rPr>
              <a:t>attachment  =open("send_email.</a:t>
            </a:r>
            <a:r>
              <a:rPr lang="en-US" b="1" dirty="0" err="1">
                <a:solidFill>
                  <a:schemeClr val="tx1"/>
                </a:solidFill>
                <a:latin typeface="Times New Roman" panose="02020603050405020304" pitchFamily="18" charset="0"/>
                <a:cs typeface="Times New Roman" panose="02020603050405020304" pitchFamily="18" charset="0"/>
              </a:rPr>
              <a:t>py</a:t>
            </a:r>
            <a:r>
              <a:rPr lang="en-US" b="1" dirty="0">
                <a:solidFill>
                  <a:schemeClr val="tx1"/>
                </a:solidFill>
                <a:latin typeface="Times New Roman" panose="02020603050405020304" pitchFamily="18" charset="0"/>
                <a:cs typeface="Times New Roman" panose="02020603050405020304" pitchFamily="18" charset="0"/>
              </a:rPr>
              <a:t>",'</a:t>
            </a:r>
            <a:r>
              <a:rPr lang="en-US" b="1" dirty="0" err="1">
                <a:solidFill>
                  <a:schemeClr val="tx1"/>
                </a:solidFill>
                <a:latin typeface="Times New Roman" panose="02020603050405020304" pitchFamily="18" charset="0"/>
                <a:cs typeface="Times New Roman" panose="02020603050405020304" pitchFamily="18" charset="0"/>
              </a:rPr>
              <a:t>rb</a:t>
            </a:r>
            <a:r>
              <a:rPr lang="en-US" b="1" dirty="0">
                <a:solidFill>
                  <a:schemeClr val="tx1"/>
                </a:solidFill>
                <a:latin typeface="Times New Roman" panose="02020603050405020304" pitchFamily="18" charset="0"/>
                <a:cs typeface="Times New Roman" panose="02020603050405020304" pitchFamily="18" charset="0"/>
              </a:rPr>
              <a:t>')</a:t>
            </a:r>
          </a:p>
          <a:p>
            <a:pPr marL="0" indent="0">
              <a:buNone/>
            </a:pPr>
            <a:r>
              <a:rPr lang="en-US" b="1" dirty="0">
                <a:solidFill>
                  <a:schemeClr val="tx1"/>
                </a:solidFill>
                <a:latin typeface="Times New Roman" panose="02020603050405020304" pitchFamily="18" charset="0"/>
                <a:cs typeface="Times New Roman" panose="02020603050405020304" pitchFamily="18" charset="0"/>
              </a:rPr>
              <a:t>part = </a:t>
            </a:r>
            <a:r>
              <a:rPr lang="en-US" b="1" dirty="0" err="1">
                <a:solidFill>
                  <a:schemeClr val="tx1"/>
                </a:solidFill>
                <a:latin typeface="Times New Roman" panose="02020603050405020304" pitchFamily="18" charset="0"/>
                <a:cs typeface="Times New Roman" panose="02020603050405020304" pitchFamily="18" charset="0"/>
              </a:rPr>
              <a:t>MIMEBase</a:t>
            </a:r>
            <a:r>
              <a:rPr lang="en-US" b="1" dirty="0">
                <a:solidFill>
                  <a:schemeClr val="tx1"/>
                </a:solidFill>
                <a:latin typeface="Times New Roman" panose="02020603050405020304" pitchFamily="18" charset="0"/>
                <a:cs typeface="Times New Roman" panose="02020603050405020304" pitchFamily="18" charset="0"/>
              </a:rPr>
              <a:t>('</a:t>
            </a:r>
            <a:r>
              <a:rPr lang="en-US" b="1" dirty="0" err="1">
                <a:solidFill>
                  <a:schemeClr val="tx1"/>
                </a:solidFill>
                <a:latin typeface="Times New Roman" panose="02020603050405020304" pitchFamily="18" charset="0"/>
                <a:cs typeface="Times New Roman" panose="02020603050405020304" pitchFamily="18" charset="0"/>
              </a:rPr>
              <a:t>application','octet</a:t>
            </a:r>
            <a:r>
              <a:rPr lang="en-US" b="1" dirty="0">
                <a:solidFill>
                  <a:schemeClr val="tx1"/>
                </a:solidFill>
                <a:latin typeface="Times New Roman" panose="02020603050405020304" pitchFamily="18" charset="0"/>
                <a:cs typeface="Times New Roman" panose="02020603050405020304" pitchFamily="18" charset="0"/>
              </a:rPr>
              <a:t>-stream')</a:t>
            </a:r>
          </a:p>
          <a:p>
            <a:pPr marL="0" indent="0">
              <a:buNone/>
            </a:pPr>
            <a:r>
              <a:rPr lang="en-US" b="1" dirty="0" err="1">
                <a:solidFill>
                  <a:schemeClr val="tx1"/>
                </a:solidFill>
                <a:latin typeface="Times New Roman" panose="02020603050405020304" pitchFamily="18" charset="0"/>
                <a:cs typeface="Times New Roman" panose="02020603050405020304" pitchFamily="18" charset="0"/>
              </a:rPr>
              <a:t>part.set_payload</a:t>
            </a:r>
            <a:r>
              <a:rPr lang="en-US" b="1" dirty="0">
                <a:solidFill>
                  <a:schemeClr val="tx1"/>
                </a:solidFill>
                <a:latin typeface="Times New Roman" panose="02020603050405020304" pitchFamily="18" charset="0"/>
                <a:cs typeface="Times New Roman" panose="02020603050405020304" pitchFamily="18" charset="0"/>
              </a:rPr>
              <a:t>((attachment).read())</a:t>
            </a:r>
          </a:p>
          <a:p>
            <a:pPr marL="0" indent="0">
              <a:buNone/>
            </a:pPr>
            <a:r>
              <a:rPr lang="en-US" b="1" dirty="0">
                <a:solidFill>
                  <a:schemeClr val="tx1"/>
                </a:solidFill>
                <a:latin typeface="Times New Roman" panose="02020603050405020304" pitchFamily="18" charset="0"/>
                <a:cs typeface="Times New Roman" panose="02020603050405020304" pitchFamily="18" charset="0"/>
              </a:rPr>
              <a:t>encoders.encode_base64(part)</a:t>
            </a:r>
          </a:p>
          <a:p>
            <a:pPr marL="0" indent="0">
              <a:buNone/>
            </a:pPr>
            <a:r>
              <a:rPr lang="en-US" b="1" dirty="0" err="1">
                <a:solidFill>
                  <a:schemeClr val="tx1"/>
                </a:solidFill>
                <a:latin typeface="Times New Roman" panose="02020603050405020304" pitchFamily="18" charset="0"/>
                <a:cs typeface="Times New Roman" panose="02020603050405020304" pitchFamily="18" charset="0"/>
              </a:rPr>
              <a:t>part.add_header</a:t>
            </a:r>
            <a:r>
              <a:rPr lang="en-US" b="1" dirty="0">
                <a:solidFill>
                  <a:schemeClr val="tx1"/>
                </a:solidFill>
                <a:latin typeface="Times New Roman" panose="02020603050405020304" pitchFamily="18" charset="0"/>
                <a:cs typeface="Times New Roman" panose="02020603050405020304" pitchFamily="18" charset="0"/>
              </a:rPr>
              <a:t>('Content-</a:t>
            </a:r>
            <a:r>
              <a:rPr lang="en-US" b="1" dirty="0" err="1">
                <a:solidFill>
                  <a:schemeClr val="tx1"/>
                </a:solidFill>
                <a:latin typeface="Times New Roman" panose="02020603050405020304" pitchFamily="18" charset="0"/>
                <a:cs typeface="Times New Roman" panose="02020603050405020304" pitchFamily="18" charset="0"/>
              </a:rPr>
              <a:t>Disposition',"attachment</a:t>
            </a:r>
            <a:r>
              <a:rPr lang="en-US" b="1" dirty="0">
                <a:solidFill>
                  <a:schemeClr val="tx1"/>
                </a:solidFill>
                <a:latin typeface="Times New Roman" panose="02020603050405020304" pitchFamily="18" charset="0"/>
                <a:cs typeface="Times New Roman" panose="02020603050405020304" pitchFamily="18" charset="0"/>
              </a:rPr>
              <a:t>; filename= "+filename)</a:t>
            </a:r>
          </a:p>
          <a:p>
            <a:pPr marL="0" indent="0">
              <a:buNone/>
            </a:pPr>
            <a:r>
              <a:rPr lang="en-US" b="1" dirty="0" err="1">
                <a:solidFill>
                  <a:schemeClr val="tx1"/>
                </a:solidFill>
                <a:latin typeface="Times New Roman" panose="02020603050405020304" pitchFamily="18" charset="0"/>
                <a:cs typeface="Times New Roman" panose="02020603050405020304" pitchFamily="18" charset="0"/>
              </a:rPr>
              <a:t>msg.attach</a:t>
            </a:r>
            <a:r>
              <a:rPr lang="en-US" b="1" dirty="0">
                <a:solidFill>
                  <a:schemeClr val="tx1"/>
                </a:solidFill>
                <a:latin typeface="Times New Roman" panose="02020603050405020304" pitchFamily="18" charset="0"/>
                <a:cs typeface="Times New Roman" panose="02020603050405020304" pitchFamily="18" charset="0"/>
              </a:rPr>
              <a:t>(part)</a:t>
            </a:r>
          </a:p>
          <a:p>
            <a:pPr marL="0" indent="0">
              <a:buNone/>
            </a:pPr>
            <a:r>
              <a:rPr lang="en-US" b="1" dirty="0">
                <a:solidFill>
                  <a:schemeClr val="tx1"/>
                </a:solidFill>
                <a:latin typeface="Times New Roman" panose="02020603050405020304" pitchFamily="18" charset="0"/>
                <a:cs typeface="Times New Roman" panose="02020603050405020304" pitchFamily="18" charset="0"/>
              </a:rPr>
              <a:t>text = </a:t>
            </a:r>
            <a:r>
              <a:rPr lang="en-US" b="1" dirty="0" err="1">
                <a:solidFill>
                  <a:schemeClr val="tx1"/>
                </a:solidFill>
                <a:latin typeface="Times New Roman" panose="02020603050405020304" pitchFamily="18" charset="0"/>
                <a:cs typeface="Times New Roman" panose="02020603050405020304" pitchFamily="18" charset="0"/>
              </a:rPr>
              <a:t>msg.as_string</a:t>
            </a:r>
            <a:r>
              <a:rPr lang="en-US" b="1" dirty="0">
                <a:solidFill>
                  <a:schemeClr val="tx1"/>
                </a:solidFill>
                <a:latin typeface="Times New Roman" panose="02020603050405020304" pitchFamily="18" charset="0"/>
                <a:cs typeface="Times New Roman" panose="02020603050405020304" pitchFamily="18" charset="0"/>
              </a:rPr>
              <a:t>()</a:t>
            </a:r>
          </a:p>
          <a:p>
            <a:pPr marL="0" indent="0">
              <a:buNone/>
            </a:pPr>
            <a:r>
              <a:rPr lang="en-US" b="1" dirty="0">
                <a:solidFill>
                  <a:schemeClr val="tx1"/>
                </a:solidFill>
                <a:latin typeface="Times New Roman" panose="02020603050405020304" pitchFamily="18" charset="0"/>
                <a:cs typeface="Times New Roman" panose="02020603050405020304" pitchFamily="18" charset="0"/>
              </a:rPr>
              <a:t>server = </a:t>
            </a:r>
            <a:r>
              <a:rPr lang="en-US" b="1" dirty="0" err="1">
                <a:solidFill>
                  <a:schemeClr val="tx1"/>
                </a:solidFill>
                <a:latin typeface="Times New Roman" panose="02020603050405020304" pitchFamily="18" charset="0"/>
                <a:cs typeface="Times New Roman" panose="02020603050405020304" pitchFamily="18" charset="0"/>
              </a:rPr>
              <a:t>smtplib.SMTP</a:t>
            </a:r>
            <a:r>
              <a:rPr lang="en-US" b="1" dirty="0">
                <a:solidFill>
                  <a:schemeClr val="tx1"/>
                </a:solidFill>
                <a:latin typeface="Times New Roman" panose="02020603050405020304" pitchFamily="18" charset="0"/>
                <a:cs typeface="Times New Roman" panose="02020603050405020304" pitchFamily="18" charset="0"/>
              </a:rPr>
              <a:t>('smtp.gmail.com',587)</a:t>
            </a:r>
          </a:p>
          <a:p>
            <a:pPr marL="0" indent="0">
              <a:buNone/>
            </a:pPr>
            <a:r>
              <a:rPr lang="en-US" b="1" dirty="0" err="1">
                <a:solidFill>
                  <a:schemeClr val="tx1"/>
                </a:solidFill>
                <a:latin typeface="Times New Roman" panose="02020603050405020304" pitchFamily="18" charset="0"/>
                <a:cs typeface="Times New Roman" panose="02020603050405020304" pitchFamily="18" charset="0"/>
              </a:rPr>
              <a:t>server.starttls</a:t>
            </a:r>
            <a:r>
              <a:rPr lang="en-US" b="1" dirty="0">
                <a:solidFill>
                  <a:schemeClr val="tx1"/>
                </a:solidFill>
                <a:latin typeface="Times New Roman" panose="02020603050405020304" pitchFamily="18" charset="0"/>
                <a:cs typeface="Times New Roman" panose="02020603050405020304" pitchFamily="18" charset="0"/>
              </a:rPr>
              <a:t>()</a:t>
            </a:r>
          </a:p>
          <a:p>
            <a:pPr marL="0" indent="0">
              <a:buNone/>
            </a:pPr>
            <a:r>
              <a:rPr lang="en-US" b="1" dirty="0" err="1">
                <a:solidFill>
                  <a:schemeClr val="tx1"/>
                </a:solidFill>
                <a:latin typeface="Times New Roman" panose="02020603050405020304" pitchFamily="18" charset="0"/>
                <a:cs typeface="Times New Roman" panose="02020603050405020304" pitchFamily="18" charset="0"/>
              </a:rPr>
              <a:t>server.login</a:t>
            </a:r>
            <a:r>
              <a:rPr lang="en-US" b="1" dirty="0">
                <a:solidFill>
                  <a:schemeClr val="tx1"/>
                </a:solidFill>
                <a:latin typeface="Times New Roman" panose="02020603050405020304" pitchFamily="18" charset="0"/>
                <a:cs typeface="Times New Roman" panose="02020603050405020304" pitchFamily="18" charset="0"/>
              </a:rPr>
              <a:t>(</a:t>
            </a:r>
            <a:r>
              <a:rPr lang="en-US" b="1" dirty="0" err="1">
                <a:solidFill>
                  <a:schemeClr val="tx1"/>
                </a:solidFill>
                <a:latin typeface="Times New Roman" panose="02020603050405020304" pitchFamily="18" charset="0"/>
                <a:cs typeface="Times New Roman" panose="02020603050405020304" pitchFamily="18" charset="0"/>
              </a:rPr>
              <a:t>email_user,email_password</a:t>
            </a:r>
            <a:r>
              <a:rPr lang="en-US" b="1" dirty="0">
                <a:solidFill>
                  <a:schemeClr val="tx1"/>
                </a:solidFill>
                <a:latin typeface="Times New Roman" panose="02020603050405020304" pitchFamily="18" charset="0"/>
                <a:cs typeface="Times New Roman" panose="02020603050405020304" pitchFamily="18" charset="0"/>
              </a:rPr>
              <a:t>)</a:t>
            </a:r>
          </a:p>
          <a:p>
            <a:pPr marL="0" indent="0">
              <a:buNone/>
            </a:pPr>
            <a:r>
              <a:rPr lang="en-US" b="1" dirty="0" err="1">
                <a:solidFill>
                  <a:schemeClr val="tx1"/>
                </a:solidFill>
                <a:latin typeface="Times New Roman" panose="02020603050405020304" pitchFamily="18" charset="0"/>
                <a:cs typeface="Times New Roman" panose="02020603050405020304" pitchFamily="18" charset="0"/>
              </a:rPr>
              <a:t>server.sendmail</a:t>
            </a:r>
            <a:r>
              <a:rPr lang="en-US" b="1" dirty="0">
                <a:solidFill>
                  <a:schemeClr val="tx1"/>
                </a:solidFill>
                <a:latin typeface="Times New Roman" panose="02020603050405020304" pitchFamily="18" charset="0"/>
                <a:cs typeface="Times New Roman" panose="02020603050405020304" pitchFamily="18" charset="0"/>
              </a:rPr>
              <a:t>(</a:t>
            </a:r>
            <a:r>
              <a:rPr lang="en-US" b="1" dirty="0" err="1">
                <a:solidFill>
                  <a:schemeClr val="tx1"/>
                </a:solidFill>
                <a:latin typeface="Times New Roman" panose="02020603050405020304" pitchFamily="18" charset="0"/>
                <a:cs typeface="Times New Roman" panose="02020603050405020304" pitchFamily="18" charset="0"/>
              </a:rPr>
              <a:t>email_user,email_send,text</a:t>
            </a:r>
            <a:r>
              <a:rPr lang="en-US" b="1" dirty="0">
                <a:solidFill>
                  <a:schemeClr val="tx1"/>
                </a:solidFill>
                <a:latin typeface="Times New Roman" panose="02020603050405020304" pitchFamily="18" charset="0"/>
                <a:cs typeface="Times New Roman" panose="02020603050405020304" pitchFamily="18" charset="0"/>
              </a:rPr>
              <a:t>)</a:t>
            </a:r>
          </a:p>
          <a:p>
            <a:pPr marL="0" indent="0">
              <a:buNone/>
            </a:pPr>
            <a:r>
              <a:rPr lang="en-US" b="1" dirty="0" err="1">
                <a:solidFill>
                  <a:schemeClr val="tx1"/>
                </a:solidFill>
                <a:latin typeface="Times New Roman" panose="02020603050405020304" pitchFamily="18" charset="0"/>
                <a:cs typeface="Times New Roman" panose="02020603050405020304" pitchFamily="18" charset="0"/>
              </a:rPr>
              <a:t>server.quit</a:t>
            </a:r>
            <a:r>
              <a:rPr lang="en-US" b="1"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1105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EFE9-2656-4DA4-B83A-54A6FBAA4730}"/>
              </a:ext>
            </a:extLst>
          </p:cNvPr>
          <p:cNvSpPr>
            <a:spLocks noGrp="1"/>
          </p:cNvSpPr>
          <p:nvPr>
            <p:ph type="title"/>
          </p:nvPr>
        </p:nvSpPr>
        <p:spPr/>
        <p:txBody>
          <a:bodyPr/>
          <a:lstStyle/>
          <a:p>
            <a:r>
              <a:rPr lang="en-US" dirty="0"/>
              <a:t>Python read csv file</a:t>
            </a:r>
          </a:p>
        </p:txBody>
      </p:sp>
      <p:sp>
        <p:nvSpPr>
          <p:cNvPr id="3" name="Content Placeholder 2">
            <a:extLst>
              <a:ext uri="{FF2B5EF4-FFF2-40B4-BE49-F238E27FC236}">
                <a16:creationId xmlns:a16="http://schemas.microsoft.com/office/drawing/2014/main" id="{B1521ADA-E11F-4B8D-8DE7-997DF225FE0A}"/>
              </a:ext>
            </a:extLst>
          </p:cNvPr>
          <p:cNvSpPr>
            <a:spLocks noGrp="1"/>
          </p:cNvSpPr>
          <p:nvPr>
            <p:ph idx="1"/>
          </p:nvPr>
        </p:nvSpPr>
        <p:spPr>
          <a:xfrm>
            <a:off x="554182" y="1330037"/>
            <a:ext cx="8719820" cy="4711326"/>
          </a:xfrm>
        </p:spPr>
        <p:txBody>
          <a:bodyPr/>
          <a:lstStyle/>
          <a:p>
            <a:r>
              <a:rPr lang="en-US" b="0" i="0" dirty="0">
                <a:solidFill>
                  <a:srgbClr val="000000"/>
                </a:solidFill>
                <a:effectLst/>
                <a:latin typeface="verdana" panose="020B0604030504040204" pitchFamily="34" charset="0"/>
              </a:rPr>
              <a:t>A </a:t>
            </a:r>
            <a:r>
              <a:rPr lang="en-US" b="1" i="0" dirty="0">
                <a:effectLst/>
                <a:latin typeface="verdana" panose="020B0604030504040204" pitchFamily="34" charset="0"/>
              </a:rPr>
              <a:t>csv</a:t>
            </a:r>
            <a:r>
              <a:rPr lang="en-US" b="0" i="0" dirty="0">
                <a:solidFill>
                  <a:srgbClr val="000000"/>
                </a:solidFill>
                <a:effectLst/>
                <a:latin typeface="verdana" panose="020B0604030504040204" pitchFamily="34" charset="0"/>
              </a:rPr>
              <a:t> stands for "comma separated values", which is defined as a simple file format that uses specific structuring to arrange tabular data. </a:t>
            </a:r>
          </a:p>
          <a:p>
            <a:r>
              <a:rPr lang="en-US" b="0" i="0" dirty="0">
                <a:solidFill>
                  <a:srgbClr val="000000"/>
                </a:solidFill>
                <a:effectLst/>
                <a:latin typeface="verdana" panose="020B0604030504040204" pitchFamily="34" charset="0"/>
              </a:rPr>
              <a:t>It stores tabular data such as spreadsheet or database in plain text and has a common format for data interchange. </a:t>
            </a:r>
          </a:p>
          <a:p>
            <a:r>
              <a:rPr lang="en-US" b="0" i="0" dirty="0">
                <a:solidFill>
                  <a:srgbClr val="000000"/>
                </a:solidFill>
                <a:effectLst/>
                <a:latin typeface="verdana" panose="020B0604030504040204" pitchFamily="34" charset="0"/>
              </a:rPr>
              <a:t>A </a:t>
            </a:r>
            <a:r>
              <a:rPr lang="en-US" b="1" i="0" dirty="0">
                <a:effectLst/>
                <a:latin typeface="verdana" panose="020B0604030504040204" pitchFamily="34" charset="0"/>
              </a:rPr>
              <a:t>csv</a:t>
            </a:r>
            <a:r>
              <a:rPr lang="en-US" b="0" i="0" dirty="0">
                <a:solidFill>
                  <a:srgbClr val="000000"/>
                </a:solidFill>
                <a:effectLst/>
                <a:latin typeface="verdana" panose="020B0604030504040204" pitchFamily="34" charset="0"/>
              </a:rPr>
              <a:t> file opens into the excel sheet, and the rows and columns data define the standard format.</a:t>
            </a:r>
          </a:p>
          <a:p>
            <a:r>
              <a:rPr lang="en-US" b="0" i="0" dirty="0">
                <a:solidFill>
                  <a:srgbClr val="000000"/>
                </a:solidFill>
                <a:effectLst/>
                <a:latin typeface="verdana" panose="020B0604030504040204" pitchFamily="34" charset="0"/>
              </a:rPr>
              <a:t>pip install </a:t>
            </a:r>
            <a:r>
              <a:rPr lang="en-US" b="0" i="0" dirty="0" err="1">
                <a:solidFill>
                  <a:srgbClr val="000000"/>
                </a:solidFill>
                <a:effectLst/>
                <a:latin typeface="verdana" panose="020B0604030504040204" pitchFamily="34" charset="0"/>
              </a:rPr>
              <a:t>xlsxwriter</a:t>
            </a:r>
            <a:r>
              <a:rPr lang="en-US" b="0" i="0" dirty="0">
                <a:solidFill>
                  <a:srgbClr val="000000"/>
                </a:solidFill>
                <a:effectLst/>
                <a:latin typeface="verdana" panose="020B0604030504040204" pitchFamily="34" charset="0"/>
              </a:rPr>
              <a:t>    </a:t>
            </a:r>
          </a:p>
        </p:txBody>
      </p:sp>
    </p:spTree>
    <p:extLst>
      <p:ext uri="{BB962C8B-B14F-4D97-AF65-F5344CB8AC3E}">
        <p14:creationId xmlns:p14="http://schemas.microsoft.com/office/powerpoint/2010/main" val="3061621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44E1F-1D53-4E2C-BDEF-4CBA747D70B4}"/>
              </a:ext>
            </a:extLst>
          </p:cNvPr>
          <p:cNvSpPr>
            <a:spLocks noGrp="1"/>
          </p:cNvSpPr>
          <p:nvPr>
            <p:ph type="title"/>
          </p:nvPr>
        </p:nvSpPr>
        <p:spPr/>
        <p:txBody>
          <a:bodyPr/>
          <a:lstStyle/>
          <a:p>
            <a:r>
              <a:rPr lang="en-US" dirty="0"/>
              <a:t>Python CSV Module Functions</a:t>
            </a:r>
          </a:p>
        </p:txBody>
      </p:sp>
      <p:sp>
        <p:nvSpPr>
          <p:cNvPr id="3" name="Content Placeholder 2">
            <a:extLst>
              <a:ext uri="{FF2B5EF4-FFF2-40B4-BE49-F238E27FC236}">
                <a16:creationId xmlns:a16="http://schemas.microsoft.com/office/drawing/2014/main" id="{FF83D35B-F2CF-4054-AF42-3185B5487EA1}"/>
              </a:ext>
            </a:extLst>
          </p:cNvPr>
          <p:cNvSpPr>
            <a:spLocks noGrp="1"/>
          </p:cNvSpPr>
          <p:nvPr>
            <p:ph idx="1"/>
          </p:nvPr>
        </p:nvSpPr>
        <p:spPr>
          <a:xfrm>
            <a:off x="471055" y="1316183"/>
            <a:ext cx="11430000" cy="5250872"/>
          </a:xfrm>
        </p:spPr>
        <p:txBody>
          <a:bodyPr>
            <a:normAutofit lnSpcReduction="10000"/>
          </a:bodyPr>
          <a:lstStyle/>
          <a:p>
            <a:pPr algn="l">
              <a:buFont typeface="Arial" panose="020B0604020202020204" pitchFamily="34" charset="0"/>
              <a:buChar char="•"/>
            </a:pPr>
            <a:r>
              <a:rPr lang="en-US" b="1" dirty="0" err="1">
                <a:solidFill>
                  <a:srgbClr val="000000"/>
                </a:solidFill>
                <a:effectLst/>
                <a:latin typeface="verdana" panose="020B0604030504040204" pitchFamily="34" charset="0"/>
              </a:rPr>
              <a:t>csv.field_size_limit</a:t>
            </a:r>
            <a:r>
              <a:rPr lang="en-US" b="1" dirty="0">
                <a:solidFill>
                  <a:srgbClr val="000000"/>
                </a:solidFill>
                <a:effectLst/>
                <a:latin typeface="verdana" panose="020B0604030504040204" pitchFamily="34" charset="0"/>
              </a:rPr>
              <a:t> -</a:t>
            </a:r>
            <a:r>
              <a:rPr lang="en-US" b="0" dirty="0">
                <a:solidFill>
                  <a:srgbClr val="000000"/>
                </a:solidFill>
                <a:effectLst/>
                <a:latin typeface="verdana" panose="020B0604030504040204" pitchFamily="34" charset="0"/>
              </a:rPr>
              <a:t> It returns the current maximum field size allowed by the parser.</a:t>
            </a:r>
          </a:p>
          <a:p>
            <a:pPr algn="l">
              <a:buFont typeface="Arial" panose="020B0604020202020204" pitchFamily="34" charset="0"/>
              <a:buChar char="•"/>
            </a:pPr>
            <a:r>
              <a:rPr lang="en-US" b="1" dirty="0" err="1">
                <a:solidFill>
                  <a:srgbClr val="000000"/>
                </a:solidFill>
                <a:effectLst/>
                <a:latin typeface="verdana" panose="020B0604030504040204" pitchFamily="34" charset="0"/>
              </a:rPr>
              <a:t>csv.get_dialect</a:t>
            </a:r>
            <a:r>
              <a:rPr lang="en-US" b="1" dirty="0">
                <a:solidFill>
                  <a:srgbClr val="000000"/>
                </a:solidFill>
                <a:effectLst/>
                <a:latin typeface="verdana" panose="020B0604030504040204" pitchFamily="34" charset="0"/>
              </a:rPr>
              <a:t> -</a:t>
            </a:r>
            <a:r>
              <a:rPr lang="en-US" b="0" dirty="0">
                <a:solidFill>
                  <a:srgbClr val="000000"/>
                </a:solidFill>
                <a:effectLst/>
                <a:latin typeface="verdana" panose="020B0604030504040204" pitchFamily="34" charset="0"/>
              </a:rPr>
              <a:t> It returns the dialect associated with a name.</a:t>
            </a:r>
          </a:p>
          <a:p>
            <a:pPr algn="l">
              <a:buFont typeface="Arial" panose="020B0604020202020204" pitchFamily="34" charset="0"/>
              <a:buChar char="•"/>
            </a:pPr>
            <a:r>
              <a:rPr lang="en-US" b="1" dirty="0" err="1">
                <a:solidFill>
                  <a:srgbClr val="000000"/>
                </a:solidFill>
                <a:effectLst/>
                <a:latin typeface="verdana" panose="020B0604030504040204" pitchFamily="34" charset="0"/>
              </a:rPr>
              <a:t>csv.list_dialects</a:t>
            </a:r>
            <a:r>
              <a:rPr lang="en-US" b="1" dirty="0">
                <a:solidFill>
                  <a:srgbClr val="000000"/>
                </a:solidFill>
                <a:effectLst/>
                <a:latin typeface="verdana" panose="020B0604030504040204" pitchFamily="34" charset="0"/>
              </a:rPr>
              <a:t> -</a:t>
            </a:r>
            <a:r>
              <a:rPr lang="en-US" b="0" dirty="0">
                <a:solidFill>
                  <a:srgbClr val="000000"/>
                </a:solidFill>
                <a:effectLst/>
                <a:latin typeface="verdana" panose="020B0604030504040204" pitchFamily="34" charset="0"/>
              </a:rPr>
              <a:t> It returns the names of all registered dialects.</a:t>
            </a:r>
          </a:p>
          <a:p>
            <a:pPr algn="l">
              <a:buFont typeface="Arial" panose="020B0604020202020204" pitchFamily="34" charset="0"/>
              <a:buChar char="•"/>
            </a:pPr>
            <a:r>
              <a:rPr lang="en-US" b="1" dirty="0" err="1">
                <a:solidFill>
                  <a:srgbClr val="000000"/>
                </a:solidFill>
                <a:effectLst/>
                <a:latin typeface="verdana" panose="020B0604030504040204" pitchFamily="34" charset="0"/>
              </a:rPr>
              <a:t>csv.reader</a:t>
            </a:r>
            <a:r>
              <a:rPr lang="en-US" b="1" dirty="0">
                <a:solidFill>
                  <a:srgbClr val="000000"/>
                </a:solidFill>
                <a:effectLst/>
                <a:latin typeface="verdana" panose="020B0604030504040204" pitchFamily="34" charset="0"/>
              </a:rPr>
              <a:t> -</a:t>
            </a:r>
            <a:r>
              <a:rPr lang="en-US" b="0" dirty="0">
                <a:solidFill>
                  <a:srgbClr val="000000"/>
                </a:solidFill>
                <a:effectLst/>
                <a:latin typeface="verdana" panose="020B0604030504040204" pitchFamily="34" charset="0"/>
              </a:rPr>
              <a:t> It read the data from a csv file</a:t>
            </a:r>
          </a:p>
          <a:p>
            <a:pPr algn="l">
              <a:buFont typeface="Arial" panose="020B0604020202020204" pitchFamily="34" charset="0"/>
              <a:buChar char="•"/>
            </a:pPr>
            <a:r>
              <a:rPr lang="en-US" b="1" dirty="0" err="1">
                <a:solidFill>
                  <a:srgbClr val="000000"/>
                </a:solidFill>
                <a:effectLst/>
                <a:latin typeface="verdana" panose="020B0604030504040204" pitchFamily="34" charset="0"/>
              </a:rPr>
              <a:t>csv.register_dialect</a:t>
            </a:r>
            <a:r>
              <a:rPr lang="en-US" b="1" dirty="0">
                <a:solidFill>
                  <a:srgbClr val="000000"/>
                </a:solidFill>
                <a:effectLst/>
                <a:latin typeface="verdana" panose="020B0604030504040204" pitchFamily="34" charset="0"/>
              </a:rPr>
              <a:t> -</a:t>
            </a:r>
            <a:r>
              <a:rPr lang="en-US" b="0" dirty="0">
                <a:solidFill>
                  <a:srgbClr val="000000"/>
                </a:solidFill>
                <a:effectLst/>
                <a:latin typeface="verdana" panose="020B0604030504040204" pitchFamily="34" charset="0"/>
              </a:rPr>
              <a:t> It associates dialect with a name. The name must be a string or a Unicode object.</a:t>
            </a:r>
          </a:p>
          <a:p>
            <a:pPr algn="l">
              <a:buFont typeface="Arial" panose="020B0604020202020204" pitchFamily="34" charset="0"/>
              <a:buChar char="•"/>
            </a:pPr>
            <a:r>
              <a:rPr lang="en-US" b="1" dirty="0" err="1">
                <a:solidFill>
                  <a:srgbClr val="000000"/>
                </a:solidFill>
                <a:effectLst/>
                <a:latin typeface="verdana" panose="020B0604030504040204" pitchFamily="34" charset="0"/>
              </a:rPr>
              <a:t>csv.writer</a:t>
            </a:r>
            <a:r>
              <a:rPr lang="en-US" b="1" dirty="0">
                <a:solidFill>
                  <a:srgbClr val="000000"/>
                </a:solidFill>
                <a:effectLst/>
                <a:latin typeface="verdana" panose="020B0604030504040204" pitchFamily="34" charset="0"/>
              </a:rPr>
              <a:t> -</a:t>
            </a:r>
            <a:r>
              <a:rPr lang="en-US" b="0" dirty="0">
                <a:solidFill>
                  <a:srgbClr val="000000"/>
                </a:solidFill>
                <a:effectLst/>
                <a:latin typeface="verdana" panose="020B0604030504040204" pitchFamily="34" charset="0"/>
              </a:rPr>
              <a:t> It writes the data to a csv file</a:t>
            </a:r>
          </a:p>
          <a:p>
            <a:pPr algn="l">
              <a:buFont typeface="Arial" panose="020B0604020202020204" pitchFamily="34" charset="0"/>
              <a:buChar char="•"/>
            </a:pPr>
            <a:r>
              <a:rPr lang="en-US" b="1" dirty="0">
                <a:solidFill>
                  <a:srgbClr val="000000"/>
                </a:solidFill>
                <a:effectLst/>
                <a:latin typeface="verdana" panose="020B0604030504040204" pitchFamily="34" charset="0"/>
              </a:rPr>
              <a:t>o </a:t>
            </a:r>
            <a:r>
              <a:rPr lang="en-US" b="1" dirty="0" err="1">
                <a:solidFill>
                  <a:srgbClr val="000000"/>
                </a:solidFill>
                <a:effectLst/>
                <a:latin typeface="verdana" panose="020B0604030504040204" pitchFamily="34" charset="0"/>
              </a:rPr>
              <a:t>csv.unregister_dialect</a:t>
            </a:r>
            <a:r>
              <a:rPr lang="en-US" b="1" dirty="0">
                <a:solidFill>
                  <a:srgbClr val="000000"/>
                </a:solidFill>
                <a:effectLst/>
                <a:latin typeface="verdana" panose="020B0604030504040204" pitchFamily="34" charset="0"/>
              </a:rPr>
              <a:t> -</a:t>
            </a:r>
            <a:r>
              <a:rPr lang="en-US" b="0" dirty="0">
                <a:solidFill>
                  <a:srgbClr val="000000"/>
                </a:solidFill>
                <a:effectLst/>
                <a:latin typeface="verdana" panose="020B0604030504040204" pitchFamily="34" charset="0"/>
              </a:rPr>
              <a:t> It deletes the dialect which is associated with the name from the dialect registry. If a name is not a registered dialect name, then an error is being raised.</a:t>
            </a:r>
          </a:p>
          <a:p>
            <a:pPr algn="l">
              <a:buFont typeface="Arial" panose="020B0604020202020204" pitchFamily="34" charset="0"/>
              <a:buChar char="•"/>
            </a:pPr>
            <a:r>
              <a:rPr lang="en-US" b="1" dirty="0" err="1">
                <a:solidFill>
                  <a:srgbClr val="000000"/>
                </a:solidFill>
                <a:effectLst/>
                <a:latin typeface="verdana" panose="020B0604030504040204" pitchFamily="34" charset="0"/>
              </a:rPr>
              <a:t>csv.QUOTE_ALL</a:t>
            </a:r>
            <a:r>
              <a:rPr lang="en-US" b="1" dirty="0">
                <a:solidFill>
                  <a:srgbClr val="000000"/>
                </a:solidFill>
                <a:effectLst/>
                <a:latin typeface="verdana" panose="020B0604030504040204" pitchFamily="34" charset="0"/>
              </a:rPr>
              <a:t> -</a:t>
            </a:r>
            <a:r>
              <a:rPr lang="en-US" b="0" dirty="0">
                <a:solidFill>
                  <a:srgbClr val="000000"/>
                </a:solidFill>
                <a:effectLst/>
                <a:latin typeface="verdana" panose="020B0604030504040204" pitchFamily="34" charset="0"/>
              </a:rPr>
              <a:t> It instructs the writer objects to quote all fields. </a:t>
            </a:r>
            <a:r>
              <a:rPr lang="en-US" b="0" dirty="0" err="1">
                <a:solidFill>
                  <a:srgbClr val="000000"/>
                </a:solidFill>
                <a:effectLst/>
                <a:latin typeface="verdana" panose="020B0604030504040204" pitchFamily="34" charset="0"/>
              </a:rPr>
              <a:t>csv.QUOTE_MINIMAL</a:t>
            </a:r>
            <a:r>
              <a:rPr lang="en-US" b="0" dirty="0">
                <a:solidFill>
                  <a:srgbClr val="000000"/>
                </a:solidFill>
                <a:effectLst/>
                <a:latin typeface="verdana" panose="020B0604030504040204" pitchFamily="34" charset="0"/>
              </a:rPr>
              <a:t> - It instructs the writer objects to quote only those fields which contain special characters such as </a:t>
            </a:r>
            <a:r>
              <a:rPr lang="en-US" b="0" dirty="0" err="1">
                <a:solidFill>
                  <a:srgbClr val="000000"/>
                </a:solidFill>
                <a:effectLst/>
                <a:latin typeface="verdana" panose="020B0604030504040204" pitchFamily="34" charset="0"/>
              </a:rPr>
              <a:t>quotechar</a:t>
            </a:r>
            <a:r>
              <a:rPr lang="en-US" b="0" dirty="0">
                <a:solidFill>
                  <a:srgbClr val="000000"/>
                </a:solidFill>
                <a:effectLst/>
                <a:latin typeface="verdana" panose="020B0604030504040204" pitchFamily="34" charset="0"/>
              </a:rPr>
              <a:t>, delimiter, etc.</a:t>
            </a:r>
          </a:p>
          <a:p>
            <a:pPr algn="l">
              <a:buFont typeface="Arial" panose="020B0604020202020204" pitchFamily="34" charset="0"/>
              <a:buChar char="•"/>
            </a:pPr>
            <a:r>
              <a:rPr lang="en-US" b="1" dirty="0" err="1">
                <a:solidFill>
                  <a:srgbClr val="000000"/>
                </a:solidFill>
                <a:effectLst/>
                <a:latin typeface="verdana" panose="020B0604030504040204" pitchFamily="34" charset="0"/>
              </a:rPr>
              <a:t>csv.QUOTE_NONNUMERIC</a:t>
            </a:r>
            <a:r>
              <a:rPr lang="en-US" b="1" dirty="0">
                <a:solidFill>
                  <a:srgbClr val="000000"/>
                </a:solidFill>
                <a:effectLst/>
                <a:latin typeface="verdana" panose="020B0604030504040204" pitchFamily="34" charset="0"/>
              </a:rPr>
              <a:t> -</a:t>
            </a:r>
            <a:r>
              <a:rPr lang="en-US" b="0" dirty="0">
                <a:solidFill>
                  <a:srgbClr val="000000"/>
                </a:solidFill>
                <a:effectLst/>
                <a:latin typeface="verdana" panose="020B0604030504040204" pitchFamily="34" charset="0"/>
              </a:rPr>
              <a:t> It instructs the writer objects to quote all the non-numeric fields.</a:t>
            </a:r>
          </a:p>
          <a:p>
            <a:pPr algn="l">
              <a:buFont typeface="Arial" panose="020B0604020202020204" pitchFamily="34" charset="0"/>
              <a:buChar char="•"/>
            </a:pPr>
            <a:r>
              <a:rPr lang="en-US" b="1" dirty="0" err="1">
                <a:solidFill>
                  <a:srgbClr val="000000"/>
                </a:solidFill>
                <a:effectLst/>
                <a:latin typeface="verdana" panose="020B0604030504040204" pitchFamily="34" charset="0"/>
              </a:rPr>
              <a:t>csv.QUOTE_NONE</a:t>
            </a:r>
            <a:r>
              <a:rPr lang="en-US" b="1" dirty="0">
                <a:solidFill>
                  <a:srgbClr val="000000"/>
                </a:solidFill>
                <a:effectLst/>
                <a:latin typeface="verdana" panose="020B0604030504040204" pitchFamily="34" charset="0"/>
              </a:rPr>
              <a:t> -</a:t>
            </a:r>
            <a:r>
              <a:rPr lang="en-US" b="0" dirty="0">
                <a:solidFill>
                  <a:srgbClr val="000000"/>
                </a:solidFill>
                <a:effectLst/>
                <a:latin typeface="verdana" panose="020B0604030504040204" pitchFamily="34" charset="0"/>
              </a:rPr>
              <a:t> It instructs the writer object never to quote the fields.</a:t>
            </a:r>
          </a:p>
          <a:p>
            <a:endParaRPr lang="en-US" dirty="0"/>
          </a:p>
        </p:txBody>
      </p:sp>
    </p:spTree>
    <p:extLst>
      <p:ext uri="{BB962C8B-B14F-4D97-AF65-F5344CB8AC3E}">
        <p14:creationId xmlns:p14="http://schemas.microsoft.com/office/powerpoint/2010/main" val="2426956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16C25-E805-4500-84E9-352691AB3D2C}"/>
              </a:ext>
            </a:extLst>
          </p:cNvPr>
          <p:cNvSpPr>
            <a:spLocks noGrp="1"/>
          </p:cNvSpPr>
          <p:nvPr>
            <p:ph type="title"/>
          </p:nvPr>
        </p:nvSpPr>
        <p:spPr/>
        <p:txBody>
          <a:bodyPr/>
          <a:lstStyle/>
          <a:p>
            <a:r>
              <a:rPr lang="en-IN" dirty="0"/>
              <a:t>Read example using excel file </a:t>
            </a:r>
            <a:endParaRPr lang="en-US" dirty="0"/>
          </a:p>
        </p:txBody>
      </p:sp>
      <p:sp>
        <p:nvSpPr>
          <p:cNvPr id="3" name="Content Placeholder 2">
            <a:extLst>
              <a:ext uri="{FF2B5EF4-FFF2-40B4-BE49-F238E27FC236}">
                <a16:creationId xmlns:a16="http://schemas.microsoft.com/office/drawing/2014/main" id="{0868438B-88BA-4862-83FE-FFD4741F35DB}"/>
              </a:ext>
            </a:extLst>
          </p:cNvPr>
          <p:cNvSpPr>
            <a:spLocks noGrp="1"/>
          </p:cNvSpPr>
          <p:nvPr>
            <p:ph idx="1"/>
          </p:nvPr>
        </p:nvSpPr>
        <p:spPr>
          <a:xfrm>
            <a:off x="471055" y="1385455"/>
            <a:ext cx="8802947" cy="4655907"/>
          </a:xfrm>
        </p:spPr>
        <p:txBody>
          <a:bodyPr numCol="2"/>
          <a:lstStyle/>
          <a:p>
            <a:pPr marL="0" indent="0">
              <a:buNone/>
            </a:pPr>
            <a:r>
              <a:rPr lang="en-US" b="1" dirty="0">
                <a:solidFill>
                  <a:schemeClr val="tx1"/>
                </a:solidFill>
                <a:effectLst>
                  <a:outerShdw blurRad="38100" dist="38100" dir="2700000" algn="tl">
                    <a:srgbClr val="000000">
                      <a:alpha val="43137"/>
                    </a:srgbClr>
                  </a:outerShdw>
                </a:effectLst>
              </a:rPr>
              <a:t>Python </a:t>
            </a:r>
            <a:r>
              <a:rPr lang="en-US" b="1" dirty="0" err="1">
                <a:solidFill>
                  <a:schemeClr val="tx1"/>
                </a:solidFill>
                <a:effectLst>
                  <a:outerShdw blurRad="38100" dist="38100" dir="2700000" algn="tl">
                    <a:srgbClr val="000000">
                      <a:alpha val="43137"/>
                    </a:srgbClr>
                  </a:outerShdw>
                </a:effectLst>
              </a:rPr>
              <a:t>pgm</a:t>
            </a:r>
            <a:endParaRPr lang="en-US" b="1" dirty="0">
              <a:solidFill>
                <a:schemeClr val="tx1"/>
              </a:solidFill>
              <a:effectLst>
                <a:outerShdw blurRad="38100" dist="38100" dir="2700000" algn="tl">
                  <a:srgbClr val="000000">
                    <a:alpha val="43137"/>
                  </a:srgbClr>
                </a:outerShdw>
              </a:effectLst>
            </a:endParaRPr>
          </a:p>
          <a:p>
            <a:pPr marL="0" indent="0">
              <a:buNone/>
            </a:pPr>
            <a:r>
              <a:rPr lang="en-US" dirty="0"/>
              <a:t>import csv    </a:t>
            </a:r>
          </a:p>
          <a:p>
            <a:pPr marL="0" indent="0">
              <a:buNone/>
            </a:pPr>
            <a:r>
              <a:rPr lang="en-US" dirty="0"/>
              <a:t>with open('names.csv') as </a:t>
            </a:r>
            <a:r>
              <a:rPr lang="en-US" dirty="0" err="1"/>
              <a:t>csv_file</a:t>
            </a:r>
            <a:r>
              <a:rPr lang="en-US" dirty="0"/>
              <a:t>:    </a:t>
            </a:r>
          </a:p>
          <a:p>
            <a:pPr marL="0" indent="0">
              <a:buNone/>
            </a:pPr>
            <a:r>
              <a:rPr lang="en-US" dirty="0"/>
              <a:t>    </a:t>
            </a:r>
            <a:r>
              <a:rPr lang="en-US" dirty="0" err="1"/>
              <a:t>csv_reader</a:t>
            </a:r>
            <a:r>
              <a:rPr lang="en-US" dirty="0"/>
              <a:t> = </a:t>
            </a:r>
            <a:r>
              <a:rPr lang="en-US" dirty="0" err="1"/>
              <a:t>csv.reader</a:t>
            </a:r>
            <a:r>
              <a:rPr lang="en-US" dirty="0"/>
              <a:t>(</a:t>
            </a:r>
            <a:r>
              <a:rPr lang="en-US" dirty="0" err="1"/>
              <a:t>csv_file</a:t>
            </a:r>
            <a:r>
              <a:rPr lang="en-US" dirty="0"/>
              <a:t>, delimiter=',')    </a:t>
            </a:r>
          </a:p>
          <a:p>
            <a:pPr marL="0" indent="0">
              <a:buNone/>
            </a:pPr>
            <a:r>
              <a:rPr lang="en-US" dirty="0"/>
              <a:t>    </a:t>
            </a:r>
            <a:r>
              <a:rPr lang="en-US" dirty="0" err="1"/>
              <a:t>line_count</a:t>
            </a:r>
            <a:r>
              <a:rPr lang="en-US" dirty="0"/>
              <a:t> = 0    </a:t>
            </a:r>
          </a:p>
          <a:p>
            <a:pPr marL="0" indent="0">
              <a:buNone/>
            </a:pPr>
            <a:r>
              <a:rPr lang="en-US" dirty="0"/>
              <a:t>    for row in </a:t>
            </a:r>
            <a:r>
              <a:rPr lang="en-US" dirty="0" err="1"/>
              <a:t>csv_reader</a:t>
            </a:r>
            <a:r>
              <a:rPr lang="en-US" dirty="0"/>
              <a:t>:    </a:t>
            </a:r>
          </a:p>
          <a:p>
            <a:pPr marL="0" indent="0">
              <a:buNone/>
            </a:pPr>
            <a:r>
              <a:rPr lang="en-US" dirty="0"/>
              <a:t>        if </a:t>
            </a:r>
            <a:r>
              <a:rPr lang="en-US" dirty="0" err="1"/>
              <a:t>line_count</a:t>
            </a:r>
            <a:r>
              <a:rPr lang="en-US" dirty="0"/>
              <a:t> == 0:    </a:t>
            </a:r>
          </a:p>
          <a:p>
            <a:pPr marL="0" indent="0">
              <a:buNone/>
            </a:pPr>
            <a:r>
              <a:rPr lang="en-US" dirty="0"/>
              <a:t>            print(</a:t>
            </a:r>
            <a:r>
              <a:rPr lang="en-US" dirty="0" err="1"/>
              <a:t>f'Column</a:t>
            </a:r>
            <a:r>
              <a:rPr lang="en-US" dirty="0"/>
              <a:t> names are {", ".join(row)}')    </a:t>
            </a:r>
          </a:p>
          <a:p>
            <a:pPr marL="0" indent="0">
              <a:buNone/>
            </a:pPr>
            <a:r>
              <a:rPr lang="en-US" dirty="0"/>
              <a:t>            </a:t>
            </a:r>
            <a:r>
              <a:rPr lang="en-US" dirty="0" err="1"/>
              <a:t>line_count</a:t>
            </a:r>
            <a:r>
              <a:rPr lang="en-US" dirty="0"/>
              <a:t> += 1 </a:t>
            </a:r>
          </a:p>
          <a:p>
            <a:pPr marL="0" indent="0">
              <a:buNone/>
            </a:pPr>
            <a:endParaRPr lang="en-US" dirty="0"/>
          </a:p>
          <a:p>
            <a:pPr marL="0" indent="0">
              <a:buNone/>
            </a:pPr>
            <a:r>
              <a:rPr lang="en-US" dirty="0">
                <a:solidFill>
                  <a:schemeClr val="tx1"/>
                </a:solidFill>
              </a:rPr>
              <a:t>Open excel create csv file</a:t>
            </a:r>
          </a:p>
          <a:p>
            <a:pPr marL="0" indent="0">
              <a:buNone/>
            </a:pPr>
            <a:r>
              <a:rPr lang="en-US" dirty="0"/>
              <a:t>Write down the content with separation</a:t>
            </a:r>
          </a:p>
          <a:p>
            <a:pPr algn="l">
              <a:buFont typeface="+mj-lt"/>
              <a:buAutoNum type="arabicPeriod"/>
            </a:pPr>
            <a:r>
              <a:rPr lang="en-US" b="0" i="0" dirty="0" err="1">
                <a:solidFill>
                  <a:srgbClr val="000000"/>
                </a:solidFill>
                <a:effectLst/>
                <a:latin typeface="verdana" panose="020B0604030504040204" pitchFamily="34" charset="0"/>
              </a:rPr>
              <a:t>name,department,birthday</a:t>
            </a:r>
            <a:r>
              <a:rPr lang="en-US" b="0" i="0" dirty="0">
                <a:solidFill>
                  <a:srgbClr val="000000"/>
                </a:solidFill>
                <a:effectLst/>
                <a:latin typeface="verdana" panose="020B0604030504040204" pitchFamily="34" charset="0"/>
              </a:rPr>
              <a:t> month</a:t>
            </a:r>
          </a:p>
          <a:p>
            <a:pPr algn="l">
              <a:buFont typeface="+mj-lt"/>
              <a:buAutoNum type="arabicPeriod"/>
            </a:pPr>
            <a:r>
              <a:rPr lang="en-US" b="0" i="0" dirty="0" err="1">
                <a:solidFill>
                  <a:srgbClr val="000000"/>
                </a:solidFill>
                <a:effectLst/>
                <a:latin typeface="verdana" panose="020B0604030504040204" pitchFamily="34" charset="0"/>
              </a:rPr>
              <a:t>Parker,Accounting,November</a:t>
            </a:r>
            <a:r>
              <a:rPr lang="en-US" b="0" i="0" dirty="0">
                <a:solidFill>
                  <a:srgbClr val="000000"/>
                </a:solidFill>
                <a:effectLst/>
                <a:latin typeface="verdana" panose="020B0604030504040204" pitchFamily="34" charset="0"/>
              </a:rPr>
              <a:t>    </a:t>
            </a:r>
          </a:p>
          <a:p>
            <a:pPr algn="l">
              <a:buFont typeface="+mj-lt"/>
              <a:buAutoNum type="arabicPeriod"/>
            </a:pPr>
            <a:r>
              <a:rPr lang="en-US" b="0" i="0" dirty="0" err="1">
                <a:solidFill>
                  <a:srgbClr val="000000"/>
                </a:solidFill>
                <a:effectLst/>
                <a:latin typeface="verdana" panose="020B0604030504040204" pitchFamily="34" charset="0"/>
              </a:rPr>
              <a:t>Smith,IT,October</a:t>
            </a:r>
            <a:r>
              <a:rPr lang="en-US" b="0" i="0" dirty="0">
                <a:solidFill>
                  <a:srgbClr val="000000"/>
                </a:solidFill>
                <a:effectLst/>
                <a:latin typeface="verdana" panose="020B0604030504040204" pitchFamily="34" charset="0"/>
              </a:rPr>
              <a:t>  </a:t>
            </a:r>
          </a:p>
          <a:p>
            <a:pPr marL="0" indent="0">
              <a:buNone/>
            </a:pPr>
            <a:endParaRPr lang="en-US" dirty="0"/>
          </a:p>
        </p:txBody>
      </p:sp>
    </p:spTree>
    <p:extLst>
      <p:ext uri="{BB962C8B-B14F-4D97-AF65-F5344CB8AC3E}">
        <p14:creationId xmlns:p14="http://schemas.microsoft.com/office/powerpoint/2010/main" val="21680239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287</TotalTime>
  <Words>1959</Words>
  <Application>Microsoft Office PowerPoint</Application>
  <PresentationFormat>Widescreen</PresentationFormat>
  <Paragraphs>220</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erdana</vt:lpstr>
      <vt:lpstr>Times New Roman</vt:lpstr>
      <vt:lpstr>Times New Roman</vt:lpstr>
      <vt:lpstr>Trebuchet MS</vt:lpstr>
      <vt:lpstr>Verdana</vt:lpstr>
      <vt:lpstr>Wingdings</vt:lpstr>
      <vt:lpstr>Wingdings 3</vt:lpstr>
      <vt:lpstr>Facet</vt:lpstr>
      <vt:lpstr>Python </vt:lpstr>
      <vt:lpstr>Email</vt:lpstr>
      <vt:lpstr>Simple Mail Transfer Protocol</vt:lpstr>
      <vt:lpstr>It accepts the following parameters. </vt:lpstr>
      <vt:lpstr>Example </vt:lpstr>
      <vt:lpstr>Send email with attachment</vt:lpstr>
      <vt:lpstr>Python read csv file</vt:lpstr>
      <vt:lpstr>Python CSV Module Functions</vt:lpstr>
      <vt:lpstr>Read example using excel file </vt:lpstr>
      <vt:lpstr>Reading csv files with Pandas </vt:lpstr>
      <vt:lpstr>Reading csv files with Pandas pip install pandas </vt:lpstr>
      <vt:lpstr>Python Write CSV File(create python.csv</vt:lpstr>
      <vt:lpstr>Write a CSV into a Dictionary</vt:lpstr>
      <vt:lpstr>Python Assert Keyword</vt:lpstr>
      <vt:lpstr>PowerPoint Presentation</vt:lpstr>
      <vt:lpstr>Example </vt:lpstr>
      <vt:lpstr>Example </vt:lpstr>
      <vt:lpstr>Python List Comprehension</vt:lpstr>
      <vt:lpstr>Example </vt:lpstr>
      <vt:lpstr>Python Tkinter</vt:lpstr>
      <vt:lpstr>Tkinter widgets </vt:lpstr>
      <vt:lpstr>Example </vt:lpstr>
      <vt:lpstr>Example </vt:lpstr>
      <vt:lpstr>Example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c:title>
  <dc:creator>ELCOT</dc:creator>
  <cp:lastModifiedBy>ELCOT</cp:lastModifiedBy>
  <cp:revision>17</cp:revision>
  <dcterms:created xsi:type="dcterms:W3CDTF">2020-11-04T08:06:35Z</dcterms:created>
  <dcterms:modified xsi:type="dcterms:W3CDTF">2020-11-04T12:54:19Z</dcterms:modified>
</cp:coreProperties>
</file>