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81" r:id="rId36"/>
    <p:sldId id="28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3" r:id="rId46"/>
    <p:sldId id="304" r:id="rId47"/>
    <p:sldId id="301" r:id="rId48"/>
    <p:sldId id="302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D170"/>
    <a:srgbClr val="66FFCC"/>
    <a:srgbClr val="FFFFFF"/>
    <a:srgbClr val="EFFCA2"/>
    <a:srgbClr val="FF99FF"/>
    <a:srgbClr val="CC00CC"/>
    <a:srgbClr val="FF66FF"/>
    <a:srgbClr val="250A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</inkml:traceFormat>
        <inkml:channelProperties>
          <inkml:channelProperty channel="X" name="resolution" value="39.76608" units="1/cm"/>
          <inkml:channelProperty channel="Y" name="resolution" value="39.79275" units="1/cm"/>
        </inkml:channelProperties>
      </inkml:inkSource>
      <inkml:timestamp xml:id="ts0" timeString="2020-10-14T03:17:19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1860 8508,'25'25,"0"24,99 51,-50-1,50-25,0-24,0 49,-24-49,24 24,-25 1,0-51,0 26,1 0,-26-26,0 26,1 0,24-50,-49 24,24 26,-49-50,24 25,26-25,-50 0,24 25,1-1,0-24,-1 0,1 0,-25 0,24 0,1 0,-1 0,26 0,-26 0,1 0,0 0,24-24,0 24,1-25,-26 25,26-25,-1 0,-24 0,0 1,24-1,25 0,-24-25,-1 1,-24 24,24-25,0 26,1-26,-26 25,1 25,24-49,-24 24,-25 25,49-50,-24 25,-25-24,24 24,1-25,0 50,-26-25,26-24,-25 49,24-25,26 0,-50 0,24 1,1-1,-1 25,-24-25,0 0,49 25,-49-25,0 25,25-24,-26 24,1 0,25-25,-25 0,-1 25,26 0,-25 0,0-25,0 25,-1 0,1 0,25 0,-25 0,-1 0,1 0,25 0,-25 0,-1 25,26 0,-25-25,0 0,49 25,-24-1,-26 1,26 0,24 0,-24 0,0-1,-1 1,-24 25,0-50,24 25,-24-1,0-24,0 25,0 0,-1-25,-24 25</inkml:trace>
  <inkml:trace contextRef="#ctx0" brushRef="#br0" timeOffset="2491.47">2208 10269,'49'0,"50"-25,50 25,-25-24,50 24,0-25,24 25,0-25,-49 0,-25 25,-24 0,-26 0,0 0,-24 0,0 0,-1 0,-24 0,0 0,0 0,24 0,-24 0,0 0,0 0,-1 0,1 0,0 0,0 0,0 0,-1 0,1 0,0 25,0-25,24 0,-24 25,0-25,25 25,-1-25,1 0,24 24,1-24,-1 0,1 0,-1 0,25 0,0 0,-24 0,-1 0,-24 0,-1 0,26 0,-26 0,1 25,0-25,-26 25,26-25,-25 0,0 0,24 0,-24 0,0 0,0 0,24 0,-24 0,0 0,25 0,-1 0,-24 0,0 0,0 0</inkml:trace>
  <inkml:trace contextRef="#ctx0" brushRef="#br0" timeOffset="6456.36">3547 11460,'50'0,"-1"0,26 0,-26 0,75 0,-74 0,0 0,-1 0,-24 0,25 0,-26 0,1 0,0 0,0 0,0 0,-1 0,1-25,0 25,0-25,24 25,-24 0,0 0,0 0,24-25,-24 25,0 0,0 0,0 0,24 0,-24 0,0 0,0 0,-1 0,26 0,-25 0,0 0,0-24,-1 24,1 0,-25-25,50 25,-25 0,-1-25,26 0,-25 25,0 0,-1 0,26 0,-25 0,0 0,-1 0,1 0,0 0,0 0,0 0,-1 0,1 0</inkml:trace>
  <inkml:trace contextRef="#ctx0" brushRef="#br0" timeOffset="13011.79">16867 7516,'-25'74,"1"25,-1 1,-25 24,1-25,-1 25,25-50,0 1,1-1,24-24,-25-25,25-1,0 1,0 25,0-25,0-1,0 1,0 0,0 0,0 0,0-1,0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</inkml:traceFormat>
        <inkml:channelProperties>
          <inkml:channelProperty channel="X" name="resolution" value="39.76608" units="1/cm"/>
          <inkml:channelProperty channel="Y" name="resolution" value="39.79275" units="1/cm"/>
        </inkml:channelProperties>
      </inkml:inkSource>
      <inkml:timestamp xml:id="ts0" timeString="2020-10-14T03:18:32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5581 6896</inkml:trace>
  <inkml:trace contextRef="#ctx0" brushRef="#br0" timeOffset="984">6796 7789</inkml:trace>
  <inkml:trace contextRef="#ctx0" brushRef="#br0" timeOffset="2066.21">5209 8384</inkml:trace>
  <inkml:trace contextRef="#ctx0" brushRef="#br0" timeOffset="3218.82">6028 9773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1598-EBAE-42F5-A41F-9A98BE289686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42-03B9-433F-B221-D08BD3D3E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6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1598-EBAE-42F5-A41F-9A98BE289686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42-03B9-433F-B221-D08BD3D3E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5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1598-EBAE-42F5-A41F-9A98BE289686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42-03B9-433F-B221-D08BD3D3E6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829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1598-EBAE-42F5-A41F-9A98BE289686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42-03B9-433F-B221-D08BD3D3E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52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1598-EBAE-42F5-A41F-9A98BE289686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42-03B9-433F-B221-D08BD3D3E6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5524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1598-EBAE-42F5-A41F-9A98BE289686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42-03B9-433F-B221-D08BD3D3E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9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1598-EBAE-42F5-A41F-9A98BE289686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42-03B9-433F-B221-D08BD3D3E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3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1598-EBAE-42F5-A41F-9A98BE289686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42-03B9-433F-B221-D08BD3D3E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8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1598-EBAE-42F5-A41F-9A98BE289686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42-03B9-433F-B221-D08BD3D3E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3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1598-EBAE-42F5-A41F-9A98BE289686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42-03B9-433F-B221-D08BD3D3E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4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1598-EBAE-42F5-A41F-9A98BE289686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42-03B9-433F-B221-D08BD3D3E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1598-EBAE-42F5-A41F-9A98BE289686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42-03B9-433F-B221-D08BD3D3E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9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1598-EBAE-42F5-A41F-9A98BE289686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42-03B9-433F-B221-D08BD3D3E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3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1598-EBAE-42F5-A41F-9A98BE289686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42-03B9-433F-B221-D08BD3D3E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7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1598-EBAE-42F5-A41F-9A98BE289686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42-03B9-433F-B221-D08BD3D3E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7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1598-EBAE-42F5-A41F-9A98BE289686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FC242-03B9-433F-B221-D08BD3D3E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21598-EBAE-42F5-A41F-9A98BE289686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2FC242-03B9-433F-B221-D08BD3D3E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6300" y="1600200"/>
            <a:ext cx="739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</a:t>
            </a:r>
            <a:endParaRPr lang="en-US" sz="6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92D8F-926A-44BF-B646-10452CEFC3D9}"/>
              </a:ext>
            </a:extLst>
          </p:cNvPr>
          <p:cNvSpPr txBox="1"/>
          <p:nvPr/>
        </p:nvSpPr>
        <p:spPr>
          <a:xfrm>
            <a:off x="4194268" y="3392129"/>
            <a:ext cx="75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DAY 1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COMPILER vs INTERPRETER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COMPILER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Takes an entire program as an input.</a:t>
            </a:r>
          </a:p>
          <a:p>
            <a:r>
              <a:rPr lang="en-IN" dirty="0"/>
              <a:t>Generates intermediate object code.</a:t>
            </a:r>
          </a:p>
          <a:p>
            <a:r>
              <a:rPr lang="en-IN" dirty="0"/>
              <a:t>Executes faster.</a:t>
            </a:r>
          </a:p>
          <a:p>
            <a:r>
              <a:rPr lang="en-IN" dirty="0"/>
              <a:t>Requires more memory in order to create object code.</a:t>
            </a:r>
          </a:p>
          <a:p>
            <a:r>
              <a:rPr lang="en-IN" dirty="0"/>
              <a:t>Doesn’t need to compile every single time, just once.</a:t>
            </a:r>
          </a:p>
          <a:p>
            <a:r>
              <a:rPr lang="en-IN" dirty="0"/>
              <a:t>C, C++... Use compiler.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INTERPRETER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Takes an single line of code, or instruction, as its input.</a:t>
            </a:r>
          </a:p>
          <a:p>
            <a:r>
              <a:rPr lang="en-IN" dirty="0"/>
              <a:t>Does not generates any intermediate object code.</a:t>
            </a:r>
          </a:p>
          <a:p>
            <a:r>
              <a:rPr lang="en-IN" dirty="0"/>
              <a:t>Executes slower</a:t>
            </a:r>
          </a:p>
          <a:p>
            <a:r>
              <a:rPr lang="en-IN" dirty="0"/>
              <a:t>Requires less memory(does not create object code)</a:t>
            </a:r>
          </a:p>
          <a:p>
            <a:r>
              <a:rPr lang="en-IN" dirty="0"/>
              <a:t>Has to convert high-level languages to low-level programs at execution.</a:t>
            </a:r>
          </a:p>
          <a:p>
            <a:r>
              <a:rPr lang="en-IN" dirty="0"/>
              <a:t>Python,  Ruby use interpreters.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Starting the Interpreter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Interactive mode</a:t>
            </a:r>
          </a:p>
          <a:p>
            <a:r>
              <a:rPr lang="en-IN" b="1" dirty="0"/>
              <a:t>Script mode</a:t>
            </a:r>
          </a:p>
          <a:p>
            <a:r>
              <a:rPr lang="en-IN" b="1" dirty="0"/>
              <a:t>Command line mode</a:t>
            </a:r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0122" t="33672" r="33908" b="1076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Memory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 not declared ahead of time.</a:t>
            </a:r>
          </a:p>
          <a:p>
            <a:r>
              <a:rPr lang="en-IN" dirty="0"/>
              <a:t>Variables types are not declared.</a:t>
            </a:r>
          </a:p>
          <a:p>
            <a:r>
              <a:rPr lang="en-IN" dirty="0"/>
              <a:t>No memory management or programmers’ part.</a:t>
            </a:r>
          </a:p>
          <a:p>
            <a:r>
              <a:rPr lang="en-IN" dirty="0"/>
              <a:t>Variable names can be “recycled”</a:t>
            </a:r>
            <a:r>
              <a:rPr lang="en-US" dirty="0"/>
              <a:t>.</a:t>
            </a:r>
          </a:p>
          <a:p>
            <a:r>
              <a:rPr lang="en-IN" dirty="0"/>
              <a:t>Del statement allows for explicit “de allocation”.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Python Style Variable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Python Every value as a unique id and it treats like a object PyObject.</a:t>
            </a:r>
          </a:p>
          <a:p>
            <a:r>
              <a:rPr lang="en-IN" dirty="0"/>
              <a:t>Every python object holds three things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Its type 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Its value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Its Reference count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428178"/>
            <a:ext cx="5029200" cy="60016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4800" b="1" dirty="0"/>
              <a:t>&gt;&gt;&gt; a=10</a:t>
            </a:r>
          </a:p>
          <a:p>
            <a:r>
              <a:rPr lang="en-IN" sz="4800" b="1" dirty="0"/>
              <a:t>&gt;&gt;&gt; a</a:t>
            </a:r>
          </a:p>
          <a:p>
            <a:r>
              <a:rPr lang="en-IN" sz="4800" b="1" dirty="0">
                <a:solidFill>
                  <a:srgbClr val="FF0000"/>
                </a:solidFill>
              </a:rPr>
              <a:t>10</a:t>
            </a:r>
          </a:p>
          <a:p>
            <a:r>
              <a:rPr lang="en-IN" sz="4800" b="1" dirty="0"/>
              <a:t>&gt;&gt;&gt; </a:t>
            </a:r>
            <a:r>
              <a:rPr lang="en-IN" sz="4800" b="1" dirty="0">
                <a:solidFill>
                  <a:srgbClr val="00B050"/>
                </a:solidFill>
              </a:rPr>
              <a:t>id</a:t>
            </a:r>
            <a:r>
              <a:rPr lang="en-IN" sz="4800" b="1" dirty="0"/>
              <a:t>(a)</a:t>
            </a:r>
          </a:p>
          <a:p>
            <a:r>
              <a:rPr lang="en-IN" sz="4800" b="1" dirty="0">
                <a:solidFill>
                  <a:srgbClr val="250AC6"/>
                </a:solidFill>
              </a:rPr>
              <a:t>3341964</a:t>
            </a:r>
          </a:p>
          <a:p>
            <a:r>
              <a:rPr lang="en-IN" sz="4800" b="1" dirty="0"/>
              <a:t>&gt;&gt;&gt; </a:t>
            </a:r>
            <a:r>
              <a:rPr lang="en-IN" sz="4800" b="1" dirty="0">
                <a:solidFill>
                  <a:srgbClr val="7030A0"/>
                </a:solidFill>
              </a:rPr>
              <a:t>type</a:t>
            </a:r>
            <a:r>
              <a:rPr lang="en-IN" sz="4800" b="1" dirty="0"/>
              <a:t>(a)</a:t>
            </a:r>
          </a:p>
          <a:p>
            <a:r>
              <a:rPr lang="en-IN" sz="4800" b="1" dirty="0">
                <a:solidFill>
                  <a:srgbClr val="250AC6"/>
                </a:solidFill>
              </a:rPr>
              <a:t>&lt;type ‘</a:t>
            </a:r>
            <a:r>
              <a:rPr lang="en-IN" sz="4800" b="1" dirty="0" err="1">
                <a:solidFill>
                  <a:srgbClr val="250AC6"/>
                </a:solidFill>
              </a:rPr>
              <a:t>int</a:t>
            </a:r>
            <a:r>
              <a:rPr lang="en-IN" sz="4800" b="1" dirty="0">
                <a:solidFill>
                  <a:srgbClr val="250AC6"/>
                </a:solidFill>
              </a:rPr>
              <a:t>’&gt;</a:t>
            </a:r>
          </a:p>
          <a:p>
            <a:r>
              <a:rPr lang="en-IN" sz="4800" b="1" dirty="0"/>
              <a:t>&gt;&gt;&gt;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t="14063" r="21010" b="21875"/>
          <a:stretch>
            <a:fillRect/>
          </a:stretch>
        </p:blipFill>
        <p:spPr bwMode="auto">
          <a:xfrm>
            <a:off x="0" y="-228600"/>
            <a:ext cx="914400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45458" r="68931" b="10768"/>
          <a:stretch>
            <a:fillRect/>
          </a:stretch>
        </p:blipFill>
        <p:spPr bwMode="auto">
          <a:xfrm>
            <a:off x="1295400" y="685800"/>
            <a:ext cx="6477000" cy="533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48206" r="70656" b="10359"/>
          <a:stretch>
            <a:fillRect/>
          </a:stretch>
        </p:blipFill>
        <p:spPr bwMode="auto">
          <a:xfrm>
            <a:off x="457200" y="457200"/>
            <a:ext cx="6629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61333" r="72718" b="6667"/>
          <a:stretch>
            <a:fillRect/>
          </a:stretch>
        </p:blipFill>
        <p:spPr bwMode="auto">
          <a:xfrm>
            <a:off x="762000" y="838200"/>
            <a:ext cx="554904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352800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What is Software?</a:t>
            </a:r>
            <a:endParaRPr lang="en-US" sz="4400" dirty="0"/>
          </a:p>
        </p:txBody>
      </p:sp>
      <p:pic>
        <p:nvPicPr>
          <p:cNvPr id="48130" name="Picture 2" descr="Image result for software pictures of computer"/>
          <p:cNvPicPr>
            <a:picLocks noChangeAspect="1" noChangeArrowheads="1"/>
          </p:cNvPicPr>
          <p:nvPr/>
        </p:nvPicPr>
        <p:blipFill>
          <a:blip r:embed="rId2"/>
          <a:srcRect l="53334" b="14286"/>
          <a:stretch>
            <a:fillRect/>
          </a:stretch>
        </p:blipFill>
        <p:spPr bwMode="auto">
          <a:xfrm>
            <a:off x="2971800" y="477012"/>
            <a:ext cx="2819400" cy="2875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61400" r="49780" b="7401"/>
          <a:stretch>
            <a:fillRect/>
          </a:stretch>
        </p:blipFill>
        <p:spPr bwMode="auto">
          <a:xfrm>
            <a:off x="381000" y="533400"/>
            <a:ext cx="649126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Automatic Type casting like based on result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/>
              <a:t>In C language</a:t>
            </a:r>
          </a:p>
          <a:p>
            <a:pPr>
              <a:buNone/>
            </a:pPr>
            <a:r>
              <a:rPr lang="en-IN" sz="2400" dirty="0"/>
              <a:t> int a=3,b=3,c;</a:t>
            </a:r>
          </a:p>
          <a:p>
            <a:pPr>
              <a:buNone/>
            </a:pPr>
            <a:r>
              <a:rPr lang="en-IN" sz="2400" dirty="0"/>
              <a:t> float c;</a:t>
            </a:r>
          </a:p>
          <a:p>
            <a:pPr>
              <a:buNone/>
            </a:pPr>
            <a:r>
              <a:rPr lang="en-IN" sz="2400" dirty="0"/>
              <a:t> c=(float)(a+b)/2</a:t>
            </a:r>
          </a:p>
          <a:p>
            <a:pPr>
              <a:buNone/>
            </a:pPr>
            <a:r>
              <a:rPr lang="en-IN" sz="2400" dirty="0"/>
              <a:t>Then only we get the value c=3.4 other wise 3.0 </a:t>
            </a:r>
          </a:p>
          <a:p>
            <a:pPr>
              <a:buNone/>
            </a:pPr>
            <a:r>
              <a:rPr lang="en-IN" sz="2400" dirty="0"/>
              <a:t>But in python</a:t>
            </a:r>
          </a:p>
          <a:p>
            <a:pPr>
              <a:buNone/>
            </a:pPr>
            <a:r>
              <a:rPr lang="en-IN" sz="2400" dirty="0"/>
              <a:t>No Declaration and No Type Casting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t="72396" r="85023" b="10768"/>
          <a:stretch>
            <a:fillRect/>
          </a:stretch>
        </p:blipFill>
        <p:spPr bwMode="auto">
          <a:xfrm>
            <a:off x="5181600" y="1981200"/>
            <a:ext cx="234864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69600" y="2705760"/>
              <a:ext cx="5402880" cy="1420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240" y="2696400"/>
                <a:ext cx="5421600" cy="143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types in python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value in Python has a data type. Since everything is an object in Python programming, data types are actually classes and variables are instance(object) of these classes.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Python Numbers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Integer</a:t>
            </a:r>
          </a:p>
          <a:p>
            <a:r>
              <a:rPr lang="en-IN" dirty="0"/>
              <a:t>Long Integer</a:t>
            </a:r>
          </a:p>
          <a:p>
            <a:r>
              <a:rPr lang="en-IN" dirty="0"/>
              <a:t>Float</a:t>
            </a:r>
          </a:p>
          <a:p>
            <a:r>
              <a:rPr lang="en-IN" dirty="0"/>
              <a:t>Complex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75240" y="2482560"/>
              <a:ext cx="571680" cy="1036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5880" y="2473200"/>
                <a:ext cx="590400" cy="105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Python Input,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print(1,2,3,4)</a:t>
            </a:r>
          </a:p>
          <a:p>
            <a:pPr>
              <a:buNone/>
            </a:pPr>
            <a:r>
              <a:rPr lang="en-IN" dirty="0"/>
              <a:t> print(1,2,3,4,sep=‘*’)</a:t>
            </a:r>
          </a:p>
          <a:p>
            <a:pPr>
              <a:buNone/>
            </a:pPr>
            <a:r>
              <a:rPr lang="en-IN" dirty="0"/>
              <a:t> print(1,2,3,4,sep=‘#’,end=‘!’)</a:t>
            </a:r>
          </a:p>
          <a:p>
            <a:pPr>
              <a:buNone/>
            </a:pPr>
            <a:r>
              <a:rPr lang="en-IN" dirty="0"/>
              <a:t> </a:t>
            </a:r>
          </a:p>
          <a:p>
            <a:pPr>
              <a:buNone/>
            </a:pPr>
            <a:r>
              <a:rPr lang="en-IN" dirty="0"/>
              <a:t>Output: </a:t>
            </a:r>
          </a:p>
          <a:p>
            <a:pPr>
              <a:buNone/>
            </a:pPr>
            <a:r>
              <a:rPr lang="en-IN" dirty="0"/>
              <a:t> 1 2 3 4</a:t>
            </a:r>
          </a:p>
          <a:p>
            <a:pPr>
              <a:buNone/>
            </a:pPr>
            <a:r>
              <a:rPr lang="en-IN" dirty="0"/>
              <a:t> 1*2*3*4</a:t>
            </a:r>
          </a:p>
          <a:p>
            <a:pPr>
              <a:buNone/>
            </a:pPr>
            <a:r>
              <a:rPr lang="en-IN" dirty="0"/>
              <a:t> 1#2#3#4!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String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are identified as a contiguous set of characters represented in the quotation marks. Python allows for either</a:t>
            </a:r>
          </a:p>
          <a:p>
            <a:r>
              <a:rPr lang="en-US" dirty="0"/>
              <a:t>pairs of single or double quotes. Strings are immutable sequence data type, </a:t>
            </a:r>
            <a:r>
              <a:rPr lang="en-US" dirty="0" err="1"/>
              <a:t>i.e</a:t>
            </a:r>
            <a:r>
              <a:rPr lang="en-US" dirty="0"/>
              <a:t> each time one makes any changes</a:t>
            </a:r>
          </a:p>
          <a:p>
            <a:r>
              <a:rPr lang="en-US" dirty="0"/>
              <a:t>to a string, completely new string object is created.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6955" t="55198" r="45608" b="17188"/>
          <a:stretch>
            <a:fillRect/>
          </a:stretch>
        </p:blipFill>
        <p:spPr bwMode="auto">
          <a:xfrm>
            <a:off x="457200" y="1143000"/>
            <a:ext cx="66852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are unordered collections of unique objects, there are two types of set:</a:t>
            </a:r>
          </a:p>
          <a:p>
            <a:r>
              <a:rPr lang="en-US" dirty="0"/>
              <a:t>1. Sets - They are mutable and new elements can be added once sets are defined</a:t>
            </a:r>
          </a:p>
          <a:p>
            <a:r>
              <a:rPr lang="en-US" dirty="0"/>
              <a:t>2. Frozen Sets - They are immutable and new elements cannot added after its defined.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34601" r="25389" b="7481"/>
          <a:stretch>
            <a:fillRect/>
          </a:stretch>
        </p:blipFill>
        <p:spPr bwMode="auto">
          <a:xfrm>
            <a:off x="546957" y="533400"/>
            <a:ext cx="798744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List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contains items separated by commas and enclosed within square brackets [].lists are almost similar to arrays</a:t>
            </a:r>
          </a:p>
          <a:p>
            <a:r>
              <a:rPr lang="en-US" dirty="0"/>
              <a:t>in C. One difference is that all the items belonging to a list can be of different data 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shahidha\SASA\c language\basic.png"/>
          <p:cNvPicPr>
            <a:picLocks noChangeAspect="1" noChangeArrowheads="1"/>
          </p:cNvPicPr>
          <p:nvPr/>
        </p:nvPicPr>
        <p:blipFill>
          <a:blip r:embed="rId2"/>
          <a:srcRect l="8556" t="3357" r="6672" b="2031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4062" r="64056" b="51563"/>
          <a:stretch>
            <a:fillRect/>
          </a:stretch>
        </p:blipFill>
        <p:spPr bwMode="auto">
          <a:xfrm>
            <a:off x="234950" y="609600"/>
            <a:ext cx="86042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Dictionary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 consists of key-value pairs. It is enclosed by curly braces {} and values can be assigned and accessed</a:t>
            </a:r>
          </a:p>
          <a:p>
            <a:r>
              <a:rPr lang="en-US" dirty="0"/>
              <a:t>using square brackets[].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57813" r="68448" b="10937"/>
          <a:stretch>
            <a:fillRect/>
          </a:stretch>
        </p:blipFill>
        <p:spPr bwMode="auto">
          <a:xfrm>
            <a:off x="914400" y="685800"/>
            <a:ext cx="76898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Tuple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enclosed in brackets [ ] and their elements and size can be changed, while tuples are enclosed in</a:t>
            </a:r>
          </a:p>
          <a:p>
            <a:r>
              <a:rPr lang="en-US" dirty="0"/>
              <a:t>parentheses ( ) and cannot be updated. Tuples are immutable.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34375" r="52635" b="7813"/>
          <a:stretch>
            <a:fillRect/>
          </a:stretch>
        </p:blipFill>
        <p:spPr bwMode="auto">
          <a:xfrm>
            <a:off x="685800" y="914400"/>
            <a:ext cx="769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Python Import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Python import</a:t>
            </a:r>
          </a:p>
          <a:p>
            <a:r>
              <a:rPr lang="en-IN" dirty="0"/>
              <a:t>When our program grows bigger, it is a good idea to break it into different modules.</a:t>
            </a:r>
          </a:p>
          <a:p>
            <a:r>
              <a:rPr lang="en-IN" dirty="0"/>
              <a:t>A module is a file containing Python definitions and statements. Python modules have a filename and end with the extension .py.</a:t>
            </a:r>
          </a:p>
          <a:p>
            <a:r>
              <a:rPr lang="en-IN" dirty="0"/>
              <a:t>Definitions inside a module can be imported to another module or the interactive interpreter in python. We use the import keyword to do this.</a:t>
            </a:r>
          </a:p>
          <a:p>
            <a:r>
              <a:rPr lang="en-IN" dirty="0"/>
              <a:t>For example, we can import the math module by typing in import math.</a:t>
            </a:r>
          </a:p>
          <a:p>
            <a:r>
              <a:rPr lang="en-IN" dirty="0"/>
              <a:t>Import math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  <a:p>
            <a:r>
              <a:rPr lang="en-IN" dirty="0"/>
              <a:t>Logical operators</a:t>
            </a:r>
          </a:p>
          <a:p>
            <a:r>
              <a:rPr lang="en-IN" dirty="0"/>
              <a:t>Relational operators</a:t>
            </a:r>
          </a:p>
          <a:p>
            <a:r>
              <a:rPr lang="en-IN" dirty="0"/>
              <a:t>Bitwise operators</a:t>
            </a:r>
          </a:p>
          <a:p>
            <a:r>
              <a:rPr lang="en-IN" dirty="0"/>
              <a:t>Assignment operators</a:t>
            </a:r>
          </a:p>
          <a:p>
            <a:r>
              <a:rPr lang="en-IN" dirty="0"/>
              <a:t>Special operators</a:t>
            </a:r>
          </a:p>
          <a:p>
            <a:r>
              <a:rPr lang="en-IN" dirty="0"/>
              <a:t>Membership operators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685800"/>
          <a:ext cx="82296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744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 dirty="0">
                          <a:solidFill>
                            <a:srgbClr val="000000"/>
                          </a:solidFill>
                        </a:rPr>
                        <a:t>OPERATOR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SYNTAX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962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+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Addition: adds two operands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x + y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962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-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Subtraction: subtracts two operands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x - y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962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*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Multiplication: multiplies two operands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x * y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4015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/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Division (float): divides the first operand by the second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x / y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4015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//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Division (floor): divides the first operand by the second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x // y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3069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%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Modulus: returns the remainder when first operand is divided by the second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x % y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072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Arithmetic operators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0"/>
            <a:ext cx="76962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000" b="1" dirty="0"/>
              <a:t># Examples of Arithmetic Operator </a:t>
            </a:r>
          </a:p>
          <a:p>
            <a:pPr fontAlgn="base"/>
            <a:r>
              <a:rPr lang="en-US" dirty="0"/>
              <a:t>a = 9</a:t>
            </a:r>
          </a:p>
          <a:p>
            <a:pPr fontAlgn="base"/>
            <a:r>
              <a:rPr lang="en-US" dirty="0"/>
              <a:t>b = 4</a:t>
            </a:r>
          </a:p>
          <a:p>
            <a:pPr fontAlgn="base"/>
            <a:r>
              <a:rPr lang="en-US" dirty="0"/>
              <a:t># Addition of numbers </a:t>
            </a:r>
          </a:p>
          <a:p>
            <a:pPr fontAlgn="base"/>
            <a:r>
              <a:rPr lang="en-US" dirty="0"/>
              <a:t>add = a + b </a:t>
            </a:r>
          </a:p>
          <a:p>
            <a:pPr fontAlgn="base"/>
            <a:r>
              <a:rPr lang="en-US" dirty="0"/>
              <a:t># Subtraction of numbers  </a:t>
            </a:r>
          </a:p>
          <a:p>
            <a:pPr fontAlgn="base"/>
            <a:r>
              <a:rPr lang="en-US" dirty="0"/>
              <a:t>sub = a - b </a:t>
            </a:r>
          </a:p>
          <a:p>
            <a:pPr fontAlgn="base"/>
            <a:r>
              <a:rPr lang="en-US" dirty="0"/>
              <a:t># Multiplication of number  </a:t>
            </a:r>
          </a:p>
          <a:p>
            <a:pPr fontAlgn="base"/>
            <a:r>
              <a:rPr lang="en-US" dirty="0"/>
              <a:t>mul = a * b </a:t>
            </a:r>
          </a:p>
          <a:p>
            <a:pPr fontAlgn="base"/>
            <a:r>
              <a:rPr lang="en-US" dirty="0"/>
              <a:t># Division(float) of number  </a:t>
            </a:r>
          </a:p>
          <a:p>
            <a:pPr fontAlgn="base"/>
            <a:r>
              <a:rPr lang="en-US" dirty="0"/>
              <a:t>div1 = a / b </a:t>
            </a:r>
          </a:p>
          <a:p>
            <a:pPr fontAlgn="base"/>
            <a:r>
              <a:rPr lang="en-US" dirty="0"/>
              <a:t># Division(floor) of number  </a:t>
            </a:r>
          </a:p>
          <a:p>
            <a:pPr fontAlgn="base"/>
            <a:r>
              <a:rPr lang="en-US" dirty="0"/>
              <a:t>div2 = a // b </a:t>
            </a:r>
          </a:p>
          <a:p>
            <a:pPr fontAlgn="base"/>
            <a:r>
              <a:rPr lang="en-US" dirty="0"/>
              <a:t># Modulo of both number </a:t>
            </a:r>
          </a:p>
          <a:p>
            <a:pPr fontAlgn="base"/>
            <a:r>
              <a:rPr lang="en-US" dirty="0"/>
              <a:t>mod = a % b </a:t>
            </a:r>
          </a:p>
          <a:p>
            <a:pPr fontAlgn="base"/>
            <a:r>
              <a:rPr lang="en-US" sz="2000" b="1" dirty="0"/>
              <a:t># print results </a:t>
            </a:r>
          </a:p>
          <a:p>
            <a:pPr fontAlgn="base"/>
            <a:r>
              <a:rPr lang="en-US" dirty="0"/>
              <a:t>print(add) </a:t>
            </a:r>
          </a:p>
          <a:p>
            <a:pPr fontAlgn="base"/>
            <a:r>
              <a:rPr lang="en-US" dirty="0"/>
              <a:t>print(sub) </a:t>
            </a:r>
          </a:p>
          <a:p>
            <a:pPr fontAlgn="base"/>
            <a:r>
              <a:rPr lang="en-US" dirty="0"/>
              <a:t>print(</a:t>
            </a:r>
            <a:r>
              <a:rPr lang="en-US" dirty="0" err="1"/>
              <a:t>mul</a:t>
            </a:r>
            <a:r>
              <a:rPr lang="en-US" dirty="0"/>
              <a:t>) </a:t>
            </a:r>
          </a:p>
          <a:p>
            <a:pPr fontAlgn="base"/>
            <a:r>
              <a:rPr lang="en-US" dirty="0"/>
              <a:t>print(div1) </a:t>
            </a:r>
          </a:p>
          <a:p>
            <a:pPr fontAlgn="base"/>
            <a:r>
              <a:rPr lang="en-US" dirty="0"/>
              <a:t>print(div2) </a:t>
            </a:r>
          </a:p>
          <a:p>
            <a:pPr fontAlgn="base"/>
            <a:r>
              <a:rPr lang="en-US" dirty="0"/>
              <a:t>print(mod)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24384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Output:</a:t>
            </a:r>
          </a:p>
          <a:p>
            <a:pPr fontAlgn="base"/>
            <a:r>
              <a:rPr lang="en-US" dirty="0"/>
              <a:t>13 5 36 2.25 2 1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Relational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914400"/>
          <a:ext cx="822960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516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 dirty="0">
                          <a:solidFill>
                            <a:srgbClr val="000000"/>
                          </a:solidFill>
                        </a:rPr>
                        <a:t>OPERATOR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 dirty="0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SYNTAX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556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&gt;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Greater than: True if left operand is greater than the right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x &gt; y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556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&lt;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Less than: True if left operand is less than the right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x &lt; y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06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==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Equal to: True if both operands are equal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x == y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06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!=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Not equal to - True if operands are not equal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x != y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0605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&gt;=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Greater than or equal to: True if left operand is greater than or equal to the right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x &gt;= y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7556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&lt;=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Less than or equal to: True if left operand is less than or equal to the right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x &lt;= y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Python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Developed by Guido Van Rossum during 1985-1990.</a:t>
            </a:r>
          </a:p>
          <a:p>
            <a:r>
              <a:rPr lang="en-IN" dirty="0"/>
              <a:t>Python is a general-purpose interpreted, interactive, object-oriented, scripting and high level programming language.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38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3200" b="1" dirty="0"/>
              <a:t># Examples of Relational Operators </a:t>
            </a:r>
          </a:p>
          <a:p>
            <a:pPr fontAlgn="base"/>
            <a:r>
              <a:rPr lang="en-US" dirty="0"/>
              <a:t>a = 13</a:t>
            </a:r>
          </a:p>
          <a:p>
            <a:pPr fontAlgn="base"/>
            <a:r>
              <a:rPr lang="en-US" dirty="0"/>
              <a:t>b = 33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# a &gt; b is False </a:t>
            </a:r>
          </a:p>
          <a:p>
            <a:pPr fontAlgn="base"/>
            <a:r>
              <a:rPr lang="en-US" dirty="0"/>
              <a:t>print(a &gt; b)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# a &lt; b is True </a:t>
            </a:r>
          </a:p>
          <a:p>
            <a:pPr fontAlgn="base"/>
            <a:r>
              <a:rPr lang="en-US" dirty="0"/>
              <a:t>print(a &lt; b)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# a == b is False </a:t>
            </a:r>
          </a:p>
          <a:p>
            <a:pPr fontAlgn="base"/>
            <a:r>
              <a:rPr lang="en-US" dirty="0"/>
              <a:t>print(a == b)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# a != b is True </a:t>
            </a:r>
          </a:p>
          <a:p>
            <a:pPr fontAlgn="base"/>
            <a:r>
              <a:rPr lang="en-US" dirty="0"/>
              <a:t>print(a != b)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# a &gt;= b is False </a:t>
            </a:r>
          </a:p>
          <a:p>
            <a:pPr fontAlgn="base"/>
            <a:r>
              <a:rPr lang="en-US" dirty="0"/>
              <a:t>print(a &gt;= b)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# a &lt;= b is True </a:t>
            </a:r>
          </a:p>
          <a:p>
            <a:pPr fontAlgn="base"/>
            <a:r>
              <a:rPr lang="en-US" dirty="0"/>
              <a:t>print(a &lt;= b)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6400" y="22098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a-DK" dirty="0"/>
              <a:t>Output:</a:t>
            </a:r>
          </a:p>
          <a:p>
            <a:pPr fontAlgn="base"/>
            <a:r>
              <a:rPr lang="da-DK" dirty="0"/>
              <a:t>False True False True False True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Logical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838200"/>
          <a:ext cx="8229600" cy="29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917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 dirty="0">
                          <a:solidFill>
                            <a:srgbClr val="000000"/>
                          </a:solidFill>
                        </a:rPr>
                        <a:t>OPERATOR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SYNTAX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651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and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Logical AND: True if both the operands are true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x and y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016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or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Logical OR: True if either of the operands is true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x or y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016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not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Logical NOT: True if operand is false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not x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3505201"/>
            <a:ext cx="5943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b="1" dirty="0"/>
              <a:t># Examples of Logical Operator </a:t>
            </a:r>
          </a:p>
          <a:p>
            <a:pPr fontAlgn="base"/>
            <a:r>
              <a:rPr lang="en-US" dirty="0"/>
              <a:t>a = True</a:t>
            </a:r>
          </a:p>
          <a:p>
            <a:pPr fontAlgn="base"/>
            <a:r>
              <a:rPr lang="en-US" dirty="0"/>
              <a:t>b = False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# Print a and b is False </a:t>
            </a:r>
          </a:p>
          <a:p>
            <a:pPr fontAlgn="base"/>
            <a:r>
              <a:rPr lang="en-US" dirty="0"/>
              <a:t>print(a and b)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# Print a or b is True </a:t>
            </a:r>
          </a:p>
          <a:p>
            <a:pPr fontAlgn="base"/>
            <a:r>
              <a:rPr lang="en-US" dirty="0"/>
              <a:t>print(a or b)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# Print not a is False </a:t>
            </a:r>
          </a:p>
          <a:p>
            <a:pPr fontAlgn="base"/>
            <a:r>
              <a:rPr lang="en-US" dirty="0"/>
              <a:t>print(not a)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Bitwise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057400"/>
          <a:ext cx="82296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 dirty="0">
                          <a:solidFill>
                            <a:srgbClr val="000000"/>
                          </a:solidFill>
                        </a:rPr>
                        <a:t>OPERATOR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SYNTAX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&amp;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Bitwise AND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x &amp; y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|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Bitwise OR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x | y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~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Bitwise NOT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~x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^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Bitwise XOR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x ^ y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&gt;&gt;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Bitwise right shift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x&gt;&gt;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&lt;&lt;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Bitwise left shift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x&lt;&lt;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457200"/>
            <a:ext cx="51054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1" dirty="0"/>
              <a:t># Examples of Bitwise operators </a:t>
            </a:r>
          </a:p>
          <a:p>
            <a:pPr fontAlgn="base"/>
            <a:r>
              <a:rPr lang="en-US" dirty="0"/>
              <a:t>a = 10</a:t>
            </a:r>
          </a:p>
          <a:p>
            <a:pPr fontAlgn="base"/>
            <a:r>
              <a:rPr lang="en-US" dirty="0"/>
              <a:t>b = 4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# Print bitwise AND operation   </a:t>
            </a:r>
          </a:p>
          <a:p>
            <a:pPr fontAlgn="base"/>
            <a:r>
              <a:rPr lang="en-US" dirty="0"/>
              <a:t>print(a &amp; b)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# Print bitwise OR operation </a:t>
            </a:r>
          </a:p>
          <a:p>
            <a:pPr fontAlgn="base"/>
            <a:r>
              <a:rPr lang="en-US" dirty="0"/>
              <a:t>print(a | b)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# Print bitwise NOT operation  </a:t>
            </a:r>
          </a:p>
          <a:p>
            <a:pPr fontAlgn="base"/>
            <a:r>
              <a:rPr lang="en-US" dirty="0"/>
              <a:t>print(~a)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# print bitwise XOR operation  </a:t>
            </a:r>
          </a:p>
          <a:p>
            <a:pPr fontAlgn="base"/>
            <a:r>
              <a:rPr lang="en-US" dirty="0"/>
              <a:t>print(a ^ b)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# print bitwise right shift operation  </a:t>
            </a:r>
          </a:p>
          <a:p>
            <a:pPr fontAlgn="base"/>
            <a:r>
              <a:rPr lang="en-US" dirty="0"/>
              <a:t>print(a &gt;&gt; 2)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# print bitwise left shift operation  </a:t>
            </a:r>
          </a:p>
          <a:p>
            <a:pPr fontAlgn="base"/>
            <a:r>
              <a:rPr lang="en-US" dirty="0"/>
              <a:t>print(a &lt;&lt; 2)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Assignment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838199"/>
          <a:ext cx="8793480" cy="5242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99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 dirty="0">
                          <a:solidFill>
                            <a:srgbClr val="000000"/>
                          </a:solidFill>
                        </a:rPr>
                        <a:t>OPERATOR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DESCRIPTION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cap="all">
                          <a:solidFill>
                            <a:srgbClr val="000000"/>
                          </a:solidFill>
                        </a:rPr>
                        <a:t>SYNTAX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025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=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Assign value of right side of expression to left side operand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x = y + z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8279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+=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Add AND: Add right side operand with left side operand and then assign to left operand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a+=b     a=</a:t>
                      </a:r>
                      <a:r>
                        <a:rPr lang="en-US" b="0" dirty="0" err="1"/>
                        <a:t>a+b</a:t>
                      </a:r>
                      <a:endParaRPr lang="en-US" b="0" dirty="0"/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8279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-=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Subtract AND: Subtract right operand from left operand and then assign to left operand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a-=b       a=a-b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279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*=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Multiply AND: Multiply right operand with left operand and then assign to left operand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a*=b       a=a*b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" y="914400"/>
          <a:ext cx="8869680" cy="55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6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541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/=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Divide AND: Divide left operand with right operand and then assign to left operand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a/=b         a=a/b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41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%=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Modulus AND: Takes modulus using left and right operands and assign result to left operand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a%=b   a=</a:t>
                      </a:r>
                      <a:r>
                        <a:rPr lang="en-US" b="0" dirty="0" err="1"/>
                        <a:t>a%b</a:t>
                      </a:r>
                      <a:endParaRPr lang="en-US" b="0" dirty="0"/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41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&amp;=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Performs Bitwise AND on operands and assign value to left operand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a&amp;=b     a=</a:t>
                      </a:r>
                      <a:r>
                        <a:rPr lang="en-US" b="0" dirty="0" err="1"/>
                        <a:t>a&amp;b</a:t>
                      </a:r>
                      <a:endParaRPr lang="en-US" b="0" dirty="0"/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541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/>
                        <a:t>|=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Performs Bitwise OR on operands and assign value to left operand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a|=b         a=</a:t>
                      </a:r>
                      <a:r>
                        <a:rPr lang="en-US" b="0" dirty="0" err="1"/>
                        <a:t>a|b</a:t>
                      </a:r>
                      <a:endParaRPr lang="en-US" b="0" dirty="0"/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Assignment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Assignment operators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143000"/>
          <a:ext cx="84582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^=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Performs Bitwise </a:t>
                      </a:r>
                      <a:r>
                        <a:rPr lang="en-US" b="0" dirty="0" err="1"/>
                        <a:t>xOR</a:t>
                      </a:r>
                      <a:r>
                        <a:rPr lang="en-US" b="0" dirty="0"/>
                        <a:t> on operands and assign value to left operand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a^=b       a=</a:t>
                      </a:r>
                      <a:r>
                        <a:rPr lang="en-US" b="0" dirty="0" err="1"/>
                        <a:t>a^b</a:t>
                      </a:r>
                      <a:endParaRPr lang="en-US" b="0" dirty="0"/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&gt;&gt;=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Performs Bitwise right shift on operands and assign value to left operand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a&gt;&gt;=b     a=a&gt;&gt;b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&lt;&lt;=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/>
                        <a:t>Performs Bitwise left shift on operands and assign value to left operand</a:t>
                      </a:r>
                    </a:p>
                  </a:txBody>
                  <a:tcPr marL="106680" marR="106680" marT="53340" marB="533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pt-BR" b="0" dirty="0"/>
                        <a:t>a &lt;&lt;= b                    a= a &lt;&lt; b</a:t>
                      </a:r>
                    </a:p>
                  </a:txBody>
                  <a:tcPr marL="106680" marR="106680" marT="53340" marB="533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/>
            <a:r>
              <a:rPr lang="en-US" b="1" dirty="0"/>
              <a:t>Special operators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/>
          </a:bodyPr>
          <a:lstStyle/>
          <a:p>
            <a:r>
              <a:rPr lang="en-US" b="1" dirty="0"/>
              <a:t>is</a:t>
            </a:r>
            <a:r>
              <a:rPr lang="en-US" dirty="0"/>
              <a:t> True if the operands are identical </a:t>
            </a:r>
          </a:p>
          <a:p>
            <a:r>
              <a:rPr lang="en-US" b="1" dirty="0"/>
              <a:t>is not</a:t>
            </a:r>
            <a:r>
              <a:rPr lang="en-US" dirty="0"/>
              <a:t> True if the operands are not identical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2667000"/>
            <a:ext cx="685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a1 = 3</a:t>
            </a:r>
          </a:p>
          <a:p>
            <a:pPr fontAlgn="base"/>
            <a:r>
              <a:rPr lang="en-US" dirty="0"/>
              <a:t>b1 = 3</a:t>
            </a:r>
          </a:p>
          <a:p>
            <a:pPr fontAlgn="base"/>
            <a:r>
              <a:rPr lang="en-US" dirty="0"/>
              <a:t>a2 = ‘</a:t>
            </a:r>
            <a:r>
              <a:rPr lang="en-US" dirty="0" err="1"/>
              <a:t>hai</a:t>
            </a:r>
            <a:r>
              <a:rPr lang="en-US" dirty="0"/>
              <a:t>'</a:t>
            </a:r>
          </a:p>
          <a:p>
            <a:pPr fontAlgn="base"/>
            <a:r>
              <a:rPr lang="en-US" dirty="0"/>
              <a:t>b2 = ‘welcome'</a:t>
            </a:r>
          </a:p>
          <a:p>
            <a:pPr fontAlgn="base"/>
            <a:r>
              <a:rPr lang="en-US" dirty="0"/>
              <a:t>a3 = [1,2,3] </a:t>
            </a:r>
          </a:p>
          <a:p>
            <a:pPr fontAlgn="base"/>
            <a:r>
              <a:rPr lang="en-US" dirty="0"/>
              <a:t>b3 = [1,2,3]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print(a1 is not b1)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print(a2 is b2)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# Output is False, since lists are mutable. </a:t>
            </a:r>
          </a:p>
          <a:p>
            <a:pPr fontAlgn="base"/>
            <a:r>
              <a:rPr lang="en-US" dirty="0"/>
              <a:t>print(a3 is b3)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Membership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</a:t>
            </a:r>
            <a:r>
              <a:rPr lang="en-US" dirty="0"/>
              <a:t> True if value is found in the sequence </a:t>
            </a:r>
          </a:p>
          <a:p>
            <a:r>
              <a:rPr lang="en-US" b="1" dirty="0"/>
              <a:t>not in</a:t>
            </a:r>
            <a:r>
              <a:rPr lang="en-US" dirty="0"/>
              <a:t> True if value is not found in the sequence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352800"/>
            <a:ext cx="7696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3200" b="1" dirty="0"/>
              <a:t># Examples of Membership operator </a:t>
            </a:r>
          </a:p>
          <a:p>
            <a:pPr fontAlgn="base"/>
            <a:r>
              <a:rPr lang="en-US" dirty="0"/>
              <a:t>x = ‘</a:t>
            </a:r>
            <a:r>
              <a:rPr lang="en-US" dirty="0" err="1"/>
              <a:t>hai</a:t>
            </a:r>
            <a:r>
              <a:rPr lang="en-US" dirty="0"/>
              <a:t>'</a:t>
            </a:r>
          </a:p>
          <a:p>
            <a:pPr fontAlgn="base"/>
            <a:r>
              <a:rPr lang="en-US" dirty="0"/>
              <a:t>y = {3:'a',4:'b'} 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print(‘a' in x) </a:t>
            </a:r>
          </a:p>
          <a:p>
            <a:pPr fontAlgn="base"/>
            <a:r>
              <a:rPr lang="en-US" dirty="0"/>
              <a:t>print(‘H' not in x) </a:t>
            </a:r>
          </a:p>
          <a:p>
            <a:pPr fontAlgn="base"/>
            <a:r>
              <a:rPr lang="en-US" dirty="0"/>
              <a:t>print(‘h' not in x) </a:t>
            </a:r>
          </a:p>
          <a:p>
            <a:pPr fontAlgn="base"/>
            <a:r>
              <a:rPr lang="en-US" dirty="0"/>
              <a:t>print(3 in y) </a:t>
            </a:r>
          </a:p>
          <a:p>
            <a:pPr fontAlgn="base"/>
            <a:r>
              <a:rPr lang="en-US" dirty="0"/>
              <a:t>print('b' in y)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542544"/>
            <a:ext cx="8229600" cy="5913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Features of Python</a:t>
            </a:r>
          </a:p>
        </p:txBody>
      </p:sp>
      <p:pic>
        <p:nvPicPr>
          <p:cNvPr id="4" name="Content Placeholder 3" descr="Features_of_Python.png"/>
          <p:cNvPicPr>
            <a:picLocks noGrp="1" noChangeAspect="1"/>
          </p:cNvPicPr>
          <p:nvPr>
            <p:ph idx="1"/>
          </p:nvPr>
        </p:nvPicPr>
        <p:blipFill>
          <a:blip r:embed="rId2"/>
          <a:srcRect t="8255" b="13661"/>
          <a:stretch>
            <a:fillRect/>
          </a:stretch>
        </p:blipFill>
        <p:spPr>
          <a:xfrm>
            <a:off x="762000" y="1600200"/>
            <a:ext cx="6629400" cy="44196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Can You Do with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r>
              <a:rPr lang="en-IN" dirty="0"/>
              <a:t>Web development.</a:t>
            </a:r>
          </a:p>
          <a:p>
            <a:r>
              <a:rPr lang="en-IN" dirty="0"/>
              <a:t>Machine learning.</a:t>
            </a:r>
          </a:p>
          <a:p>
            <a:r>
              <a:rPr lang="en-IN" dirty="0"/>
              <a:t>Data Analysis.</a:t>
            </a:r>
          </a:p>
          <a:p>
            <a:r>
              <a:rPr lang="en-IN" dirty="0"/>
              <a:t>Scripting.</a:t>
            </a:r>
          </a:p>
          <a:p>
            <a:r>
              <a:rPr lang="en-IN" dirty="0"/>
              <a:t>Game development.</a:t>
            </a:r>
          </a:p>
          <a:p>
            <a:r>
              <a:rPr lang="en-IN" dirty="0"/>
              <a:t>Desktop applications.</a:t>
            </a:r>
          </a:p>
          <a:p>
            <a:r>
              <a:rPr lang="en-IN" dirty="0"/>
              <a:t>You can develop Embedded Applications in Python.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Advantages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Presence of third-party modules.</a:t>
            </a:r>
          </a:p>
          <a:p>
            <a:r>
              <a:rPr lang="en-IN" dirty="0"/>
              <a:t>Extensive support libraries.</a:t>
            </a:r>
          </a:p>
          <a:p>
            <a:r>
              <a:rPr lang="en-IN" dirty="0"/>
              <a:t>Easy to learn.</a:t>
            </a:r>
          </a:p>
          <a:p>
            <a:r>
              <a:rPr lang="en-IN" dirty="0"/>
              <a:t>User friendly data structures.</a:t>
            </a:r>
          </a:p>
          <a:p>
            <a:r>
              <a:rPr lang="en-IN" dirty="0"/>
              <a:t>Productivity and Speed.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High level language.</a:t>
            </a:r>
          </a:p>
          <a:p>
            <a:r>
              <a:rPr lang="en-IN" dirty="0"/>
              <a:t>Dynamically typed language.</a:t>
            </a:r>
            <a:endParaRPr lang="en-US" dirty="0"/>
          </a:p>
          <a:p>
            <a:r>
              <a:rPr lang="en-IN" dirty="0"/>
              <a:t>Object oriented language.</a:t>
            </a:r>
          </a:p>
          <a:p>
            <a:r>
              <a:rPr lang="en-IN" dirty="0"/>
              <a:t>Portable and Interactive.</a:t>
            </a:r>
          </a:p>
          <a:p>
            <a:r>
              <a:rPr lang="en-IN" dirty="0"/>
              <a:t>Portable across OS.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5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5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5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5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5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5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5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5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1" build="p"/>
      <p:bldP spid="8" grpId="2" build="p"/>
      <p:bldP spid="9" grpId="1" build="p"/>
      <p:bldP spid="9" grpId="2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Organizations using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Google</a:t>
            </a:r>
          </a:p>
          <a:p>
            <a:r>
              <a:rPr lang="en-IN" dirty="0"/>
              <a:t>Yahoo</a:t>
            </a:r>
          </a:p>
          <a:p>
            <a:r>
              <a:rPr lang="en-IN" dirty="0"/>
              <a:t>You Tube</a:t>
            </a:r>
          </a:p>
          <a:p>
            <a:r>
              <a:rPr lang="en-IN" dirty="0"/>
              <a:t>Mozilla</a:t>
            </a:r>
          </a:p>
          <a:p>
            <a:r>
              <a:rPr lang="en-IN" dirty="0"/>
              <a:t>Drop box</a:t>
            </a:r>
          </a:p>
          <a:p>
            <a:r>
              <a:rPr lang="en-IN" dirty="0"/>
              <a:t>Microsoft</a:t>
            </a:r>
          </a:p>
          <a:p>
            <a:r>
              <a:rPr lang="en-IN" dirty="0"/>
              <a:t>NASA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2743200"/>
            <a:ext cx="3048000" cy="1371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Interpreter</a:t>
            </a:r>
            <a:endParaRPr lang="en-US" sz="36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3429000" y="1981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5330313" y="2154494"/>
            <a:ext cx="0" cy="588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4572000" y="41148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4600" y="1175928"/>
            <a:ext cx="1828800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SOURCE PROGRAM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06413" y="1433036"/>
            <a:ext cx="1447800" cy="7386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INPUT</a:t>
            </a:r>
            <a:r>
              <a:rPr lang="en-IN" dirty="0"/>
              <a:t>	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86200" y="5257800"/>
            <a:ext cx="1600200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OUTPUT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540</TotalTime>
  <Words>1811</Words>
  <Application>Microsoft Office PowerPoint</Application>
  <PresentationFormat>On-screen Show (4:3)</PresentationFormat>
  <Paragraphs>361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Introduction to Python </vt:lpstr>
      <vt:lpstr>Features of Python</vt:lpstr>
      <vt:lpstr>What Can You Do with Python?</vt:lpstr>
      <vt:lpstr>Advantages</vt:lpstr>
      <vt:lpstr>Organizations using Python</vt:lpstr>
      <vt:lpstr>PowerPoint Presentation</vt:lpstr>
      <vt:lpstr>COMPILER vs INTERPRETER</vt:lpstr>
      <vt:lpstr>Starting the Interpreter</vt:lpstr>
      <vt:lpstr>PowerPoint Presentation</vt:lpstr>
      <vt:lpstr>Memory Management</vt:lpstr>
      <vt:lpstr>Python Style Variable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Automatic Type casting like based on result</vt:lpstr>
      <vt:lpstr>Data types in python</vt:lpstr>
      <vt:lpstr>Python Numbers</vt:lpstr>
      <vt:lpstr>Python Input, Output</vt:lpstr>
      <vt:lpstr>String Data Type</vt:lpstr>
      <vt:lpstr>PowerPoint Presentation</vt:lpstr>
      <vt:lpstr>Set Data Types</vt:lpstr>
      <vt:lpstr>PowerPoint Presentation</vt:lpstr>
      <vt:lpstr>List Data Type</vt:lpstr>
      <vt:lpstr>PowerPoint Presentation</vt:lpstr>
      <vt:lpstr>Dictionary Data Type</vt:lpstr>
      <vt:lpstr>PowerPoint Presentation</vt:lpstr>
      <vt:lpstr>Tuple Data Type</vt:lpstr>
      <vt:lpstr>PowerPoint Presentation</vt:lpstr>
      <vt:lpstr>Python Import</vt:lpstr>
      <vt:lpstr>Operators</vt:lpstr>
      <vt:lpstr>PowerPoint Presentation</vt:lpstr>
      <vt:lpstr>PowerPoint Presentation</vt:lpstr>
      <vt:lpstr>Relational Operators</vt:lpstr>
      <vt:lpstr>PowerPoint Presentation</vt:lpstr>
      <vt:lpstr>Logical operators</vt:lpstr>
      <vt:lpstr>Bitwise operators</vt:lpstr>
      <vt:lpstr>PowerPoint Presentation</vt:lpstr>
      <vt:lpstr>Assignment operators</vt:lpstr>
      <vt:lpstr>PowerPoint Presentation</vt:lpstr>
      <vt:lpstr>Assignment operators</vt:lpstr>
      <vt:lpstr>Special operators</vt:lpstr>
      <vt:lpstr>Membership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csc</dc:creator>
  <cp:lastModifiedBy>viknesh E</cp:lastModifiedBy>
  <cp:revision>75</cp:revision>
  <dcterms:created xsi:type="dcterms:W3CDTF">2019-11-05T02:01:14Z</dcterms:created>
  <dcterms:modified xsi:type="dcterms:W3CDTF">2022-10-17T10:38:23Z</dcterms:modified>
</cp:coreProperties>
</file>