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CF83F1-DE97-4F31-80F7-48F43FD98CD3}"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9F2D0-FFAC-40BE-BB8A-E803AA42908E}" type="slidenum">
              <a:rPr lang="en-US" smtClean="0"/>
              <a:pPr/>
              <a:t>‹#›</a:t>
            </a:fld>
            <a:endParaRPr lang="en-US"/>
          </a:p>
        </p:txBody>
      </p:sp>
    </p:spTree>
    <p:extLst>
      <p:ext uri="{BB962C8B-B14F-4D97-AF65-F5344CB8AC3E}">
        <p14:creationId xmlns:p14="http://schemas.microsoft.com/office/powerpoint/2010/main" val="3691407680"/>
      </p:ext>
    </p:extLst>
  </p:cSld>
  <p:clrMapOvr>
    <a:masterClrMapping/>
  </p:clrMapOvr>
  <p:transition advTm="100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F83F1-DE97-4F31-80F7-48F43FD98CD3}"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9F2D0-FFAC-40BE-BB8A-E803AA42908E}" type="slidenum">
              <a:rPr lang="en-US" smtClean="0"/>
              <a:pPr/>
              <a:t>‹#›</a:t>
            </a:fld>
            <a:endParaRPr lang="en-US"/>
          </a:p>
        </p:txBody>
      </p:sp>
    </p:spTree>
    <p:extLst>
      <p:ext uri="{BB962C8B-B14F-4D97-AF65-F5344CB8AC3E}">
        <p14:creationId xmlns:p14="http://schemas.microsoft.com/office/powerpoint/2010/main" val="4016148425"/>
      </p:ext>
    </p:extLst>
  </p:cSld>
  <p:clrMapOvr>
    <a:masterClrMapping/>
  </p:clrMapOvr>
  <p:transition advTm="100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F83F1-DE97-4F31-80F7-48F43FD98CD3}"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9F2D0-FFAC-40BE-BB8A-E803AA42908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1328524"/>
      </p:ext>
    </p:extLst>
  </p:cSld>
  <p:clrMapOvr>
    <a:masterClrMapping/>
  </p:clrMapOvr>
  <p:transition advTm="1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F83F1-DE97-4F31-80F7-48F43FD98CD3}"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9F2D0-FFAC-40BE-BB8A-E803AA42908E}" type="slidenum">
              <a:rPr lang="en-US" smtClean="0"/>
              <a:pPr/>
              <a:t>‹#›</a:t>
            </a:fld>
            <a:endParaRPr lang="en-US"/>
          </a:p>
        </p:txBody>
      </p:sp>
    </p:spTree>
    <p:extLst>
      <p:ext uri="{BB962C8B-B14F-4D97-AF65-F5344CB8AC3E}">
        <p14:creationId xmlns:p14="http://schemas.microsoft.com/office/powerpoint/2010/main" val="3525361306"/>
      </p:ext>
    </p:extLst>
  </p:cSld>
  <p:clrMapOvr>
    <a:masterClrMapping/>
  </p:clrMapOvr>
  <p:transition advTm="100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F83F1-DE97-4F31-80F7-48F43FD98CD3}"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9F2D0-FFAC-40BE-BB8A-E803AA42908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0532321"/>
      </p:ext>
    </p:extLst>
  </p:cSld>
  <p:clrMapOvr>
    <a:masterClrMapping/>
  </p:clrMapOvr>
  <p:transition advTm="100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F83F1-DE97-4F31-80F7-48F43FD98CD3}"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9F2D0-FFAC-40BE-BB8A-E803AA42908E}" type="slidenum">
              <a:rPr lang="en-US" smtClean="0"/>
              <a:pPr/>
              <a:t>‹#›</a:t>
            </a:fld>
            <a:endParaRPr lang="en-US"/>
          </a:p>
        </p:txBody>
      </p:sp>
    </p:spTree>
    <p:extLst>
      <p:ext uri="{BB962C8B-B14F-4D97-AF65-F5344CB8AC3E}">
        <p14:creationId xmlns:p14="http://schemas.microsoft.com/office/powerpoint/2010/main" val="4023827488"/>
      </p:ext>
    </p:extLst>
  </p:cSld>
  <p:clrMapOvr>
    <a:masterClrMapping/>
  </p:clrMapOvr>
  <p:transition advTm="100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F83F1-DE97-4F31-80F7-48F43FD98CD3}"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9F2D0-FFAC-40BE-BB8A-E803AA42908E}" type="slidenum">
              <a:rPr lang="en-US" smtClean="0"/>
              <a:pPr/>
              <a:t>‹#›</a:t>
            </a:fld>
            <a:endParaRPr lang="en-US"/>
          </a:p>
        </p:txBody>
      </p:sp>
    </p:spTree>
    <p:extLst>
      <p:ext uri="{BB962C8B-B14F-4D97-AF65-F5344CB8AC3E}">
        <p14:creationId xmlns:p14="http://schemas.microsoft.com/office/powerpoint/2010/main" val="546465988"/>
      </p:ext>
    </p:extLst>
  </p:cSld>
  <p:clrMapOvr>
    <a:masterClrMapping/>
  </p:clrMapOvr>
  <p:transition advTm="100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F83F1-DE97-4F31-80F7-48F43FD98CD3}"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9F2D0-FFAC-40BE-BB8A-E803AA42908E}" type="slidenum">
              <a:rPr lang="en-US" smtClean="0"/>
              <a:pPr/>
              <a:t>‹#›</a:t>
            </a:fld>
            <a:endParaRPr lang="en-US"/>
          </a:p>
        </p:txBody>
      </p:sp>
    </p:spTree>
    <p:extLst>
      <p:ext uri="{BB962C8B-B14F-4D97-AF65-F5344CB8AC3E}">
        <p14:creationId xmlns:p14="http://schemas.microsoft.com/office/powerpoint/2010/main" val="2936865475"/>
      </p:ext>
    </p:extLst>
  </p:cSld>
  <p:clrMapOvr>
    <a:masterClrMapping/>
  </p:clrMapOvr>
  <p:transition advTm="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F83F1-DE97-4F31-80F7-48F43FD98CD3}"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9F2D0-FFAC-40BE-BB8A-E803AA42908E}" type="slidenum">
              <a:rPr lang="en-US" smtClean="0"/>
              <a:pPr/>
              <a:t>‹#›</a:t>
            </a:fld>
            <a:endParaRPr lang="en-US"/>
          </a:p>
        </p:txBody>
      </p:sp>
    </p:spTree>
    <p:extLst>
      <p:ext uri="{BB962C8B-B14F-4D97-AF65-F5344CB8AC3E}">
        <p14:creationId xmlns:p14="http://schemas.microsoft.com/office/powerpoint/2010/main" val="3420173942"/>
      </p:ext>
    </p:extLst>
  </p:cSld>
  <p:clrMapOvr>
    <a:masterClrMapping/>
  </p:clrMapOvr>
  <p:transition advTm="1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F83F1-DE97-4F31-80F7-48F43FD98CD3}"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9F2D0-FFAC-40BE-BB8A-E803AA42908E}" type="slidenum">
              <a:rPr lang="en-US" smtClean="0"/>
              <a:pPr/>
              <a:t>‹#›</a:t>
            </a:fld>
            <a:endParaRPr lang="en-US"/>
          </a:p>
        </p:txBody>
      </p:sp>
    </p:spTree>
    <p:extLst>
      <p:ext uri="{BB962C8B-B14F-4D97-AF65-F5344CB8AC3E}">
        <p14:creationId xmlns:p14="http://schemas.microsoft.com/office/powerpoint/2010/main" val="3882820196"/>
      </p:ext>
    </p:extLst>
  </p:cSld>
  <p:clrMapOvr>
    <a:masterClrMapping/>
  </p:clrMapOvr>
  <p:transition advTm="1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CF83F1-DE97-4F31-80F7-48F43FD98CD3}" type="datetimeFigureOut">
              <a:rPr lang="en-US" smtClean="0"/>
              <a:pPr/>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9F2D0-FFAC-40BE-BB8A-E803AA42908E}" type="slidenum">
              <a:rPr lang="en-US" smtClean="0"/>
              <a:pPr/>
              <a:t>‹#›</a:t>
            </a:fld>
            <a:endParaRPr lang="en-US"/>
          </a:p>
        </p:txBody>
      </p:sp>
    </p:spTree>
    <p:extLst>
      <p:ext uri="{BB962C8B-B14F-4D97-AF65-F5344CB8AC3E}">
        <p14:creationId xmlns:p14="http://schemas.microsoft.com/office/powerpoint/2010/main" val="2347383803"/>
      </p:ext>
    </p:extLst>
  </p:cSld>
  <p:clrMapOvr>
    <a:masterClrMapping/>
  </p:clrMapOvr>
  <p:transition advTm="1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CF83F1-DE97-4F31-80F7-48F43FD98CD3}" type="datetimeFigureOut">
              <a:rPr lang="en-US" smtClean="0"/>
              <a:pPr/>
              <a:t>8/10/2022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9F2D0-FFAC-40BE-BB8A-E803AA42908E}" type="slidenum">
              <a:rPr lang="en-US" smtClean="0"/>
              <a:pPr/>
              <a:t>‹#›</a:t>
            </a:fld>
            <a:endParaRPr lang="en-US"/>
          </a:p>
        </p:txBody>
      </p:sp>
    </p:spTree>
    <p:extLst>
      <p:ext uri="{BB962C8B-B14F-4D97-AF65-F5344CB8AC3E}">
        <p14:creationId xmlns:p14="http://schemas.microsoft.com/office/powerpoint/2010/main" val="993412825"/>
      </p:ext>
    </p:extLst>
  </p:cSld>
  <p:clrMapOvr>
    <a:masterClrMapping/>
  </p:clrMapOvr>
  <p:transition advTm="1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CF83F1-DE97-4F31-80F7-48F43FD98CD3}" type="datetimeFigureOut">
              <a:rPr lang="en-US" smtClean="0"/>
              <a:pPr/>
              <a:t>8/10/2022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9F2D0-FFAC-40BE-BB8A-E803AA42908E}" type="slidenum">
              <a:rPr lang="en-US" smtClean="0"/>
              <a:pPr/>
              <a:t>‹#›</a:t>
            </a:fld>
            <a:endParaRPr lang="en-US"/>
          </a:p>
        </p:txBody>
      </p:sp>
    </p:spTree>
    <p:extLst>
      <p:ext uri="{BB962C8B-B14F-4D97-AF65-F5344CB8AC3E}">
        <p14:creationId xmlns:p14="http://schemas.microsoft.com/office/powerpoint/2010/main" val="188026329"/>
      </p:ext>
    </p:extLst>
  </p:cSld>
  <p:clrMapOvr>
    <a:masterClrMapping/>
  </p:clrMapOvr>
  <p:transition advTm="1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F83F1-DE97-4F31-80F7-48F43FD98CD3}" type="datetimeFigureOut">
              <a:rPr lang="en-US" smtClean="0"/>
              <a:pPr/>
              <a:t>8/10/2022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9F2D0-FFAC-40BE-BB8A-E803AA42908E}" type="slidenum">
              <a:rPr lang="en-US" smtClean="0"/>
              <a:pPr/>
              <a:t>‹#›</a:t>
            </a:fld>
            <a:endParaRPr lang="en-US"/>
          </a:p>
        </p:txBody>
      </p:sp>
    </p:spTree>
    <p:extLst>
      <p:ext uri="{BB962C8B-B14F-4D97-AF65-F5344CB8AC3E}">
        <p14:creationId xmlns:p14="http://schemas.microsoft.com/office/powerpoint/2010/main" val="2693168251"/>
      </p:ext>
    </p:extLst>
  </p:cSld>
  <p:clrMapOvr>
    <a:masterClrMapping/>
  </p:clrMapOvr>
  <p:transition advTm="1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0CF83F1-DE97-4F31-80F7-48F43FD98CD3}" type="datetimeFigureOut">
              <a:rPr lang="en-US" smtClean="0"/>
              <a:pPr/>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9F2D0-FFAC-40BE-BB8A-E803AA42908E}" type="slidenum">
              <a:rPr lang="en-US" smtClean="0"/>
              <a:pPr/>
              <a:t>‹#›</a:t>
            </a:fld>
            <a:endParaRPr lang="en-US"/>
          </a:p>
        </p:txBody>
      </p:sp>
    </p:spTree>
    <p:extLst>
      <p:ext uri="{BB962C8B-B14F-4D97-AF65-F5344CB8AC3E}">
        <p14:creationId xmlns:p14="http://schemas.microsoft.com/office/powerpoint/2010/main" val="2078340812"/>
      </p:ext>
    </p:extLst>
  </p:cSld>
  <p:clrMapOvr>
    <a:masterClrMapping/>
  </p:clrMapOvr>
  <p:transition advTm="1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CF83F1-DE97-4F31-80F7-48F43FD98CD3}" type="datetimeFigureOut">
              <a:rPr lang="en-US" smtClean="0"/>
              <a:pPr/>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9F2D0-FFAC-40BE-BB8A-E803AA42908E}" type="slidenum">
              <a:rPr lang="en-US" smtClean="0"/>
              <a:pPr/>
              <a:t>‹#›</a:t>
            </a:fld>
            <a:endParaRPr lang="en-US"/>
          </a:p>
        </p:txBody>
      </p:sp>
    </p:spTree>
    <p:extLst>
      <p:ext uri="{BB962C8B-B14F-4D97-AF65-F5344CB8AC3E}">
        <p14:creationId xmlns:p14="http://schemas.microsoft.com/office/powerpoint/2010/main" val="680939066"/>
      </p:ext>
    </p:extLst>
  </p:cSld>
  <p:clrMapOvr>
    <a:masterClrMapping/>
  </p:clrMapOvr>
  <p:transition advTm="1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CF83F1-DE97-4F31-80F7-48F43FD98CD3}" type="datetimeFigureOut">
              <a:rPr lang="en-US" smtClean="0"/>
              <a:pPr/>
              <a:t>8/10/2022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689F2D0-FFAC-40BE-BB8A-E803AA42908E}" type="slidenum">
              <a:rPr lang="en-US" smtClean="0"/>
              <a:pPr/>
              <a:t>‹#›</a:t>
            </a:fld>
            <a:endParaRPr lang="en-US"/>
          </a:p>
        </p:txBody>
      </p:sp>
    </p:spTree>
    <p:extLst>
      <p:ext uri="{BB962C8B-B14F-4D97-AF65-F5344CB8AC3E}">
        <p14:creationId xmlns:p14="http://schemas.microsoft.com/office/powerpoint/2010/main" val="191305873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ransition advTm="100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programiz.com/python-programming/string" TargetMode="External"/><Relationship Id="rId2" Type="http://schemas.openxmlformats.org/officeDocument/2006/relationships/hyperlink" Target="https://www.programiz.com/python-programming/lis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www.programiz.com/python-programming/numbers" TargetMode="External"/><Relationship Id="rId2" Type="http://schemas.openxmlformats.org/officeDocument/2006/relationships/hyperlink" Target="https://www.programiz.com/python-programming/string" TargetMode="External"/><Relationship Id="rId1" Type="http://schemas.openxmlformats.org/officeDocument/2006/relationships/slideLayout" Target="../slideLayouts/slideLayout7.xml"/><Relationship Id="rId4" Type="http://schemas.openxmlformats.org/officeDocument/2006/relationships/hyperlink" Target="https://www.programiz.com/python-programming/tupl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tabLst>
                <a:tab pos="4808538" algn="l"/>
              </a:tabLst>
            </a:pPr>
            <a:r>
              <a:rPr lang="en-IN" sz="7200" dirty="0"/>
              <a:t>python</a:t>
            </a:r>
            <a:endParaRPr lang="en-US" sz="7200" dirty="0"/>
          </a:p>
        </p:txBody>
      </p:sp>
      <p:sp>
        <p:nvSpPr>
          <p:cNvPr id="3" name="Subtitle 2"/>
          <p:cNvSpPr>
            <a:spLocks noGrp="1"/>
          </p:cNvSpPr>
          <p:nvPr>
            <p:ph type="subTitle" idx="1"/>
          </p:nvPr>
        </p:nvSpPr>
        <p:spPr/>
        <p:txBody>
          <a:bodyPr>
            <a:normAutofit/>
          </a:bodyPr>
          <a:lstStyle/>
          <a:p>
            <a:pPr algn="ctr"/>
            <a:r>
              <a:rPr lang="en-IN" sz="2400" dirty="0"/>
              <a:t>DAY-3</a:t>
            </a:r>
            <a:endParaRPr lang="en-US" sz="2400" dirty="0"/>
          </a:p>
        </p:txBody>
      </p:sp>
    </p:spTree>
  </p:cSld>
  <p:clrMapOvr>
    <a:masterClrMapping/>
  </p:clrMapOvr>
  <p:transition advTm="1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1"/>
            <a:ext cx="8534400" cy="6001643"/>
          </a:xfrm>
          <a:prstGeom prst="rect">
            <a:avLst/>
          </a:prstGeom>
          <a:noFill/>
        </p:spPr>
        <p:txBody>
          <a:bodyPr wrap="square" rtlCol="0">
            <a:spAutoFit/>
          </a:bodyPr>
          <a:lstStyle/>
          <a:p>
            <a:pPr algn="ctr"/>
            <a:r>
              <a:rPr lang="en-US" sz="2400" b="1" dirty="0"/>
              <a:t>List Comprehension: Elegant way to create new List</a:t>
            </a:r>
          </a:p>
          <a:p>
            <a:endParaRPr lang="en-IN" sz="2400" dirty="0"/>
          </a:p>
          <a:p>
            <a:pPr fontAlgn="base"/>
            <a:r>
              <a:rPr lang="en-US" sz="2400" dirty="0"/>
              <a:t>pow2 = [2 ** x for x in range(10)]</a:t>
            </a:r>
          </a:p>
          <a:p>
            <a:pPr fontAlgn="base"/>
            <a:r>
              <a:rPr lang="en-US" sz="2400" b="1" dirty="0"/>
              <a:t># Output: [1, 2, 4, 8, 16, 32, 64, 128, 256, 512]</a:t>
            </a:r>
          </a:p>
          <a:p>
            <a:pPr fontAlgn="base"/>
            <a:r>
              <a:rPr lang="en-US" sz="2400" dirty="0"/>
              <a:t>print(pow2)</a:t>
            </a:r>
          </a:p>
          <a:p>
            <a:endParaRPr lang="en-IN" sz="2400" dirty="0"/>
          </a:p>
          <a:p>
            <a:pPr fontAlgn="base"/>
            <a:r>
              <a:rPr lang="en-US" sz="2400" dirty="0"/>
              <a:t>&gt;&gt;&gt; pow2 = [2 ** x for x in range(10) if x &gt; 5]</a:t>
            </a:r>
          </a:p>
          <a:p>
            <a:pPr fontAlgn="base"/>
            <a:r>
              <a:rPr lang="en-US" sz="2400" dirty="0"/>
              <a:t>&gt;&gt;&gt; pow2</a:t>
            </a:r>
          </a:p>
          <a:p>
            <a:pPr fontAlgn="base"/>
            <a:r>
              <a:rPr lang="en-US" sz="2400" dirty="0"/>
              <a:t>[64, 128, 256, 512]</a:t>
            </a:r>
          </a:p>
          <a:p>
            <a:pPr fontAlgn="base"/>
            <a:r>
              <a:rPr lang="en-US" sz="2400" dirty="0"/>
              <a:t>&gt;&gt;&gt; odd = [x for x in range(20) if x % 2 == 1]</a:t>
            </a:r>
          </a:p>
          <a:p>
            <a:pPr fontAlgn="base"/>
            <a:r>
              <a:rPr lang="en-US" sz="2400" dirty="0"/>
              <a:t>&gt;&gt;&gt; odd</a:t>
            </a:r>
          </a:p>
          <a:p>
            <a:pPr fontAlgn="base"/>
            <a:r>
              <a:rPr lang="en-US" sz="2400" dirty="0"/>
              <a:t>[1, 3, 5, 7, 9, 11, 13, 15, 17, 19]</a:t>
            </a:r>
          </a:p>
          <a:p>
            <a:pPr fontAlgn="base"/>
            <a:r>
              <a:rPr lang="en-US" sz="2400" dirty="0"/>
              <a:t>&gt;&gt;&gt; [</a:t>
            </a:r>
            <a:r>
              <a:rPr lang="en-US" sz="2400" dirty="0" err="1"/>
              <a:t>x+y</a:t>
            </a:r>
            <a:r>
              <a:rPr lang="en-US" sz="2400" dirty="0"/>
              <a:t> for x in ['Python ','C '] for y in ['</a:t>
            </a:r>
            <a:r>
              <a:rPr lang="en-US" sz="2400" dirty="0" err="1"/>
              <a:t>Language','Programming</a:t>
            </a:r>
            <a:r>
              <a:rPr lang="en-US" sz="2400" dirty="0"/>
              <a:t>']]</a:t>
            </a:r>
          </a:p>
          <a:p>
            <a:pPr fontAlgn="base"/>
            <a:r>
              <a:rPr lang="en-US" sz="2400" dirty="0"/>
              <a:t>['Python Language', 'Python Programming', 'C Language', 'C Programming']</a:t>
            </a:r>
          </a:p>
          <a:p>
            <a:endParaRPr lang="en-US" sz="2400" dirty="0"/>
          </a:p>
        </p:txBody>
      </p:sp>
    </p:spTree>
  </p:cSld>
  <p:clrMapOvr>
    <a:masterClrMapping/>
  </p:clrMapOvr>
  <p:transition advTm="1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1"/>
            <a:ext cx="8686800" cy="6124754"/>
          </a:xfrm>
          <a:prstGeom prst="rect">
            <a:avLst/>
          </a:prstGeom>
          <a:noFill/>
        </p:spPr>
        <p:txBody>
          <a:bodyPr wrap="square" rtlCol="0">
            <a:spAutoFit/>
          </a:bodyPr>
          <a:lstStyle/>
          <a:p>
            <a:pPr algn="ctr"/>
            <a:r>
              <a:rPr lang="en-US" sz="2800" b="1" dirty="0"/>
              <a:t>Python </a:t>
            </a:r>
            <a:r>
              <a:rPr lang="en-US" sz="2800" b="1" dirty="0" err="1"/>
              <a:t>Tuple</a:t>
            </a:r>
            <a:endParaRPr lang="en-US" sz="2800" b="1" dirty="0"/>
          </a:p>
          <a:p>
            <a:endParaRPr lang="en-IN" sz="2800" dirty="0"/>
          </a:p>
          <a:p>
            <a:pPr>
              <a:buFont typeface="Wingdings" pitchFamily="2" charset="2"/>
              <a:buChar char="Ø"/>
            </a:pPr>
            <a:r>
              <a:rPr lang="en-US" sz="2800" dirty="0"/>
              <a:t>A </a:t>
            </a:r>
            <a:r>
              <a:rPr lang="en-US" sz="2800" dirty="0" err="1"/>
              <a:t>tuple</a:t>
            </a:r>
            <a:r>
              <a:rPr lang="en-US" sz="2800" dirty="0"/>
              <a:t> in Python is similar to a </a:t>
            </a:r>
            <a:r>
              <a:rPr lang="en-US" sz="2800" dirty="0">
                <a:hlinkClick r:id="rId2" tooltip="Python list"/>
              </a:rPr>
              <a:t>list</a:t>
            </a:r>
            <a:r>
              <a:rPr lang="en-US" sz="2800" dirty="0"/>
              <a:t>. The difference between the two is that we cannot change the elements of a </a:t>
            </a:r>
            <a:r>
              <a:rPr lang="en-US" sz="2800" dirty="0" err="1"/>
              <a:t>tuple</a:t>
            </a:r>
            <a:r>
              <a:rPr lang="en-US" sz="2800" dirty="0"/>
              <a:t> once it is assigned whereas, in a list, elements can be changed.</a:t>
            </a:r>
            <a:endParaRPr lang="en-IN" sz="2800" dirty="0"/>
          </a:p>
          <a:p>
            <a:pPr fontAlgn="base"/>
            <a:r>
              <a:rPr lang="en-US" sz="2800" b="1" dirty="0"/>
              <a:t>Creating a </a:t>
            </a:r>
            <a:r>
              <a:rPr lang="en-US" sz="2800" b="1" dirty="0" err="1"/>
              <a:t>Tuple</a:t>
            </a:r>
            <a:endParaRPr lang="en-US" sz="2800" b="1" dirty="0"/>
          </a:p>
          <a:p>
            <a:pPr fontAlgn="base">
              <a:buFont typeface="Arial" pitchFamily="34" charset="0"/>
              <a:buChar char="•"/>
            </a:pPr>
            <a:r>
              <a:rPr lang="en-US" sz="2800" dirty="0"/>
              <a:t>A </a:t>
            </a:r>
            <a:r>
              <a:rPr lang="en-US" sz="2800" dirty="0" err="1"/>
              <a:t>tuple</a:t>
            </a:r>
            <a:r>
              <a:rPr lang="en-US" sz="2800" dirty="0"/>
              <a:t> is created by placing all the items (elements) inside parentheses (), separated by commas. The parentheses are optional, however, it is a good practice to use them.</a:t>
            </a:r>
          </a:p>
          <a:p>
            <a:pPr>
              <a:buFont typeface="Arial" pitchFamily="34" charset="0"/>
              <a:buChar char="•"/>
            </a:pPr>
            <a:r>
              <a:rPr lang="en-US" sz="2800" dirty="0"/>
              <a:t>A </a:t>
            </a:r>
            <a:r>
              <a:rPr lang="en-US" sz="2800" dirty="0" err="1"/>
              <a:t>tuple</a:t>
            </a:r>
            <a:r>
              <a:rPr lang="en-US" sz="2800" dirty="0"/>
              <a:t> can have any number of items and they may be of different types (integer, float, list, </a:t>
            </a:r>
            <a:r>
              <a:rPr lang="en-US" sz="2800" dirty="0">
                <a:hlinkClick r:id="rId3" tooltip="Python string"/>
              </a:rPr>
              <a:t>string</a:t>
            </a:r>
            <a:r>
              <a:rPr lang="en-US" sz="2800" dirty="0"/>
              <a:t>, etc.).</a:t>
            </a:r>
          </a:p>
        </p:txBody>
      </p:sp>
    </p:spTree>
  </p:cSld>
  <p:clrMapOvr>
    <a:masterClrMapping/>
  </p:clrMapOvr>
  <p:transition advTm="1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1"/>
            <a:ext cx="8458200" cy="6740307"/>
          </a:xfrm>
          <a:prstGeom prst="rect">
            <a:avLst/>
          </a:prstGeom>
          <a:noFill/>
        </p:spPr>
        <p:txBody>
          <a:bodyPr wrap="square" rtlCol="0">
            <a:spAutoFit/>
          </a:bodyPr>
          <a:lstStyle/>
          <a:p>
            <a:r>
              <a:rPr lang="en-US" sz="2400" b="1" dirty="0"/>
              <a:t># Empty </a:t>
            </a:r>
            <a:r>
              <a:rPr lang="en-US" sz="2400" b="1" dirty="0" err="1"/>
              <a:t>tuple</a:t>
            </a:r>
            <a:endParaRPr lang="en-US" sz="2400" b="1" dirty="0"/>
          </a:p>
          <a:p>
            <a:r>
              <a:rPr lang="en-US" sz="2400" dirty="0" err="1"/>
              <a:t>my_tuple</a:t>
            </a:r>
            <a:r>
              <a:rPr lang="en-US" sz="2400" dirty="0"/>
              <a:t> = ()</a:t>
            </a:r>
          </a:p>
          <a:p>
            <a:r>
              <a:rPr lang="en-US" sz="2400" dirty="0"/>
              <a:t>print(</a:t>
            </a:r>
            <a:r>
              <a:rPr lang="en-US" sz="2400" dirty="0" err="1"/>
              <a:t>my_tuple</a:t>
            </a:r>
            <a:r>
              <a:rPr lang="en-US" sz="2400" dirty="0"/>
              <a:t>)  # Output: ()</a:t>
            </a:r>
          </a:p>
          <a:p>
            <a:endParaRPr lang="en-US" sz="2400" dirty="0"/>
          </a:p>
          <a:p>
            <a:r>
              <a:rPr lang="en-US" sz="2400" b="1" dirty="0"/>
              <a:t># </a:t>
            </a:r>
            <a:r>
              <a:rPr lang="en-US" sz="2400" b="1" dirty="0" err="1"/>
              <a:t>Tuple</a:t>
            </a:r>
            <a:r>
              <a:rPr lang="en-US" sz="2400" b="1" dirty="0"/>
              <a:t> having integers</a:t>
            </a:r>
          </a:p>
          <a:p>
            <a:r>
              <a:rPr lang="en-US" sz="2400" dirty="0" err="1"/>
              <a:t>my_tuple</a:t>
            </a:r>
            <a:r>
              <a:rPr lang="en-US" sz="2400" dirty="0"/>
              <a:t> = (1, 2, 3)</a:t>
            </a:r>
          </a:p>
          <a:p>
            <a:r>
              <a:rPr lang="en-US" sz="2400" dirty="0"/>
              <a:t>print(</a:t>
            </a:r>
            <a:r>
              <a:rPr lang="en-US" sz="2400" dirty="0" err="1"/>
              <a:t>my_tuple</a:t>
            </a:r>
            <a:r>
              <a:rPr lang="en-US" sz="2400" dirty="0"/>
              <a:t>)  # Output: (1, 2, 3) </a:t>
            </a:r>
          </a:p>
          <a:p>
            <a:endParaRPr lang="en-US" sz="2400" dirty="0"/>
          </a:p>
          <a:p>
            <a:r>
              <a:rPr lang="en-US" sz="2400" b="1" dirty="0"/>
              <a:t># </a:t>
            </a:r>
            <a:r>
              <a:rPr lang="en-US" sz="2400" b="1" dirty="0" err="1"/>
              <a:t>tuple</a:t>
            </a:r>
            <a:r>
              <a:rPr lang="en-US" sz="2400" b="1" dirty="0"/>
              <a:t> with mixed </a:t>
            </a:r>
            <a:r>
              <a:rPr lang="en-US" sz="2400" b="1" dirty="0" err="1"/>
              <a:t>datatypes</a:t>
            </a:r>
            <a:endParaRPr lang="en-US" sz="2400" b="1" dirty="0"/>
          </a:p>
          <a:p>
            <a:r>
              <a:rPr lang="en-US" sz="2400" dirty="0" err="1"/>
              <a:t>my_tuple</a:t>
            </a:r>
            <a:r>
              <a:rPr lang="en-US" sz="2400" dirty="0"/>
              <a:t> = (1, "Hello", 3.4)</a:t>
            </a:r>
          </a:p>
          <a:p>
            <a:r>
              <a:rPr lang="en-US" sz="2400" dirty="0"/>
              <a:t>print(</a:t>
            </a:r>
            <a:r>
              <a:rPr lang="en-US" sz="2400" dirty="0" err="1"/>
              <a:t>my_tuple</a:t>
            </a:r>
            <a:r>
              <a:rPr lang="en-US" sz="2400" dirty="0"/>
              <a:t>)  # Output: (1, "Hello", 3.4)  </a:t>
            </a:r>
          </a:p>
          <a:p>
            <a:endParaRPr lang="en-US" sz="2400" dirty="0"/>
          </a:p>
          <a:p>
            <a:r>
              <a:rPr lang="en-US" sz="2400" b="1" dirty="0"/>
              <a:t># nested </a:t>
            </a:r>
            <a:r>
              <a:rPr lang="en-US" sz="2400" b="1" dirty="0" err="1"/>
              <a:t>tuple</a:t>
            </a:r>
            <a:endParaRPr lang="en-US" sz="2400" b="1" dirty="0"/>
          </a:p>
          <a:p>
            <a:r>
              <a:rPr lang="en-US" sz="2400" dirty="0" err="1"/>
              <a:t>my_tuple</a:t>
            </a:r>
            <a:r>
              <a:rPr lang="en-US" sz="2400" dirty="0"/>
              <a:t> = ("mouse", [8, 4, 6], (1, 2, 3))</a:t>
            </a:r>
          </a:p>
          <a:p>
            <a:endParaRPr lang="en-US" sz="2400" dirty="0"/>
          </a:p>
          <a:p>
            <a:r>
              <a:rPr lang="en-US" sz="2400" dirty="0"/>
              <a:t>print(</a:t>
            </a:r>
            <a:r>
              <a:rPr lang="en-US" sz="2400" dirty="0" err="1"/>
              <a:t>my_tuple</a:t>
            </a:r>
            <a:r>
              <a:rPr lang="en-US" sz="2400" dirty="0"/>
              <a:t>)</a:t>
            </a:r>
            <a:r>
              <a:rPr lang="en-US" sz="2400" b="1" dirty="0"/>
              <a:t> # Output: ("mouse", [8, 4, 6], (1, 2, 3)) </a:t>
            </a:r>
          </a:p>
          <a:p>
            <a:endParaRPr lang="en-US" sz="2400" dirty="0"/>
          </a:p>
          <a:p>
            <a:endParaRPr lang="en-US" sz="2400" dirty="0"/>
          </a:p>
        </p:txBody>
      </p:sp>
    </p:spTree>
  </p:cSld>
  <p:clrMapOvr>
    <a:masterClrMapping/>
  </p:clrMapOvr>
  <p:transition advTm="1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0"/>
            <a:ext cx="8305800" cy="6494085"/>
          </a:xfrm>
          <a:prstGeom prst="rect">
            <a:avLst/>
          </a:prstGeom>
          <a:noFill/>
        </p:spPr>
        <p:txBody>
          <a:bodyPr wrap="square" rtlCol="0">
            <a:spAutoFit/>
          </a:bodyPr>
          <a:lstStyle/>
          <a:p>
            <a:r>
              <a:rPr lang="en-US" sz="2000" b="1" dirty="0"/>
              <a:t>A </a:t>
            </a:r>
            <a:r>
              <a:rPr lang="en-US" sz="2000" b="1" dirty="0" err="1"/>
              <a:t>tuple</a:t>
            </a:r>
            <a:r>
              <a:rPr lang="en-US" sz="2000" b="1" dirty="0"/>
              <a:t> can also be created without using parentheses. This is known as </a:t>
            </a:r>
            <a:r>
              <a:rPr lang="en-US" sz="2000" b="1" dirty="0" err="1"/>
              <a:t>tuple</a:t>
            </a:r>
            <a:r>
              <a:rPr lang="en-US" sz="2000" b="1" dirty="0"/>
              <a:t> packing.</a:t>
            </a:r>
            <a:endParaRPr lang="en-IN" sz="2000" dirty="0"/>
          </a:p>
          <a:p>
            <a:r>
              <a:rPr lang="en-US" sz="2000" dirty="0" err="1"/>
              <a:t>my_tuple</a:t>
            </a:r>
            <a:r>
              <a:rPr lang="en-US" sz="2000" dirty="0"/>
              <a:t> = 3, 4.6, "dog"</a:t>
            </a:r>
          </a:p>
          <a:p>
            <a:r>
              <a:rPr lang="en-US" sz="2000" dirty="0"/>
              <a:t>print(</a:t>
            </a:r>
            <a:r>
              <a:rPr lang="en-US" sz="2000" dirty="0" err="1"/>
              <a:t>my_tuple</a:t>
            </a:r>
            <a:r>
              <a:rPr lang="en-US" sz="2000" dirty="0"/>
              <a:t>)   # Output: 3, 4.6, "dog" </a:t>
            </a:r>
          </a:p>
          <a:p>
            <a:r>
              <a:rPr lang="en-US" sz="2000" b="1" dirty="0"/>
              <a:t># </a:t>
            </a:r>
            <a:r>
              <a:rPr lang="en-US" sz="2000" b="1" dirty="0" err="1"/>
              <a:t>tuple</a:t>
            </a:r>
            <a:r>
              <a:rPr lang="en-US" sz="2000" b="1" dirty="0"/>
              <a:t> unpacking is also possible</a:t>
            </a:r>
          </a:p>
          <a:p>
            <a:r>
              <a:rPr lang="en-US" sz="2000" dirty="0"/>
              <a:t>a, b, c = </a:t>
            </a:r>
            <a:r>
              <a:rPr lang="en-US" sz="2000" dirty="0" err="1"/>
              <a:t>my_tuple</a:t>
            </a:r>
            <a:endParaRPr lang="en-US" sz="2000" dirty="0"/>
          </a:p>
          <a:p>
            <a:r>
              <a:rPr lang="en-US" sz="2000" dirty="0"/>
              <a:t>print(a)      # 3</a:t>
            </a:r>
          </a:p>
          <a:p>
            <a:r>
              <a:rPr lang="en-US" sz="2000" dirty="0"/>
              <a:t>print(b)      # 4.6 </a:t>
            </a:r>
          </a:p>
          <a:p>
            <a:r>
              <a:rPr lang="en-US" sz="2000" dirty="0"/>
              <a:t>print(c)      # dog</a:t>
            </a:r>
          </a:p>
          <a:p>
            <a:endParaRPr lang="en-IN" sz="2000" dirty="0"/>
          </a:p>
          <a:p>
            <a:r>
              <a:rPr lang="en-US" sz="2000" b="1" dirty="0"/>
              <a:t>Creating a </a:t>
            </a:r>
            <a:r>
              <a:rPr lang="en-US" sz="2000" b="1" dirty="0" err="1"/>
              <a:t>tuple</a:t>
            </a:r>
            <a:r>
              <a:rPr lang="en-US" sz="2000" b="1" dirty="0"/>
              <a:t> with one element is a bit tricky.</a:t>
            </a:r>
          </a:p>
          <a:p>
            <a:r>
              <a:rPr lang="en-US" sz="2000" dirty="0" err="1"/>
              <a:t>my_tuple</a:t>
            </a:r>
            <a:r>
              <a:rPr lang="en-US" sz="2000" dirty="0"/>
              <a:t> = ("hello")</a:t>
            </a:r>
          </a:p>
          <a:p>
            <a:r>
              <a:rPr lang="en-US" sz="2000" dirty="0"/>
              <a:t>print(type(</a:t>
            </a:r>
            <a:r>
              <a:rPr lang="en-US" sz="2000" dirty="0" err="1"/>
              <a:t>my_tuple</a:t>
            </a:r>
            <a:r>
              <a:rPr lang="en-US" sz="2000" dirty="0"/>
              <a:t>))  # &lt;class '</a:t>
            </a:r>
            <a:r>
              <a:rPr lang="en-US" sz="2000" dirty="0" err="1"/>
              <a:t>str</a:t>
            </a:r>
            <a:r>
              <a:rPr lang="en-US" sz="2000" dirty="0"/>
              <a:t>'&gt;</a:t>
            </a:r>
          </a:p>
          <a:p>
            <a:r>
              <a:rPr lang="en-US" sz="2000" b="1" dirty="0"/>
              <a:t># Creating a </a:t>
            </a:r>
            <a:r>
              <a:rPr lang="en-US" sz="2000" b="1" dirty="0" err="1"/>
              <a:t>tuple</a:t>
            </a:r>
            <a:r>
              <a:rPr lang="en-US" sz="2000" b="1" dirty="0"/>
              <a:t> having one element</a:t>
            </a:r>
          </a:p>
          <a:p>
            <a:r>
              <a:rPr lang="en-US" sz="2000" dirty="0" err="1"/>
              <a:t>my_tuple</a:t>
            </a:r>
            <a:r>
              <a:rPr lang="en-US" sz="2000" dirty="0"/>
              <a:t> = ("hello",)  </a:t>
            </a:r>
          </a:p>
          <a:p>
            <a:r>
              <a:rPr lang="en-US" sz="2000" dirty="0"/>
              <a:t>print(type(</a:t>
            </a:r>
            <a:r>
              <a:rPr lang="en-US" sz="2000" dirty="0" err="1"/>
              <a:t>my_tuple</a:t>
            </a:r>
            <a:r>
              <a:rPr lang="en-US" sz="2000" dirty="0"/>
              <a:t>))  # &lt;class '</a:t>
            </a:r>
            <a:r>
              <a:rPr lang="en-US" sz="2000" dirty="0" err="1"/>
              <a:t>tuple</a:t>
            </a:r>
            <a:r>
              <a:rPr lang="en-US" sz="2000" dirty="0"/>
              <a:t>'&gt; </a:t>
            </a:r>
          </a:p>
          <a:p>
            <a:r>
              <a:rPr lang="en-US" sz="2000" b="1" dirty="0"/>
              <a:t># Parentheses is optional</a:t>
            </a:r>
          </a:p>
          <a:p>
            <a:r>
              <a:rPr lang="en-US" sz="2000" dirty="0" err="1"/>
              <a:t>my_tuple</a:t>
            </a:r>
            <a:r>
              <a:rPr lang="en-US" sz="2000" dirty="0"/>
              <a:t> = "hello",</a:t>
            </a:r>
          </a:p>
          <a:p>
            <a:r>
              <a:rPr lang="en-US" sz="2000" dirty="0"/>
              <a:t>print(type(</a:t>
            </a:r>
            <a:r>
              <a:rPr lang="en-US" sz="2000" dirty="0" err="1"/>
              <a:t>my_tuple</a:t>
            </a:r>
            <a:r>
              <a:rPr lang="en-US" sz="2000" dirty="0"/>
              <a:t>))  # &lt;class '</a:t>
            </a:r>
            <a:r>
              <a:rPr lang="en-US" sz="2000" dirty="0" err="1"/>
              <a:t>tuple</a:t>
            </a:r>
            <a:r>
              <a:rPr lang="en-US" sz="2000" dirty="0"/>
              <a:t>'&gt; </a:t>
            </a:r>
          </a:p>
          <a:p>
            <a:endParaRPr lang="en-US" dirty="0"/>
          </a:p>
          <a:p>
            <a:endParaRPr lang="en-US" dirty="0"/>
          </a:p>
        </p:txBody>
      </p:sp>
    </p:spTree>
  </p:cSld>
  <p:clrMapOvr>
    <a:masterClrMapping/>
  </p:clrMapOvr>
  <p:transition advTm="1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458200" cy="7109639"/>
          </a:xfrm>
          <a:prstGeom prst="rect">
            <a:avLst/>
          </a:prstGeom>
          <a:noFill/>
        </p:spPr>
        <p:txBody>
          <a:bodyPr wrap="square" rtlCol="0">
            <a:spAutoFit/>
          </a:bodyPr>
          <a:lstStyle/>
          <a:p>
            <a:pPr algn="ctr"/>
            <a:r>
              <a:rPr lang="en-US" sz="2000" b="1" dirty="0"/>
              <a:t>Access </a:t>
            </a:r>
            <a:r>
              <a:rPr lang="en-US" sz="2000" b="1" dirty="0" err="1"/>
              <a:t>Tuple</a:t>
            </a:r>
            <a:r>
              <a:rPr lang="en-US" sz="2000" b="1" dirty="0"/>
              <a:t> Elements</a:t>
            </a:r>
          </a:p>
          <a:p>
            <a:endParaRPr lang="en-IN" sz="2000" dirty="0"/>
          </a:p>
          <a:p>
            <a:r>
              <a:rPr lang="en-US" sz="2000" b="1" dirty="0"/>
              <a:t>1. Indexing</a:t>
            </a:r>
          </a:p>
          <a:p>
            <a:r>
              <a:rPr lang="en-US" sz="2000" dirty="0" err="1"/>
              <a:t>my_tuple</a:t>
            </a:r>
            <a:r>
              <a:rPr lang="en-US" sz="2000" dirty="0"/>
              <a:t> = ('</a:t>
            </a:r>
            <a:r>
              <a:rPr lang="en-US" sz="2000" dirty="0" err="1"/>
              <a:t>p','e','r','m','i','t</a:t>
            </a:r>
            <a:r>
              <a:rPr lang="en-US" sz="2000" dirty="0"/>
              <a:t>')</a:t>
            </a:r>
          </a:p>
          <a:p>
            <a:endParaRPr lang="en-US" sz="2000" dirty="0"/>
          </a:p>
          <a:p>
            <a:r>
              <a:rPr lang="en-US" sz="2000" dirty="0"/>
              <a:t>print(</a:t>
            </a:r>
            <a:r>
              <a:rPr lang="en-US" sz="2000" dirty="0" err="1"/>
              <a:t>my_tuple</a:t>
            </a:r>
            <a:r>
              <a:rPr lang="en-US" sz="2000" dirty="0"/>
              <a:t>[0])   # 'p' </a:t>
            </a:r>
          </a:p>
          <a:p>
            <a:r>
              <a:rPr lang="en-US" sz="2000" dirty="0"/>
              <a:t>print(</a:t>
            </a:r>
            <a:r>
              <a:rPr lang="en-US" sz="2000" dirty="0" err="1"/>
              <a:t>my_tuple</a:t>
            </a:r>
            <a:r>
              <a:rPr lang="en-US" sz="2000" dirty="0"/>
              <a:t>[5])   # 't'</a:t>
            </a:r>
          </a:p>
          <a:p>
            <a:endParaRPr lang="en-US" sz="2000" dirty="0"/>
          </a:p>
          <a:p>
            <a:r>
              <a:rPr lang="en-US" sz="2000" b="1" dirty="0"/>
              <a:t># </a:t>
            </a:r>
            <a:r>
              <a:rPr lang="en-US" sz="2000" b="1" dirty="0" err="1"/>
              <a:t>IndexError</a:t>
            </a:r>
            <a:r>
              <a:rPr lang="en-US" sz="2000" b="1" dirty="0"/>
              <a:t>: list index out of range</a:t>
            </a:r>
          </a:p>
          <a:p>
            <a:r>
              <a:rPr lang="en-US" sz="2000" b="1" dirty="0"/>
              <a:t># print(</a:t>
            </a:r>
            <a:r>
              <a:rPr lang="en-US" sz="2000" b="1" dirty="0" err="1"/>
              <a:t>my_tuple</a:t>
            </a:r>
            <a:r>
              <a:rPr lang="en-US" sz="2000" b="1" dirty="0"/>
              <a:t>[6])</a:t>
            </a:r>
          </a:p>
          <a:p>
            <a:endParaRPr lang="en-US" sz="2000" b="1" dirty="0"/>
          </a:p>
          <a:p>
            <a:r>
              <a:rPr lang="en-US" sz="2000" b="1" dirty="0"/>
              <a:t># Index must be an integer</a:t>
            </a:r>
          </a:p>
          <a:p>
            <a:r>
              <a:rPr lang="en-US" sz="2000" b="1" dirty="0"/>
              <a:t># </a:t>
            </a:r>
            <a:r>
              <a:rPr lang="en-US" sz="2000" b="1" dirty="0" err="1"/>
              <a:t>TypeError</a:t>
            </a:r>
            <a:r>
              <a:rPr lang="en-US" sz="2000" b="1" dirty="0"/>
              <a:t>: list indices must be integers, not float</a:t>
            </a:r>
          </a:p>
          <a:p>
            <a:r>
              <a:rPr lang="en-US" sz="2000" b="1" dirty="0"/>
              <a:t># </a:t>
            </a:r>
            <a:r>
              <a:rPr lang="en-US" sz="2000" b="1" dirty="0" err="1"/>
              <a:t>my_tuple</a:t>
            </a:r>
            <a:r>
              <a:rPr lang="en-US" sz="2000" b="1" dirty="0"/>
              <a:t>[2.0]</a:t>
            </a:r>
          </a:p>
          <a:p>
            <a:endParaRPr lang="en-US" sz="2000" b="1" dirty="0"/>
          </a:p>
          <a:p>
            <a:r>
              <a:rPr lang="en-US" sz="2000" b="1" dirty="0"/>
              <a:t># nested </a:t>
            </a:r>
            <a:r>
              <a:rPr lang="en-US" sz="2000" b="1" dirty="0" err="1"/>
              <a:t>tuple</a:t>
            </a:r>
            <a:endParaRPr lang="en-US" sz="2000" b="1" dirty="0"/>
          </a:p>
          <a:p>
            <a:r>
              <a:rPr lang="en-US" sz="2000" dirty="0" err="1"/>
              <a:t>n_tuple</a:t>
            </a:r>
            <a:r>
              <a:rPr lang="en-US" sz="2000" dirty="0"/>
              <a:t> = ("mouse", [8, 4, 6], (1, 2, 3))</a:t>
            </a:r>
          </a:p>
          <a:p>
            <a:endParaRPr lang="en-US" sz="2000" b="1" dirty="0"/>
          </a:p>
          <a:p>
            <a:r>
              <a:rPr lang="en-US" sz="2000" b="1" dirty="0"/>
              <a:t># nested index</a:t>
            </a:r>
          </a:p>
          <a:p>
            <a:r>
              <a:rPr lang="en-US" sz="2000" dirty="0"/>
              <a:t>print(</a:t>
            </a:r>
            <a:r>
              <a:rPr lang="en-US" sz="2000" dirty="0" err="1"/>
              <a:t>n_tuple</a:t>
            </a:r>
            <a:r>
              <a:rPr lang="en-US" sz="2000" dirty="0"/>
              <a:t>[0][3])       # 's'</a:t>
            </a:r>
          </a:p>
          <a:p>
            <a:r>
              <a:rPr lang="en-US" sz="2000" dirty="0"/>
              <a:t>print(</a:t>
            </a:r>
            <a:r>
              <a:rPr lang="en-US" sz="2000" dirty="0" err="1"/>
              <a:t>n_tuple</a:t>
            </a:r>
            <a:r>
              <a:rPr lang="en-US" sz="2000" dirty="0"/>
              <a:t>[1][1])       # 4</a:t>
            </a:r>
          </a:p>
          <a:p>
            <a:endParaRPr lang="en-US" sz="2000" dirty="0"/>
          </a:p>
          <a:p>
            <a:endParaRPr lang="en-US" sz="2000" dirty="0"/>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382000" cy="7386638"/>
          </a:xfrm>
          <a:prstGeom prst="rect">
            <a:avLst/>
          </a:prstGeom>
          <a:noFill/>
        </p:spPr>
        <p:txBody>
          <a:bodyPr wrap="square" rtlCol="0">
            <a:spAutoFit/>
          </a:bodyPr>
          <a:lstStyle/>
          <a:p>
            <a:r>
              <a:rPr lang="en-US" b="1" dirty="0"/>
              <a:t>2</a:t>
            </a:r>
            <a:r>
              <a:rPr lang="en-US" sz="2000" b="1" dirty="0"/>
              <a:t>. Negative Indexing</a:t>
            </a:r>
            <a:endParaRPr lang="en-IN" sz="2000" dirty="0"/>
          </a:p>
          <a:p>
            <a:r>
              <a:rPr lang="en-US" sz="2000" dirty="0" err="1"/>
              <a:t>my_tuple</a:t>
            </a:r>
            <a:r>
              <a:rPr lang="en-US" sz="2000" dirty="0"/>
              <a:t> = ('</a:t>
            </a:r>
            <a:r>
              <a:rPr lang="en-US" sz="2000" dirty="0" err="1"/>
              <a:t>p','e','r','m','i','t</a:t>
            </a:r>
            <a:r>
              <a:rPr lang="en-US" sz="2000" dirty="0"/>
              <a:t>')</a:t>
            </a:r>
          </a:p>
          <a:p>
            <a:r>
              <a:rPr lang="en-US" sz="2000" b="1" dirty="0"/>
              <a:t># Output: 't'</a:t>
            </a:r>
          </a:p>
          <a:p>
            <a:r>
              <a:rPr lang="en-US" sz="2000" dirty="0"/>
              <a:t>print(</a:t>
            </a:r>
            <a:r>
              <a:rPr lang="en-US" sz="2000" dirty="0" err="1"/>
              <a:t>my_tuple</a:t>
            </a:r>
            <a:r>
              <a:rPr lang="en-US" sz="2000" dirty="0"/>
              <a:t>[-1])</a:t>
            </a:r>
          </a:p>
          <a:p>
            <a:r>
              <a:rPr lang="en-US" sz="2000" b="1" dirty="0"/>
              <a:t># Output: 'p</a:t>
            </a:r>
            <a:r>
              <a:rPr lang="en-US" sz="2000" dirty="0"/>
              <a:t>'</a:t>
            </a:r>
          </a:p>
          <a:p>
            <a:r>
              <a:rPr lang="en-US" sz="2000" dirty="0"/>
              <a:t>print(</a:t>
            </a:r>
            <a:r>
              <a:rPr lang="en-US" sz="2000" dirty="0" err="1"/>
              <a:t>my_tuple</a:t>
            </a:r>
            <a:r>
              <a:rPr lang="en-US" sz="2000" dirty="0"/>
              <a:t>[-6])</a:t>
            </a:r>
            <a:endParaRPr lang="en-IN" sz="2000" dirty="0"/>
          </a:p>
          <a:p>
            <a:r>
              <a:rPr lang="en-US" sz="2000" b="1" dirty="0"/>
              <a:t>3. Slicing</a:t>
            </a:r>
          </a:p>
          <a:p>
            <a:r>
              <a:rPr lang="en-US" sz="2000" dirty="0" err="1"/>
              <a:t>my_tuple</a:t>
            </a:r>
            <a:r>
              <a:rPr lang="en-US" sz="2000" dirty="0"/>
              <a:t> = ('</a:t>
            </a:r>
            <a:r>
              <a:rPr lang="en-US" sz="2000" dirty="0" err="1"/>
              <a:t>p','r','o','g','r','a','m','i','z</a:t>
            </a:r>
            <a:r>
              <a:rPr lang="en-US" sz="2000" dirty="0"/>
              <a:t>')</a:t>
            </a:r>
          </a:p>
          <a:p>
            <a:r>
              <a:rPr lang="en-US" sz="2000" b="1" dirty="0"/>
              <a:t># elements 2nd to 4th</a:t>
            </a:r>
          </a:p>
          <a:p>
            <a:r>
              <a:rPr lang="en-US" sz="2000" b="1" dirty="0"/>
              <a:t># Output: ('r', 'o', 'g')</a:t>
            </a:r>
          </a:p>
          <a:p>
            <a:r>
              <a:rPr lang="en-US" sz="2000" dirty="0"/>
              <a:t>print(</a:t>
            </a:r>
            <a:r>
              <a:rPr lang="en-US" sz="2000" dirty="0" err="1"/>
              <a:t>my_tuple</a:t>
            </a:r>
            <a:r>
              <a:rPr lang="en-US" sz="2000" dirty="0"/>
              <a:t>[1:4])</a:t>
            </a:r>
          </a:p>
          <a:p>
            <a:r>
              <a:rPr lang="en-US" sz="2000" b="1" dirty="0"/>
              <a:t># elements beginning to 2nd</a:t>
            </a:r>
          </a:p>
          <a:p>
            <a:r>
              <a:rPr lang="en-US" sz="2000" b="1" dirty="0"/>
              <a:t># Output: ('p', 'r')</a:t>
            </a:r>
          </a:p>
          <a:p>
            <a:r>
              <a:rPr lang="en-US" sz="2000" dirty="0"/>
              <a:t>print(</a:t>
            </a:r>
            <a:r>
              <a:rPr lang="en-US" sz="2000" dirty="0" err="1"/>
              <a:t>my_tuple</a:t>
            </a:r>
            <a:r>
              <a:rPr lang="en-US" sz="2000" dirty="0"/>
              <a:t>[:-7])</a:t>
            </a:r>
          </a:p>
          <a:p>
            <a:r>
              <a:rPr lang="en-US" sz="2000" b="1" dirty="0"/>
              <a:t># elements 8th to end</a:t>
            </a:r>
          </a:p>
          <a:p>
            <a:r>
              <a:rPr lang="en-US" sz="2000" b="1" dirty="0"/>
              <a:t># Output: ('</a:t>
            </a:r>
            <a:r>
              <a:rPr lang="en-US" sz="2000" b="1" dirty="0" err="1"/>
              <a:t>i</a:t>
            </a:r>
            <a:r>
              <a:rPr lang="en-US" sz="2000" b="1" dirty="0"/>
              <a:t>', 'z')</a:t>
            </a:r>
          </a:p>
          <a:p>
            <a:r>
              <a:rPr lang="en-US" sz="2000" dirty="0"/>
              <a:t>print(</a:t>
            </a:r>
            <a:r>
              <a:rPr lang="en-US" sz="2000" dirty="0" err="1"/>
              <a:t>my_tuple</a:t>
            </a:r>
            <a:r>
              <a:rPr lang="en-US" sz="2000" dirty="0"/>
              <a:t>[7:])</a:t>
            </a:r>
          </a:p>
          <a:p>
            <a:r>
              <a:rPr lang="en-US" sz="2000" dirty="0"/>
              <a:t># elements beginning to end</a:t>
            </a:r>
          </a:p>
          <a:p>
            <a:r>
              <a:rPr lang="en-US" sz="2000" dirty="0"/>
              <a:t># Output: ('p', 'r', 'o', 'g', 'r', 'a', 'm', '</a:t>
            </a:r>
            <a:r>
              <a:rPr lang="en-US" sz="2000" dirty="0" err="1"/>
              <a:t>i</a:t>
            </a:r>
            <a:r>
              <a:rPr lang="en-US" sz="2000" dirty="0"/>
              <a:t>', 'z')</a:t>
            </a:r>
          </a:p>
          <a:p>
            <a:r>
              <a:rPr lang="en-US" sz="2000" dirty="0"/>
              <a:t>print(</a:t>
            </a:r>
            <a:r>
              <a:rPr lang="en-US" sz="2000" dirty="0" err="1"/>
              <a:t>my_tuple</a:t>
            </a:r>
            <a:r>
              <a:rPr lang="en-US" sz="2000" dirty="0"/>
              <a:t>[:])</a:t>
            </a:r>
          </a:p>
          <a:p>
            <a:endParaRPr lang="en-US" sz="2000" dirty="0"/>
          </a:p>
          <a:p>
            <a:endParaRPr lang="en-US" dirty="0"/>
          </a:p>
          <a:p>
            <a:endParaRPr lang="en-US" dirty="0"/>
          </a:p>
          <a:p>
            <a:r>
              <a:rPr lang="en-IN" dirty="0"/>
              <a:t>	</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0"/>
            <a:ext cx="8229600" cy="6524863"/>
          </a:xfrm>
          <a:prstGeom prst="rect">
            <a:avLst/>
          </a:prstGeom>
          <a:noFill/>
        </p:spPr>
        <p:txBody>
          <a:bodyPr wrap="square" rtlCol="0">
            <a:spAutoFit/>
          </a:bodyPr>
          <a:lstStyle/>
          <a:p>
            <a:r>
              <a:rPr lang="en-US" sz="2000" b="1" dirty="0"/>
              <a:t>Changing a </a:t>
            </a:r>
            <a:r>
              <a:rPr lang="en-US" sz="2000" b="1" dirty="0" err="1"/>
              <a:t>Tuple</a:t>
            </a:r>
            <a:endParaRPr lang="en-US" sz="2000" b="1" dirty="0"/>
          </a:p>
          <a:p>
            <a:endParaRPr lang="en-IN" sz="2000" dirty="0"/>
          </a:p>
          <a:p>
            <a:r>
              <a:rPr lang="en-US" sz="2000" dirty="0" err="1"/>
              <a:t>my_tuple</a:t>
            </a:r>
            <a:r>
              <a:rPr lang="en-US" sz="2000" dirty="0"/>
              <a:t> = (4, 2, 3, [6, 5])</a:t>
            </a:r>
          </a:p>
          <a:p>
            <a:endParaRPr lang="en-US" sz="2000" dirty="0"/>
          </a:p>
          <a:p>
            <a:r>
              <a:rPr lang="en-US" sz="2000" b="1" dirty="0"/>
              <a:t># </a:t>
            </a:r>
            <a:r>
              <a:rPr lang="en-US" sz="2000" b="1" dirty="0" err="1"/>
              <a:t>TypeError</a:t>
            </a:r>
            <a:r>
              <a:rPr lang="en-US" sz="2000" b="1" dirty="0"/>
              <a:t>: '</a:t>
            </a:r>
            <a:r>
              <a:rPr lang="en-US" sz="2000" b="1" dirty="0" err="1"/>
              <a:t>tuple</a:t>
            </a:r>
            <a:r>
              <a:rPr lang="en-US" sz="2000" b="1" dirty="0"/>
              <a:t>' object does not support item assignment</a:t>
            </a:r>
          </a:p>
          <a:p>
            <a:r>
              <a:rPr lang="en-US" sz="2000" b="1" dirty="0"/>
              <a:t># </a:t>
            </a:r>
            <a:r>
              <a:rPr lang="en-US" sz="2000" b="1" dirty="0" err="1"/>
              <a:t>my_tuple</a:t>
            </a:r>
            <a:r>
              <a:rPr lang="en-US" sz="2000" b="1" dirty="0"/>
              <a:t>[1] = 9</a:t>
            </a:r>
            <a:endParaRPr lang="en-US" sz="2000" dirty="0"/>
          </a:p>
          <a:p>
            <a:r>
              <a:rPr lang="en-US" sz="2000" b="1" dirty="0"/>
              <a:t># However, item of mutable element can be changed</a:t>
            </a:r>
          </a:p>
          <a:p>
            <a:r>
              <a:rPr lang="en-US" sz="2000" dirty="0" err="1"/>
              <a:t>my_tuple</a:t>
            </a:r>
            <a:r>
              <a:rPr lang="en-US" sz="2000" dirty="0"/>
              <a:t>[3][0] = 9    # Output: (4, 2, 3, [9, 5])</a:t>
            </a:r>
          </a:p>
          <a:p>
            <a:r>
              <a:rPr lang="en-US" sz="2000" dirty="0"/>
              <a:t>print(</a:t>
            </a:r>
            <a:r>
              <a:rPr lang="en-US" sz="2000" dirty="0" err="1"/>
              <a:t>my_tuple</a:t>
            </a:r>
            <a:r>
              <a:rPr lang="en-US" sz="2000" dirty="0"/>
              <a:t>)</a:t>
            </a:r>
          </a:p>
          <a:p>
            <a:endParaRPr lang="en-US" sz="2000" dirty="0"/>
          </a:p>
          <a:p>
            <a:r>
              <a:rPr lang="en-US" sz="2000" b="1" dirty="0"/>
              <a:t># </a:t>
            </a:r>
            <a:r>
              <a:rPr lang="en-US" sz="2000" b="1" dirty="0" err="1"/>
              <a:t>Tuples</a:t>
            </a:r>
            <a:r>
              <a:rPr lang="en-US" sz="2000" b="1" dirty="0"/>
              <a:t> can be reassigned</a:t>
            </a:r>
          </a:p>
          <a:p>
            <a:r>
              <a:rPr lang="en-US" sz="2000" dirty="0" err="1"/>
              <a:t>my_tuple</a:t>
            </a:r>
            <a:r>
              <a:rPr lang="en-US" sz="2000" dirty="0"/>
              <a:t> = ('</a:t>
            </a:r>
            <a:r>
              <a:rPr lang="en-US" sz="2000" dirty="0" err="1"/>
              <a:t>p','r','o','g','r','a','m','i','z</a:t>
            </a:r>
            <a:r>
              <a:rPr lang="en-US" sz="2000" dirty="0"/>
              <a:t>')</a:t>
            </a:r>
          </a:p>
          <a:p>
            <a:r>
              <a:rPr lang="en-US" sz="2000" b="1" dirty="0"/>
              <a:t># Output: ('p', 'r', 'o', 'g', 'r', 'a', 'm', '</a:t>
            </a:r>
            <a:r>
              <a:rPr lang="en-US" sz="2000" b="1" dirty="0" err="1"/>
              <a:t>i</a:t>
            </a:r>
            <a:r>
              <a:rPr lang="en-US" sz="2000" b="1" dirty="0"/>
              <a:t>', 'z')</a:t>
            </a:r>
          </a:p>
          <a:p>
            <a:r>
              <a:rPr lang="en-US" sz="2000" dirty="0"/>
              <a:t>print(</a:t>
            </a:r>
            <a:r>
              <a:rPr lang="en-US" sz="2000" dirty="0" err="1"/>
              <a:t>my_tuple</a:t>
            </a:r>
            <a:r>
              <a:rPr lang="en-US" sz="2000" dirty="0"/>
              <a:t>)</a:t>
            </a:r>
          </a:p>
          <a:p>
            <a:r>
              <a:rPr lang="en-US" sz="2000" b="1" dirty="0"/>
              <a:t># Concatenation</a:t>
            </a:r>
          </a:p>
          <a:p>
            <a:r>
              <a:rPr lang="en-US" sz="2000" dirty="0"/>
              <a:t># Output: (1, 2, 3, 4, 5, 6)</a:t>
            </a:r>
          </a:p>
          <a:p>
            <a:r>
              <a:rPr lang="en-US" sz="2000" dirty="0"/>
              <a:t>print((1, 2, 3) + (4, 5, 6))</a:t>
            </a:r>
            <a:endParaRPr lang="en-US" sz="2000" b="1" dirty="0"/>
          </a:p>
          <a:p>
            <a:r>
              <a:rPr lang="en-US" sz="2000" b="1" dirty="0"/>
              <a:t># Repeat</a:t>
            </a:r>
          </a:p>
          <a:p>
            <a:r>
              <a:rPr lang="en-US" sz="2000" dirty="0"/>
              <a:t># Output: ('Repeat', 'Repeat', 'Repeat')</a:t>
            </a:r>
          </a:p>
          <a:p>
            <a:r>
              <a:rPr lang="en-US" sz="2000" dirty="0"/>
              <a:t>print(("Repeat",) * 3)</a:t>
            </a:r>
          </a:p>
          <a:p>
            <a:endParaRPr lang="en-US" dirty="0"/>
          </a:p>
        </p:txBody>
      </p:sp>
    </p:spTree>
  </p:cSld>
  <p:clrMapOvr>
    <a:masterClrMapping/>
  </p:clrMapOvr>
  <p:transition advTm="1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8153400" cy="6555641"/>
          </a:xfrm>
          <a:prstGeom prst="rect">
            <a:avLst/>
          </a:prstGeom>
          <a:noFill/>
        </p:spPr>
        <p:txBody>
          <a:bodyPr wrap="square" rtlCol="0">
            <a:spAutoFit/>
          </a:bodyPr>
          <a:lstStyle/>
          <a:p>
            <a:r>
              <a:rPr lang="en-US" sz="2800" b="1" dirty="0"/>
              <a:t>Deleting a </a:t>
            </a:r>
            <a:r>
              <a:rPr lang="en-US" sz="2800" b="1" dirty="0" err="1"/>
              <a:t>Tuple</a:t>
            </a:r>
            <a:endParaRPr lang="en-US" sz="2800" b="1" dirty="0"/>
          </a:p>
          <a:p>
            <a:endParaRPr lang="en-IN" sz="2800" dirty="0"/>
          </a:p>
          <a:p>
            <a:r>
              <a:rPr lang="en-US" sz="2800" dirty="0" err="1"/>
              <a:t>my_tuple</a:t>
            </a:r>
            <a:r>
              <a:rPr lang="en-US" sz="2800" dirty="0"/>
              <a:t> = ('</a:t>
            </a:r>
            <a:r>
              <a:rPr lang="en-US" sz="2800" dirty="0" err="1"/>
              <a:t>p','r','o','g','r','a','m','i','z</a:t>
            </a:r>
            <a:r>
              <a:rPr lang="en-US" sz="2800" dirty="0"/>
              <a:t>')</a:t>
            </a:r>
          </a:p>
          <a:p>
            <a:endParaRPr lang="en-US" sz="2800" dirty="0"/>
          </a:p>
          <a:p>
            <a:r>
              <a:rPr lang="en-US" sz="2800" b="1" dirty="0"/>
              <a:t># can't delete items</a:t>
            </a:r>
          </a:p>
          <a:p>
            <a:r>
              <a:rPr lang="en-US" sz="2800" b="1" dirty="0"/>
              <a:t># </a:t>
            </a:r>
            <a:r>
              <a:rPr lang="en-US" sz="2800" b="1" dirty="0" err="1"/>
              <a:t>TypeError</a:t>
            </a:r>
            <a:r>
              <a:rPr lang="en-US" sz="2800" b="1" dirty="0"/>
              <a:t>: '</a:t>
            </a:r>
            <a:r>
              <a:rPr lang="en-US" sz="2800" b="1" dirty="0" err="1"/>
              <a:t>tuple</a:t>
            </a:r>
            <a:r>
              <a:rPr lang="en-US" sz="2800" b="1" dirty="0"/>
              <a:t>' object doesn't support item deletion</a:t>
            </a:r>
          </a:p>
          <a:p>
            <a:r>
              <a:rPr lang="en-US" sz="2800" b="1" dirty="0"/>
              <a:t># del </a:t>
            </a:r>
            <a:r>
              <a:rPr lang="en-US" sz="2800" b="1" dirty="0" err="1"/>
              <a:t>my_tuple</a:t>
            </a:r>
            <a:r>
              <a:rPr lang="en-US" sz="2800" b="1" dirty="0"/>
              <a:t>[3]</a:t>
            </a:r>
          </a:p>
          <a:p>
            <a:endParaRPr lang="en-US" sz="2800" dirty="0"/>
          </a:p>
          <a:p>
            <a:r>
              <a:rPr lang="en-US" sz="2800" b="1" dirty="0"/>
              <a:t># Can delete an entire </a:t>
            </a:r>
            <a:r>
              <a:rPr lang="en-US" sz="2800" b="1" dirty="0" err="1"/>
              <a:t>tuple</a:t>
            </a:r>
            <a:endParaRPr lang="en-US" sz="2800" b="1" dirty="0"/>
          </a:p>
          <a:p>
            <a:r>
              <a:rPr lang="en-US" sz="2800" dirty="0"/>
              <a:t>del </a:t>
            </a:r>
            <a:r>
              <a:rPr lang="en-US" sz="2800" dirty="0" err="1"/>
              <a:t>my_tuple</a:t>
            </a:r>
            <a:endParaRPr lang="en-US" sz="2800" dirty="0"/>
          </a:p>
          <a:p>
            <a:endParaRPr lang="en-US" sz="2800" b="1" dirty="0"/>
          </a:p>
          <a:p>
            <a:r>
              <a:rPr lang="en-US" sz="2800" b="1" dirty="0"/>
              <a:t># </a:t>
            </a:r>
            <a:r>
              <a:rPr lang="en-US" sz="2800" b="1" dirty="0" err="1"/>
              <a:t>NameError</a:t>
            </a:r>
            <a:r>
              <a:rPr lang="en-US" sz="2800" b="1" dirty="0"/>
              <a:t>: name '</a:t>
            </a:r>
            <a:r>
              <a:rPr lang="en-US" sz="2800" b="1" dirty="0" err="1"/>
              <a:t>my_tuple</a:t>
            </a:r>
            <a:r>
              <a:rPr lang="en-US" sz="2800" b="1" dirty="0"/>
              <a:t>' is not defined</a:t>
            </a:r>
          </a:p>
          <a:p>
            <a:r>
              <a:rPr lang="en-US" sz="2800" dirty="0"/>
              <a:t>print(</a:t>
            </a:r>
            <a:r>
              <a:rPr lang="en-US" sz="2800" dirty="0" err="1"/>
              <a:t>my_tuple</a:t>
            </a:r>
            <a:r>
              <a:rPr lang="en-US" sz="2800" dirty="0"/>
              <a:t>)</a:t>
            </a:r>
          </a:p>
          <a:p>
            <a:r>
              <a:rPr lang="en-US" sz="2800" dirty="0"/>
              <a:t> </a:t>
            </a:r>
          </a:p>
        </p:txBody>
      </p:sp>
    </p:spTree>
  </p:cSld>
  <p:clrMapOvr>
    <a:masterClrMapping/>
  </p:clrMapOvr>
  <p:transition advTm="1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1"/>
            <a:ext cx="7848600" cy="6247864"/>
          </a:xfrm>
          <a:prstGeom prst="rect">
            <a:avLst/>
          </a:prstGeom>
          <a:noFill/>
        </p:spPr>
        <p:txBody>
          <a:bodyPr wrap="square" rtlCol="0">
            <a:spAutoFit/>
          </a:bodyPr>
          <a:lstStyle/>
          <a:p>
            <a:pPr fontAlgn="base"/>
            <a:r>
              <a:rPr lang="en-US" sz="2000" b="1" dirty="0" err="1"/>
              <a:t>Tuple</a:t>
            </a:r>
            <a:r>
              <a:rPr lang="en-US" sz="2000" b="1" dirty="0"/>
              <a:t> Methods</a:t>
            </a:r>
          </a:p>
          <a:p>
            <a:pPr fontAlgn="base"/>
            <a:endParaRPr lang="en-IN" sz="2000" b="1" dirty="0"/>
          </a:p>
          <a:p>
            <a:pPr fontAlgn="base"/>
            <a:r>
              <a:rPr lang="en-US" sz="2000" dirty="0" err="1"/>
              <a:t>my_tuple</a:t>
            </a:r>
            <a:r>
              <a:rPr lang="en-US" sz="2000" dirty="0"/>
              <a:t> = ('</a:t>
            </a:r>
            <a:r>
              <a:rPr lang="en-US" sz="2000" dirty="0" err="1"/>
              <a:t>a','p','p','l','e</a:t>
            </a:r>
            <a:r>
              <a:rPr lang="en-US" sz="2000" dirty="0"/>
              <a:t>',)</a:t>
            </a:r>
          </a:p>
          <a:p>
            <a:pPr fontAlgn="base"/>
            <a:endParaRPr lang="en-US" sz="2000" dirty="0"/>
          </a:p>
          <a:p>
            <a:pPr fontAlgn="base"/>
            <a:r>
              <a:rPr lang="en-US" sz="2000" dirty="0"/>
              <a:t>print(</a:t>
            </a:r>
            <a:r>
              <a:rPr lang="en-US" sz="2000" dirty="0" err="1"/>
              <a:t>my_tuple.count</a:t>
            </a:r>
            <a:r>
              <a:rPr lang="en-US" sz="2000" dirty="0"/>
              <a:t>('p'))  # Output: 2</a:t>
            </a:r>
          </a:p>
          <a:p>
            <a:pPr fontAlgn="base"/>
            <a:r>
              <a:rPr lang="en-US" sz="2000" dirty="0"/>
              <a:t>print(</a:t>
            </a:r>
            <a:r>
              <a:rPr lang="en-US" sz="2000" dirty="0" err="1"/>
              <a:t>my_tuple.index</a:t>
            </a:r>
            <a:r>
              <a:rPr lang="en-US" sz="2000" dirty="0"/>
              <a:t>('l'))  # Output: 3</a:t>
            </a:r>
          </a:p>
          <a:p>
            <a:pPr fontAlgn="base"/>
            <a:endParaRPr lang="en-IN" sz="2000" dirty="0"/>
          </a:p>
          <a:p>
            <a:pPr fontAlgn="base"/>
            <a:r>
              <a:rPr lang="en-US" sz="2000" b="1" dirty="0" err="1"/>
              <a:t>Tuple</a:t>
            </a:r>
            <a:r>
              <a:rPr lang="en-US" sz="2000" b="1" dirty="0"/>
              <a:t> Membership Test</a:t>
            </a:r>
          </a:p>
          <a:p>
            <a:pPr fontAlgn="base"/>
            <a:r>
              <a:rPr lang="en-US" sz="2000" dirty="0" err="1"/>
              <a:t>my_tuple</a:t>
            </a:r>
            <a:r>
              <a:rPr lang="en-US" sz="2000" dirty="0"/>
              <a:t> = ('</a:t>
            </a:r>
            <a:r>
              <a:rPr lang="en-US" sz="2000" dirty="0" err="1"/>
              <a:t>a','p','p','l','e</a:t>
            </a:r>
            <a:r>
              <a:rPr lang="en-US" sz="2000" dirty="0"/>
              <a:t>',)</a:t>
            </a:r>
          </a:p>
          <a:p>
            <a:pPr fontAlgn="base"/>
            <a:endParaRPr lang="en-US" sz="2000" dirty="0"/>
          </a:p>
          <a:p>
            <a:pPr fontAlgn="base"/>
            <a:r>
              <a:rPr lang="en-US" sz="2000" b="1" dirty="0"/>
              <a:t># In operation</a:t>
            </a:r>
          </a:p>
          <a:p>
            <a:pPr fontAlgn="base"/>
            <a:r>
              <a:rPr lang="en-US" sz="2000" b="1" dirty="0"/>
              <a:t># Output: True</a:t>
            </a:r>
          </a:p>
          <a:p>
            <a:pPr fontAlgn="base"/>
            <a:r>
              <a:rPr lang="en-US" sz="2000" dirty="0"/>
              <a:t>print('a' in </a:t>
            </a:r>
            <a:r>
              <a:rPr lang="en-US" sz="2000" dirty="0" err="1"/>
              <a:t>my_tuple</a:t>
            </a:r>
            <a:r>
              <a:rPr lang="en-US" sz="2000" dirty="0"/>
              <a:t>)</a:t>
            </a:r>
          </a:p>
          <a:p>
            <a:pPr fontAlgn="base"/>
            <a:endParaRPr lang="en-US" sz="2000" dirty="0"/>
          </a:p>
          <a:p>
            <a:pPr fontAlgn="base"/>
            <a:r>
              <a:rPr lang="en-US" sz="2000" b="1" dirty="0"/>
              <a:t># Output: False</a:t>
            </a:r>
          </a:p>
          <a:p>
            <a:pPr fontAlgn="base"/>
            <a:r>
              <a:rPr lang="en-US" sz="2000" dirty="0"/>
              <a:t>print('b' in </a:t>
            </a:r>
            <a:r>
              <a:rPr lang="en-US" sz="2000" dirty="0" err="1"/>
              <a:t>my_tuple</a:t>
            </a:r>
            <a:r>
              <a:rPr lang="en-US" sz="2000" dirty="0"/>
              <a:t>)</a:t>
            </a:r>
          </a:p>
          <a:p>
            <a:pPr fontAlgn="base"/>
            <a:endParaRPr lang="en-US" sz="2000" dirty="0"/>
          </a:p>
          <a:p>
            <a:pPr fontAlgn="base"/>
            <a:r>
              <a:rPr lang="en-US" sz="2000" b="1" dirty="0"/>
              <a:t># Not in operation</a:t>
            </a:r>
          </a:p>
          <a:p>
            <a:pPr fontAlgn="base"/>
            <a:r>
              <a:rPr lang="en-US" sz="2000" b="1" dirty="0"/>
              <a:t># Output: True</a:t>
            </a:r>
          </a:p>
          <a:p>
            <a:pPr fontAlgn="base"/>
            <a:r>
              <a:rPr lang="en-US" sz="2000" dirty="0"/>
              <a:t>print('g' not in </a:t>
            </a:r>
            <a:r>
              <a:rPr lang="en-US" sz="2000" dirty="0" err="1"/>
              <a:t>my_tuple</a:t>
            </a:r>
            <a:r>
              <a:rPr lang="en-US" sz="2000" dirty="0"/>
              <a:t>)</a:t>
            </a:r>
          </a:p>
        </p:txBody>
      </p:sp>
    </p:spTree>
  </p:cSld>
  <p:clrMapOvr>
    <a:masterClrMapping/>
  </p:clrMapOvr>
  <p:transition advTm="1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458200" cy="5909310"/>
          </a:xfrm>
          <a:prstGeom prst="rect">
            <a:avLst/>
          </a:prstGeom>
          <a:noFill/>
        </p:spPr>
        <p:txBody>
          <a:bodyPr wrap="square" rtlCol="0">
            <a:spAutoFit/>
          </a:bodyPr>
          <a:lstStyle/>
          <a:p>
            <a:pPr fontAlgn="base"/>
            <a:r>
              <a:rPr lang="en-US" sz="2000" b="1" dirty="0"/>
              <a:t>What is String in Python?</a:t>
            </a:r>
          </a:p>
          <a:p>
            <a:pPr fontAlgn="base"/>
            <a:r>
              <a:rPr lang="en-US" sz="2000" dirty="0"/>
              <a:t>A string is a sequence of characters.</a:t>
            </a:r>
          </a:p>
          <a:p>
            <a:pPr fontAlgn="base"/>
            <a:r>
              <a:rPr lang="en-US" sz="2000" dirty="0"/>
              <a:t>A character is simply a symbol. For example, the English language has 26 characters</a:t>
            </a:r>
          </a:p>
          <a:p>
            <a:pPr fontAlgn="base"/>
            <a:endParaRPr lang="en-IN" sz="2000" dirty="0"/>
          </a:p>
          <a:p>
            <a:r>
              <a:rPr lang="en-US" sz="2000" b="1" dirty="0"/>
              <a:t>How to create a string in Python?</a:t>
            </a:r>
          </a:p>
          <a:p>
            <a:endParaRPr lang="en-US" sz="2000" b="1" dirty="0"/>
          </a:p>
          <a:p>
            <a:r>
              <a:rPr lang="en-US" sz="2000" b="1" dirty="0"/>
              <a:t># all of the following are equivalent</a:t>
            </a:r>
          </a:p>
          <a:p>
            <a:r>
              <a:rPr lang="en-US" sz="2000" dirty="0" err="1"/>
              <a:t>my_string</a:t>
            </a:r>
            <a:r>
              <a:rPr lang="en-US" sz="2000" dirty="0"/>
              <a:t> = 'Hello'</a:t>
            </a:r>
          </a:p>
          <a:p>
            <a:r>
              <a:rPr lang="en-US" sz="2000" dirty="0"/>
              <a:t>print(</a:t>
            </a:r>
            <a:r>
              <a:rPr lang="en-US" sz="2000" dirty="0" err="1"/>
              <a:t>my_string</a:t>
            </a:r>
            <a:r>
              <a:rPr lang="en-US" sz="2000" dirty="0"/>
              <a:t>)</a:t>
            </a:r>
          </a:p>
          <a:p>
            <a:r>
              <a:rPr lang="en-US" sz="2000" dirty="0" err="1"/>
              <a:t>my_string</a:t>
            </a:r>
            <a:r>
              <a:rPr lang="en-US" sz="2000" dirty="0"/>
              <a:t> = "Hello"</a:t>
            </a:r>
          </a:p>
          <a:p>
            <a:r>
              <a:rPr lang="en-US" sz="2000" dirty="0"/>
              <a:t>print(</a:t>
            </a:r>
            <a:r>
              <a:rPr lang="en-US" sz="2000" dirty="0" err="1"/>
              <a:t>my_string</a:t>
            </a:r>
            <a:r>
              <a:rPr lang="en-US" sz="2000" dirty="0"/>
              <a:t>)</a:t>
            </a:r>
          </a:p>
          <a:p>
            <a:r>
              <a:rPr lang="en-US" sz="2000" dirty="0" err="1"/>
              <a:t>my_string</a:t>
            </a:r>
            <a:r>
              <a:rPr lang="en-US" sz="2000" dirty="0"/>
              <a:t> = '''Hello'''</a:t>
            </a:r>
          </a:p>
          <a:p>
            <a:r>
              <a:rPr lang="en-US" sz="2000" dirty="0"/>
              <a:t>print(</a:t>
            </a:r>
            <a:r>
              <a:rPr lang="en-US" sz="2000" dirty="0" err="1"/>
              <a:t>my_string</a:t>
            </a:r>
            <a:r>
              <a:rPr lang="en-US" sz="2000" dirty="0"/>
              <a:t>)</a:t>
            </a:r>
            <a:endParaRPr lang="en-US" sz="2000" b="1" dirty="0"/>
          </a:p>
          <a:p>
            <a:r>
              <a:rPr lang="en-US" sz="2000" b="1" dirty="0"/>
              <a:t># triple quotes string can extend multiple lines</a:t>
            </a:r>
          </a:p>
          <a:p>
            <a:r>
              <a:rPr lang="en-US" sz="2000" dirty="0" err="1"/>
              <a:t>my_string</a:t>
            </a:r>
            <a:r>
              <a:rPr lang="en-US" sz="2000" dirty="0"/>
              <a:t> = """Hello, welcome to</a:t>
            </a:r>
          </a:p>
          <a:p>
            <a:r>
              <a:rPr lang="en-US" sz="2000" dirty="0"/>
              <a:t>           the world of Python"""</a:t>
            </a:r>
          </a:p>
          <a:p>
            <a:r>
              <a:rPr lang="en-US" sz="2000" dirty="0"/>
              <a:t>print(</a:t>
            </a:r>
            <a:r>
              <a:rPr lang="en-US" sz="2000" dirty="0" err="1"/>
              <a:t>my_string</a:t>
            </a:r>
            <a:r>
              <a:rPr lang="en-US" sz="2000" dirty="0"/>
              <a:t>)</a:t>
            </a:r>
          </a:p>
          <a:p>
            <a:endParaRPr lang="en-US" dirty="0"/>
          </a:p>
        </p:txBody>
      </p:sp>
    </p:spTree>
  </p:cSld>
  <p:clrMapOvr>
    <a:masterClrMapping/>
  </p:clrMapOvr>
  <p:transition advTm="1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1"/>
            <a:ext cx="8458200" cy="6678751"/>
          </a:xfrm>
          <a:prstGeom prst="rect">
            <a:avLst/>
          </a:prstGeom>
          <a:noFill/>
        </p:spPr>
        <p:txBody>
          <a:bodyPr wrap="square" rtlCol="0">
            <a:spAutoFit/>
          </a:bodyPr>
          <a:lstStyle/>
          <a:p>
            <a:pPr algn="ctr"/>
            <a:r>
              <a:rPr lang="en-US" sz="3600" b="1" dirty="0"/>
              <a:t>PYTHON LIST</a:t>
            </a:r>
          </a:p>
          <a:p>
            <a:r>
              <a:rPr lang="en-US" sz="2400" b="1" dirty="0"/>
              <a:t>How to create a list?</a:t>
            </a:r>
            <a:endParaRPr lang="en-US" sz="1600" b="1" dirty="0"/>
          </a:p>
          <a:p>
            <a:pPr fontAlgn="base">
              <a:buFont typeface="Wingdings" pitchFamily="2" charset="2"/>
              <a:buChar char="Ø"/>
            </a:pPr>
            <a:r>
              <a:rPr lang="en-US" sz="2400" dirty="0"/>
              <a:t>In Python programming, a list is created by placing all the items (elements) inside a square bracket [ ], separated by commas.</a:t>
            </a:r>
          </a:p>
          <a:p>
            <a:pPr fontAlgn="base">
              <a:buFont typeface="Wingdings" pitchFamily="2" charset="2"/>
              <a:buChar char="Ø"/>
            </a:pPr>
            <a:r>
              <a:rPr lang="en-US" sz="2400" dirty="0"/>
              <a:t>It can have any number of items and they may be of different types (integer, float, string etc.).</a:t>
            </a:r>
            <a:endParaRPr lang="en-IN" sz="1600" dirty="0"/>
          </a:p>
          <a:p>
            <a:pPr fontAlgn="base"/>
            <a:r>
              <a:rPr lang="en-US" sz="2000" b="1" dirty="0"/>
              <a:t># empty list</a:t>
            </a:r>
          </a:p>
          <a:p>
            <a:pPr fontAlgn="base"/>
            <a:r>
              <a:rPr lang="en-US" sz="2000" dirty="0" err="1"/>
              <a:t>my_list</a:t>
            </a:r>
            <a:r>
              <a:rPr lang="en-US" sz="2000" dirty="0"/>
              <a:t> = []</a:t>
            </a:r>
          </a:p>
          <a:p>
            <a:pPr fontAlgn="base"/>
            <a:r>
              <a:rPr lang="en-US" sz="2000" b="1" dirty="0"/>
              <a:t># list of integers</a:t>
            </a:r>
          </a:p>
          <a:p>
            <a:pPr fontAlgn="base"/>
            <a:r>
              <a:rPr lang="en-US" sz="2000" dirty="0" err="1"/>
              <a:t>my_list</a:t>
            </a:r>
            <a:r>
              <a:rPr lang="en-US" sz="2000" dirty="0"/>
              <a:t> = [1, 2, 3]</a:t>
            </a:r>
          </a:p>
          <a:p>
            <a:pPr fontAlgn="base"/>
            <a:r>
              <a:rPr lang="en-US" sz="2000" b="1" dirty="0"/>
              <a:t># list with mixed </a:t>
            </a:r>
            <a:r>
              <a:rPr lang="en-US" sz="2000" b="1" dirty="0" err="1"/>
              <a:t>datatypes</a:t>
            </a:r>
            <a:endParaRPr lang="en-US" sz="2000" b="1" dirty="0"/>
          </a:p>
          <a:p>
            <a:pPr fontAlgn="base"/>
            <a:r>
              <a:rPr lang="en-US" sz="2000" dirty="0" err="1"/>
              <a:t>my_list</a:t>
            </a:r>
            <a:r>
              <a:rPr lang="en-US" sz="2000" dirty="0"/>
              <a:t> = [1, "Hello", 3.4]</a:t>
            </a:r>
            <a:endParaRPr lang="en-IN" sz="2000" dirty="0"/>
          </a:p>
          <a:p>
            <a:pPr fontAlgn="base"/>
            <a:r>
              <a:rPr lang="en-US" sz="2000" dirty="0"/>
              <a:t>Also, a list can even have another list as an item. This is called nested list.</a:t>
            </a:r>
          </a:p>
          <a:p>
            <a:pPr fontAlgn="base"/>
            <a:r>
              <a:rPr lang="en-US" sz="2000" b="1" dirty="0"/>
              <a:t># nested list </a:t>
            </a:r>
            <a:r>
              <a:rPr lang="en-US" sz="2000" dirty="0" err="1"/>
              <a:t>my_list</a:t>
            </a:r>
            <a:r>
              <a:rPr lang="en-US" sz="2000" dirty="0"/>
              <a:t> = ["mouse", [8, 4, 6], ['a']]</a:t>
            </a:r>
          </a:p>
          <a:p>
            <a:endParaRPr lang="en-IN" sz="1600" dirty="0"/>
          </a:p>
          <a:p>
            <a:endParaRPr lang="en-US" sz="1600" dirty="0"/>
          </a:p>
          <a:p>
            <a:endParaRPr lang="en-IN" sz="1400" dirty="0"/>
          </a:p>
          <a:p>
            <a:endParaRPr lang="en-US" sz="1600" dirty="0"/>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458200" cy="6555641"/>
          </a:xfrm>
          <a:prstGeom prst="rect">
            <a:avLst/>
          </a:prstGeom>
          <a:noFill/>
        </p:spPr>
        <p:txBody>
          <a:bodyPr wrap="square" rtlCol="0">
            <a:spAutoFit/>
          </a:bodyPr>
          <a:lstStyle/>
          <a:p>
            <a:r>
              <a:rPr lang="en-US" sz="2000" b="1" dirty="0"/>
              <a:t>How to access characters in a string?</a:t>
            </a:r>
            <a:endParaRPr lang="en-IN" sz="2000" dirty="0"/>
          </a:p>
          <a:p>
            <a:r>
              <a:rPr lang="en-US" sz="2000" dirty="0" err="1"/>
              <a:t>str</a:t>
            </a:r>
            <a:r>
              <a:rPr lang="en-US" sz="2000" dirty="0"/>
              <a:t> = '</a:t>
            </a:r>
            <a:r>
              <a:rPr lang="en-US" sz="2000" dirty="0" err="1"/>
              <a:t>programiz</a:t>
            </a:r>
            <a:r>
              <a:rPr lang="en-US" sz="2000" dirty="0"/>
              <a:t>'</a:t>
            </a:r>
          </a:p>
          <a:p>
            <a:r>
              <a:rPr lang="en-US" sz="2000" dirty="0"/>
              <a:t>print('</a:t>
            </a:r>
            <a:r>
              <a:rPr lang="en-US" sz="2000" dirty="0" err="1"/>
              <a:t>str</a:t>
            </a:r>
            <a:r>
              <a:rPr lang="en-US" sz="2000" dirty="0"/>
              <a:t> = ', </a:t>
            </a:r>
            <a:r>
              <a:rPr lang="en-US" sz="2000" dirty="0" err="1"/>
              <a:t>str</a:t>
            </a:r>
            <a:r>
              <a:rPr lang="en-US" sz="2000" dirty="0"/>
              <a:t>)</a:t>
            </a:r>
          </a:p>
          <a:p>
            <a:r>
              <a:rPr lang="en-US" sz="2000" b="1" dirty="0"/>
              <a:t>#first character</a:t>
            </a:r>
          </a:p>
          <a:p>
            <a:r>
              <a:rPr lang="en-US" sz="2000" dirty="0"/>
              <a:t>print('</a:t>
            </a:r>
            <a:r>
              <a:rPr lang="en-US" sz="2000" dirty="0" err="1"/>
              <a:t>str</a:t>
            </a:r>
            <a:r>
              <a:rPr lang="en-US" sz="2000" dirty="0"/>
              <a:t>[0] = ', </a:t>
            </a:r>
            <a:r>
              <a:rPr lang="en-US" sz="2000" dirty="0" err="1"/>
              <a:t>str</a:t>
            </a:r>
            <a:r>
              <a:rPr lang="en-US" sz="2000" dirty="0"/>
              <a:t>[0])</a:t>
            </a:r>
          </a:p>
          <a:p>
            <a:r>
              <a:rPr lang="en-US" sz="2000" b="1" dirty="0"/>
              <a:t>#last character</a:t>
            </a:r>
          </a:p>
          <a:p>
            <a:r>
              <a:rPr lang="en-US" sz="2000" dirty="0"/>
              <a:t>print('</a:t>
            </a:r>
            <a:r>
              <a:rPr lang="en-US" sz="2000" dirty="0" err="1"/>
              <a:t>str</a:t>
            </a:r>
            <a:r>
              <a:rPr lang="en-US" sz="2000" dirty="0"/>
              <a:t>[-1] = ', </a:t>
            </a:r>
            <a:r>
              <a:rPr lang="en-US" sz="2000" dirty="0" err="1"/>
              <a:t>str</a:t>
            </a:r>
            <a:r>
              <a:rPr lang="en-US" sz="2000" dirty="0"/>
              <a:t>[-1])</a:t>
            </a:r>
            <a:endParaRPr lang="en-US" sz="2000" b="1" dirty="0"/>
          </a:p>
          <a:p>
            <a:r>
              <a:rPr lang="en-US" sz="2000" b="1" dirty="0"/>
              <a:t>#slicing 2nd to 5th character</a:t>
            </a:r>
          </a:p>
          <a:p>
            <a:r>
              <a:rPr lang="en-US" sz="2000" dirty="0"/>
              <a:t>print('</a:t>
            </a:r>
            <a:r>
              <a:rPr lang="en-US" sz="2000" dirty="0" err="1"/>
              <a:t>str</a:t>
            </a:r>
            <a:r>
              <a:rPr lang="en-US" sz="2000" dirty="0"/>
              <a:t>[1:5] = ', </a:t>
            </a:r>
            <a:r>
              <a:rPr lang="en-US" sz="2000" dirty="0" err="1"/>
              <a:t>str</a:t>
            </a:r>
            <a:r>
              <a:rPr lang="en-US" sz="2000" dirty="0"/>
              <a:t>[1:5])</a:t>
            </a:r>
            <a:endParaRPr lang="en-US" sz="2000" b="1" dirty="0"/>
          </a:p>
          <a:p>
            <a:r>
              <a:rPr lang="en-US" sz="2000" b="1" dirty="0"/>
              <a:t>#slicing 6th to 2nd last character</a:t>
            </a:r>
          </a:p>
          <a:p>
            <a:r>
              <a:rPr lang="en-US" sz="2000" dirty="0"/>
              <a:t>print('</a:t>
            </a:r>
            <a:r>
              <a:rPr lang="en-US" sz="2000" dirty="0" err="1"/>
              <a:t>str</a:t>
            </a:r>
            <a:r>
              <a:rPr lang="en-US" sz="2000" dirty="0"/>
              <a:t>[5:-2] = ', </a:t>
            </a:r>
            <a:r>
              <a:rPr lang="en-US" sz="2000" dirty="0" err="1"/>
              <a:t>str</a:t>
            </a:r>
            <a:r>
              <a:rPr lang="en-US" sz="2000" dirty="0"/>
              <a:t>[5:-2])</a:t>
            </a:r>
            <a:endParaRPr lang="en-IN" sz="2000" dirty="0"/>
          </a:p>
          <a:p>
            <a:pPr fontAlgn="base"/>
            <a:r>
              <a:rPr lang="en-US" sz="2000" b="1" dirty="0"/>
              <a:t># index must be in range</a:t>
            </a:r>
          </a:p>
          <a:p>
            <a:pPr fontAlgn="base"/>
            <a:r>
              <a:rPr lang="en-US" sz="2000" dirty="0"/>
              <a:t>&gt;&gt;&gt; </a:t>
            </a:r>
            <a:r>
              <a:rPr lang="en-US" sz="2000" dirty="0" err="1"/>
              <a:t>my_string</a:t>
            </a:r>
            <a:r>
              <a:rPr lang="en-US" sz="2000" dirty="0"/>
              <a:t>[15] </a:t>
            </a:r>
          </a:p>
          <a:p>
            <a:pPr fontAlgn="base"/>
            <a:r>
              <a:rPr lang="en-US" sz="2000" dirty="0"/>
              <a:t>…</a:t>
            </a:r>
          </a:p>
          <a:p>
            <a:pPr fontAlgn="base"/>
            <a:r>
              <a:rPr lang="en-US" sz="2000" dirty="0" err="1"/>
              <a:t>IndexError</a:t>
            </a:r>
            <a:r>
              <a:rPr lang="en-US" sz="2000" dirty="0"/>
              <a:t>: string index out of range</a:t>
            </a:r>
          </a:p>
          <a:p>
            <a:pPr fontAlgn="base"/>
            <a:r>
              <a:rPr lang="en-US" sz="2000" b="1" dirty="0"/>
              <a:t># index must be an integer</a:t>
            </a:r>
          </a:p>
          <a:p>
            <a:pPr fontAlgn="base"/>
            <a:r>
              <a:rPr lang="en-US" sz="2000" dirty="0"/>
              <a:t>&gt;&gt;&gt; </a:t>
            </a:r>
            <a:r>
              <a:rPr lang="en-US" sz="2000" dirty="0" err="1"/>
              <a:t>my_string</a:t>
            </a:r>
            <a:r>
              <a:rPr lang="en-US" sz="2000" dirty="0"/>
              <a:t>[1.5] </a:t>
            </a:r>
          </a:p>
          <a:p>
            <a:pPr fontAlgn="base"/>
            <a:r>
              <a:rPr lang="en-US" sz="2000" dirty="0"/>
              <a:t>...</a:t>
            </a:r>
          </a:p>
          <a:p>
            <a:pPr fontAlgn="base"/>
            <a:r>
              <a:rPr lang="en-US" sz="2000" dirty="0" err="1"/>
              <a:t>TypeError</a:t>
            </a:r>
            <a:r>
              <a:rPr lang="en-US" sz="2000" dirty="0"/>
              <a:t>: string indices must be integers</a:t>
            </a:r>
          </a:p>
          <a:p>
            <a:br>
              <a:rPr lang="en-US" sz="2000" dirty="0"/>
            </a:br>
            <a:endParaRPr lang="en-US" sz="2000" dirty="0"/>
          </a:p>
        </p:txBody>
      </p:sp>
    </p:spTree>
  </p:cSld>
  <p:clrMapOvr>
    <a:masterClrMapping/>
  </p:clrMapOvr>
  <p:transition advTm="1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1"/>
            <a:ext cx="8686800" cy="6740307"/>
          </a:xfrm>
          <a:prstGeom prst="rect">
            <a:avLst/>
          </a:prstGeom>
          <a:noFill/>
        </p:spPr>
        <p:txBody>
          <a:bodyPr wrap="square" rtlCol="0">
            <a:spAutoFit/>
          </a:bodyPr>
          <a:lstStyle/>
          <a:p>
            <a:r>
              <a:rPr lang="en-US" sz="2400" b="1" dirty="0"/>
              <a:t>How to change or delete a string?</a:t>
            </a:r>
          </a:p>
          <a:p>
            <a:endParaRPr lang="en-IN" sz="2400" dirty="0"/>
          </a:p>
          <a:p>
            <a:pPr fontAlgn="base"/>
            <a:r>
              <a:rPr lang="en-US" sz="2400" dirty="0"/>
              <a:t>&gt;&gt;&gt; </a:t>
            </a:r>
            <a:r>
              <a:rPr lang="en-US" sz="2400" dirty="0" err="1"/>
              <a:t>my_string</a:t>
            </a:r>
            <a:r>
              <a:rPr lang="en-US" sz="2400" dirty="0"/>
              <a:t> = '</a:t>
            </a:r>
            <a:r>
              <a:rPr lang="en-US" sz="2400" dirty="0" err="1"/>
              <a:t>programiz</a:t>
            </a:r>
            <a:r>
              <a:rPr lang="en-US" sz="2400" dirty="0"/>
              <a:t>'</a:t>
            </a:r>
          </a:p>
          <a:p>
            <a:pPr fontAlgn="base"/>
            <a:r>
              <a:rPr lang="en-US" sz="2400" dirty="0"/>
              <a:t>&gt;&gt;&gt; </a:t>
            </a:r>
            <a:r>
              <a:rPr lang="en-US" sz="2400" dirty="0" err="1"/>
              <a:t>my_string</a:t>
            </a:r>
            <a:r>
              <a:rPr lang="en-US" sz="2400" dirty="0"/>
              <a:t>[5] = 'a'</a:t>
            </a:r>
          </a:p>
          <a:p>
            <a:pPr fontAlgn="base"/>
            <a:r>
              <a:rPr lang="en-US" sz="2400" dirty="0"/>
              <a:t>...</a:t>
            </a:r>
          </a:p>
          <a:p>
            <a:pPr fontAlgn="base"/>
            <a:r>
              <a:rPr lang="en-US" sz="2400" dirty="0" err="1"/>
              <a:t>TypeError</a:t>
            </a:r>
            <a:r>
              <a:rPr lang="en-US" sz="2400" dirty="0"/>
              <a:t>: '</a:t>
            </a:r>
            <a:r>
              <a:rPr lang="en-US" sz="2400" dirty="0" err="1"/>
              <a:t>str</a:t>
            </a:r>
            <a:r>
              <a:rPr lang="en-US" sz="2400" dirty="0"/>
              <a:t>' object does not support item assignment</a:t>
            </a:r>
          </a:p>
          <a:p>
            <a:pPr fontAlgn="base"/>
            <a:r>
              <a:rPr lang="en-US" sz="2400" dirty="0"/>
              <a:t>&gt;&gt;&gt; </a:t>
            </a:r>
            <a:r>
              <a:rPr lang="en-US" sz="2400" dirty="0" err="1"/>
              <a:t>my_string</a:t>
            </a:r>
            <a:r>
              <a:rPr lang="en-US" sz="2400" dirty="0"/>
              <a:t> = 'Python'</a:t>
            </a:r>
          </a:p>
          <a:p>
            <a:pPr fontAlgn="base"/>
            <a:r>
              <a:rPr lang="en-US" sz="2400" dirty="0"/>
              <a:t>&gt;&gt;&gt; </a:t>
            </a:r>
            <a:r>
              <a:rPr lang="en-US" sz="2400" dirty="0" err="1"/>
              <a:t>my_string</a:t>
            </a:r>
            <a:endParaRPr lang="en-US" sz="2400" dirty="0"/>
          </a:p>
          <a:p>
            <a:pPr fontAlgn="base"/>
            <a:r>
              <a:rPr lang="en-US" sz="2400" dirty="0"/>
              <a:t>'Python'</a:t>
            </a:r>
          </a:p>
          <a:p>
            <a:endParaRPr lang="en-IN" sz="2400" dirty="0"/>
          </a:p>
          <a:p>
            <a:pPr fontAlgn="base"/>
            <a:r>
              <a:rPr lang="en-US" sz="2400" dirty="0"/>
              <a:t>&gt;&gt;&gt; del </a:t>
            </a:r>
            <a:r>
              <a:rPr lang="en-US" sz="2400" dirty="0" err="1"/>
              <a:t>my_string</a:t>
            </a:r>
            <a:r>
              <a:rPr lang="en-US" sz="2400" dirty="0"/>
              <a:t>[1]</a:t>
            </a:r>
          </a:p>
          <a:p>
            <a:pPr fontAlgn="base"/>
            <a:r>
              <a:rPr lang="en-US" sz="2400" dirty="0"/>
              <a:t>...</a:t>
            </a:r>
          </a:p>
          <a:p>
            <a:pPr fontAlgn="base"/>
            <a:r>
              <a:rPr lang="en-US" sz="2400" dirty="0" err="1"/>
              <a:t>TypeError</a:t>
            </a:r>
            <a:r>
              <a:rPr lang="en-US" sz="2400" dirty="0"/>
              <a:t>: '</a:t>
            </a:r>
            <a:r>
              <a:rPr lang="en-US" sz="2400" dirty="0" err="1"/>
              <a:t>str</a:t>
            </a:r>
            <a:r>
              <a:rPr lang="en-US" sz="2400" dirty="0"/>
              <a:t>' object doesn't support item deletion</a:t>
            </a:r>
          </a:p>
          <a:p>
            <a:pPr fontAlgn="base"/>
            <a:r>
              <a:rPr lang="en-US" sz="2400" dirty="0"/>
              <a:t>&gt;&gt;&gt; del </a:t>
            </a:r>
            <a:r>
              <a:rPr lang="en-US" sz="2400" dirty="0" err="1"/>
              <a:t>my_string</a:t>
            </a:r>
            <a:endParaRPr lang="en-US" sz="2400" dirty="0"/>
          </a:p>
          <a:p>
            <a:pPr fontAlgn="base"/>
            <a:r>
              <a:rPr lang="en-US" sz="2400" dirty="0"/>
              <a:t>&gt;&gt;&gt; </a:t>
            </a:r>
            <a:r>
              <a:rPr lang="en-US" sz="2400" dirty="0" err="1"/>
              <a:t>my_string</a:t>
            </a:r>
            <a:endParaRPr lang="en-US" sz="2400" dirty="0"/>
          </a:p>
          <a:p>
            <a:pPr fontAlgn="base"/>
            <a:r>
              <a:rPr lang="en-US" sz="2400" dirty="0"/>
              <a:t>...</a:t>
            </a:r>
          </a:p>
          <a:p>
            <a:pPr fontAlgn="base"/>
            <a:r>
              <a:rPr lang="en-US" sz="2400" dirty="0" err="1"/>
              <a:t>NameError</a:t>
            </a:r>
            <a:r>
              <a:rPr lang="en-US" sz="2400" dirty="0"/>
              <a:t>: name '</a:t>
            </a:r>
            <a:r>
              <a:rPr lang="en-US" sz="2400" dirty="0" err="1"/>
              <a:t>my_string</a:t>
            </a:r>
            <a:r>
              <a:rPr lang="en-US" sz="2400" dirty="0"/>
              <a:t>' is not defined</a:t>
            </a:r>
          </a:p>
          <a:p>
            <a:endParaRPr lang="en-US" sz="2400" dirty="0"/>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1"/>
            <a:ext cx="8305800" cy="6647974"/>
          </a:xfrm>
          <a:prstGeom prst="rect">
            <a:avLst/>
          </a:prstGeom>
          <a:noFill/>
        </p:spPr>
        <p:txBody>
          <a:bodyPr wrap="square" rtlCol="0">
            <a:spAutoFit/>
          </a:bodyPr>
          <a:lstStyle/>
          <a:p>
            <a:pPr algn="ctr"/>
            <a:r>
              <a:rPr lang="en-US" sz="2400" b="1" dirty="0"/>
              <a:t>Python String Operations</a:t>
            </a:r>
          </a:p>
          <a:p>
            <a:endParaRPr lang="en-IN" sz="2400" dirty="0"/>
          </a:p>
          <a:p>
            <a:r>
              <a:rPr lang="en-US" sz="2400" dirty="0"/>
              <a:t>str1 = 'Hello'</a:t>
            </a:r>
          </a:p>
          <a:p>
            <a:r>
              <a:rPr lang="en-US" sz="2400" dirty="0"/>
              <a:t>str2 ='World!'</a:t>
            </a:r>
          </a:p>
          <a:p>
            <a:endParaRPr lang="en-US" sz="2400" dirty="0"/>
          </a:p>
          <a:p>
            <a:r>
              <a:rPr lang="en-US" sz="2400" b="1" dirty="0"/>
              <a:t># using +</a:t>
            </a:r>
          </a:p>
          <a:p>
            <a:r>
              <a:rPr lang="en-US" sz="2400" dirty="0"/>
              <a:t>print('str1 + str2 = ', str1 + str2)</a:t>
            </a:r>
          </a:p>
          <a:p>
            <a:endParaRPr lang="en-US" sz="2400" b="1" dirty="0"/>
          </a:p>
          <a:p>
            <a:r>
              <a:rPr lang="en-US" sz="2400" b="1" dirty="0"/>
              <a:t># using *</a:t>
            </a:r>
          </a:p>
          <a:p>
            <a:r>
              <a:rPr lang="en-US" sz="2400" dirty="0"/>
              <a:t>print('str1 * 3 =', str1 * 3)</a:t>
            </a:r>
          </a:p>
          <a:p>
            <a:endParaRPr lang="en-IN" sz="2400" dirty="0"/>
          </a:p>
          <a:p>
            <a:r>
              <a:rPr lang="en-US" sz="2400" b="1" dirty="0"/>
              <a:t>Iterating Through String</a:t>
            </a:r>
          </a:p>
          <a:p>
            <a:r>
              <a:rPr lang="en-US" sz="2400" dirty="0"/>
              <a:t>count = 0</a:t>
            </a:r>
          </a:p>
          <a:p>
            <a:r>
              <a:rPr lang="en-US" sz="2400" dirty="0"/>
              <a:t>for letter in 'Hello World':</a:t>
            </a:r>
          </a:p>
          <a:p>
            <a:r>
              <a:rPr lang="en-US" sz="2400" dirty="0"/>
              <a:t>    if(letter == 'l'):</a:t>
            </a:r>
          </a:p>
          <a:p>
            <a:r>
              <a:rPr lang="en-US" sz="2400" dirty="0"/>
              <a:t>        count += 1</a:t>
            </a:r>
          </a:p>
          <a:p>
            <a:r>
              <a:rPr lang="en-US" sz="2400" dirty="0"/>
              <a:t>print(</a:t>
            </a:r>
            <a:r>
              <a:rPr lang="en-US" sz="2400" dirty="0" err="1"/>
              <a:t>count,'letters</a:t>
            </a:r>
            <a:r>
              <a:rPr lang="en-US" sz="2400" dirty="0"/>
              <a:t> found')</a:t>
            </a:r>
          </a:p>
          <a:p>
            <a:endParaRPr lang="en-US" dirty="0"/>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2400"/>
            <a:ext cx="8077200" cy="6370975"/>
          </a:xfrm>
          <a:prstGeom prst="rect">
            <a:avLst/>
          </a:prstGeom>
          <a:noFill/>
        </p:spPr>
        <p:txBody>
          <a:bodyPr wrap="square" rtlCol="0">
            <a:spAutoFit/>
          </a:bodyPr>
          <a:lstStyle/>
          <a:p>
            <a:pPr algn="ctr"/>
            <a:r>
              <a:rPr lang="en-US" sz="2400" b="1" dirty="0"/>
              <a:t>String Membership Test</a:t>
            </a:r>
          </a:p>
          <a:p>
            <a:endParaRPr lang="en-IN" sz="2400" dirty="0"/>
          </a:p>
          <a:p>
            <a:pPr fontAlgn="base"/>
            <a:r>
              <a:rPr lang="en-US" sz="2400" dirty="0"/>
              <a:t>&gt;&gt;&gt; 'a' in 'program'</a:t>
            </a:r>
          </a:p>
          <a:p>
            <a:pPr fontAlgn="base"/>
            <a:r>
              <a:rPr lang="en-US" sz="2400" dirty="0"/>
              <a:t>True</a:t>
            </a:r>
          </a:p>
          <a:p>
            <a:pPr fontAlgn="base"/>
            <a:r>
              <a:rPr lang="en-US" sz="2400" dirty="0"/>
              <a:t>&gt;&gt;&gt; 'at' not in 'battle'</a:t>
            </a:r>
          </a:p>
          <a:p>
            <a:pPr fontAlgn="base"/>
            <a:r>
              <a:rPr lang="en-US" sz="2400" dirty="0"/>
              <a:t>False</a:t>
            </a:r>
          </a:p>
          <a:p>
            <a:endParaRPr lang="en-IN" sz="2400" dirty="0"/>
          </a:p>
          <a:p>
            <a:r>
              <a:rPr lang="en-US" sz="2400" b="1" dirty="0"/>
              <a:t>Built-in functions to Work with Python</a:t>
            </a:r>
          </a:p>
          <a:p>
            <a:endParaRPr lang="en-IN" sz="2400" dirty="0"/>
          </a:p>
          <a:p>
            <a:r>
              <a:rPr lang="en-US" sz="2400" dirty="0" err="1"/>
              <a:t>str</a:t>
            </a:r>
            <a:r>
              <a:rPr lang="en-US" sz="2400" dirty="0"/>
              <a:t> = 'cold'</a:t>
            </a:r>
          </a:p>
          <a:p>
            <a:endParaRPr lang="en-US" sz="2400" dirty="0"/>
          </a:p>
          <a:p>
            <a:r>
              <a:rPr lang="en-US" sz="2400" b="1" dirty="0"/>
              <a:t># enumerate()</a:t>
            </a:r>
          </a:p>
          <a:p>
            <a:r>
              <a:rPr lang="en-US" sz="2400" dirty="0" err="1"/>
              <a:t>list_enumerate</a:t>
            </a:r>
            <a:r>
              <a:rPr lang="en-US" sz="2400" dirty="0"/>
              <a:t> = list(enumerate(</a:t>
            </a:r>
            <a:r>
              <a:rPr lang="en-US" sz="2400" dirty="0" err="1"/>
              <a:t>str</a:t>
            </a:r>
            <a:r>
              <a:rPr lang="en-US" sz="2400" dirty="0"/>
              <a:t>))</a:t>
            </a:r>
          </a:p>
          <a:p>
            <a:r>
              <a:rPr lang="en-US" sz="2400" dirty="0"/>
              <a:t>print('list(enumerate(</a:t>
            </a:r>
            <a:r>
              <a:rPr lang="en-US" sz="2400" dirty="0" err="1"/>
              <a:t>str</a:t>
            </a:r>
            <a:r>
              <a:rPr lang="en-US" sz="2400" dirty="0"/>
              <a:t>) = ', </a:t>
            </a:r>
            <a:r>
              <a:rPr lang="en-US" sz="2400" dirty="0" err="1"/>
              <a:t>list_enumerate</a:t>
            </a:r>
            <a:r>
              <a:rPr lang="en-US" sz="2400" dirty="0"/>
              <a:t>)</a:t>
            </a:r>
          </a:p>
          <a:p>
            <a:endParaRPr lang="en-US" sz="2400" dirty="0"/>
          </a:p>
          <a:p>
            <a:r>
              <a:rPr lang="en-US" sz="2400" b="1" dirty="0"/>
              <a:t>#character count</a:t>
            </a:r>
          </a:p>
          <a:p>
            <a:r>
              <a:rPr lang="en-US" sz="2400" dirty="0"/>
              <a:t>print('</a:t>
            </a:r>
            <a:r>
              <a:rPr lang="en-US" sz="2400" dirty="0" err="1"/>
              <a:t>len</a:t>
            </a:r>
            <a:r>
              <a:rPr lang="en-US" sz="2400" dirty="0"/>
              <a:t>(</a:t>
            </a:r>
            <a:r>
              <a:rPr lang="en-US" sz="2400" dirty="0" err="1"/>
              <a:t>str</a:t>
            </a:r>
            <a:r>
              <a:rPr lang="en-US" sz="2400" dirty="0"/>
              <a:t>) = ', </a:t>
            </a:r>
            <a:r>
              <a:rPr lang="en-US" sz="2400" dirty="0" err="1"/>
              <a:t>len</a:t>
            </a:r>
            <a:r>
              <a:rPr lang="en-US" sz="2400" dirty="0"/>
              <a:t>(</a:t>
            </a:r>
            <a:r>
              <a:rPr lang="en-US" sz="2400" dirty="0" err="1"/>
              <a:t>str</a:t>
            </a:r>
            <a:r>
              <a:rPr lang="en-US" sz="2400" dirty="0"/>
              <a:t>))</a:t>
            </a:r>
          </a:p>
        </p:txBody>
      </p:sp>
    </p:spTree>
  </p:cSld>
  <p:clrMapOvr>
    <a:masterClrMapping/>
  </p:clrMapOvr>
  <p:transition advTm="1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610600" cy="6463308"/>
          </a:xfrm>
          <a:prstGeom prst="rect">
            <a:avLst/>
          </a:prstGeom>
          <a:noFill/>
        </p:spPr>
        <p:txBody>
          <a:bodyPr wrap="square" rtlCol="0">
            <a:spAutoFit/>
          </a:bodyPr>
          <a:lstStyle/>
          <a:p>
            <a:pPr algn="ctr" fontAlgn="base"/>
            <a:r>
              <a:rPr lang="en-US" sz="3600" b="1" dirty="0"/>
              <a:t>Python String Formatting</a:t>
            </a:r>
          </a:p>
          <a:p>
            <a:pPr fontAlgn="base"/>
            <a:r>
              <a:rPr lang="en-US" sz="3600" b="1" dirty="0"/>
              <a:t>Escape Sequence</a:t>
            </a:r>
          </a:p>
          <a:p>
            <a:endParaRPr lang="en-IN" sz="3600" dirty="0"/>
          </a:p>
          <a:p>
            <a:r>
              <a:rPr lang="en-US" sz="3600" b="1" dirty="0"/>
              <a:t># using triple quotes</a:t>
            </a:r>
          </a:p>
          <a:p>
            <a:r>
              <a:rPr lang="en-US" sz="3600" dirty="0"/>
              <a:t>print('''He said, "What's there?"''')</a:t>
            </a:r>
          </a:p>
          <a:p>
            <a:endParaRPr lang="en-US" sz="3600" dirty="0"/>
          </a:p>
          <a:p>
            <a:r>
              <a:rPr lang="en-US" sz="3600" b="1" dirty="0"/>
              <a:t># escaping single quotes</a:t>
            </a:r>
          </a:p>
          <a:p>
            <a:r>
              <a:rPr lang="en-US" sz="3600" dirty="0"/>
              <a:t>print('He said, "What\'s there?"')</a:t>
            </a:r>
          </a:p>
          <a:p>
            <a:endParaRPr lang="en-US" sz="3600" dirty="0"/>
          </a:p>
          <a:p>
            <a:r>
              <a:rPr lang="en-US" sz="3600" b="1" dirty="0"/>
              <a:t># escaping double quotes</a:t>
            </a:r>
          </a:p>
          <a:p>
            <a:r>
              <a:rPr lang="en-US" sz="3600" dirty="0"/>
              <a:t>print("He said, \"What's there?\"")</a:t>
            </a:r>
          </a:p>
          <a:p>
            <a:endParaRPr lang="en-US" dirty="0"/>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304800"/>
            <a:ext cx="9753600" cy="6001643"/>
          </a:xfrm>
          <a:prstGeom prst="rect">
            <a:avLst/>
          </a:prstGeom>
          <a:noFill/>
        </p:spPr>
        <p:txBody>
          <a:bodyPr wrap="square" rtlCol="0">
            <a:spAutoFit/>
          </a:bodyPr>
          <a:lstStyle/>
          <a:p>
            <a:pPr algn="ctr"/>
            <a:r>
              <a:rPr lang="en-US" sz="2400" b="1" dirty="0"/>
              <a:t>The format() Method for Formatting Strings</a:t>
            </a:r>
            <a:endParaRPr lang="en-IN" sz="2400" dirty="0"/>
          </a:p>
          <a:p>
            <a:r>
              <a:rPr lang="en-US" sz="2400" b="1" dirty="0"/>
              <a:t># default(implicit) order</a:t>
            </a:r>
          </a:p>
          <a:p>
            <a:r>
              <a:rPr lang="en-US" sz="2400" dirty="0" err="1"/>
              <a:t>default_order</a:t>
            </a:r>
            <a:r>
              <a:rPr lang="en-US" sz="2400" dirty="0"/>
              <a:t> = "{}, {} and {}".format(‘</a:t>
            </a:r>
            <a:r>
              <a:rPr lang="en-US" sz="2400" dirty="0" err="1"/>
              <a:t>Nandhini’,’BE’,’CSE</a:t>
            </a:r>
            <a:r>
              <a:rPr lang="en-US" sz="2400" dirty="0"/>
              <a:t>')</a:t>
            </a:r>
          </a:p>
          <a:p>
            <a:r>
              <a:rPr lang="en-US" sz="2400" dirty="0"/>
              <a:t>print('\n--- Default Order ---')</a:t>
            </a:r>
          </a:p>
          <a:p>
            <a:r>
              <a:rPr lang="en-US" sz="2400" dirty="0"/>
              <a:t>print(</a:t>
            </a:r>
            <a:r>
              <a:rPr lang="en-US" sz="2400" dirty="0" err="1"/>
              <a:t>default_order</a:t>
            </a:r>
            <a:r>
              <a:rPr lang="en-US" sz="2400" dirty="0"/>
              <a:t>)</a:t>
            </a:r>
          </a:p>
          <a:p>
            <a:endParaRPr lang="en-US" sz="2400" dirty="0"/>
          </a:p>
          <a:p>
            <a:r>
              <a:rPr lang="en-US" sz="2400" b="1" dirty="0"/>
              <a:t># order using positional argument</a:t>
            </a:r>
          </a:p>
          <a:p>
            <a:r>
              <a:rPr lang="en-US" sz="2400" dirty="0" err="1"/>
              <a:t>positional_order</a:t>
            </a:r>
            <a:r>
              <a:rPr lang="en-US" sz="2400" dirty="0"/>
              <a:t> = "{1}, {0} and {2}".format (‘</a:t>
            </a:r>
            <a:r>
              <a:rPr lang="en-US" sz="2400" dirty="0" err="1"/>
              <a:t>Nandhini’,’BE’,’CSE</a:t>
            </a:r>
            <a:r>
              <a:rPr lang="en-US" sz="2400" dirty="0"/>
              <a:t>')</a:t>
            </a:r>
          </a:p>
          <a:p>
            <a:r>
              <a:rPr lang="en-US" sz="2400" dirty="0"/>
              <a:t>print('\n--- Positional Order ---')</a:t>
            </a:r>
          </a:p>
          <a:p>
            <a:r>
              <a:rPr lang="en-US" sz="2400" dirty="0"/>
              <a:t>print(</a:t>
            </a:r>
            <a:r>
              <a:rPr lang="en-US" sz="2400" dirty="0" err="1"/>
              <a:t>positional_order</a:t>
            </a:r>
            <a:r>
              <a:rPr lang="en-US" sz="2400" dirty="0"/>
              <a:t>)</a:t>
            </a:r>
          </a:p>
          <a:p>
            <a:endParaRPr lang="en-US" sz="2400" dirty="0"/>
          </a:p>
          <a:p>
            <a:r>
              <a:rPr lang="en-US" sz="2400" b="1" dirty="0"/>
              <a:t># order using keyword argument</a:t>
            </a:r>
          </a:p>
          <a:p>
            <a:r>
              <a:rPr lang="en-US" sz="2400" dirty="0" err="1"/>
              <a:t>keyword_order</a:t>
            </a:r>
            <a:r>
              <a:rPr lang="en-US" sz="2400" dirty="0"/>
              <a:t>="{s},{a} and {l}".format(s=‘</a:t>
            </a:r>
            <a:r>
              <a:rPr lang="en-US" sz="2400" dirty="0" err="1"/>
              <a:t>Nandhini',a</a:t>
            </a:r>
            <a:r>
              <a:rPr lang="en-US" sz="2400" dirty="0"/>
              <a:t>=‘</a:t>
            </a:r>
            <a:r>
              <a:rPr lang="en-US" sz="2400" dirty="0" err="1"/>
              <a:t>BE',l</a:t>
            </a:r>
            <a:r>
              <a:rPr lang="en-US" sz="2400" dirty="0"/>
              <a:t>=‘CSE')</a:t>
            </a:r>
          </a:p>
          <a:p>
            <a:r>
              <a:rPr lang="en-US" sz="2400" dirty="0"/>
              <a:t>print('\n--- Keyword Order ---')</a:t>
            </a:r>
          </a:p>
          <a:p>
            <a:r>
              <a:rPr lang="en-US" sz="2400" dirty="0"/>
              <a:t>print(</a:t>
            </a:r>
            <a:r>
              <a:rPr lang="en-US" sz="2400" dirty="0" err="1"/>
              <a:t>keyword_order</a:t>
            </a:r>
            <a:r>
              <a:rPr lang="en-US" sz="2400" dirty="0"/>
              <a:t>)</a:t>
            </a:r>
          </a:p>
          <a:p>
            <a:endParaRPr lang="en-US" sz="2400" dirty="0"/>
          </a:p>
        </p:txBody>
      </p:sp>
    </p:spTree>
  </p:cSld>
  <p:clrMapOvr>
    <a:masterClrMapping/>
  </p:clrMapOvr>
  <p:transition advTm="1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1"/>
            <a:ext cx="8305800" cy="7109639"/>
          </a:xfrm>
          <a:prstGeom prst="rect">
            <a:avLst/>
          </a:prstGeom>
          <a:noFill/>
        </p:spPr>
        <p:txBody>
          <a:bodyPr wrap="square" rtlCol="0">
            <a:spAutoFit/>
          </a:bodyPr>
          <a:lstStyle/>
          <a:p>
            <a:pPr algn="ctr"/>
            <a:r>
              <a:rPr lang="en-US" sz="2000" b="1" dirty="0"/>
              <a:t>Old style formatting</a:t>
            </a:r>
          </a:p>
          <a:p>
            <a:endParaRPr lang="en-IN" sz="2000" dirty="0"/>
          </a:p>
          <a:p>
            <a:pPr fontAlgn="base"/>
            <a:r>
              <a:rPr lang="en-US" sz="2000" dirty="0"/>
              <a:t>&gt;&gt;&gt; x = 12.3456789</a:t>
            </a:r>
          </a:p>
          <a:p>
            <a:pPr fontAlgn="base"/>
            <a:r>
              <a:rPr lang="en-US" sz="2000" dirty="0"/>
              <a:t>&gt;&gt;&gt; print('The value of x is %3.2f' %x)</a:t>
            </a:r>
          </a:p>
          <a:p>
            <a:pPr fontAlgn="base"/>
            <a:r>
              <a:rPr lang="en-US" sz="2000" dirty="0"/>
              <a:t>The value of x is 12.35</a:t>
            </a:r>
          </a:p>
          <a:p>
            <a:pPr fontAlgn="base"/>
            <a:r>
              <a:rPr lang="en-US" sz="2000" dirty="0"/>
              <a:t>&gt;&gt;&gt; print('The value of x is %3.4f' %x)</a:t>
            </a:r>
          </a:p>
          <a:p>
            <a:pPr fontAlgn="base"/>
            <a:r>
              <a:rPr lang="en-US" sz="2000" dirty="0"/>
              <a:t>The value of x is 12.3457</a:t>
            </a:r>
            <a:endParaRPr lang="en-IN" sz="2000" dirty="0"/>
          </a:p>
          <a:p>
            <a:pPr algn="ctr" fontAlgn="base"/>
            <a:r>
              <a:rPr lang="en-US" sz="2000" b="1" dirty="0"/>
              <a:t>Common Python String Methods</a:t>
            </a:r>
          </a:p>
          <a:p>
            <a:pPr fontAlgn="base"/>
            <a:r>
              <a:rPr lang="en-US" sz="2000" dirty="0"/>
              <a:t>&gt;&gt;&gt; "</a:t>
            </a:r>
            <a:r>
              <a:rPr lang="en-US" sz="2000" dirty="0" err="1"/>
              <a:t>computer".upper</a:t>
            </a:r>
            <a:r>
              <a:rPr lang="en-US" sz="2000" dirty="0"/>
              <a:t>()</a:t>
            </a:r>
          </a:p>
          <a:p>
            <a:pPr fontAlgn="base"/>
            <a:r>
              <a:rPr lang="en-US" sz="2000" dirty="0"/>
              <a:t>'COMPUTER'</a:t>
            </a:r>
          </a:p>
          <a:p>
            <a:pPr fontAlgn="base"/>
            <a:r>
              <a:rPr lang="en-US" sz="2000" dirty="0"/>
              <a:t>&gt;&gt;&gt; "</a:t>
            </a:r>
            <a:r>
              <a:rPr lang="en-US" sz="2000" dirty="0" err="1"/>
              <a:t>COMPUTER".lower</a:t>
            </a:r>
            <a:r>
              <a:rPr lang="en-US" sz="2000" dirty="0"/>
              <a:t>()</a:t>
            </a:r>
          </a:p>
          <a:p>
            <a:pPr fontAlgn="base"/>
            <a:r>
              <a:rPr lang="en-US" sz="2000" dirty="0"/>
              <a:t>'computer'</a:t>
            </a:r>
          </a:p>
          <a:p>
            <a:pPr fontAlgn="base"/>
            <a:r>
              <a:rPr lang="en-US" sz="2000" dirty="0"/>
              <a:t>&gt;&gt;&gt; "The lion cub once ran away to catch a butterfly in </a:t>
            </a:r>
            <a:r>
              <a:rPr lang="en-US" sz="2000" dirty="0" err="1"/>
              <a:t>vain".split</a:t>
            </a:r>
            <a:r>
              <a:rPr lang="en-US" sz="2000" dirty="0"/>
              <a:t>()</a:t>
            </a:r>
          </a:p>
          <a:p>
            <a:pPr fontAlgn="base"/>
            <a:r>
              <a:rPr lang="en-US" sz="2000" dirty="0"/>
              <a:t>['The', 'lion', 'cub', 'once', 'ran', 'away', 'to', 'catch', 'a', 'butterfly', 'in', 'vain']</a:t>
            </a:r>
          </a:p>
          <a:p>
            <a:pPr fontAlgn="base"/>
            <a:r>
              <a:rPr lang="en-US" sz="2000" dirty="0"/>
              <a:t>&gt;&gt;&gt; "The lion cub once ran away to catch a butterfly in </a:t>
            </a:r>
            <a:r>
              <a:rPr lang="en-US" sz="2000" dirty="0" err="1"/>
              <a:t>vain".find</a:t>
            </a:r>
            <a:r>
              <a:rPr lang="en-US" sz="2000" dirty="0"/>
              <a:t>("</a:t>
            </a:r>
            <a:r>
              <a:rPr lang="en-US" sz="2000" dirty="0" err="1"/>
              <a:t>ce</a:t>
            </a:r>
            <a:r>
              <a:rPr lang="en-US" sz="2000" dirty="0"/>
              <a:t>")</a:t>
            </a:r>
          </a:p>
          <a:p>
            <a:pPr fontAlgn="base"/>
            <a:r>
              <a:rPr lang="en-US" sz="2000" dirty="0"/>
              <a:t>15</a:t>
            </a:r>
          </a:p>
          <a:p>
            <a:pPr fontAlgn="base"/>
            <a:r>
              <a:rPr lang="en-US" sz="2000" dirty="0"/>
              <a:t>&gt;&gt;&gt; "Happy </a:t>
            </a:r>
            <a:r>
              <a:rPr lang="en-US" sz="2000" dirty="0" err="1"/>
              <a:t>birthday".replace</a:t>
            </a:r>
            <a:r>
              <a:rPr lang="en-US" sz="2000" dirty="0"/>
              <a:t>("</a:t>
            </a:r>
            <a:r>
              <a:rPr lang="en-US" sz="2000" dirty="0" err="1"/>
              <a:t>birthday","Anniversary</a:t>
            </a:r>
            <a:r>
              <a:rPr lang="en-US" sz="2000" dirty="0"/>
              <a:t>")</a:t>
            </a:r>
          </a:p>
          <a:p>
            <a:pPr fontAlgn="base"/>
            <a:r>
              <a:rPr lang="en-US" sz="2000" dirty="0"/>
              <a:t>'Happy Anniversary'</a:t>
            </a:r>
          </a:p>
          <a:p>
            <a:pPr fontAlgn="base"/>
            <a:endParaRPr lang="en-US" dirty="0"/>
          </a:p>
          <a:p>
            <a:r>
              <a:rPr lang="en-IN" dirty="0"/>
              <a:t>	</a:t>
            </a:r>
            <a:endParaRPr lang="en-US" dirty="0"/>
          </a:p>
        </p:txBody>
      </p:sp>
    </p:spTree>
  </p:cSld>
  <p:clrMapOvr>
    <a:masterClrMapping/>
  </p:clrMapOvr>
  <p:transition advTm="1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1"/>
            <a:ext cx="7924800" cy="6247864"/>
          </a:xfrm>
          <a:prstGeom prst="rect">
            <a:avLst/>
          </a:prstGeom>
          <a:noFill/>
        </p:spPr>
        <p:txBody>
          <a:bodyPr wrap="square" rtlCol="0">
            <a:spAutoFit/>
          </a:bodyPr>
          <a:lstStyle/>
          <a:p>
            <a:pPr algn="ctr"/>
            <a:r>
              <a:rPr lang="en-US" sz="2800" b="1" dirty="0"/>
              <a:t>set in Python</a:t>
            </a:r>
          </a:p>
          <a:p>
            <a:pPr fontAlgn="base">
              <a:buFont typeface="Arial" pitchFamily="34" charset="0"/>
              <a:buChar char="•"/>
            </a:pPr>
            <a:r>
              <a:rPr lang="en-US" sz="2800" dirty="0"/>
              <a:t>A set is an unordered Collection of items. Every element is unique (no duplicates) and must be immutable (which cannot be changed).</a:t>
            </a:r>
          </a:p>
          <a:p>
            <a:pPr fontAlgn="base">
              <a:buFont typeface="Arial" pitchFamily="34" charset="0"/>
              <a:buChar char="•"/>
            </a:pPr>
            <a:r>
              <a:rPr lang="en-US" sz="2800" dirty="0"/>
              <a:t>However, the set itself is mutable. We can add or remove items from it.</a:t>
            </a:r>
          </a:p>
          <a:p>
            <a:pPr fontAlgn="base">
              <a:buFont typeface="Arial" pitchFamily="34" charset="0"/>
              <a:buChar char="•"/>
            </a:pPr>
            <a:r>
              <a:rPr lang="en-US" sz="2800" dirty="0"/>
              <a:t>Sets can be used to perform mathematical set operations like union, intersection, symmetric difference etc.</a:t>
            </a:r>
          </a:p>
          <a:p>
            <a:endParaRPr lang="en-IN" sz="2800" dirty="0"/>
          </a:p>
          <a:p>
            <a:pPr>
              <a:buFont typeface="Arial" pitchFamily="34" charset="0"/>
              <a:buChar char="•"/>
            </a:pPr>
            <a:r>
              <a:rPr lang="en-US" sz="2800" dirty="0"/>
              <a:t>A set is created by placing all the items (elements) inside curly braces {}, separated by comma or by using the built-in function set().</a:t>
            </a:r>
          </a:p>
          <a:p>
            <a:endParaRPr lang="en-IN" dirty="0"/>
          </a:p>
          <a:p>
            <a:endParaRPr lang="en-US" dirty="0"/>
          </a:p>
        </p:txBody>
      </p:sp>
    </p:spTree>
  </p:cSld>
  <p:clrMapOvr>
    <a:masterClrMapping/>
  </p:clrMapOvr>
  <p:transition advTm="1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382000" cy="6740307"/>
          </a:xfrm>
          <a:prstGeom prst="rect">
            <a:avLst/>
          </a:prstGeom>
          <a:noFill/>
        </p:spPr>
        <p:txBody>
          <a:bodyPr wrap="square" rtlCol="0">
            <a:spAutoFit/>
          </a:bodyPr>
          <a:lstStyle/>
          <a:p>
            <a:r>
              <a:rPr lang="en-US" sz="2400" b="1" dirty="0"/>
              <a:t># set of integers</a:t>
            </a:r>
          </a:p>
          <a:p>
            <a:r>
              <a:rPr lang="en-US" sz="2400" dirty="0" err="1"/>
              <a:t>my_set</a:t>
            </a:r>
            <a:r>
              <a:rPr lang="en-US" sz="2400" dirty="0"/>
              <a:t> = {1, 2, 3}</a:t>
            </a:r>
          </a:p>
          <a:p>
            <a:r>
              <a:rPr lang="en-US" sz="2400" dirty="0"/>
              <a:t>print(</a:t>
            </a:r>
            <a:r>
              <a:rPr lang="en-US" sz="2400" dirty="0" err="1"/>
              <a:t>my_set</a:t>
            </a:r>
            <a:r>
              <a:rPr lang="en-US" sz="2400" dirty="0"/>
              <a:t>)</a:t>
            </a:r>
          </a:p>
          <a:p>
            <a:endParaRPr lang="en-US" sz="2400" dirty="0"/>
          </a:p>
          <a:p>
            <a:r>
              <a:rPr lang="en-US" sz="2400" b="1" dirty="0"/>
              <a:t># set of mixed </a:t>
            </a:r>
            <a:r>
              <a:rPr lang="en-US" sz="2400" b="1" dirty="0" err="1"/>
              <a:t>datatypes</a:t>
            </a:r>
            <a:endParaRPr lang="en-US" sz="2400" b="1" dirty="0"/>
          </a:p>
          <a:p>
            <a:r>
              <a:rPr lang="en-US" sz="2400" dirty="0" err="1"/>
              <a:t>my_set</a:t>
            </a:r>
            <a:r>
              <a:rPr lang="en-US" sz="2400" dirty="0"/>
              <a:t> = {1.0, "Hello", (1, 2, 3)}</a:t>
            </a:r>
          </a:p>
          <a:p>
            <a:r>
              <a:rPr lang="en-US" sz="2400" dirty="0"/>
              <a:t>print(</a:t>
            </a:r>
            <a:r>
              <a:rPr lang="en-US" sz="2400" dirty="0" err="1"/>
              <a:t>my_set</a:t>
            </a:r>
            <a:r>
              <a:rPr lang="en-US" sz="2400" dirty="0"/>
              <a:t>)</a:t>
            </a:r>
          </a:p>
          <a:p>
            <a:endParaRPr lang="en-IN" sz="2400" dirty="0"/>
          </a:p>
          <a:p>
            <a:r>
              <a:rPr lang="en-US" sz="2400" dirty="0"/>
              <a:t># we can make set from a list</a:t>
            </a:r>
          </a:p>
          <a:p>
            <a:r>
              <a:rPr lang="en-US" sz="2400" b="1" dirty="0"/>
              <a:t># Output: {1, 2, 3}</a:t>
            </a:r>
          </a:p>
          <a:p>
            <a:r>
              <a:rPr lang="en-US" sz="2400" dirty="0" err="1"/>
              <a:t>my_set</a:t>
            </a:r>
            <a:r>
              <a:rPr lang="en-US" sz="2400" dirty="0"/>
              <a:t> = set([1,2,3,2])</a:t>
            </a:r>
          </a:p>
          <a:p>
            <a:r>
              <a:rPr lang="en-US" sz="2400" dirty="0"/>
              <a:t>print(</a:t>
            </a:r>
            <a:r>
              <a:rPr lang="en-US" sz="2400" dirty="0" err="1"/>
              <a:t>my_set</a:t>
            </a:r>
            <a:r>
              <a:rPr lang="en-US" sz="2400" dirty="0"/>
              <a:t>)</a:t>
            </a:r>
          </a:p>
          <a:p>
            <a:endParaRPr lang="en-IN" sz="2400" dirty="0"/>
          </a:p>
          <a:p>
            <a:pPr fontAlgn="base"/>
            <a:r>
              <a:rPr lang="en-US" sz="2400" dirty="0"/>
              <a:t>Creating an empty set is a bit tricky.</a:t>
            </a:r>
          </a:p>
          <a:p>
            <a:pPr fontAlgn="base"/>
            <a:r>
              <a:rPr lang="en-US" sz="2400" dirty="0"/>
              <a:t>Empty curly braces {} will make an empty dictionary in Python. To make a set without any elements we use the set() function without any argument.</a:t>
            </a:r>
          </a:p>
          <a:p>
            <a:endParaRPr lang="en-US" sz="2400" dirty="0"/>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305800" cy="6124754"/>
          </a:xfrm>
          <a:prstGeom prst="rect">
            <a:avLst/>
          </a:prstGeom>
          <a:noFill/>
        </p:spPr>
        <p:txBody>
          <a:bodyPr wrap="square" rtlCol="0">
            <a:spAutoFit/>
          </a:bodyPr>
          <a:lstStyle/>
          <a:p>
            <a:r>
              <a:rPr lang="en-US" sz="2800" b="1" dirty="0"/>
              <a:t># initialize a with {}</a:t>
            </a:r>
          </a:p>
          <a:p>
            <a:r>
              <a:rPr lang="en-US" sz="2800" dirty="0"/>
              <a:t>a = {}</a:t>
            </a:r>
          </a:p>
          <a:p>
            <a:endParaRPr lang="en-US" sz="2800" dirty="0"/>
          </a:p>
          <a:p>
            <a:r>
              <a:rPr lang="en-US" sz="2800" b="1" dirty="0"/>
              <a:t># check data type of a</a:t>
            </a:r>
          </a:p>
          <a:p>
            <a:r>
              <a:rPr lang="en-US" sz="2800" b="1" dirty="0"/>
              <a:t># Output: &lt;class '</a:t>
            </a:r>
            <a:r>
              <a:rPr lang="en-US" sz="2800" b="1" dirty="0" err="1"/>
              <a:t>dict</a:t>
            </a:r>
            <a:r>
              <a:rPr lang="en-US" sz="2800" b="1" dirty="0"/>
              <a:t>'&gt;</a:t>
            </a:r>
          </a:p>
          <a:p>
            <a:r>
              <a:rPr lang="en-US" sz="2800" dirty="0"/>
              <a:t>print(type(a))</a:t>
            </a:r>
          </a:p>
          <a:p>
            <a:endParaRPr lang="en-US" sz="2800" dirty="0"/>
          </a:p>
          <a:p>
            <a:r>
              <a:rPr lang="en-US" sz="2800" b="1" dirty="0"/>
              <a:t># initialize a with set()</a:t>
            </a:r>
          </a:p>
          <a:p>
            <a:r>
              <a:rPr lang="en-US" sz="2800" dirty="0"/>
              <a:t>a = set()</a:t>
            </a:r>
          </a:p>
          <a:p>
            <a:endParaRPr lang="en-US" sz="2800" dirty="0"/>
          </a:p>
          <a:p>
            <a:r>
              <a:rPr lang="en-US" sz="2800" b="1" dirty="0"/>
              <a:t># check data type of a</a:t>
            </a:r>
          </a:p>
          <a:p>
            <a:r>
              <a:rPr lang="en-US" sz="2800" b="1" dirty="0"/>
              <a:t># Output: &lt;class 'set'&gt;</a:t>
            </a:r>
          </a:p>
          <a:p>
            <a:r>
              <a:rPr lang="en-US" sz="2800" dirty="0"/>
              <a:t>print(type(a))</a:t>
            </a:r>
          </a:p>
          <a:p>
            <a:endParaRPr lang="en-IN" sz="2800" dirty="0"/>
          </a:p>
        </p:txBody>
      </p:sp>
    </p:spTree>
  </p:cSld>
  <p:clrMapOvr>
    <a:masterClrMapping/>
  </p:clrMapOvr>
  <p:transition advTm="1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229600" cy="6617196"/>
          </a:xfrm>
          <a:prstGeom prst="rect">
            <a:avLst/>
          </a:prstGeom>
          <a:noFill/>
        </p:spPr>
        <p:txBody>
          <a:bodyPr wrap="square" rtlCol="0">
            <a:spAutoFit/>
          </a:bodyPr>
          <a:lstStyle/>
          <a:p>
            <a:r>
              <a:rPr lang="en-US" sz="2400" b="1" dirty="0"/>
              <a:t>How to access elements from a list?</a:t>
            </a:r>
          </a:p>
          <a:p>
            <a:endParaRPr lang="en-IN" sz="2000" dirty="0"/>
          </a:p>
          <a:p>
            <a:pPr fontAlgn="base"/>
            <a:r>
              <a:rPr lang="en-US" sz="2000" dirty="0" err="1"/>
              <a:t>my_list</a:t>
            </a:r>
            <a:r>
              <a:rPr lang="en-US" sz="2000" dirty="0"/>
              <a:t> = ['</a:t>
            </a:r>
            <a:r>
              <a:rPr lang="en-US" sz="2000" dirty="0" err="1"/>
              <a:t>p','r','o','b','e</a:t>
            </a:r>
            <a:r>
              <a:rPr lang="en-US" sz="2000" dirty="0"/>
              <a:t>']</a:t>
            </a:r>
          </a:p>
          <a:p>
            <a:pPr fontAlgn="base"/>
            <a:r>
              <a:rPr lang="en-US" sz="2000" dirty="0"/>
              <a:t>print(</a:t>
            </a:r>
            <a:r>
              <a:rPr lang="en-US" sz="2000" dirty="0" err="1"/>
              <a:t>my_list</a:t>
            </a:r>
            <a:r>
              <a:rPr lang="en-US" sz="2000" dirty="0"/>
              <a:t>[0])</a:t>
            </a:r>
            <a:r>
              <a:rPr lang="en-US" sz="2000" b="1" dirty="0"/>
              <a:t> # Output: p</a:t>
            </a:r>
          </a:p>
          <a:p>
            <a:pPr fontAlgn="base"/>
            <a:endParaRPr lang="en-US" sz="2000" dirty="0"/>
          </a:p>
          <a:p>
            <a:pPr fontAlgn="base"/>
            <a:r>
              <a:rPr lang="en-US" sz="2000" dirty="0"/>
              <a:t>print(</a:t>
            </a:r>
            <a:r>
              <a:rPr lang="en-US" sz="2000" dirty="0" err="1"/>
              <a:t>my_list</a:t>
            </a:r>
            <a:r>
              <a:rPr lang="en-US" sz="2000" dirty="0"/>
              <a:t>[2])</a:t>
            </a:r>
            <a:r>
              <a:rPr lang="en-US" sz="2000" b="1" dirty="0"/>
              <a:t> # Output: o</a:t>
            </a:r>
          </a:p>
          <a:p>
            <a:pPr fontAlgn="base"/>
            <a:endParaRPr lang="en-US" sz="2000" dirty="0"/>
          </a:p>
          <a:p>
            <a:pPr fontAlgn="base"/>
            <a:r>
              <a:rPr lang="en-US" sz="2000" dirty="0"/>
              <a:t>print(</a:t>
            </a:r>
            <a:r>
              <a:rPr lang="en-US" sz="2000" dirty="0" err="1"/>
              <a:t>my_list</a:t>
            </a:r>
            <a:r>
              <a:rPr lang="en-US" sz="2000" dirty="0"/>
              <a:t>[4])</a:t>
            </a:r>
            <a:r>
              <a:rPr lang="en-US" sz="2000" b="1" dirty="0"/>
              <a:t> # Output: e</a:t>
            </a:r>
          </a:p>
          <a:p>
            <a:pPr fontAlgn="base"/>
            <a:endParaRPr lang="en-US" sz="2000" dirty="0"/>
          </a:p>
          <a:p>
            <a:pPr fontAlgn="base"/>
            <a:r>
              <a:rPr lang="en-US" sz="2000" dirty="0" err="1"/>
              <a:t>n_list</a:t>
            </a:r>
            <a:r>
              <a:rPr lang="en-US" sz="2000" dirty="0"/>
              <a:t> = ["Happy", [2,0,1,5]]</a:t>
            </a:r>
            <a:r>
              <a:rPr lang="en-US" sz="2000" b="1" dirty="0"/>
              <a:t> </a:t>
            </a:r>
          </a:p>
          <a:p>
            <a:pPr fontAlgn="base"/>
            <a:r>
              <a:rPr lang="en-US" sz="2000" b="1" dirty="0"/>
              <a:t># Error! Only integer can be used for indexing</a:t>
            </a:r>
          </a:p>
          <a:p>
            <a:pPr fontAlgn="base"/>
            <a:r>
              <a:rPr lang="en-US" sz="2000" b="1" dirty="0"/>
              <a:t># </a:t>
            </a:r>
            <a:r>
              <a:rPr lang="en-US" sz="2000" b="1" dirty="0" err="1"/>
              <a:t>my_list</a:t>
            </a:r>
            <a:r>
              <a:rPr lang="en-US" sz="2000" b="1" dirty="0"/>
              <a:t>[4.0]</a:t>
            </a:r>
          </a:p>
          <a:p>
            <a:pPr fontAlgn="base"/>
            <a:r>
              <a:rPr lang="en-US" sz="2000" b="1" dirty="0"/>
              <a:t># Nested List</a:t>
            </a:r>
          </a:p>
          <a:p>
            <a:pPr fontAlgn="base"/>
            <a:endParaRPr lang="en-US" sz="2000" dirty="0"/>
          </a:p>
          <a:p>
            <a:pPr fontAlgn="base"/>
            <a:r>
              <a:rPr lang="en-US" sz="2000" dirty="0"/>
              <a:t>print(</a:t>
            </a:r>
            <a:r>
              <a:rPr lang="en-US" sz="2000" dirty="0" err="1"/>
              <a:t>n_list</a:t>
            </a:r>
            <a:r>
              <a:rPr lang="en-US" sz="2000" dirty="0"/>
              <a:t>[0][1])</a:t>
            </a:r>
          </a:p>
          <a:p>
            <a:pPr fontAlgn="base"/>
            <a:r>
              <a:rPr lang="en-US" sz="2000" dirty="0"/>
              <a:t> </a:t>
            </a:r>
            <a:r>
              <a:rPr lang="en-US" sz="2000" b="1" dirty="0"/>
              <a:t># Nested indexing</a:t>
            </a:r>
          </a:p>
          <a:p>
            <a:pPr fontAlgn="base"/>
            <a:r>
              <a:rPr lang="en-US" sz="2000" b="1" dirty="0"/>
              <a:t># Output: a</a:t>
            </a:r>
          </a:p>
          <a:p>
            <a:pPr fontAlgn="base"/>
            <a:endParaRPr lang="en-US" sz="2000" dirty="0"/>
          </a:p>
          <a:p>
            <a:pPr fontAlgn="base"/>
            <a:r>
              <a:rPr lang="en-US" sz="2000" dirty="0"/>
              <a:t>print(</a:t>
            </a:r>
            <a:r>
              <a:rPr lang="en-US" sz="2000" dirty="0" err="1"/>
              <a:t>n_list</a:t>
            </a:r>
            <a:r>
              <a:rPr lang="en-US" sz="2000" dirty="0"/>
              <a:t>[1][3])</a:t>
            </a:r>
            <a:r>
              <a:rPr lang="en-US" sz="2000" b="1" dirty="0"/>
              <a:t> # Output: 5</a:t>
            </a:r>
          </a:p>
          <a:p>
            <a:pPr fontAlgn="base"/>
            <a:endParaRPr lang="en-US" sz="2000" dirty="0"/>
          </a:p>
          <a:p>
            <a:endParaRPr lang="en-US" sz="2000" dirty="0"/>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1"/>
            <a:ext cx="8229600" cy="6647974"/>
          </a:xfrm>
          <a:prstGeom prst="rect">
            <a:avLst/>
          </a:prstGeom>
          <a:noFill/>
        </p:spPr>
        <p:txBody>
          <a:bodyPr wrap="square" rtlCol="0">
            <a:spAutoFit/>
          </a:bodyPr>
          <a:lstStyle/>
          <a:p>
            <a:r>
              <a:rPr lang="en-US" sz="2400" b="1" dirty="0"/>
              <a:t># initialize </a:t>
            </a:r>
            <a:r>
              <a:rPr lang="en-US" sz="2400" b="1" dirty="0" err="1"/>
              <a:t>my_set</a:t>
            </a:r>
            <a:endParaRPr lang="en-US" sz="2400" b="1" dirty="0"/>
          </a:p>
          <a:p>
            <a:r>
              <a:rPr lang="en-US" sz="2400" dirty="0" err="1"/>
              <a:t>my_set</a:t>
            </a:r>
            <a:r>
              <a:rPr lang="en-US" sz="2400" dirty="0"/>
              <a:t> = {1,3}</a:t>
            </a:r>
          </a:p>
          <a:p>
            <a:r>
              <a:rPr lang="en-US" sz="2400" dirty="0"/>
              <a:t>print(</a:t>
            </a:r>
            <a:r>
              <a:rPr lang="en-US" sz="2400" dirty="0" err="1"/>
              <a:t>my_set</a:t>
            </a:r>
            <a:r>
              <a:rPr lang="en-US" sz="2400" dirty="0"/>
              <a:t>)</a:t>
            </a:r>
          </a:p>
          <a:p>
            <a:r>
              <a:rPr lang="en-US" sz="2400" b="1" dirty="0"/>
              <a:t># </a:t>
            </a:r>
            <a:r>
              <a:rPr lang="en-US" sz="2400" b="1" dirty="0" err="1"/>
              <a:t>TypeError</a:t>
            </a:r>
            <a:r>
              <a:rPr lang="en-US" sz="2400" b="1" dirty="0"/>
              <a:t>: 'set' object does not support indexing</a:t>
            </a:r>
            <a:endParaRPr lang="en-US" sz="2400" dirty="0"/>
          </a:p>
          <a:p>
            <a:r>
              <a:rPr lang="en-US" sz="2400" b="1" dirty="0"/>
              <a:t>#</a:t>
            </a:r>
            <a:r>
              <a:rPr lang="en-US" sz="2400" b="1" dirty="0" err="1"/>
              <a:t>my_set</a:t>
            </a:r>
            <a:r>
              <a:rPr lang="en-US" sz="2400" b="1" dirty="0"/>
              <a:t>[0]</a:t>
            </a:r>
            <a:endParaRPr lang="en-US" sz="2400" dirty="0"/>
          </a:p>
          <a:p>
            <a:r>
              <a:rPr lang="en-US" sz="2400" b="1" dirty="0"/>
              <a:t># add an element</a:t>
            </a:r>
          </a:p>
          <a:p>
            <a:r>
              <a:rPr lang="en-US" sz="2400" b="1" dirty="0"/>
              <a:t># Output: {1, 2, 3}</a:t>
            </a:r>
          </a:p>
          <a:p>
            <a:r>
              <a:rPr lang="en-US" sz="2400" dirty="0"/>
              <a:t>my_set.add(2)</a:t>
            </a:r>
          </a:p>
          <a:p>
            <a:r>
              <a:rPr lang="en-US" sz="2400" dirty="0"/>
              <a:t>print(</a:t>
            </a:r>
            <a:r>
              <a:rPr lang="en-US" sz="2400" dirty="0" err="1"/>
              <a:t>my_set</a:t>
            </a:r>
            <a:r>
              <a:rPr lang="en-US" sz="2400" dirty="0"/>
              <a:t>)</a:t>
            </a:r>
          </a:p>
          <a:p>
            <a:r>
              <a:rPr lang="en-US" sz="2400" b="1" dirty="0"/>
              <a:t># add multiple elements</a:t>
            </a:r>
          </a:p>
          <a:p>
            <a:r>
              <a:rPr lang="en-US" sz="2400" b="1" dirty="0"/>
              <a:t># Output: {1, 2, 3, 4}</a:t>
            </a:r>
          </a:p>
          <a:p>
            <a:r>
              <a:rPr lang="en-US" sz="2400" dirty="0" err="1"/>
              <a:t>my_set.update</a:t>
            </a:r>
            <a:r>
              <a:rPr lang="en-US" sz="2400" dirty="0"/>
              <a:t>([2,3,4])</a:t>
            </a:r>
          </a:p>
          <a:p>
            <a:r>
              <a:rPr lang="en-US" sz="2400" dirty="0"/>
              <a:t>print(</a:t>
            </a:r>
            <a:r>
              <a:rPr lang="en-US" sz="2400" dirty="0" err="1"/>
              <a:t>my_set</a:t>
            </a:r>
            <a:r>
              <a:rPr lang="en-US" sz="2400" dirty="0"/>
              <a:t>)</a:t>
            </a:r>
          </a:p>
          <a:p>
            <a:r>
              <a:rPr lang="en-US" sz="2400" b="1" dirty="0"/>
              <a:t># add list and set</a:t>
            </a:r>
          </a:p>
          <a:p>
            <a:r>
              <a:rPr lang="en-US" sz="2400" b="1" dirty="0"/>
              <a:t># Output: {1, 2, 3, 4, 5, 6, 8}</a:t>
            </a:r>
          </a:p>
          <a:p>
            <a:r>
              <a:rPr lang="en-US" sz="2400" dirty="0" err="1"/>
              <a:t>my_set.update</a:t>
            </a:r>
            <a:r>
              <a:rPr lang="en-US" sz="2400" dirty="0"/>
              <a:t>([4,5], {1,6,8})</a:t>
            </a:r>
          </a:p>
          <a:p>
            <a:r>
              <a:rPr lang="en-US" sz="2400" dirty="0"/>
              <a:t>print(</a:t>
            </a:r>
            <a:r>
              <a:rPr lang="en-US" sz="2400" dirty="0" err="1"/>
              <a:t>my_set</a:t>
            </a:r>
            <a:r>
              <a:rPr lang="en-US" sz="2400" dirty="0"/>
              <a:t>)</a:t>
            </a:r>
          </a:p>
          <a:p>
            <a:endParaRPr lang="en-US" dirty="0"/>
          </a:p>
        </p:txBody>
      </p:sp>
    </p:spTree>
  </p:cSld>
  <p:clrMapOvr>
    <a:masterClrMapping/>
  </p:clrMapOvr>
  <p:transition advTm="1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382000" cy="5909310"/>
          </a:xfrm>
          <a:prstGeom prst="rect">
            <a:avLst/>
          </a:prstGeom>
          <a:noFill/>
        </p:spPr>
        <p:txBody>
          <a:bodyPr wrap="square" rtlCol="0">
            <a:spAutoFit/>
          </a:bodyPr>
          <a:lstStyle/>
          <a:p>
            <a:r>
              <a:rPr lang="en-US" sz="2000" dirty="0"/>
              <a:t>A particular item can be removed from set using methods, discard() and remove().</a:t>
            </a:r>
            <a:endParaRPr lang="en-IN" sz="2000" dirty="0"/>
          </a:p>
          <a:p>
            <a:r>
              <a:rPr lang="en-US" sz="2000" dirty="0"/>
              <a:t>The only difference between the two is that, while using discard() if the item does not exist in the set, it remains unchanged. But remove() will raise an error in such condition.</a:t>
            </a:r>
          </a:p>
          <a:p>
            <a:r>
              <a:rPr lang="en-US" sz="2000" dirty="0" err="1"/>
              <a:t>my_set</a:t>
            </a:r>
            <a:r>
              <a:rPr lang="en-US" sz="2000" dirty="0"/>
              <a:t> = {1, 3, 4, 5, 6}</a:t>
            </a:r>
          </a:p>
          <a:p>
            <a:r>
              <a:rPr lang="en-US" sz="2000" dirty="0"/>
              <a:t>print(</a:t>
            </a:r>
            <a:r>
              <a:rPr lang="en-US" sz="2000" dirty="0" err="1"/>
              <a:t>my_set</a:t>
            </a:r>
            <a:r>
              <a:rPr lang="en-US" sz="2000" dirty="0"/>
              <a:t>)</a:t>
            </a:r>
          </a:p>
          <a:p>
            <a:r>
              <a:rPr lang="en-US" sz="2000" b="1" dirty="0"/>
              <a:t># </a:t>
            </a:r>
            <a:r>
              <a:rPr lang="en-US" sz="2000" b="1" dirty="0" err="1"/>
              <a:t>discaRd</a:t>
            </a:r>
            <a:r>
              <a:rPr lang="en-US" sz="2000" b="1" dirty="0"/>
              <a:t> an element</a:t>
            </a:r>
          </a:p>
          <a:p>
            <a:r>
              <a:rPr lang="en-US" sz="2000" b="1" dirty="0"/>
              <a:t># Output: {1, 3, 5, 6}</a:t>
            </a:r>
          </a:p>
          <a:p>
            <a:r>
              <a:rPr lang="en-US" sz="2000" dirty="0" err="1"/>
              <a:t>my_set.discard</a:t>
            </a:r>
            <a:r>
              <a:rPr lang="en-US" sz="2000" dirty="0"/>
              <a:t>(4)</a:t>
            </a:r>
          </a:p>
          <a:p>
            <a:r>
              <a:rPr lang="en-US" sz="2000" dirty="0"/>
              <a:t>print(</a:t>
            </a:r>
            <a:r>
              <a:rPr lang="en-US" sz="2000" dirty="0" err="1"/>
              <a:t>my_set</a:t>
            </a:r>
            <a:r>
              <a:rPr lang="en-US" sz="2000" dirty="0"/>
              <a:t>)</a:t>
            </a:r>
          </a:p>
          <a:p>
            <a:r>
              <a:rPr lang="en-US" sz="2000" b="1" dirty="0"/>
              <a:t># remove an element</a:t>
            </a:r>
          </a:p>
          <a:p>
            <a:r>
              <a:rPr lang="en-US" sz="2000" b="1" dirty="0"/>
              <a:t># Output: {1, 3, 5}</a:t>
            </a:r>
          </a:p>
          <a:p>
            <a:r>
              <a:rPr lang="en-US" sz="2000" dirty="0" err="1"/>
              <a:t>my_set.remove</a:t>
            </a:r>
            <a:r>
              <a:rPr lang="en-US" sz="2000" dirty="0"/>
              <a:t>(6)</a:t>
            </a:r>
          </a:p>
          <a:p>
            <a:r>
              <a:rPr lang="en-US" sz="2000" dirty="0"/>
              <a:t>print(</a:t>
            </a:r>
            <a:r>
              <a:rPr lang="en-US" sz="2000" dirty="0" err="1"/>
              <a:t>my_set</a:t>
            </a:r>
            <a:r>
              <a:rPr lang="en-US" sz="2000" dirty="0"/>
              <a:t>)</a:t>
            </a:r>
          </a:p>
          <a:p>
            <a:r>
              <a:rPr lang="en-US" sz="2000" b="1" dirty="0"/>
              <a:t># Output: {1, 3, 5}</a:t>
            </a:r>
          </a:p>
          <a:p>
            <a:r>
              <a:rPr lang="en-US" sz="2000" dirty="0" err="1"/>
              <a:t>my_set.discard</a:t>
            </a:r>
            <a:r>
              <a:rPr lang="en-US" sz="2000" dirty="0"/>
              <a:t>(2)</a:t>
            </a:r>
          </a:p>
          <a:p>
            <a:r>
              <a:rPr lang="en-US" sz="2000" dirty="0"/>
              <a:t>print(</a:t>
            </a:r>
            <a:r>
              <a:rPr lang="en-US" sz="2000" dirty="0" err="1"/>
              <a:t>my_set</a:t>
            </a:r>
            <a:r>
              <a:rPr lang="en-US" sz="2000" dirty="0"/>
              <a:t>)</a:t>
            </a:r>
          </a:p>
          <a:p>
            <a:endParaRPr lang="en-US" dirty="0"/>
          </a:p>
        </p:txBody>
      </p:sp>
    </p:spTree>
  </p:cSld>
  <p:clrMapOvr>
    <a:masterClrMapping/>
  </p:clrMapOvr>
  <p:transition advTm="1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94692"/>
            <a:ext cx="8229600" cy="6924973"/>
          </a:xfrm>
          <a:prstGeom prst="rect">
            <a:avLst/>
          </a:prstGeom>
          <a:noFill/>
        </p:spPr>
        <p:txBody>
          <a:bodyPr wrap="square" rtlCol="0">
            <a:spAutoFit/>
          </a:bodyPr>
          <a:lstStyle/>
          <a:p>
            <a:r>
              <a:rPr lang="en-US" sz="2400" dirty="0"/>
              <a:t>Similarly, we can remove and return an item using the pop() method.</a:t>
            </a:r>
            <a:endParaRPr lang="en-IN" sz="2400" dirty="0"/>
          </a:p>
          <a:p>
            <a:r>
              <a:rPr lang="en-US" sz="2400" dirty="0"/>
              <a:t>We can also remove all items from a set using clear().</a:t>
            </a:r>
            <a:endParaRPr lang="en-IN" sz="2400" dirty="0"/>
          </a:p>
          <a:p>
            <a:r>
              <a:rPr lang="en-US" sz="2400" dirty="0" err="1"/>
              <a:t>my_set</a:t>
            </a:r>
            <a:r>
              <a:rPr lang="en-US" sz="2400" dirty="0"/>
              <a:t> = set("</a:t>
            </a:r>
            <a:r>
              <a:rPr lang="en-US" sz="2400" dirty="0" err="1"/>
              <a:t>HelloWorld</a:t>
            </a:r>
            <a:r>
              <a:rPr lang="en-US" sz="2400" dirty="0"/>
              <a:t>")</a:t>
            </a:r>
          </a:p>
          <a:p>
            <a:r>
              <a:rPr lang="en-US" sz="2400" dirty="0"/>
              <a:t>print(</a:t>
            </a:r>
            <a:r>
              <a:rPr lang="en-US" sz="2400" dirty="0" err="1"/>
              <a:t>my_set</a:t>
            </a:r>
            <a:r>
              <a:rPr lang="en-US" sz="2400" dirty="0"/>
              <a:t>)</a:t>
            </a:r>
          </a:p>
          <a:p>
            <a:r>
              <a:rPr lang="en-US" sz="2400" b="1" dirty="0"/>
              <a:t># pop an element</a:t>
            </a:r>
          </a:p>
          <a:p>
            <a:r>
              <a:rPr lang="en-US" sz="2400" b="1" dirty="0"/>
              <a:t># Output: random element</a:t>
            </a:r>
          </a:p>
          <a:p>
            <a:r>
              <a:rPr lang="en-US" sz="2400" dirty="0"/>
              <a:t>print(my_set.pop())</a:t>
            </a:r>
          </a:p>
          <a:p>
            <a:r>
              <a:rPr lang="en-US" sz="2400" b="1" dirty="0"/>
              <a:t># pop another element</a:t>
            </a:r>
          </a:p>
          <a:p>
            <a:r>
              <a:rPr lang="en-US" sz="2400" b="1" dirty="0"/>
              <a:t># Output: random element</a:t>
            </a:r>
          </a:p>
          <a:p>
            <a:r>
              <a:rPr lang="en-US" sz="2400" dirty="0"/>
              <a:t>my_set.pop()</a:t>
            </a:r>
          </a:p>
          <a:p>
            <a:r>
              <a:rPr lang="en-US" sz="2400" dirty="0"/>
              <a:t>print(</a:t>
            </a:r>
            <a:r>
              <a:rPr lang="en-US" sz="2400" dirty="0" err="1"/>
              <a:t>my_set</a:t>
            </a:r>
            <a:r>
              <a:rPr lang="en-US" sz="2400" dirty="0"/>
              <a:t>)</a:t>
            </a:r>
          </a:p>
          <a:p>
            <a:r>
              <a:rPr lang="en-US" sz="2400" b="1" dirty="0"/>
              <a:t># clear </a:t>
            </a:r>
            <a:r>
              <a:rPr lang="en-US" sz="2400" b="1" dirty="0" err="1"/>
              <a:t>my_set</a:t>
            </a:r>
            <a:endParaRPr lang="en-US" sz="2400" b="1" dirty="0"/>
          </a:p>
          <a:p>
            <a:r>
              <a:rPr lang="en-US" sz="2400" b="1" dirty="0"/>
              <a:t>#Output: set()</a:t>
            </a:r>
          </a:p>
          <a:p>
            <a:r>
              <a:rPr lang="en-US" sz="2400" dirty="0" err="1"/>
              <a:t>my_set.clear</a:t>
            </a:r>
            <a:r>
              <a:rPr lang="en-US" sz="2400" dirty="0"/>
              <a:t>()</a:t>
            </a:r>
          </a:p>
          <a:p>
            <a:r>
              <a:rPr lang="en-US" sz="2400" dirty="0"/>
              <a:t>print(</a:t>
            </a:r>
            <a:r>
              <a:rPr lang="en-US" sz="2400" dirty="0" err="1"/>
              <a:t>my_set</a:t>
            </a:r>
            <a:r>
              <a:rPr lang="en-US" sz="2400" dirty="0"/>
              <a:t>)</a:t>
            </a:r>
          </a:p>
          <a:p>
            <a:endParaRPr lang="en-US" sz="2400" dirty="0"/>
          </a:p>
          <a:p>
            <a:endParaRPr lang="en-IN" dirty="0"/>
          </a:p>
          <a:p>
            <a:endParaRPr lang="en-US" dirty="0"/>
          </a:p>
        </p:txBody>
      </p:sp>
    </p:spTree>
  </p:cSld>
  <p:clrMapOvr>
    <a:masterClrMapping/>
  </p:clrMapOvr>
  <p:transition advTm="1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42900"/>
            <a:ext cx="8432800" cy="6463308"/>
          </a:xfrm>
          <a:prstGeom prst="rect">
            <a:avLst/>
          </a:prstGeom>
          <a:noFill/>
        </p:spPr>
        <p:txBody>
          <a:bodyPr wrap="square" rtlCol="0">
            <a:spAutoFit/>
          </a:bodyPr>
          <a:lstStyle/>
          <a:p>
            <a:pPr fontAlgn="base"/>
            <a:r>
              <a:rPr lang="en-US" b="1" dirty="0"/>
              <a:t>Set Union</a:t>
            </a:r>
          </a:p>
          <a:p>
            <a:pPr fontAlgn="base"/>
            <a:endParaRPr lang="en-IN" b="1" dirty="0"/>
          </a:p>
          <a:p>
            <a:pPr fontAlgn="base"/>
            <a:endParaRPr lang="en-IN" b="1" dirty="0"/>
          </a:p>
          <a:p>
            <a:pPr fontAlgn="base"/>
            <a:endParaRPr lang="en-IN" b="1" dirty="0"/>
          </a:p>
          <a:p>
            <a:pPr fontAlgn="base"/>
            <a:endParaRPr lang="en-IN" b="1" dirty="0"/>
          </a:p>
          <a:p>
            <a:pPr fontAlgn="base"/>
            <a:endParaRPr lang="en-IN" b="1" dirty="0"/>
          </a:p>
          <a:p>
            <a:pPr fontAlgn="base"/>
            <a:endParaRPr lang="en-IN" b="1" dirty="0"/>
          </a:p>
          <a:p>
            <a:pPr fontAlgn="base"/>
            <a:endParaRPr lang="en-IN" b="1" dirty="0"/>
          </a:p>
          <a:p>
            <a:pPr fontAlgn="base"/>
            <a:endParaRPr lang="en-IN" b="1" dirty="0"/>
          </a:p>
          <a:p>
            <a:pPr fontAlgn="base"/>
            <a:endParaRPr lang="en-US" b="1" dirty="0"/>
          </a:p>
          <a:p>
            <a:pPr fontAlgn="base"/>
            <a:endParaRPr lang="en-US" b="1" dirty="0"/>
          </a:p>
          <a:p>
            <a:pPr fontAlgn="base"/>
            <a:r>
              <a:rPr lang="en-US" sz="2400" b="1" dirty="0"/>
              <a:t>&gt;&gt;&gt; A = {1, 2, 3, 4, 5}</a:t>
            </a:r>
          </a:p>
          <a:p>
            <a:pPr fontAlgn="base"/>
            <a:r>
              <a:rPr lang="en-US" sz="2400" b="1" dirty="0"/>
              <a:t>&gt;&gt;&gt; B = {4, 5, 6, 7, 8}</a:t>
            </a:r>
          </a:p>
          <a:p>
            <a:pPr fontAlgn="base"/>
            <a:r>
              <a:rPr lang="en-US" sz="2400" b="1" dirty="0"/>
              <a:t>&gt;&gt;&gt; print(A | B)</a:t>
            </a:r>
          </a:p>
          <a:p>
            <a:pPr fontAlgn="base"/>
            <a:r>
              <a:rPr lang="en-US" sz="2400" b="1" dirty="0"/>
              <a:t>set([1, 2, 3, 4, 5, 6, 7, 8])</a:t>
            </a:r>
          </a:p>
          <a:p>
            <a:pPr fontAlgn="base"/>
            <a:r>
              <a:rPr lang="en-US" sz="2400" b="1" dirty="0"/>
              <a:t>&gt;&gt;&gt; </a:t>
            </a:r>
            <a:r>
              <a:rPr lang="en-US" sz="2400" b="1" dirty="0" err="1"/>
              <a:t>A.union</a:t>
            </a:r>
            <a:r>
              <a:rPr lang="en-US" sz="2400" b="1" dirty="0"/>
              <a:t>(B)</a:t>
            </a:r>
          </a:p>
          <a:p>
            <a:pPr fontAlgn="base"/>
            <a:r>
              <a:rPr lang="en-US" sz="2400" b="1" dirty="0"/>
              <a:t>set([1, 2, 3, 4, 5, 6, 7, 8])</a:t>
            </a:r>
          </a:p>
          <a:p>
            <a:pPr fontAlgn="base"/>
            <a:r>
              <a:rPr lang="en-US" sz="2400" b="1" dirty="0"/>
              <a:t>&gt;&gt;&gt; </a:t>
            </a:r>
            <a:r>
              <a:rPr lang="en-US" sz="2400" b="1" dirty="0" err="1"/>
              <a:t>B.union</a:t>
            </a:r>
            <a:r>
              <a:rPr lang="en-US" sz="2400" b="1" dirty="0"/>
              <a:t>(A)</a:t>
            </a:r>
          </a:p>
          <a:p>
            <a:pPr fontAlgn="base"/>
            <a:r>
              <a:rPr lang="en-US" sz="2400" b="1" dirty="0"/>
              <a:t>set([1, 2, 3, 4, 5, 6, 7, 8])</a:t>
            </a:r>
          </a:p>
          <a:p>
            <a:pPr fontAlgn="base"/>
            <a:endParaRPr lang="en-US" sz="2400" b="1" dirty="0"/>
          </a:p>
        </p:txBody>
      </p:sp>
      <p:pic>
        <p:nvPicPr>
          <p:cNvPr id="3" name="Picture 2" descr="set-union.jpg"/>
          <p:cNvPicPr>
            <a:picLocks noChangeAspect="1"/>
          </p:cNvPicPr>
          <p:nvPr/>
        </p:nvPicPr>
        <p:blipFill>
          <a:blip r:embed="rId2"/>
          <a:stretch>
            <a:fillRect/>
          </a:stretch>
        </p:blipFill>
        <p:spPr>
          <a:xfrm>
            <a:off x="533400" y="838200"/>
            <a:ext cx="3657600" cy="2095500"/>
          </a:xfrm>
          <a:prstGeom prst="rect">
            <a:avLst/>
          </a:prstGeom>
        </p:spPr>
      </p:pic>
      <p:sp>
        <p:nvSpPr>
          <p:cNvPr id="7" name="TextBox 6"/>
          <p:cNvSpPr txBox="1"/>
          <p:nvPr/>
        </p:nvSpPr>
        <p:spPr>
          <a:xfrm>
            <a:off x="4572000" y="400050"/>
            <a:ext cx="3657600" cy="6463308"/>
          </a:xfrm>
          <a:prstGeom prst="rect">
            <a:avLst/>
          </a:prstGeom>
          <a:noFill/>
        </p:spPr>
        <p:txBody>
          <a:bodyPr wrap="square" rtlCol="0">
            <a:spAutoFit/>
          </a:bodyPr>
          <a:lstStyle/>
          <a:p>
            <a:pPr algn="ctr"/>
            <a:r>
              <a:rPr lang="en-US" b="1" dirty="0"/>
              <a:t>Set Intersection</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US" b="1" dirty="0"/>
          </a:p>
          <a:p>
            <a:endParaRPr lang="en-US" b="1" dirty="0"/>
          </a:p>
          <a:p>
            <a:r>
              <a:rPr lang="en-US" sz="2400" b="1" dirty="0"/>
              <a:t>&gt;&gt;&gt; A = {1, 2, 3, 4, 5}</a:t>
            </a:r>
          </a:p>
          <a:p>
            <a:r>
              <a:rPr lang="en-US" sz="2400" b="1" dirty="0"/>
              <a:t>&gt;&gt;&gt; B = {4, 5, 6, 7, 8}</a:t>
            </a:r>
          </a:p>
          <a:p>
            <a:r>
              <a:rPr lang="en-US" sz="2400" b="1" dirty="0"/>
              <a:t>&gt;&gt;&gt; print(A &amp; B)</a:t>
            </a:r>
          </a:p>
          <a:p>
            <a:r>
              <a:rPr lang="en-US" sz="2400" b="1" dirty="0"/>
              <a:t>set([4, 5])</a:t>
            </a:r>
          </a:p>
          <a:p>
            <a:r>
              <a:rPr lang="en-US" sz="2400" b="1" dirty="0"/>
              <a:t>&gt;&gt;&gt; </a:t>
            </a:r>
            <a:r>
              <a:rPr lang="en-US" sz="2400" b="1" dirty="0" err="1"/>
              <a:t>A.intersection</a:t>
            </a:r>
            <a:r>
              <a:rPr lang="en-US" sz="2400" b="1" dirty="0"/>
              <a:t>(B)</a:t>
            </a:r>
          </a:p>
          <a:p>
            <a:r>
              <a:rPr lang="en-US" sz="2400" b="1" dirty="0"/>
              <a:t>set([4, 5])</a:t>
            </a:r>
          </a:p>
          <a:p>
            <a:r>
              <a:rPr lang="en-US" sz="2400" b="1" dirty="0"/>
              <a:t>&gt;&gt;&gt; </a:t>
            </a:r>
            <a:r>
              <a:rPr lang="en-US" sz="2400" b="1" dirty="0" err="1"/>
              <a:t>B.intersection</a:t>
            </a:r>
            <a:r>
              <a:rPr lang="en-US" sz="2400" b="1" dirty="0"/>
              <a:t>(A)</a:t>
            </a:r>
          </a:p>
          <a:p>
            <a:r>
              <a:rPr lang="en-US" sz="2400" b="1" dirty="0"/>
              <a:t>set([4, 5])</a:t>
            </a:r>
          </a:p>
          <a:p>
            <a:endParaRPr lang="en-US" sz="2400" dirty="0"/>
          </a:p>
        </p:txBody>
      </p:sp>
      <p:pic>
        <p:nvPicPr>
          <p:cNvPr id="8" name="Picture 7" descr="set-intersection.jpg"/>
          <p:cNvPicPr>
            <a:picLocks noChangeAspect="1"/>
          </p:cNvPicPr>
          <p:nvPr/>
        </p:nvPicPr>
        <p:blipFill>
          <a:blip r:embed="rId3"/>
          <a:stretch>
            <a:fillRect/>
          </a:stretch>
        </p:blipFill>
        <p:spPr>
          <a:xfrm>
            <a:off x="4800600" y="1143000"/>
            <a:ext cx="4064000" cy="1885950"/>
          </a:xfrm>
          <a:prstGeom prst="rect">
            <a:avLst/>
          </a:prstGeom>
        </p:spPr>
      </p:pic>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534400" cy="646331"/>
          </a:xfrm>
          <a:prstGeom prst="rect">
            <a:avLst/>
          </a:prstGeom>
          <a:noFill/>
        </p:spPr>
        <p:txBody>
          <a:bodyPr wrap="square" rtlCol="0">
            <a:spAutoFit/>
          </a:bodyPr>
          <a:lstStyle/>
          <a:p>
            <a:r>
              <a:rPr lang="en-US" b="1" dirty="0"/>
              <a:t>Set Difference</a:t>
            </a:r>
          </a:p>
          <a:p>
            <a:endParaRPr lang="en-US" dirty="0"/>
          </a:p>
        </p:txBody>
      </p:sp>
      <p:pic>
        <p:nvPicPr>
          <p:cNvPr id="3" name="Picture 2" descr="set-difference.jpg"/>
          <p:cNvPicPr>
            <a:picLocks noChangeAspect="1"/>
          </p:cNvPicPr>
          <p:nvPr/>
        </p:nvPicPr>
        <p:blipFill>
          <a:blip r:embed="rId2"/>
          <a:stretch>
            <a:fillRect/>
          </a:stretch>
        </p:blipFill>
        <p:spPr>
          <a:xfrm>
            <a:off x="228600" y="685800"/>
            <a:ext cx="3429000" cy="2004060"/>
          </a:xfrm>
          <a:prstGeom prst="rect">
            <a:avLst/>
          </a:prstGeom>
        </p:spPr>
      </p:pic>
      <p:sp>
        <p:nvSpPr>
          <p:cNvPr id="4" name="TextBox 3"/>
          <p:cNvSpPr txBox="1"/>
          <p:nvPr/>
        </p:nvSpPr>
        <p:spPr>
          <a:xfrm>
            <a:off x="381000" y="2895600"/>
            <a:ext cx="3352800" cy="3785652"/>
          </a:xfrm>
          <a:prstGeom prst="rect">
            <a:avLst/>
          </a:prstGeom>
          <a:noFill/>
        </p:spPr>
        <p:txBody>
          <a:bodyPr wrap="square" rtlCol="0">
            <a:spAutoFit/>
          </a:bodyPr>
          <a:lstStyle/>
          <a:p>
            <a:r>
              <a:rPr lang="en-US" sz="2400" dirty="0"/>
              <a:t>&gt;&gt;&gt; A = {1, 2, 3, 4, 5}</a:t>
            </a:r>
          </a:p>
          <a:p>
            <a:r>
              <a:rPr lang="en-US" sz="2400" dirty="0"/>
              <a:t>&gt;&gt;&gt; B = {4, 5, 6, 7, 8}</a:t>
            </a:r>
          </a:p>
          <a:p>
            <a:r>
              <a:rPr lang="en-US" sz="2400" dirty="0"/>
              <a:t>&gt;&gt;&gt; print(A - B)</a:t>
            </a:r>
          </a:p>
          <a:p>
            <a:r>
              <a:rPr lang="en-US" sz="2400" dirty="0"/>
              <a:t>set([1, 2, 3])</a:t>
            </a:r>
          </a:p>
          <a:p>
            <a:r>
              <a:rPr lang="en-US" sz="2400" dirty="0"/>
              <a:t>&gt;&gt;&gt; </a:t>
            </a:r>
            <a:r>
              <a:rPr lang="en-US" sz="2400" dirty="0" err="1"/>
              <a:t>A.difference</a:t>
            </a:r>
            <a:r>
              <a:rPr lang="en-US" sz="2400" dirty="0"/>
              <a:t>(B)</a:t>
            </a:r>
          </a:p>
          <a:p>
            <a:r>
              <a:rPr lang="en-US" sz="2400" dirty="0"/>
              <a:t>set([1, 2, 3])</a:t>
            </a:r>
          </a:p>
          <a:p>
            <a:r>
              <a:rPr lang="en-US" sz="2400" dirty="0"/>
              <a:t>&gt;&gt;&gt; B - A</a:t>
            </a:r>
          </a:p>
          <a:p>
            <a:r>
              <a:rPr lang="en-US" sz="2400" dirty="0"/>
              <a:t>set([8, 6, 7])</a:t>
            </a:r>
          </a:p>
          <a:p>
            <a:r>
              <a:rPr lang="en-US" sz="2400" dirty="0"/>
              <a:t>&gt;&gt;&gt; </a:t>
            </a:r>
            <a:r>
              <a:rPr lang="en-US" sz="2400" dirty="0" err="1"/>
              <a:t>B.difference</a:t>
            </a:r>
            <a:r>
              <a:rPr lang="en-US" sz="2400" dirty="0"/>
              <a:t>(A)</a:t>
            </a:r>
          </a:p>
          <a:p>
            <a:r>
              <a:rPr lang="en-US" sz="2400" dirty="0"/>
              <a:t>set([8, 6, 7])</a:t>
            </a:r>
          </a:p>
        </p:txBody>
      </p:sp>
      <p:sp>
        <p:nvSpPr>
          <p:cNvPr id="5" name="TextBox 4"/>
          <p:cNvSpPr txBox="1"/>
          <p:nvPr/>
        </p:nvSpPr>
        <p:spPr>
          <a:xfrm>
            <a:off x="4572000" y="228600"/>
            <a:ext cx="3048000" cy="646331"/>
          </a:xfrm>
          <a:prstGeom prst="rect">
            <a:avLst/>
          </a:prstGeom>
          <a:noFill/>
        </p:spPr>
        <p:txBody>
          <a:bodyPr wrap="square" rtlCol="0">
            <a:spAutoFit/>
          </a:bodyPr>
          <a:lstStyle/>
          <a:p>
            <a:r>
              <a:rPr lang="en-US" b="1" dirty="0"/>
              <a:t>Set Symmetric Difference</a:t>
            </a:r>
          </a:p>
          <a:p>
            <a:endParaRPr lang="en-US" dirty="0"/>
          </a:p>
        </p:txBody>
      </p:sp>
      <p:pic>
        <p:nvPicPr>
          <p:cNvPr id="6" name="Picture 5" descr="set-symmetric-difference.jpg"/>
          <p:cNvPicPr>
            <a:picLocks noChangeAspect="1"/>
          </p:cNvPicPr>
          <p:nvPr/>
        </p:nvPicPr>
        <p:blipFill>
          <a:blip r:embed="rId3"/>
          <a:stretch>
            <a:fillRect/>
          </a:stretch>
        </p:blipFill>
        <p:spPr>
          <a:xfrm>
            <a:off x="4572000" y="838200"/>
            <a:ext cx="3429000" cy="1950720"/>
          </a:xfrm>
          <a:prstGeom prst="rect">
            <a:avLst/>
          </a:prstGeom>
        </p:spPr>
      </p:pic>
      <p:sp>
        <p:nvSpPr>
          <p:cNvPr id="7" name="TextBox 6"/>
          <p:cNvSpPr txBox="1"/>
          <p:nvPr/>
        </p:nvSpPr>
        <p:spPr>
          <a:xfrm>
            <a:off x="4572000" y="2971800"/>
            <a:ext cx="3810000" cy="3170099"/>
          </a:xfrm>
          <a:prstGeom prst="rect">
            <a:avLst/>
          </a:prstGeom>
          <a:noFill/>
        </p:spPr>
        <p:txBody>
          <a:bodyPr wrap="square" rtlCol="0">
            <a:spAutoFit/>
          </a:bodyPr>
          <a:lstStyle/>
          <a:p>
            <a:r>
              <a:rPr lang="en-US" sz="2000" dirty="0"/>
              <a:t>&gt;&gt;&gt; A = {1, 2, 3, 4, 5}</a:t>
            </a:r>
          </a:p>
          <a:p>
            <a:r>
              <a:rPr lang="en-US" sz="2000" dirty="0"/>
              <a:t>&gt;&gt;&gt; B = {4, 5, 6, 7, 8}</a:t>
            </a:r>
          </a:p>
          <a:p>
            <a:r>
              <a:rPr lang="en-US" sz="2000" dirty="0"/>
              <a:t>&gt;&gt;&gt; print(A ^ B)</a:t>
            </a:r>
          </a:p>
          <a:p>
            <a:r>
              <a:rPr lang="en-US" sz="2000" dirty="0"/>
              <a:t>set([1, 2, 3, 6, 7, 8])</a:t>
            </a:r>
          </a:p>
          <a:p>
            <a:r>
              <a:rPr lang="en-US" sz="2000" dirty="0"/>
              <a:t>&gt;&gt;&gt; </a:t>
            </a:r>
            <a:r>
              <a:rPr lang="en-US" sz="2000" dirty="0" err="1"/>
              <a:t>A.symmetric_difference</a:t>
            </a:r>
            <a:r>
              <a:rPr lang="en-US" sz="2000" dirty="0"/>
              <a:t>(B)</a:t>
            </a:r>
          </a:p>
          <a:p>
            <a:r>
              <a:rPr lang="en-US" sz="2000" dirty="0"/>
              <a:t>set([1, 2, 3, 6, 7, 8])</a:t>
            </a:r>
          </a:p>
          <a:p>
            <a:r>
              <a:rPr lang="en-US" sz="2000" dirty="0"/>
              <a:t>&gt;&gt;&gt; </a:t>
            </a:r>
            <a:r>
              <a:rPr lang="en-US" sz="2000" dirty="0" err="1"/>
              <a:t>B.symmetric_difference</a:t>
            </a:r>
            <a:r>
              <a:rPr lang="en-US" sz="2000" dirty="0"/>
              <a:t>(A)</a:t>
            </a:r>
          </a:p>
          <a:p>
            <a:r>
              <a:rPr lang="en-US" sz="2000" dirty="0"/>
              <a:t>set([1, 2, 3, 6, 7, 8])</a:t>
            </a:r>
            <a:endParaRPr lang="en-US" sz="2400" dirty="0"/>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7848600" cy="5078313"/>
          </a:xfrm>
          <a:prstGeom prst="rect">
            <a:avLst/>
          </a:prstGeom>
          <a:noFill/>
        </p:spPr>
        <p:txBody>
          <a:bodyPr wrap="square" rtlCol="0">
            <a:spAutoFit/>
          </a:bodyPr>
          <a:lstStyle/>
          <a:p>
            <a:pPr fontAlgn="base"/>
            <a:r>
              <a:rPr lang="en-US" b="1" dirty="0"/>
              <a:t>Other Set Operations</a:t>
            </a:r>
          </a:p>
          <a:p>
            <a:pPr fontAlgn="base"/>
            <a:r>
              <a:rPr lang="en-US" b="1" dirty="0"/>
              <a:t>Set Membership Test</a:t>
            </a:r>
          </a:p>
          <a:p>
            <a:endParaRPr lang="en-IN" dirty="0"/>
          </a:p>
          <a:p>
            <a:r>
              <a:rPr lang="en-US" dirty="0"/>
              <a:t># initialize </a:t>
            </a:r>
            <a:r>
              <a:rPr lang="en-US" dirty="0" err="1"/>
              <a:t>my_set</a:t>
            </a:r>
            <a:endParaRPr lang="en-US" dirty="0"/>
          </a:p>
          <a:p>
            <a:r>
              <a:rPr lang="en-US" dirty="0" err="1"/>
              <a:t>my_set</a:t>
            </a:r>
            <a:r>
              <a:rPr lang="en-US" dirty="0"/>
              <a:t> = set("apple")</a:t>
            </a:r>
          </a:p>
          <a:p>
            <a:endParaRPr lang="en-US" dirty="0"/>
          </a:p>
          <a:p>
            <a:r>
              <a:rPr lang="en-US" dirty="0"/>
              <a:t># check if 'a' is present</a:t>
            </a:r>
          </a:p>
          <a:p>
            <a:r>
              <a:rPr lang="en-US" dirty="0"/>
              <a:t># Output: True</a:t>
            </a:r>
          </a:p>
          <a:p>
            <a:r>
              <a:rPr lang="en-US" dirty="0"/>
              <a:t>print('a' in </a:t>
            </a:r>
            <a:r>
              <a:rPr lang="en-US" dirty="0" err="1"/>
              <a:t>my_set</a:t>
            </a:r>
            <a:r>
              <a:rPr lang="en-US" dirty="0"/>
              <a:t>)</a:t>
            </a:r>
          </a:p>
          <a:p>
            <a:endParaRPr lang="en-US" dirty="0"/>
          </a:p>
          <a:p>
            <a:r>
              <a:rPr lang="en-US" dirty="0"/>
              <a:t># check if 'p' is present</a:t>
            </a:r>
          </a:p>
          <a:p>
            <a:r>
              <a:rPr lang="en-US" dirty="0"/>
              <a:t># Output: False</a:t>
            </a:r>
          </a:p>
          <a:p>
            <a:r>
              <a:rPr lang="en-US" dirty="0"/>
              <a:t>print('p' not in </a:t>
            </a:r>
            <a:r>
              <a:rPr lang="en-US" dirty="0" err="1"/>
              <a:t>my_set</a:t>
            </a:r>
            <a:r>
              <a:rPr lang="en-US" dirty="0"/>
              <a:t>)</a:t>
            </a:r>
          </a:p>
          <a:p>
            <a:endParaRPr lang="en-IN" dirty="0"/>
          </a:p>
          <a:p>
            <a:r>
              <a:rPr lang="en-US" b="1" dirty="0"/>
              <a:t>Iterating Through a Set</a:t>
            </a:r>
          </a:p>
          <a:p>
            <a:pPr fontAlgn="base"/>
            <a:r>
              <a:rPr lang="en-US" dirty="0"/>
              <a:t>&gt;&gt;&gt; for letter in set("apple"):</a:t>
            </a:r>
          </a:p>
          <a:p>
            <a:pPr fontAlgn="base"/>
            <a:r>
              <a:rPr lang="en-US" dirty="0"/>
              <a:t>	 print(letter)</a:t>
            </a:r>
          </a:p>
          <a:p>
            <a:endParaRPr lang="en-US" dirty="0"/>
          </a:p>
        </p:txBody>
      </p:sp>
    </p:spTree>
  </p:cSld>
  <p:clrMapOvr>
    <a:masterClrMapping/>
  </p:clrMapOvr>
  <p:transition advTm="1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001000" cy="7201972"/>
          </a:xfrm>
          <a:prstGeom prst="rect">
            <a:avLst/>
          </a:prstGeom>
          <a:noFill/>
        </p:spPr>
        <p:txBody>
          <a:bodyPr wrap="square" rtlCol="0">
            <a:spAutoFit/>
          </a:bodyPr>
          <a:lstStyle/>
          <a:p>
            <a:pPr algn="ctr"/>
            <a:r>
              <a:rPr lang="en-US" sz="2800" b="1" dirty="0"/>
              <a:t>Python Dictionary</a:t>
            </a:r>
          </a:p>
          <a:p>
            <a:pPr algn="ctr"/>
            <a:endParaRPr lang="en-US" sz="2800" b="1" dirty="0"/>
          </a:p>
          <a:p>
            <a:pPr fontAlgn="base">
              <a:buFont typeface="Wingdings" pitchFamily="2" charset="2"/>
              <a:buChar char="Ø"/>
            </a:pPr>
            <a:r>
              <a:rPr lang="en-US" sz="2400" dirty="0"/>
              <a:t>Python dictionary is an unordered collection of items. While other compound data types have only value as an element, a dictionary has a key: value pair.</a:t>
            </a:r>
          </a:p>
          <a:p>
            <a:pPr fontAlgn="base">
              <a:buFont typeface="Wingdings" pitchFamily="2" charset="2"/>
              <a:buChar char="Ø"/>
            </a:pPr>
            <a:r>
              <a:rPr lang="en-US" sz="2400" dirty="0"/>
              <a:t>Dictionaries are optimized to retrieve values when the key is known.</a:t>
            </a:r>
          </a:p>
          <a:p>
            <a:pPr fontAlgn="base"/>
            <a:endParaRPr lang="en-IN" sz="2400" dirty="0"/>
          </a:p>
          <a:p>
            <a:pPr fontAlgn="base"/>
            <a:r>
              <a:rPr lang="en-US" sz="2400" b="1" dirty="0"/>
              <a:t>How to create a dictionary?</a:t>
            </a:r>
          </a:p>
          <a:p>
            <a:pPr fontAlgn="base">
              <a:buFont typeface="Wingdings" pitchFamily="2" charset="2"/>
              <a:buChar char="Ø"/>
            </a:pPr>
            <a:r>
              <a:rPr lang="en-US" sz="2400" dirty="0"/>
              <a:t>Creating a dictionary is as simple as placing items inside curly braces {} separated by comma.</a:t>
            </a:r>
          </a:p>
          <a:p>
            <a:pPr fontAlgn="base">
              <a:buFont typeface="Wingdings" pitchFamily="2" charset="2"/>
              <a:buChar char="Ø"/>
            </a:pPr>
            <a:r>
              <a:rPr lang="en-US" sz="2400" dirty="0"/>
              <a:t>An item has a key and the corresponding value expressed as a pair, key: value.</a:t>
            </a:r>
          </a:p>
          <a:p>
            <a:pPr fontAlgn="base">
              <a:buFont typeface="Wingdings" pitchFamily="2" charset="2"/>
              <a:buChar char="Ø"/>
            </a:pPr>
            <a:r>
              <a:rPr lang="en-US" sz="2400" dirty="0"/>
              <a:t>While values can be of any data type and can repeat, keys must be of immutable type (</a:t>
            </a:r>
            <a:r>
              <a:rPr lang="en-US" sz="2400" dirty="0">
                <a:hlinkClick r:id="rId2" tooltip="Python Strings"/>
              </a:rPr>
              <a:t>string</a:t>
            </a:r>
            <a:r>
              <a:rPr lang="en-US" sz="2400" dirty="0"/>
              <a:t>, </a:t>
            </a:r>
            <a:r>
              <a:rPr lang="en-US" sz="2400" dirty="0">
                <a:hlinkClick r:id="rId3" tooltip="Python Numbers"/>
              </a:rPr>
              <a:t>number</a:t>
            </a:r>
            <a:r>
              <a:rPr lang="en-US" sz="2400" dirty="0"/>
              <a:t> or </a:t>
            </a:r>
            <a:r>
              <a:rPr lang="en-US" sz="2400" dirty="0" err="1">
                <a:hlinkClick r:id="rId4" tooltip="Python Tuple"/>
              </a:rPr>
              <a:t>tuple</a:t>
            </a:r>
            <a:r>
              <a:rPr lang="en-US" sz="2400" dirty="0"/>
              <a:t> with immutable elements) and must be unique.</a:t>
            </a:r>
          </a:p>
          <a:p>
            <a:endParaRPr lang="en-US" sz="2800" b="1" dirty="0"/>
          </a:p>
          <a:p>
            <a:endParaRPr lang="en-US" dirty="0"/>
          </a:p>
        </p:txBody>
      </p:sp>
    </p:spTree>
  </p:cSld>
  <p:clrMapOvr>
    <a:masterClrMapping/>
  </p:clrMapOvr>
  <p:transition advTm="1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153400" cy="5539978"/>
          </a:xfrm>
          <a:prstGeom prst="rect">
            <a:avLst/>
          </a:prstGeom>
          <a:noFill/>
        </p:spPr>
        <p:txBody>
          <a:bodyPr wrap="square" rtlCol="0">
            <a:spAutoFit/>
          </a:bodyPr>
          <a:lstStyle/>
          <a:p>
            <a:r>
              <a:rPr lang="en-US" sz="2400" b="1" dirty="0"/>
              <a:t># empty dictionary</a:t>
            </a:r>
          </a:p>
          <a:p>
            <a:r>
              <a:rPr lang="en-US" sz="2400" dirty="0" err="1"/>
              <a:t>my_dict</a:t>
            </a:r>
            <a:r>
              <a:rPr lang="en-US" sz="2400" dirty="0"/>
              <a:t> = {}</a:t>
            </a:r>
          </a:p>
          <a:p>
            <a:endParaRPr lang="en-US" sz="2400" dirty="0"/>
          </a:p>
          <a:p>
            <a:r>
              <a:rPr lang="en-US" sz="2400" b="1" dirty="0"/>
              <a:t># dictionary with integer keys</a:t>
            </a:r>
          </a:p>
          <a:p>
            <a:r>
              <a:rPr lang="en-US" sz="2400" dirty="0" err="1"/>
              <a:t>my_dict</a:t>
            </a:r>
            <a:r>
              <a:rPr lang="en-US" sz="2400" dirty="0"/>
              <a:t> = {1: 'apple', 2: 'ball'}</a:t>
            </a:r>
          </a:p>
          <a:p>
            <a:endParaRPr lang="en-US" sz="2400" dirty="0"/>
          </a:p>
          <a:p>
            <a:r>
              <a:rPr lang="en-US" sz="2400" b="1" dirty="0"/>
              <a:t># dictionary with mixed keys</a:t>
            </a:r>
          </a:p>
          <a:p>
            <a:r>
              <a:rPr lang="en-US" sz="2400" dirty="0" err="1"/>
              <a:t>my_dict</a:t>
            </a:r>
            <a:r>
              <a:rPr lang="en-US" sz="2400" dirty="0"/>
              <a:t> = {'name': 'John', 1: [2, 4, 3]}</a:t>
            </a:r>
          </a:p>
          <a:p>
            <a:endParaRPr lang="en-US" sz="2400" dirty="0"/>
          </a:p>
          <a:p>
            <a:r>
              <a:rPr lang="en-US" sz="2400" b="1" dirty="0"/>
              <a:t># using </a:t>
            </a:r>
            <a:r>
              <a:rPr lang="en-US" sz="2400" b="1" dirty="0" err="1"/>
              <a:t>dict</a:t>
            </a:r>
            <a:r>
              <a:rPr lang="en-US" sz="2400" b="1" dirty="0"/>
              <a:t>()</a:t>
            </a:r>
          </a:p>
          <a:p>
            <a:r>
              <a:rPr lang="en-US" sz="2400" dirty="0" err="1"/>
              <a:t>my_dict</a:t>
            </a:r>
            <a:r>
              <a:rPr lang="en-US" sz="2400" dirty="0"/>
              <a:t> = </a:t>
            </a:r>
            <a:r>
              <a:rPr lang="en-US" sz="2400" dirty="0" err="1"/>
              <a:t>dict</a:t>
            </a:r>
            <a:r>
              <a:rPr lang="en-US" sz="2400" dirty="0"/>
              <a:t>({1:'apple', 2:'ball'})</a:t>
            </a:r>
          </a:p>
          <a:p>
            <a:endParaRPr lang="en-US" sz="2400" dirty="0"/>
          </a:p>
          <a:p>
            <a:r>
              <a:rPr lang="en-US" sz="2400" b="1" dirty="0"/>
              <a:t># from sequence having each item as a pair</a:t>
            </a:r>
          </a:p>
          <a:p>
            <a:r>
              <a:rPr lang="en-US" sz="2400" dirty="0" err="1"/>
              <a:t>my_dict</a:t>
            </a:r>
            <a:r>
              <a:rPr lang="en-US" sz="2400" dirty="0"/>
              <a:t> = </a:t>
            </a:r>
            <a:r>
              <a:rPr lang="en-US" sz="2400" dirty="0" err="1"/>
              <a:t>dict</a:t>
            </a:r>
            <a:r>
              <a:rPr lang="en-US" sz="2400" dirty="0"/>
              <a:t>([(1,'apple'), (2,'ball')])</a:t>
            </a:r>
          </a:p>
          <a:p>
            <a:endParaRPr lang="en-US" dirty="0"/>
          </a:p>
        </p:txBody>
      </p:sp>
    </p:spTree>
  </p:cSld>
  <p:clrMapOvr>
    <a:masterClrMapping/>
  </p:clrMapOvr>
  <p:transition advTm="1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1"/>
            <a:ext cx="8229600" cy="5355312"/>
          </a:xfrm>
          <a:prstGeom prst="rect">
            <a:avLst/>
          </a:prstGeom>
          <a:noFill/>
        </p:spPr>
        <p:txBody>
          <a:bodyPr wrap="square" rtlCol="0">
            <a:spAutoFit/>
          </a:bodyPr>
          <a:lstStyle/>
          <a:p>
            <a:r>
              <a:rPr lang="en-US" sz="2400" b="1" dirty="0"/>
              <a:t>How to access elements from a dictionary?</a:t>
            </a:r>
          </a:p>
          <a:p>
            <a:endParaRPr lang="en-IN" sz="2400" dirty="0"/>
          </a:p>
          <a:p>
            <a:r>
              <a:rPr lang="en-US" sz="2400" dirty="0" err="1"/>
              <a:t>my_dict</a:t>
            </a:r>
            <a:r>
              <a:rPr lang="en-US" sz="2400" dirty="0"/>
              <a:t> = {'</a:t>
            </a:r>
            <a:r>
              <a:rPr lang="en-US" sz="2400" dirty="0" err="1"/>
              <a:t>name':'Jack</a:t>
            </a:r>
            <a:r>
              <a:rPr lang="en-US" sz="2400" dirty="0"/>
              <a:t>', 'age': 26}</a:t>
            </a:r>
          </a:p>
          <a:p>
            <a:endParaRPr lang="en-US" sz="2400" dirty="0"/>
          </a:p>
          <a:p>
            <a:r>
              <a:rPr lang="en-US" sz="2400" b="1" dirty="0"/>
              <a:t># Output: Jack</a:t>
            </a:r>
          </a:p>
          <a:p>
            <a:r>
              <a:rPr lang="en-US" sz="2400" dirty="0"/>
              <a:t>print(</a:t>
            </a:r>
            <a:r>
              <a:rPr lang="en-US" sz="2400" dirty="0" err="1"/>
              <a:t>my_dict</a:t>
            </a:r>
            <a:r>
              <a:rPr lang="en-US" sz="2400" dirty="0"/>
              <a:t>['name'])</a:t>
            </a:r>
          </a:p>
          <a:p>
            <a:endParaRPr lang="en-US" sz="2400" b="1" dirty="0"/>
          </a:p>
          <a:p>
            <a:r>
              <a:rPr lang="en-US" sz="2400" b="1" dirty="0"/>
              <a:t># Output: 26</a:t>
            </a:r>
          </a:p>
          <a:p>
            <a:r>
              <a:rPr lang="en-US" sz="2400" dirty="0"/>
              <a:t>print(my_dict.get('age'))</a:t>
            </a:r>
          </a:p>
          <a:p>
            <a:endParaRPr lang="en-US" sz="2400" dirty="0"/>
          </a:p>
          <a:p>
            <a:r>
              <a:rPr lang="en-US" sz="2400" b="1" dirty="0"/>
              <a:t># Trying to access keys which doesn't exist throws error</a:t>
            </a:r>
          </a:p>
          <a:p>
            <a:r>
              <a:rPr lang="en-US" sz="2400" b="1" dirty="0"/>
              <a:t># my_dict.get('address')</a:t>
            </a:r>
          </a:p>
          <a:p>
            <a:r>
              <a:rPr lang="en-US" b="1" dirty="0"/>
              <a:t># </a:t>
            </a:r>
            <a:r>
              <a:rPr lang="en-US" b="1" dirty="0" err="1"/>
              <a:t>my_dict</a:t>
            </a:r>
            <a:r>
              <a:rPr lang="en-US" b="1" dirty="0"/>
              <a:t>['address’]</a:t>
            </a:r>
          </a:p>
          <a:p>
            <a:endParaRPr lang="en-US" b="1" dirty="0"/>
          </a:p>
          <a:p>
            <a:r>
              <a:rPr lang="en-US" dirty="0"/>
              <a:t> 	 	 	</a:t>
            </a:r>
          </a:p>
        </p:txBody>
      </p:sp>
    </p:spTree>
  </p:cSld>
  <p:clrMapOvr>
    <a:masterClrMapping/>
  </p:clrMapOvr>
  <p:transition advTm="1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077200" cy="7109639"/>
          </a:xfrm>
          <a:prstGeom prst="rect">
            <a:avLst/>
          </a:prstGeom>
          <a:noFill/>
        </p:spPr>
        <p:txBody>
          <a:bodyPr wrap="square" rtlCol="0">
            <a:spAutoFit/>
          </a:bodyPr>
          <a:lstStyle/>
          <a:p>
            <a:r>
              <a:rPr lang="en-US" sz="2400" b="1" dirty="0"/>
              <a:t>How to change or add elements in a dictionary?</a:t>
            </a:r>
          </a:p>
          <a:p>
            <a:pPr>
              <a:buFont typeface="Wingdings" pitchFamily="2" charset="2"/>
              <a:buChar char="Ø"/>
            </a:pPr>
            <a:endParaRPr lang="en-IN" sz="2400" dirty="0"/>
          </a:p>
          <a:p>
            <a:pPr fontAlgn="base">
              <a:buFont typeface="Wingdings" pitchFamily="2" charset="2"/>
              <a:buChar char="Ø"/>
            </a:pPr>
            <a:r>
              <a:rPr lang="en-US" sz="2400" dirty="0"/>
              <a:t>Dictionary are mutable. We can add new items or change the value of existing items using assignment operator.</a:t>
            </a:r>
          </a:p>
          <a:p>
            <a:pPr fontAlgn="base">
              <a:buFont typeface="Wingdings" pitchFamily="2" charset="2"/>
              <a:buChar char="Ø"/>
            </a:pPr>
            <a:r>
              <a:rPr lang="en-US" sz="2400" dirty="0"/>
              <a:t>If the key is already present, value gets updated, else a new key: value pair is added to the dictionary.</a:t>
            </a:r>
            <a:endParaRPr lang="en-IN" sz="2400" dirty="0"/>
          </a:p>
          <a:p>
            <a:pPr fontAlgn="base"/>
            <a:r>
              <a:rPr lang="en-US" sz="2400" dirty="0" err="1"/>
              <a:t>my_dict</a:t>
            </a:r>
            <a:r>
              <a:rPr lang="en-US" sz="2400" dirty="0"/>
              <a:t> = {'</a:t>
            </a:r>
            <a:r>
              <a:rPr lang="en-US" sz="2400" dirty="0" err="1"/>
              <a:t>name':'Jack</a:t>
            </a:r>
            <a:r>
              <a:rPr lang="en-US" sz="2400" dirty="0"/>
              <a:t>', 'age': 26}</a:t>
            </a:r>
          </a:p>
          <a:p>
            <a:pPr fontAlgn="base"/>
            <a:r>
              <a:rPr lang="en-US" sz="2400" b="1" dirty="0"/>
              <a:t># update value</a:t>
            </a:r>
          </a:p>
          <a:p>
            <a:pPr fontAlgn="base"/>
            <a:r>
              <a:rPr lang="en-US" sz="2400" dirty="0" err="1"/>
              <a:t>my_dict</a:t>
            </a:r>
            <a:r>
              <a:rPr lang="en-US" sz="2400" dirty="0"/>
              <a:t>['age'] = 27</a:t>
            </a:r>
          </a:p>
          <a:p>
            <a:pPr fontAlgn="base"/>
            <a:r>
              <a:rPr lang="en-US" sz="2400" b="1" dirty="0"/>
              <a:t>#Output: {'age': 27, 'name': 'Jack'}</a:t>
            </a:r>
          </a:p>
          <a:p>
            <a:pPr fontAlgn="base"/>
            <a:r>
              <a:rPr lang="en-US" sz="2400" dirty="0"/>
              <a:t>print(</a:t>
            </a:r>
            <a:r>
              <a:rPr lang="en-US" sz="2400" dirty="0" err="1"/>
              <a:t>my_dict</a:t>
            </a:r>
            <a:r>
              <a:rPr lang="en-US" sz="2400" dirty="0"/>
              <a:t>)</a:t>
            </a:r>
          </a:p>
          <a:p>
            <a:pPr fontAlgn="base"/>
            <a:r>
              <a:rPr lang="en-US" sz="2400" b="1" dirty="0"/>
              <a:t># add item</a:t>
            </a:r>
          </a:p>
          <a:p>
            <a:pPr fontAlgn="base"/>
            <a:r>
              <a:rPr lang="en-US" sz="2400" dirty="0" err="1"/>
              <a:t>my_dict</a:t>
            </a:r>
            <a:r>
              <a:rPr lang="en-US" sz="2400" dirty="0"/>
              <a:t>['address'] = 'Downtown'  </a:t>
            </a:r>
          </a:p>
          <a:p>
            <a:pPr fontAlgn="base"/>
            <a:r>
              <a:rPr lang="en-US" sz="2400" b="1" dirty="0"/>
              <a:t># Output: {'address': 'Downtown', 'age': 27, 'name': 'Jack'}</a:t>
            </a:r>
          </a:p>
          <a:p>
            <a:pPr fontAlgn="base"/>
            <a:r>
              <a:rPr lang="en-US" sz="2400" dirty="0"/>
              <a:t>print(</a:t>
            </a:r>
            <a:r>
              <a:rPr lang="en-US" sz="2400" dirty="0" err="1"/>
              <a:t>my_dict</a:t>
            </a:r>
            <a:r>
              <a:rPr lang="en-US" sz="2400" dirty="0"/>
              <a:t>)</a:t>
            </a:r>
          </a:p>
          <a:p>
            <a:pPr fontAlgn="base"/>
            <a:endParaRPr lang="en-US" sz="2400" dirty="0"/>
          </a:p>
          <a:p>
            <a:endParaRPr lang="en-US" sz="2400" dirty="0"/>
          </a:p>
        </p:txBody>
      </p:sp>
    </p:spTree>
  </p:cSld>
  <p:clrMapOvr>
    <a:masterClrMapping/>
  </p:clrMapOvr>
  <p:transition advTm="1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686800" cy="6247864"/>
          </a:xfrm>
          <a:prstGeom prst="rect">
            <a:avLst/>
          </a:prstGeom>
          <a:noFill/>
        </p:spPr>
        <p:txBody>
          <a:bodyPr wrap="square" rtlCol="0">
            <a:spAutoFit/>
          </a:bodyPr>
          <a:lstStyle/>
          <a:p>
            <a:r>
              <a:rPr lang="en-US" sz="2000" b="1" dirty="0"/>
              <a:t>Negative indexing</a:t>
            </a:r>
          </a:p>
          <a:p>
            <a:endParaRPr lang="en-IN" sz="2000" dirty="0"/>
          </a:p>
          <a:p>
            <a:pPr fontAlgn="base"/>
            <a:r>
              <a:rPr lang="en-US" sz="2000" dirty="0" err="1"/>
              <a:t>my_list</a:t>
            </a:r>
            <a:r>
              <a:rPr lang="en-US" sz="2000" dirty="0"/>
              <a:t> = ['</a:t>
            </a:r>
            <a:r>
              <a:rPr lang="en-US" sz="2000" dirty="0" err="1"/>
              <a:t>p','r','o','b','e</a:t>
            </a:r>
            <a:r>
              <a:rPr lang="en-US" sz="2000" dirty="0"/>
              <a:t>']</a:t>
            </a:r>
          </a:p>
          <a:p>
            <a:pPr fontAlgn="base"/>
            <a:r>
              <a:rPr lang="en-US" sz="2000" b="1" dirty="0"/>
              <a:t># Output: e</a:t>
            </a:r>
          </a:p>
          <a:p>
            <a:pPr fontAlgn="base"/>
            <a:r>
              <a:rPr lang="en-US" sz="2000" dirty="0"/>
              <a:t>print(</a:t>
            </a:r>
            <a:r>
              <a:rPr lang="en-US" sz="2000" dirty="0" err="1"/>
              <a:t>my_list</a:t>
            </a:r>
            <a:r>
              <a:rPr lang="en-US" sz="2000" dirty="0"/>
              <a:t>[-1])</a:t>
            </a:r>
          </a:p>
          <a:p>
            <a:pPr fontAlgn="base"/>
            <a:r>
              <a:rPr lang="en-US" sz="2000" b="1" dirty="0"/>
              <a:t># Output: p</a:t>
            </a:r>
          </a:p>
          <a:p>
            <a:pPr fontAlgn="base"/>
            <a:r>
              <a:rPr lang="en-US" sz="2000" dirty="0"/>
              <a:t>print(</a:t>
            </a:r>
            <a:r>
              <a:rPr lang="en-US" sz="2000" dirty="0" err="1"/>
              <a:t>my_list</a:t>
            </a:r>
            <a:r>
              <a:rPr lang="en-US" sz="2000" dirty="0"/>
              <a:t>[-5])</a:t>
            </a:r>
          </a:p>
          <a:p>
            <a:endParaRPr lang="en-IN" sz="2000" dirty="0"/>
          </a:p>
          <a:p>
            <a:r>
              <a:rPr lang="en-IN" sz="2000" b="1" dirty="0"/>
              <a:t>Slicing in list</a:t>
            </a:r>
          </a:p>
          <a:p>
            <a:endParaRPr lang="en-IN" sz="2000" b="1" dirty="0"/>
          </a:p>
          <a:p>
            <a:pPr fontAlgn="base"/>
            <a:r>
              <a:rPr lang="en-US" sz="2000" dirty="0" err="1"/>
              <a:t>my_list</a:t>
            </a:r>
            <a:r>
              <a:rPr lang="en-US" sz="2000" dirty="0"/>
              <a:t> = ['</a:t>
            </a:r>
            <a:r>
              <a:rPr lang="en-US" sz="2000" dirty="0" err="1"/>
              <a:t>p','r','o','g','r','a','m','i','z</a:t>
            </a:r>
            <a:r>
              <a:rPr lang="en-US" sz="2000" dirty="0"/>
              <a:t>']</a:t>
            </a:r>
          </a:p>
          <a:p>
            <a:pPr fontAlgn="base"/>
            <a:r>
              <a:rPr lang="en-US" sz="2000" b="1" dirty="0"/>
              <a:t># elements 3rd to 5th</a:t>
            </a:r>
          </a:p>
          <a:p>
            <a:pPr fontAlgn="base"/>
            <a:r>
              <a:rPr lang="en-US" sz="2000" dirty="0"/>
              <a:t>print(</a:t>
            </a:r>
            <a:r>
              <a:rPr lang="en-US" sz="2000" dirty="0" err="1"/>
              <a:t>my_list</a:t>
            </a:r>
            <a:r>
              <a:rPr lang="en-US" sz="2000" dirty="0"/>
              <a:t>[2:5])</a:t>
            </a:r>
          </a:p>
          <a:p>
            <a:pPr fontAlgn="base"/>
            <a:r>
              <a:rPr lang="en-US" sz="2000" b="1" dirty="0"/>
              <a:t># elements beginning to 4th</a:t>
            </a:r>
          </a:p>
          <a:p>
            <a:pPr fontAlgn="base"/>
            <a:r>
              <a:rPr lang="en-US" sz="2000" dirty="0"/>
              <a:t>print(</a:t>
            </a:r>
            <a:r>
              <a:rPr lang="en-US" sz="2000" dirty="0" err="1"/>
              <a:t>my_list</a:t>
            </a:r>
            <a:r>
              <a:rPr lang="en-US" sz="2000" dirty="0"/>
              <a:t>[:-5])</a:t>
            </a:r>
          </a:p>
          <a:p>
            <a:pPr fontAlgn="base"/>
            <a:r>
              <a:rPr lang="en-US" sz="2000" b="1" dirty="0"/>
              <a:t># elements 6th to end</a:t>
            </a:r>
          </a:p>
          <a:p>
            <a:pPr fontAlgn="base"/>
            <a:r>
              <a:rPr lang="en-US" sz="2000" dirty="0"/>
              <a:t>print(</a:t>
            </a:r>
            <a:r>
              <a:rPr lang="en-US" sz="2000" dirty="0" err="1"/>
              <a:t>my_list</a:t>
            </a:r>
            <a:r>
              <a:rPr lang="en-US" sz="2000" dirty="0"/>
              <a:t>[5:])</a:t>
            </a:r>
          </a:p>
          <a:p>
            <a:pPr fontAlgn="base"/>
            <a:r>
              <a:rPr lang="en-US" sz="2000" b="1" dirty="0"/>
              <a:t># elements beginning to end</a:t>
            </a:r>
          </a:p>
          <a:p>
            <a:pPr fontAlgn="base"/>
            <a:r>
              <a:rPr lang="en-US" sz="2000" dirty="0"/>
              <a:t>print(</a:t>
            </a:r>
            <a:r>
              <a:rPr lang="en-US" sz="2000" dirty="0" err="1"/>
              <a:t>my_list</a:t>
            </a:r>
            <a:r>
              <a:rPr lang="en-US" sz="2000" dirty="0"/>
              <a:t>[:])</a:t>
            </a:r>
          </a:p>
          <a:p>
            <a:endParaRPr lang="en-US" sz="2000" b="1" dirty="0"/>
          </a:p>
        </p:txBody>
      </p:sp>
    </p:spTree>
  </p:cSld>
  <p:clrMapOvr>
    <a:masterClrMapping/>
  </p:clrMapOvr>
  <p:transition advTm="1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077200" cy="4431983"/>
          </a:xfrm>
          <a:prstGeom prst="rect">
            <a:avLst/>
          </a:prstGeom>
          <a:noFill/>
        </p:spPr>
        <p:txBody>
          <a:bodyPr wrap="square" rtlCol="0">
            <a:spAutoFit/>
          </a:bodyPr>
          <a:lstStyle/>
          <a:p>
            <a:r>
              <a:rPr lang="en-US" sz="2400" b="1" dirty="0"/>
              <a:t>How to delete or remove elements from a dictionary?</a:t>
            </a:r>
          </a:p>
          <a:p>
            <a:pPr fontAlgn="base">
              <a:buFont typeface="Wingdings" pitchFamily="2" charset="2"/>
              <a:buChar char="Ø"/>
            </a:pPr>
            <a:r>
              <a:rPr lang="en-US" sz="2400" dirty="0"/>
              <a:t>We can remove a particular item in a dictionary by using the method </a:t>
            </a:r>
            <a:r>
              <a:rPr lang="en-US" sz="2400" b="1" dirty="0"/>
              <a:t>pop(). </a:t>
            </a:r>
            <a:r>
              <a:rPr lang="en-US" sz="2400" dirty="0"/>
              <a:t>This method removes as item with the provided key and returns the value.</a:t>
            </a:r>
          </a:p>
          <a:p>
            <a:pPr fontAlgn="base">
              <a:buFont typeface="Wingdings" pitchFamily="2" charset="2"/>
              <a:buChar char="Ø"/>
            </a:pPr>
            <a:r>
              <a:rPr lang="en-US" sz="2400" dirty="0"/>
              <a:t>The method, </a:t>
            </a:r>
            <a:r>
              <a:rPr lang="en-US" sz="2400" dirty="0" err="1"/>
              <a:t>popitem</a:t>
            </a:r>
            <a:r>
              <a:rPr lang="en-US" sz="2400" dirty="0"/>
              <a:t>() can be used to remove and return an arbitrary item (key, value) form the dictionary. All the items can be removed at once using the clear() method.</a:t>
            </a:r>
          </a:p>
          <a:p>
            <a:pPr fontAlgn="base">
              <a:buFont typeface="Wingdings" pitchFamily="2" charset="2"/>
              <a:buChar char="Ø"/>
            </a:pPr>
            <a:r>
              <a:rPr lang="en-US" sz="2400" dirty="0"/>
              <a:t>We can also use th</a:t>
            </a:r>
            <a:r>
              <a:rPr lang="en-US" dirty="0"/>
              <a:t>e </a:t>
            </a:r>
            <a:r>
              <a:rPr lang="en-US" sz="2400" dirty="0"/>
              <a:t>del keyword to remove individual items or the entire dictionary itself.</a:t>
            </a:r>
          </a:p>
          <a:p>
            <a:endParaRPr lang="en-US" dirty="0"/>
          </a:p>
        </p:txBody>
      </p:sp>
    </p:spTree>
  </p:cSld>
  <p:clrMapOvr>
    <a:masterClrMapping/>
  </p:clrMapOvr>
  <p:transition advTm="1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077200" cy="6278642"/>
          </a:xfrm>
          <a:prstGeom prst="rect">
            <a:avLst/>
          </a:prstGeom>
          <a:noFill/>
        </p:spPr>
        <p:txBody>
          <a:bodyPr wrap="square" rtlCol="0">
            <a:spAutoFit/>
          </a:bodyPr>
          <a:lstStyle/>
          <a:p>
            <a:r>
              <a:rPr lang="en-US" sz="2400" b="1" dirty="0"/>
              <a:t># create a dictionary</a:t>
            </a:r>
          </a:p>
          <a:p>
            <a:r>
              <a:rPr lang="en-US" sz="2400" dirty="0"/>
              <a:t>squares = {1:1, 2:4, 3:9, 4:16, 5:25}  </a:t>
            </a:r>
          </a:p>
          <a:p>
            <a:endParaRPr lang="en-US" sz="2400" dirty="0"/>
          </a:p>
          <a:p>
            <a:r>
              <a:rPr lang="en-US" sz="2400" b="1" dirty="0"/>
              <a:t># remove a particular item</a:t>
            </a:r>
          </a:p>
          <a:p>
            <a:r>
              <a:rPr lang="en-US" sz="2400" b="1" dirty="0"/>
              <a:t># Output: 16</a:t>
            </a:r>
          </a:p>
          <a:p>
            <a:r>
              <a:rPr lang="en-US" sz="2400" dirty="0"/>
              <a:t>print(squares.pop(4))  </a:t>
            </a:r>
          </a:p>
          <a:p>
            <a:endParaRPr lang="en-US" sz="2400" dirty="0"/>
          </a:p>
          <a:p>
            <a:r>
              <a:rPr lang="en-US" sz="2400" b="1" dirty="0"/>
              <a:t># Output: {1: 1, 2: 4, 3: 9, 5: 25}</a:t>
            </a:r>
          </a:p>
          <a:p>
            <a:r>
              <a:rPr lang="en-US" sz="2400" dirty="0"/>
              <a:t>print(squares)</a:t>
            </a:r>
          </a:p>
          <a:p>
            <a:endParaRPr lang="en-US" sz="2400" dirty="0"/>
          </a:p>
          <a:p>
            <a:r>
              <a:rPr lang="en-US" sz="2400" b="1" dirty="0"/>
              <a:t># remove an arbitrary item</a:t>
            </a:r>
          </a:p>
          <a:p>
            <a:r>
              <a:rPr lang="en-US" sz="2400" b="1" dirty="0"/>
              <a:t># Output: (1, 1)</a:t>
            </a:r>
          </a:p>
          <a:p>
            <a:r>
              <a:rPr lang="en-US" sz="2400" dirty="0"/>
              <a:t>print(</a:t>
            </a:r>
            <a:r>
              <a:rPr lang="en-US" sz="2400" dirty="0" err="1"/>
              <a:t>squares.popitem</a:t>
            </a:r>
            <a:r>
              <a:rPr lang="en-US" sz="2400" dirty="0"/>
              <a:t>())</a:t>
            </a:r>
          </a:p>
          <a:p>
            <a:endParaRPr lang="en-US" sz="2400" dirty="0"/>
          </a:p>
          <a:p>
            <a:r>
              <a:rPr lang="en-US" sz="2400" b="1" dirty="0"/>
              <a:t># Output: {2: 4, 3: 9, 5: 25}</a:t>
            </a:r>
          </a:p>
          <a:p>
            <a:r>
              <a:rPr lang="en-US" sz="2400" dirty="0"/>
              <a:t>print(squares)</a:t>
            </a:r>
          </a:p>
          <a:p>
            <a:endParaRPr lang="en-US" dirty="0"/>
          </a:p>
        </p:txBody>
      </p:sp>
    </p:spTree>
  </p:cSld>
  <p:clrMapOvr>
    <a:masterClrMapping/>
  </p:clrMapOvr>
  <p:transition advTm="1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17693"/>
            <a:ext cx="6019800" cy="6740307"/>
          </a:xfrm>
          <a:prstGeom prst="rect">
            <a:avLst/>
          </a:prstGeom>
        </p:spPr>
        <p:txBody>
          <a:bodyPr wrap="square">
            <a:spAutoFit/>
          </a:bodyPr>
          <a:lstStyle/>
          <a:p>
            <a:r>
              <a:rPr lang="en-US" sz="2400" b="1" dirty="0"/>
              <a:t># delete a particular item</a:t>
            </a:r>
          </a:p>
          <a:p>
            <a:r>
              <a:rPr lang="en-US" sz="2400" dirty="0"/>
              <a:t>del squares[5]  </a:t>
            </a:r>
          </a:p>
          <a:p>
            <a:endParaRPr lang="en-US" sz="2400" dirty="0"/>
          </a:p>
          <a:p>
            <a:r>
              <a:rPr lang="en-US" sz="2400" b="1" dirty="0"/>
              <a:t># Output: {2: 4, 3: 9}</a:t>
            </a:r>
          </a:p>
          <a:p>
            <a:r>
              <a:rPr lang="en-US" sz="2400" dirty="0"/>
              <a:t>print(squares)</a:t>
            </a:r>
          </a:p>
          <a:p>
            <a:endParaRPr lang="en-US" sz="2400" dirty="0"/>
          </a:p>
          <a:p>
            <a:r>
              <a:rPr lang="en-US" sz="2400" b="1" dirty="0"/>
              <a:t># remove all items</a:t>
            </a:r>
          </a:p>
          <a:p>
            <a:r>
              <a:rPr lang="en-US" sz="2400" dirty="0" err="1"/>
              <a:t>squares.clear</a:t>
            </a:r>
            <a:r>
              <a:rPr lang="en-US" sz="2400" dirty="0"/>
              <a:t>()</a:t>
            </a:r>
          </a:p>
          <a:p>
            <a:endParaRPr lang="en-US" sz="2400" b="1" dirty="0"/>
          </a:p>
          <a:p>
            <a:r>
              <a:rPr lang="en-US" sz="2400" b="1" dirty="0"/>
              <a:t># Output: {}</a:t>
            </a:r>
          </a:p>
          <a:p>
            <a:r>
              <a:rPr lang="en-US" sz="2400" dirty="0"/>
              <a:t>print(squares)</a:t>
            </a:r>
          </a:p>
          <a:p>
            <a:endParaRPr lang="en-US" sz="2400" dirty="0"/>
          </a:p>
          <a:p>
            <a:r>
              <a:rPr lang="en-US" sz="2400" b="1" dirty="0"/>
              <a:t># delete the dictionary itself</a:t>
            </a:r>
          </a:p>
          <a:p>
            <a:r>
              <a:rPr lang="en-US" sz="2400" dirty="0"/>
              <a:t>del squares</a:t>
            </a:r>
          </a:p>
          <a:p>
            <a:endParaRPr lang="en-US" sz="2400" dirty="0"/>
          </a:p>
          <a:p>
            <a:r>
              <a:rPr lang="en-US" sz="2400" b="1" dirty="0"/>
              <a:t># Throws Error</a:t>
            </a:r>
          </a:p>
          <a:p>
            <a:r>
              <a:rPr lang="en-US" sz="2400" b="1" dirty="0"/>
              <a:t># print(squares)</a:t>
            </a:r>
          </a:p>
          <a:p>
            <a:endParaRPr lang="en-US" sz="2400" dirty="0"/>
          </a:p>
        </p:txBody>
      </p:sp>
    </p:spTree>
  </p:cSld>
  <p:clrMapOvr>
    <a:masterClrMapping/>
  </p:clrMapOvr>
  <p:transition advTm="1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229600" cy="5601533"/>
          </a:xfrm>
          <a:prstGeom prst="rect">
            <a:avLst/>
          </a:prstGeom>
          <a:noFill/>
        </p:spPr>
        <p:txBody>
          <a:bodyPr wrap="square" rtlCol="0">
            <a:spAutoFit/>
          </a:bodyPr>
          <a:lstStyle/>
          <a:p>
            <a:r>
              <a:rPr lang="en-US" sz="2400" b="1" dirty="0"/>
              <a:t>Python Dictionary Comprehension</a:t>
            </a:r>
          </a:p>
          <a:p>
            <a:endParaRPr lang="en-IN" dirty="0"/>
          </a:p>
          <a:p>
            <a:r>
              <a:rPr lang="en-US" sz="2400" dirty="0"/>
              <a:t>squares = {x: x*x for x in range(6)}</a:t>
            </a:r>
          </a:p>
          <a:p>
            <a:endParaRPr lang="en-US" dirty="0"/>
          </a:p>
          <a:p>
            <a:r>
              <a:rPr lang="en-US" sz="2000" b="1" dirty="0"/>
              <a:t># Output: {0: 0, 1: 1, 2: 4, 3: 9, 4: 16, 5: 25}</a:t>
            </a:r>
          </a:p>
          <a:p>
            <a:r>
              <a:rPr lang="en-US" sz="2000" b="1" dirty="0"/>
              <a:t>print(squares)</a:t>
            </a:r>
          </a:p>
          <a:p>
            <a:endParaRPr lang="en-IN" sz="2400" b="1" dirty="0"/>
          </a:p>
          <a:p>
            <a:r>
              <a:rPr lang="en-US" sz="2400" dirty="0"/>
              <a:t>Here are some examples to make dictionary with only odd items.</a:t>
            </a:r>
          </a:p>
          <a:p>
            <a:endParaRPr lang="en-US" sz="2400" b="1" dirty="0"/>
          </a:p>
          <a:p>
            <a:r>
              <a:rPr lang="en-US" sz="2400" b="1" dirty="0" err="1"/>
              <a:t>odd_squares</a:t>
            </a:r>
            <a:r>
              <a:rPr lang="en-US" sz="2400" b="1" dirty="0"/>
              <a:t> = {x: x*x for x in range(11) if x%2 == 1}</a:t>
            </a:r>
          </a:p>
          <a:p>
            <a:endParaRPr lang="en-US" sz="2400" b="1" dirty="0"/>
          </a:p>
          <a:p>
            <a:r>
              <a:rPr lang="en-US" sz="2400" b="1" dirty="0"/>
              <a:t># Output: {1: 1, 3: 9, 5: 25, 7: 49, 9: 81}</a:t>
            </a:r>
          </a:p>
          <a:p>
            <a:r>
              <a:rPr lang="en-US" sz="2400" b="1" dirty="0"/>
              <a:t>print(</a:t>
            </a:r>
            <a:r>
              <a:rPr lang="en-US" sz="2400" b="1" dirty="0" err="1"/>
              <a:t>odd_squares</a:t>
            </a:r>
            <a:r>
              <a:rPr lang="en-US" sz="2400" b="1" dirty="0"/>
              <a:t>)</a:t>
            </a:r>
          </a:p>
          <a:p>
            <a:endParaRPr lang="en-US" sz="2400" b="1" dirty="0"/>
          </a:p>
          <a:p>
            <a:endParaRPr lang="en-US" dirty="0"/>
          </a:p>
        </p:txBody>
      </p:sp>
    </p:spTree>
  </p:cSld>
  <p:clrMapOvr>
    <a:masterClrMapping/>
  </p:clrMapOvr>
  <p:transition advTm="1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001000" cy="5909310"/>
          </a:xfrm>
          <a:prstGeom prst="rect">
            <a:avLst/>
          </a:prstGeom>
          <a:noFill/>
        </p:spPr>
        <p:txBody>
          <a:bodyPr wrap="square" rtlCol="0">
            <a:spAutoFit/>
          </a:bodyPr>
          <a:lstStyle/>
          <a:p>
            <a:pPr fontAlgn="base"/>
            <a:r>
              <a:rPr lang="en-US" b="1" dirty="0"/>
              <a:t>Other Dictionary Operations</a:t>
            </a:r>
          </a:p>
          <a:p>
            <a:pPr fontAlgn="base"/>
            <a:r>
              <a:rPr lang="en-US" b="1" dirty="0"/>
              <a:t>Dictionary Membership Test</a:t>
            </a:r>
          </a:p>
          <a:p>
            <a:endParaRPr lang="en-IN" dirty="0"/>
          </a:p>
          <a:p>
            <a:r>
              <a:rPr lang="en-US" dirty="0"/>
              <a:t>squares = {1: 1, 3: 9, 5: 25, 7: 49, 9: 81}</a:t>
            </a:r>
          </a:p>
          <a:p>
            <a:endParaRPr lang="en-US" dirty="0"/>
          </a:p>
          <a:p>
            <a:r>
              <a:rPr lang="en-US" dirty="0"/>
              <a:t># Output: True</a:t>
            </a:r>
          </a:p>
          <a:p>
            <a:r>
              <a:rPr lang="en-US" dirty="0"/>
              <a:t>print(1 in squares)</a:t>
            </a:r>
          </a:p>
          <a:p>
            <a:endParaRPr lang="en-US" dirty="0"/>
          </a:p>
          <a:p>
            <a:r>
              <a:rPr lang="en-US" dirty="0"/>
              <a:t># Output: True</a:t>
            </a:r>
          </a:p>
          <a:p>
            <a:r>
              <a:rPr lang="en-US" dirty="0"/>
              <a:t>print(2 not in squares)</a:t>
            </a:r>
          </a:p>
          <a:p>
            <a:endParaRPr lang="en-US" dirty="0"/>
          </a:p>
          <a:p>
            <a:r>
              <a:rPr lang="en-US" dirty="0"/>
              <a:t># membership tests for key only not value</a:t>
            </a:r>
          </a:p>
          <a:p>
            <a:r>
              <a:rPr lang="en-US" dirty="0"/>
              <a:t># Output: False</a:t>
            </a:r>
          </a:p>
          <a:p>
            <a:r>
              <a:rPr lang="en-US" dirty="0"/>
              <a:t>print(49 in squares)</a:t>
            </a:r>
          </a:p>
          <a:p>
            <a:endParaRPr lang="en-IN" dirty="0"/>
          </a:p>
          <a:p>
            <a:r>
              <a:rPr lang="en-US" b="1" dirty="0"/>
              <a:t>Iterating Through a Dictionary</a:t>
            </a:r>
          </a:p>
          <a:p>
            <a:endParaRPr lang="en-IN" dirty="0"/>
          </a:p>
          <a:p>
            <a:r>
              <a:rPr lang="en-US" dirty="0"/>
              <a:t>squares = {1: 1, 3: 9, 5: 25, 7: 49, 9: 81}</a:t>
            </a:r>
          </a:p>
          <a:p>
            <a:r>
              <a:rPr lang="en-US" dirty="0"/>
              <a:t>for </a:t>
            </a:r>
            <a:r>
              <a:rPr lang="en-US" dirty="0" err="1"/>
              <a:t>i</a:t>
            </a:r>
            <a:r>
              <a:rPr lang="en-US" dirty="0"/>
              <a:t> in squares:</a:t>
            </a:r>
          </a:p>
          <a:p>
            <a:r>
              <a:rPr lang="en-US" dirty="0"/>
              <a:t>    print(squares[</a:t>
            </a:r>
            <a:r>
              <a:rPr lang="en-US" dirty="0" err="1"/>
              <a:t>i</a:t>
            </a:r>
            <a:r>
              <a:rPr lang="en-US" dirty="0"/>
              <a:t>])</a:t>
            </a:r>
          </a:p>
          <a:p>
            <a:endParaRPr lang="en-US" dirty="0"/>
          </a:p>
        </p:txBody>
      </p:sp>
    </p:spTree>
  </p:cSld>
  <p:clrMapOvr>
    <a:masterClrMapping/>
  </p:clrMapOvr>
  <p:transition advTm="1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229600" cy="3816429"/>
          </a:xfrm>
          <a:prstGeom prst="rect">
            <a:avLst/>
          </a:prstGeom>
          <a:noFill/>
        </p:spPr>
        <p:txBody>
          <a:bodyPr wrap="square" rtlCol="0">
            <a:spAutoFit/>
          </a:bodyPr>
          <a:lstStyle/>
          <a:p>
            <a:pPr algn="ctr"/>
            <a:r>
              <a:rPr lang="en-US" sz="2800" b="1" dirty="0"/>
              <a:t>Python Nested Dictionary</a:t>
            </a:r>
          </a:p>
          <a:p>
            <a:endParaRPr lang="en-IN" dirty="0"/>
          </a:p>
          <a:p>
            <a:pPr fontAlgn="base"/>
            <a:r>
              <a:rPr lang="en-US" sz="2800" dirty="0"/>
              <a:t>In Python, a nested dictionary is a dictionary inside a dictionary. It's a collection of dictionaries into one single dictionary.</a:t>
            </a:r>
          </a:p>
          <a:p>
            <a:pPr fontAlgn="base"/>
            <a:endParaRPr lang="en-US" sz="2800" dirty="0"/>
          </a:p>
          <a:p>
            <a:r>
              <a:rPr lang="en-US" sz="2800" b="1" dirty="0" err="1"/>
              <a:t>nested_dict</a:t>
            </a:r>
            <a:r>
              <a:rPr lang="en-US" sz="2800" b="1" dirty="0"/>
              <a:t> = { '</a:t>
            </a:r>
            <a:r>
              <a:rPr lang="en-US" sz="2800" b="1" dirty="0" err="1"/>
              <a:t>dictA</a:t>
            </a:r>
            <a:r>
              <a:rPr lang="en-US" sz="2800" b="1" dirty="0"/>
              <a:t>': {'key_1': 'value_1'}, '</a:t>
            </a:r>
            <a:r>
              <a:rPr lang="en-US" sz="2800" b="1" dirty="0" err="1"/>
              <a:t>dictB</a:t>
            </a:r>
            <a:r>
              <a:rPr lang="en-US" sz="2800" b="1" dirty="0"/>
              <a:t>': {'key_2': 'value_2'}}</a:t>
            </a:r>
          </a:p>
          <a:p>
            <a:endParaRPr lang="en-US" sz="2800" b="1" dirty="0"/>
          </a:p>
        </p:txBody>
      </p:sp>
    </p:spTree>
  </p:cSld>
  <p:clrMapOvr>
    <a:masterClrMapping/>
  </p:clrMapOvr>
  <p:transition advTm="1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229600" cy="7109639"/>
          </a:xfrm>
          <a:prstGeom prst="rect">
            <a:avLst/>
          </a:prstGeom>
          <a:noFill/>
        </p:spPr>
        <p:txBody>
          <a:bodyPr wrap="square" rtlCol="0">
            <a:spAutoFit/>
          </a:bodyPr>
          <a:lstStyle/>
          <a:p>
            <a:r>
              <a:rPr lang="en-US" sz="2400" b="1" dirty="0"/>
              <a:t>Create a Nested Dictionary</a:t>
            </a:r>
          </a:p>
          <a:p>
            <a:endParaRPr lang="en-IN" sz="2400" dirty="0"/>
          </a:p>
          <a:p>
            <a:r>
              <a:rPr lang="en-US" sz="2400" dirty="0"/>
              <a:t>people = {1: {'name': 'John', 'age': '27', 'sex': 'Male'},</a:t>
            </a:r>
          </a:p>
          <a:p>
            <a:r>
              <a:rPr lang="en-US" sz="2400" dirty="0"/>
              <a:t>          2: {'name': 'Marie', 'age': '22', 'sex': 'Female'}}</a:t>
            </a:r>
          </a:p>
          <a:p>
            <a:endParaRPr lang="en-US" sz="2400" dirty="0"/>
          </a:p>
          <a:p>
            <a:r>
              <a:rPr lang="en-US" sz="2400" dirty="0"/>
              <a:t>print(people)</a:t>
            </a:r>
          </a:p>
          <a:p>
            <a:endParaRPr lang="en-IN" sz="2400" dirty="0"/>
          </a:p>
          <a:p>
            <a:pPr fontAlgn="base"/>
            <a:r>
              <a:rPr lang="en-US" sz="2400" b="1" dirty="0"/>
              <a:t>Access elements of a Nested Dictionary</a:t>
            </a:r>
          </a:p>
          <a:p>
            <a:pPr fontAlgn="base"/>
            <a:r>
              <a:rPr lang="en-US" sz="2400" dirty="0"/>
              <a:t>To access element of a nested dictionary, we use indexing [] syntax in Python.</a:t>
            </a:r>
          </a:p>
          <a:p>
            <a:pPr fontAlgn="base"/>
            <a:endParaRPr lang="en-US" sz="2400" dirty="0"/>
          </a:p>
          <a:p>
            <a:r>
              <a:rPr lang="en-US" sz="2400" dirty="0"/>
              <a:t>people = {1: {'name': 'John', 'age': '27', 'sex': 'Male'},</a:t>
            </a:r>
          </a:p>
          <a:p>
            <a:r>
              <a:rPr lang="en-US" sz="2400" dirty="0"/>
              <a:t>          2: {'name': 'Marie', 'age': '22', 'sex': 'Female'}}</a:t>
            </a:r>
          </a:p>
          <a:p>
            <a:endParaRPr lang="en-US" sz="2400" dirty="0"/>
          </a:p>
          <a:p>
            <a:r>
              <a:rPr lang="en-US" sz="2400" dirty="0"/>
              <a:t>print(people[1]['name'])</a:t>
            </a:r>
          </a:p>
          <a:p>
            <a:r>
              <a:rPr lang="en-US" sz="2400" dirty="0"/>
              <a:t>print(people[1]['age'])</a:t>
            </a:r>
          </a:p>
          <a:p>
            <a:r>
              <a:rPr lang="en-US" sz="2400" dirty="0"/>
              <a:t>print(people[1]['sex'])</a:t>
            </a:r>
          </a:p>
          <a:p>
            <a:endParaRPr lang="en-US" sz="2400" dirty="0"/>
          </a:p>
          <a:p>
            <a:endParaRPr lang="en-US" sz="2400" dirty="0"/>
          </a:p>
        </p:txBody>
      </p:sp>
    </p:spTree>
  </p:cSld>
  <p:clrMapOvr>
    <a:masterClrMapping/>
  </p:clrMapOvr>
  <p:transition advTm="1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228600"/>
            <a:ext cx="8077200" cy="6370975"/>
          </a:xfrm>
          <a:prstGeom prst="rect">
            <a:avLst/>
          </a:prstGeom>
          <a:noFill/>
        </p:spPr>
        <p:txBody>
          <a:bodyPr wrap="square" rtlCol="0">
            <a:spAutoFit/>
          </a:bodyPr>
          <a:lstStyle/>
          <a:p>
            <a:r>
              <a:rPr lang="en-US" sz="2400" b="1" dirty="0"/>
              <a:t>Add element to a Nested Dictionary</a:t>
            </a:r>
          </a:p>
          <a:p>
            <a:endParaRPr lang="en-IN" sz="2400" dirty="0"/>
          </a:p>
          <a:p>
            <a:r>
              <a:rPr lang="en-US" sz="2400" b="1" dirty="0"/>
              <a:t>How to change or add elements in a nested dictionary?</a:t>
            </a:r>
          </a:p>
          <a:p>
            <a:endParaRPr lang="en-IN" sz="2400" dirty="0"/>
          </a:p>
          <a:p>
            <a:r>
              <a:rPr lang="en-US" sz="2400" dirty="0"/>
              <a:t>people = {1: {'name': 'John', 'age': '27', 'sex': 'Male'},</a:t>
            </a:r>
          </a:p>
          <a:p>
            <a:r>
              <a:rPr lang="en-US" sz="2400" dirty="0"/>
              <a:t>          2: {'name': 'Marie', 'age': '22', 'sex': 'Female'}}</a:t>
            </a:r>
          </a:p>
          <a:p>
            <a:endParaRPr lang="en-US" sz="2400" dirty="0"/>
          </a:p>
          <a:p>
            <a:r>
              <a:rPr lang="en-US" sz="2400" dirty="0"/>
              <a:t>people[3] = {}</a:t>
            </a:r>
          </a:p>
          <a:p>
            <a:endParaRPr lang="en-US" sz="2400" dirty="0"/>
          </a:p>
          <a:p>
            <a:r>
              <a:rPr lang="en-US" sz="2400" dirty="0"/>
              <a:t>people[3]['name'] = 'Luna'</a:t>
            </a:r>
          </a:p>
          <a:p>
            <a:r>
              <a:rPr lang="en-US" sz="2400" dirty="0"/>
              <a:t>people[3]['age'] = '24'</a:t>
            </a:r>
          </a:p>
          <a:p>
            <a:r>
              <a:rPr lang="en-US" sz="2400" dirty="0"/>
              <a:t>people[3]['sex'] = 'Female'</a:t>
            </a:r>
          </a:p>
          <a:p>
            <a:r>
              <a:rPr lang="en-US" sz="2400" dirty="0"/>
              <a:t>people[3]['married'] = 'No'</a:t>
            </a:r>
          </a:p>
          <a:p>
            <a:endParaRPr lang="en-US" sz="2400" dirty="0"/>
          </a:p>
          <a:p>
            <a:r>
              <a:rPr lang="en-US" sz="2400" dirty="0"/>
              <a:t>print(people[3])</a:t>
            </a:r>
          </a:p>
          <a:p>
            <a:endParaRPr lang="en-US" sz="2400" dirty="0"/>
          </a:p>
        </p:txBody>
      </p:sp>
    </p:spTree>
  </p:cSld>
  <p:clrMapOvr>
    <a:masterClrMapping/>
  </p:clrMapOvr>
  <p:transition advTm="1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7924800" cy="6186309"/>
          </a:xfrm>
          <a:prstGeom prst="rect">
            <a:avLst/>
          </a:prstGeom>
          <a:noFill/>
        </p:spPr>
        <p:txBody>
          <a:bodyPr wrap="square" rtlCol="0">
            <a:spAutoFit/>
          </a:bodyPr>
          <a:lstStyle/>
          <a:p>
            <a:r>
              <a:rPr lang="en-US" b="1" dirty="0"/>
              <a:t>Add another dictionary to the nested dictionary</a:t>
            </a:r>
          </a:p>
          <a:p>
            <a:endParaRPr lang="en-IN" dirty="0"/>
          </a:p>
          <a:p>
            <a:r>
              <a:rPr lang="en-US" dirty="0"/>
              <a:t>people = {1: {'name': 'John', 'age': '27', 'sex': 'Male'},</a:t>
            </a:r>
          </a:p>
          <a:p>
            <a:r>
              <a:rPr lang="en-US" dirty="0"/>
              <a:t>          2: {'name': 'Marie', 'age': '22', 'sex': 'Female'},</a:t>
            </a:r>
          </a:p>
          <a:p>
            <a:r>
              <a:rPr lang="en-US" dirty="0"/>
              <a:t>          3: {'name': 'Luna', 'age': '24', 'sex': 'Female', 'married': 'No'}}</a:t>
            </a:r>
          </a:p>
          <a:p>
            <a:endParaRPr lang="en-US" dirty="0"/>
          </a:p>
          <a:p>
            <a:r>
              <a:rPr lang="en-US" dirty="0"/>
              <a:t>people[4] = {'name': 'Peter', 'age': '29', 'sex': 'Male', 'married': 'Yes'}</a:t>
            </a:r>
          </a:p>
          <a:p>
            <a:r>
              <a:rPr lang="en-US" dirty="0"/>
              <a:t>print(people[4])</a:t>
            </a:r>
          </a:p>
          <a:p>
            <a:endParaRPr lang="en-IN" dirty="0"/>
          </a:p>
          <a:p>
            <a:r>
              <a:rPr lang="en-US" b="1" dirty="0"/>
              <a:t>Delete elements from a Nested Dictionary</a:t>
            </a:r>
          </a:p>
          <a:p>
            <a:endParaRPr lang="en-IN" dirty="0"/>
          </a:p>
          <a:p>
            <a:r>
              <a:rPr lang="en-US" dirty="0"/>
              <a:t>people = {1: {'name': 'John', 'age': '27', 'sex': 'Male'},</a:t>
            </a:r>
          </a:p>
          <a:p>
            <a:r>
              <a:rPr lang="en-US" dirty="0"/>
              <a:t>          2: {'name': 'Marie', 'age': '22', 'sex': 'Female'},</a:t>
            </a:r>
          </a:p>
          <a:p>
            <a:r>
              <a:rPr lang="en-US" dirty="0"/>
              <a:t>          3: {'name': 'Luna', 'age': '24', 'sex': 'Female', 'married': 'No'},</a:t>
            </a:r>
          </a:p>
          <a:p>
            <a:r>
              <a:rPr lang="en-US" dirty="0"/>
              <a:t>          4: {'name': 'Peter', 'age': '29', 'sex': 'Male', 'married': 'Yes'}}</a:t>
            </a:r>
          </a:p>
          <a:p>
            <a:endParaRPr lang="en-US" dirty="0"/>
          </a:p>
          <a:p>
            <a:r>
              <a:rPr lang="en-US" dirty="0"/>
              <a:t>del people[3]['married']</a:t>
            </a:r>
          </a:p>
          <a:p>
            <a:r>
              <a:rPr lang="en-US" dirty="0"/>
              <a:t>del people[4]['married']</a:t>
            </a:r>
          </a:p>
          <a:p>
            <a:endParaRPr lang="en-US" dirty="0"/>
          </a:p>
          <a:p>
            <a:r>
              <a:rPr lang="en-US" dirty="0"/>
              <a:t>print(people[3])</a:t>
            </a:r>
          </a:p>
          <a:p>
            <a:r>
              <a:rPr lang="en-US" dirty="0"/>
              <a:t>print(people[4])</a:t>
            </a:r>
          </a:p>
          <a:p>
            <a:endParaRPr lang="en-US" dirty="0"/>
          </a:p>
        </p:txBody>
      </p:sp>
    </p:spTree>
  </p:cSld>
  <p:clrMapOvr>
    <a:masterClrMapping/>
  </p:clrMapOvr>
  <p:transition advTm="1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077200" cy="6247864"/>
          </a:xfrm>
          <a:prstGeom prst="rect">
            <a:avLst/>
          </a:prstGeom>
          <a:noFill/>
        </p:spPr>
        <p:txBody>
          <a:bodyPr wrap="square" rtlCol="0">
            <a:spAutoFit/>
          </a:bodyPr>
          <a:lstStyle/>
          <a:p>
            <a:r>
              <a:rPr lang="en-US" sz="2000" b="1" dirty="0"/>
              <a:t>How to delete dictionary from a nested dictionary?</a:t>
            </a:r>
          </a:p>
          <a:p>
            <a:endParaRPr lang="en-IN" sz="2000" dirty="0"/>
          </a:p>
          <a:p>
            <a:r>
              <a:rPr lang="en-US" sz="2000" dirty="0"/>
              <a:t>people = {1: {'name': 'John', 'age': '27', 'sex': 'Male'},</a:t>
            </a:r>
          </a:p>
          <a:p>
            <a:r>
              <a:rPr lang="en-US" sz="2000" dirty="0"/>
              <a:t>          2: {'name': 'Marie', 'age': '22', 'sex': 'Female'},</a:t>
            </a:r>
          </a:p>
          <a:p>
            <a:r>
              <a:rPr lang="en-US" sz="2000" dirty="0"/>
              <a:t>          3: {'name': 'Luna', 'age': '24', 'sex': 'Female'},</a:t>
            </a:r>
          </a:p>
          <a:p>
            <a:r>
              <a:rPr lang="en-US" sz="2000" dirty="0"/>
              <a:t>          4: {'name': 'Peter', 'age': '29', 'sex': 'Male'}}</a:t>
            </a:r>
          </a:p>
          <a:p>
            <a:endParaRPr lang="en-US" sz="2000" dirty="0"/>
          </a:p>
          <a:p>
            <a:r>
              <a:rPr lang="en-US" sz="2000" dirty="0"/>
              <a:t>del people[3], people[4]</a:t>
            </a:r>
          </a:p>
          <a:p>
            <a:r>
              <a:rPr lang="en-US" sz="2000" dirty="0"/>
              <a:t>print(people)</a:t>
            </a:r>
          </a:p>
          <a:p>
            <a:endParaRPr lang="en-IN" sz="2000" dirty="0"/>
          </a:p>
          <a:p>
            <a:r>
              <a:rPr lang="en-US" sz="2000" b="1" dirty="0"/>
              <a:t>Iterating Through a Nested Dictionary</a:t>
            </a:r>
          </a:p>
          <a:p>
            <a:r>
              <a:rPr lang="en-US" sz="2000" dirty="0"/>
              <a:t>people = {1: {'Name': 'John', 'Age': '27', 'Sex': 'Male'},</a:t>
            </a:r>
          </a:p>
          <a:p>
            <a:r>
              <a:rPr lang="en-US" sz="2000" dirty="0"/>
              <a:t>          2: {'Name': 'Marie', 'Age': '22', 'Sex': 'Female'}}</a:t>
            </a:r>
          </a:p>
          <a:p>
            <a:endParaRPr lang="en-US" sz="2000" dirty="0"/>
          </a:p>
          <a:p>
            <a:r>
              <a:rPr lang="en-US" sz="2000" dirty="0"/>
              <a:t>for </a:t>
            </a:r>
            <a:r>
              <a:rPr lang="en-US" sz="2000" dirty="0" err="1"/>
              <a:t>p_id</a:t>
            </a:r>
            <a:r>
              <a:rPr lang="en-US" sz="2000" dirty="0"/>
              <a:t>, </a:t>
            </a:r>
            <a:r>
              <a:rPr lang="en-US" sz="2000" dirty="0" err="1"/>
              <a:t>p_info</a:t>
            </a:r>
            <a:r>
              <a:rPr lang="en-US" sz="2000" dirty="0"/>
              <a:t> in </a:t>
            </a:r>
            <a:r>
              <a:rPr lang="en-US" sz="2000" dirty="0" err="1"/>
              <a:t>people.items</a:t>
            </a:r>
            <a:r>
              <a:rPr lang="en-US" sz="2000" dirty="0"/>
              <a:t>():</a:t>
            </a:r>
          </a:p>
          <a:p>
            <a:r>
              <a:rPr lang="en-US" sz="2000" dirty="0"/>
              <a:t>    print("\</a:t>
            </a:r>
            <a:r>
              <a:rPr lang="en-US" sz="2000" dirty="0" err="1"/>
              <a:t>nPerson</a:t>
            </a:r>
            <a:r>
              <a:rPr lang="en-US" sz="2000" dirty="0"/>
              <a:t> ID:", </a:t>
            </a:r>
            <a:r>
              <a:rPr lang="en-US" sz="2000" dirty="0" err="1"/>
              <a:t>p_id</a:t>
            </a:r>
            <a:r>
              <a:rPr lang="en-US" sz="2000" dirty="0"/>
              <a:t>)</a:t>
            </a:r>
          </a:p>
          <a:p>
            <a:r>
              <a:rPr lang="en-US" sz="2000" dirty="0"/>
              <a:t>    </a:t>
            </a:r>
          </a:p>
          <a:p>
            <a:r>
              <a:rPr lang="en-US" sz="2000" dirty="0"/>
              <a:t>    for key in </a:t>
            </a:r>
            <a:r>
              <a:rPr lang="en-US" sz="2000" dirty="0" err="1"/>
              <a:t>p_info</a:t>
            </a:r>
            <a:r>
              <a:rPr lang="en-US" sz="2000" dirty="0"/>
              <a:t>:</a:t>
            </a:r>
          </a:p>
          <a:p>
            <a:r>
              <a:rPr lang="en-US" sz="2000" dirty="0"/>
              <a:t>        print(key + ':', </a:t>
            </a:r>
            <a:r>
              <a:rPr lang="en-US" sz="2000" dirty="0" err="1"/>
              <a:t>p_info</a:t>
            </a:r>
            <a:r>
              <a:rPr lang="en-US" sz="2000" dirty="0"/>
              <a:t>[key])</a:t>
            </a:r>
          </a:p>
          <a:p>
            <a:endParaRPr lang="en-US" sz="2000" dirty="0"/>
          </a:p>
        </p:txBody>
      </p:sp>
    </p:spTree>
  </p:cSld>
  <p:clrMapOvr>
    <a:masterClrMapping/>
  </p:clrMapOvr>
  <p:transition advTm="1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1"/>
            <a:ext cx="8305800" cy="6278642"/>
          </a:xfrm>
          <a:prstGeom prst="rect">
            <a:avLst/>
          </a:prstGeom>
          <a:noFill/>
        </p:spPr>
        <p:txBody>
          <a:bodyPr wrap="square" rtlCol="0">
            <a:spAutoFit/>
          </a:bodyPr>
          <a:lstStyle/>
          <a:p>
            <a:pPr algn="ctr"/>
            <a:r>
              <a:rPr lang="en-US" sz="2400" b="1" dirty="0"/>
              <a:t>How to change or add elements to a list?</a:t>
            </a:r>
          </a:p>
          <a:p>
            <a:pPr fontAlgn="base"/>
            <a:r>
              <a:rPr lang="en-US" sz="2000" b="1" dirty="0"/>
              <a:t># mistake values</a:t>
            </a:r>
          </a:p>
          <a:p>
            <a:pPr fontAlgn="base"/>
            <a:r>
              <a:rPr lang="en-US" sz="2000" dirty="0"/>
              <a:t>odd = [2, 4, 6, 8]</a:t>
            </a:r>
          </a:p>
          <a:p>
            <a:pPr fontAlgn="base"/>
            <a:r>
              <a:rPr lang="en-US" sz="2000" b="1" dirty="0"/>
              <a:t># change the 1st item </a:t>
            </a:r>
          </a:p>
          <a:p>
            <a:pPr fontAlgn="base"/>
            <a:r>
              <a:rPr lang="en-US" sz="2000" dirty="0"/>
              <a:t>odd[0] = 1 </a:t>
            </a:r>
          </a:p>
          <a:p>
            <a:pPr fontAlgn="base"/>
            <a:r>
              <a:rPr lang="en-US" sz="2000" b="1" dirty="0"/>
              <a:t># Output: [1, 4, 6, 8]</a:t>
            </a:r>
          </a:p>
          <a:p>
            <a:pPr fontAlgn="base"/>
            <a:r>
              <a:rPr lang="en-US" sz="2000" dirty="0"/>
              <a:t>print(odd)</a:t>
            </a:r>
          </a:p>
          <a:p>
            <a:pPr fontAlgn="base"/>
            <a:r>
              <a:rPr lang="en-US" sz="2000" b="1" dirty="0"/>
              <a:t># change 2nd to 4th items</a:t>
            </a:r>
          </a:p>
          <a:p>
            <a:pPr fontAlgn="base"/>
            <a:r>
              <a:rPr lang="en-US" sz="2000" dirty="0"/>
              <a:t>odd[1:4] = [3, 5, 7] </a:t>
            </a:r>
          </a:p>
          <a:p>
            <a:pPr fontAlgn="base"/>
            <a:r>
              <a:rPr lang="en-US" sz="2000" b="1" dirty="0"/>
              <a:t># Output: [1, 3, 5, 7]</a:t>
            </a:r>
          </a:p>
          <a:p>
            <a:pPr fontAlgn="base"/>
            <a:r>
              <a:rPr lang="en-US" sz="2000" dirty="0"/>
              <a:t>print(odd) </a:t>
            </a:r>
          </a:p>
          <a:p>
            <a:endParaRPr lang="en-IN" sz="2000" dirty="0"/>
          </a:p>
          <a:p>
            <a:pPr fontAlgn="base"/>
            <a:r>
              <a:rPr lang="en-US" sz="2000" dirty="0"/>
              <a:t>odd = [1, 3, 5]</a:t>
            </a:r>
          </a:p>
          <a:p>
            <a:pPr fontAlgn="base"/>
            <a:r>
              <a:rPr lang="en-US" sz="2000" dirty="0" err="1"/>
              <a:t>odd.append</a:t>
            </a:r>
            <a:r>
              <a:rPr lang="en-US" sz="2000" dirty="0"/>
              <a:t>(7)</a:t>
            </a:r>
          </a:p>
          <a:p>
            <a:pPr fontAlgn="base"/>
            <a:r>
              <a:rPr lang="en-US" sz="2000" b="1" dirty="0"/>
              <a:t># Output: [1, 3, 5, 7]</a:t>
            </a:r>
          </a:p>
          <a:p>
            <a:pPr fontAlgn="base"/>
            <a:r>
              <a:rPr lang="en-US" sz="2000" dirty="0"/>
              <a:t>print(odd)</a:t>
            </a:r>
          </a:p>
          <a:p>
            <a:pPr fontAlgn="base"/>
            <a:r>
              <a:rPr lang="en-US" sz="2000" dirty="0" err="1"/>
              <a:t>odd.extend</a:t>
            </a:r>
            <a:r>
              <a:rPr lang="en-US" sz="2000" dirty="0"/>
              <a:t>([9, 11, 13])</a:t>
            </a:r>
          </a:p>
          <a:p>
            <a:pPr fontAlgn="base"/>
            <a:r>
              <a:rPr lang="en-US" sz="2000" b="1" dirty="0"/>
              <a:t># Output: [1, 3, 5, 7, 9, 11, 13]</a:t>
            </a:r>
          </a:p>
          <a:p>
            <a:pPr fontAlgn="base"/>
            <a:r>
              <a:rPr lang="en-US" sz="2000" dirty="0"/>
              <a:t>print(odd)</a:t>
            </a:r>
          </a:p>
          <a:p>
            <a:endParaRPr lang="en-US" dirty="0"/>
          </a:p>
        </p:txBody>
      </p:sp>
    </p:spTree>
  </p:cSld>
  <p:clrMapOvr>
    <a:masterClrMapping/>
  </p:clrMapOvr>
  <p:transition advTm="100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3B44A-93EA-4896-AB6E-1C0610776632}"/>
              </a:ext>
            </a:extLst>
          </p:cNvPr>
          <p:cNvSpPr txBox="1"/>
          <p:nvPr/>
        </p:nvSpPr>
        <p:spPr>
          <a:xfrm>
            <a:off x="1828800" y="2667000"/>
            <a:ext cx="4596899" cy="1107996"/>
          </a:xfrm>
          <a:prstGeom prst="rect">
            <a:avLst/>
          </a:prstGeom>
          <a:noFill/>
        </p:spPr>
        <p:txBody>
          <a:bodyPr wrap="none" rtlCol="0">
            <a:spAutoFit/>
          </a:bodyPr>
          <a:lstStyle/>
          <a:p>
            <a:r>
              <a:rPr lang="en-IN" sz="6600" dirty="0">
                <a:solidFill>
                  <a:schemeClr val="accent2"/>
                </a:solidFill>
              </a:rPr>
              <a:t>THANK YOU</a:t>
            </a:r>
            <a:endParaRPr lang="en-US" sz="6600" dirty="0">
              <a:solidFill>
                <a:schemeClr val="accent2"/>
              </a:solidFill>
            </a:endParaRPr>
          </a:p>
        </p:txBody>
      </p:sp>
    </p:spTree>
  </p:cSld>
  <p:clrMapOvr>
    <a:masterClrMapping/>
  </p:clrMapOvr>
  <p:transition advTm="1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1"/>
            <a:ext cx="8229600" cy="6494085"/>
          </a:xfrm>
          <a:prstGeom prst="rect">
            <a:avLst/>
          </a:prstGeom>
          <a:noFill/>
        </p:spPr>
        <p:txBody>
          <a:bodyPr wrap="square" rtlCol="0">
            <a:spAutoFit/>
          </a:bodyPr>
          <a:lstStyle/>
          <a:p>
            <a:pPr fontAlgn="base"/>
            <a:r>
              <a:rPr lang="en-US" sz="3200" dirty="0"/>
              <a:t>odd = [1, 3, 5]</a:t>
            </a:r>
          </a:p>
          <a:p>
            <a:pPr fontAlgn="base"/>
            <a:r>
              <a:rPr lang="en-US" sz="3200" b="1" dirty="0"/>
              <a:t># Output: [1, 3, 5, 9, 7, 5]</a:t>
            </a:r>
          </a:p>
          <a:p>
            <a:pPr fontAlgn="base"/>
            <a:r>
              <a:rPr lang="en-US" sz="3200" dirty="0"/>
              <a:t>print(odd + [9, 7, 5])</a:t>
            </a:r>
          </a:p>
          <a:p>
            <a:pPr fontAlgn="base"/>
            <a:r>
              <a:rPr lang="en-US" sz="3200" b="1" dirty="0"/>
              <a:t>#Output: ["re", "re", "re"]</a:t>
            </a:r>
          </a:p>
          <a:p>
            <a:pPr fontAlgn="base"/>
            <a:r>
              <a:rPr lang="en-US" sz="3200" dirty="0"/>
              <a:t>print(["re"] * 3)</a:t>
            </a:r>
          </a:p>
          <a:p>
            <a:pPr fontAlgn="base"/>
            <a:r>
              <a:rPr lang="en-US" sz="3200" dirty="0"/>
              <a:t>odd = [1, 9]</a:t>
            </a:r>
          </a:p>
          <a:p>
            <a:pPr fontAlgn="base"/>
            <a:r>
              <a:rPr lang="en-US" sz="3200" dirty="0" err="1"/>
              <a:t>odd.insert</a:t>
            </a:r>
            <a:r>
              <a:rPr lang="en-US" sz="3200" dirty="0"/>
              <a:t>(1,3)</a:t>
            </a:r>
          </a:p>
          <a:p>
            <a:pPr fontAlgn="base"/>
            <a:r>
              <a:rPr lang="en-US" sz="3200" b="1" dirty="0"/>
              <a:t># Output: [1, 3, 9] </a:t>
            </a:r>
          </a:p>
          <a:p>
            <a:pPr fontAlgn="base"/>
            <a:r>
              <a:rPr lang="en-US" sz="3200" dirty="0"/>
              <a:t>print(odd)</a:t>
            </a:r>
          </a:p>
          <a:p>
            <a:pPr fontAlgn="base"/>
            <a:r>
              <a:rPr lang="en-US" sz="3200" dirty="0"/>
              <a:t>odd[2:2] = [5, 7]</a:t>
            </a:r>
          </a:p>
          <a:p>
            <a:pPr fontAlgn="base"/>
            <a:r>
              <a:rPr lang="en-US" sz="3200" b="1" dirty="0"/>
              <a:t># Output: [1, 3, 5, 7, 9]</a:t>
            </a:r>
          </a:p>
          <a:p>
            <a:pPr fontAlgn="base"/>
            <a:r>
              <a:rPr lang="en-US" sz="3200" dirty="0"/>
              <a:t>print(odd)</a:t>
            </a:r>
          </a:p>
          <a:p>
            <a:endParaRPr lang="en-US" sz="3200" dirty="0"/>
          </a:p>
        </p:txBody>
      </p:sp>
    </p:spTree>
  </p:cSld>
  <p:clrMapOvr>
    <a:masterClrMapping/>
  </p:clrMapOvr>
  <p:transition advTm="1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1"/>
            <a:ext cx="8305800" cy="6986528"/>
          </a:xfrm>
          <a:prstGeom prst="rect">
            <a:avLst/>
          </a:prstGeom>
          <a:noFill/>
        </p:spPr>
        <p:txBody>
          <a:bodyPr wrap="square" rtlCol="0">
            <a:spAutoFit/>
          </a:bodyPr>
          <a:lstStyle/>
          <a:p>
            <a:pPr algn="ctr"/>
            <a:r>
              <a:rPr lang="en-US" sz="2800" b="1" dirty="0"/>
              <a:t>How to delete or remove elements from a list?</a:t>
            </a:r>
            <a:endParaRPr lang="en-IN" sz="2800" dirty="0"/>
          </a:p>
          <a:p>
            <a:pPr fontAlgn="base"/>
            <a:r>
              <a:rPr lang="en-US" sz="2800" dirty="0" err="1"/>
              <a:t>my_list</a:t>
            </a:r>
            <a:r>
              <a:rPr lang="en-US" sz="2800" dirty="0"/>
              <a:t> = ['</a:t>
            </a:r>
            <a:r>
              <a:rPr lang="en-US" sz="2800" dirty="0" err="1"/>
              <a:t>p','r','o','b','l','e','m</a:t>
            </a:r>
            <a:r>
              <a:rPr lang="en-US" sz="2800" dirty="0"/>
              <a:t>']</a:t>
            </a:r>
          </a:p>
          <a:p>
            <a:pPr fontAlgn="base"/>
            <a:r>
              <a:rPr lang="en-US" sz="2800" b="1" dirty="0"/>
              <a:t># delete one item</a:t>
            </a:r>
          </a:p>
          <a:p>
            <a:pPr fontAlgn="base"/>
            <a:r>
              <a:rPr lang="en-US" sz="2800" dirty="0"/>
              <a:t>del </a:t>
            </a:r>
            <a:r>
              <a:rPr lang="en-US" sz="2800" dirty="0" err="1"/>
              <a:t>my_list</a:t>
            </a:r>
            <a:r>
              <a:rPr lang="en-US" sz="2800" dirty="0"/>
              <a:t>[2]</a:t>
            </a:r>
          </a:p>
          <a:p>
            <a:pPr fontAlgn="base"/>
            <a:r>
              <a:rPr lang="en-US" sz="2800" b="1" dirty="0"/>
              <a:t># Output: ['p', 'r', 'b', 'l', 'e', 'm'] </a:t>
            </a:r>
          </a:p>
          <a:p>
            <a:pPr fontAlgn="base"/>
            <a:r>
              <a:rPr lang="en-US" sz="2800" dirty="0"/>
              <a:t>print(</a:t>
            </a:r>
            <a:r>
              <a:rPr lang="en-US" sz="2800" dirty="0" err="1"/>
              <a:t>my_list</a:t>
            </a:r>
            <a:r>
              <a:rPr lang="en-US" sz="2800" dirty="0"/>
              <a:t>)</a:t>
            </a:r>
          </a:p>
          <a:p>
            <a:pPr fontAlgn="base"/>
            <a:r>
              <a:rPr lang="en-US" sz="2800" b="1" dirty="0"/>
              <a:t># delete multiple items</a:t>
            </a:r>
          </a:p>
          <a:p>
            <a:pPr fontAlgn="base"/>
            <a:r>
              <a:rPr lang="en-US" sz="2800" dirty="0"/>
              <a:t>del </a:t>
            </a:r>
            <a:r>
              <a:rPr lang="en-US" sz="2800" dirty="0" err="1"/>
              <a:t>my_list</a:t>
            </a:r>
            <a:r>
              <a:rPr lang="en-US" sz="2800" dirty="0"/>
              <a:t>[1:5] </a:t>
            </a:r>
          </a:p>
          <a:p>
            <a:pPr fontAlgn="base"/>
            <a:r>
              <a:rPr lang="en-US" sz="2800" b="1" dirty="0"/>
              <a:t># Output: ['p', 'm']</a:t>
            </a:r>
          </a:p>
          <a:p>
            <a:pPr fontAlgn="base"/>
            <a:r>
              <a:rPr lang="en-US" sz="2800" dirty="0"/>
              <a:t>print(</a:t>
            </a:r>
            <a:r>
              <a:rPr lang="en-US" sz="2800" dirty="0" err="1"/>
              <a:t>my_list</a:t>
            </a:r>
            <a:r>
              <a:rPr lang="en-US" sz="2800" dirty="0"/>
              <a:t>)</a:t>
            </a:r>
          </a:p>
          <a:p>
            <a:pPr fontAlgn="base"/>
            <a:r>
              <a:rPr lang="en-US" sz="2800" b="1" dirty="0"/>
              <a:t># delete entire list</a:t>
            </a:r>
          </a:p>
          <a:p>
            <a:pPr fontAlgn="base"/>
            <a:r>
              <a:rPr lang="en-US" sz="2800" dirty="0"/>
              <a:t>del </a:t>
            </a:r>
            <a:r>
              <a:rPr lang="en-US" sz="2800" dirty="0" err="1"/>
              <a:t>my_list</a:t>
            </a:r>
            <a:r>
              <a:rPr lang="en-US" sz="2800" dirty="0"/>
              <a:t> </a:t>
            </a:r>
          </a:p>
          <a:p>
            <a:pPr fontAlgn="base"/>
            <a:r>
              <a:rPr lang="en-US" sz="2800" b="1" dirty="0"/>
              <a:t># Error: List not defined</a:t>
            </a:r>
          </a:p>
          <a:p>
            <a:pPr fontAlgn="base"/>
            <a:r>
              <a:rPr lang="en-US" sz="2800" dirty="0"/>
              <a:t>print(</a:t>
            </a:r>
            <a:r>
              <a:rPr lang="en-US" sz="2800" dirty="0" err="1"/>
              <a:t>my_list</a:t>
            </a:r>
            <a:r>
              <a:rPr lang="en-US" sz="2800" dirty="0"/>
              <a:t>)</a:t>
            </a:r>
          </a:p>
          <a:p>
            <a:endParaRPr lang="en-IN" sz="2800" dirty="0"/>
          </a:p>
        </p:txBody>
      </p:sp>
    </p:spTree>
  </p:cSld>
  <p:clrMapOvr>
    <a:masterClrMapping/>
  </p:clrMapOvr>
  <p:transition advTm="1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0"/>
            <a:ext cx="8077200" cy="7109639"/>
          </a:xfrm>
          <a:prstGeom prst="rect">
            <a:avLst/>
          </a:prstGeom>
          <a:noFill/>
        </p:spPr>
        <p:txBody>
          <a:bodyPr wrap="square" rtlCol="0">
            <a:spAutoFit/>
          </a:bodyPr>
          <a:lstStyle/>
          <a:p>
            <a:pPr fontAlgn="base"/>
            <a:r>
              <a:rPr lang="en-US" sz="2000" dirty="0" err="1"/>
              <a:t>my_list</a:t>
            </a:r>
            <a:r>
              <a:rPr lang="en-US" sz="2000" dirty="0"/>
              <a:t> = ['</a:t>
            </a:r>
            <a:r>
              <a:rPr lang="en-US" sz="2000" dirty="0" err="1"/>
              <a:t>p','r','o','b','l','e','m</a:t>
            </a:r>
            <a:r>
              <a:rPr lang="en-US" sz="2000" dirty="0"/>
              <a:t>']</a:t>
            </a:r>
          </a:p>
          <a:p>
            <a:pPr fontAlgn="base"/>
            <a:r>
              <a:rPr lang="en-US" sz="2000" dirty="0" err="1"/>
              <a:t>my_list.remove</a:t>
            </a:r>
            <a:r>
              <a:rPr lang="en-US" sz="2000" dirty="0"/>
              <a:t>('p')</a:t>
            </a:r>
          </a:p>
          <a:p>
            <a:pPr fontAlgn="base"/>
            <a:r>
              <a:rPr lang="en-US" sz="2000" b="1" dirty="0"/>
              <a:t># Output: ['r', 'o', 'b', 'l', 'e', 'm']</a:t>
            </a:r>
          </a:p>
          <a:p>
            <a:pPr fontAlgn="base"/>
            <a:r>
              <a:rPr lang="en-US" sz="2000" dirty="0"/>
              <a:t>print(</a:t>
            </a:r>
            <a:r>
              <a:rPr lang="en-US" sz="2000" dirty="0" err="1"/>
              <a:t>my_list</a:t>
            </a:r>
            <a:r>
              <a:rPr lang="en-US" sz="2000" dirty="0"/>
              <a:t>)</a:t>
            </a:r>
          </a:p>
          <a:p>
            <a:pPr fontAlgn="base"/>
            <a:r>
              <a:rPr lang="en-US" sz="2000" b="1" dirty="0"/>
              <a:t># Output: 'o'</a:t>
            </a:r>
          </a:p>
          <a:p>
            <a:pPr fontAlgn="base"/>
            <a:r>
              <a:rPr lang="en-US" sz="2000" dirty="0"/>
              <a:t>print(my_list.pop(1))</a:t>
            </a:r>
          </a:p>
          <a:p>
            <a:pPr fontAlgn="base"/>
            <a:r>
              <a:rPr lang="en-US" sz="2000" b="1" dirty="0"/>
              <a:t># Output: ['r', 'b', 'l', 'e', 'm']</a:t>
            </a:r>
          </a:p>
          <a:p>
            <a:pPr fontAlgn="base"/>
            <a:r>
              <a:rPr lang="en-US" sz="2000" dirty="0"/>
              <a:t>print(</a:t>
            </a:r>
            <a:r>
              <a:rPr lang="en-US" sz="2000" dirty="0" err="1"/>
              <a:t>my_list</a:t>
            </a:r>
            <a:r>
              <a:rPr lang="en-US" sz="2000" dirty="0"/>
              <a:t>)</a:t>
            </a:r>
          </a:p>
          <a:p>
            <a:pPr fontAlgn="base"/>
            <a:r>
              <a:rPr lang="en-US" sz="2000" b="1" dirty="0"/>
              <a:t># Output: 'm'</a:t>
            </a:r>
          </a:p>
          <a:p>
            <a:pPr fontAlgn="base"/>
            <a:r>
              <a:rPr lang="en-US" sz="2000" dirty="0"/>
              <a:t>print(my_list.pop())</a:t>
            </a:r>
          </a:p>
          <a:p>
            <a:pPr fontAlgn="base"/>
            <a:r>
              <a:rPr lang="en-US" sz="2000" b="1" dirty="0"/>
              <a:t># Output: ['r', 'b', 'l', 'e']</a:t>
            </a:r>
          </a:p>
          <a:p>
            <a:pPr fontAlgn="base"/>
            <a:r>
              <a:rPr lang="en-US" sz="2000" dirty="0"/>
              <a:t>print(</a:t>
            </a:r>
            <a:r>
              <a:rPr lang="en-US" sz="2000" dirty="0" err="1"/>
              <a:t>my_list</a:t>
            </a:r>
            <a:r>
              <a:rPr lang="en-US" sz="2000" dirty="0"/>
              <a:t>)</a:t>
            </a:r>
          </a:p>
          <a:p>
            <a:pPr fontAlgn="base"/>
            <a:r>
              <a:rPr lang="en-US" sz="2000" dirty="0" err="1"/>
              <a:t>my_list.clear</a:t>
            </a:r>
            <a:r>
              <a:rPr lang="en-US" sz="2000" dirty="0"/>
              <a:t>()</a:t>
            </a:r>
          </a:p>
          <a:p>
            <a:pPr fontAlgn="base"/>
            <a:r>
              <a:rPr lang="en-US" sz="2000" b="1" dirty="0"/>
              <a:t># Output: []</a:t>
            </a:r>
          </a:p>
          <a:p>
            <a:pPr fontAlgn="base"/>
            <a:r>
              <a:rPr lang="en-US" sz="2000" dirty="0"/>
              <a:t>print(</a:t>
            </a:r>
            <a:r>
              <a:rPr lang="en-US" sz="2000" dirty="0" err="1"/>
              <a:t>my_list</a:t>
            </a:r>
            <a:r>
              <a:rPr lang="en-US" sz="2000" dirty="0"/>
              <a:t>)</a:t>
            </a:r>
          </a:p>
          <a:p>
            <a:pPr fontAlgn="base"/>
            <a:r>
              <a:rPr lang="en-US" sz="2000" dirty="0"/>
              <a:t>&gt;&gt;&gt; </a:t>
            </a:r>
            <a:r>
              <a:rPr lang="en-US" sz="2000" dirty="0" err="1"/>
              <a:t>my_list</a:t>
            </a:r>
            <a:r>
              <a:rPr lang="en-US" sz="2000" dirty="0"/>
              <a:t> = ['</a:t>
            </a:r>
            <a:r>
              <a:rPr lang="en-US" sz="2000" dirty="0" err="1"/>
              <a:t>p','r','o','b','l','e','m</a:t>
            </a:r>
            <a:r>
              <a:rPr lang="en-US" sz="2000" dirty="0"/>
              <a:t>']</a:t>
            </a:r>
          </a:p>
          <a:p>
            <a:pPr fontAlgn="base"/>
            <a:r>
              <a:rPr lang="en-US" sz="2000" dirty="0"/>
              <a:t>&gt;&gt;&gt; </a:t>
            </a:r>
            <a:r>
              <a:rPr lang="en-US" sz="2000" dirty="0" err="1"/>
              <a:t>my_list</a:t>
            </a:r>
            <a:r>
              <a:rPr lang="en-US" sz="2000" dirty="0"/>
              <a:t>[2:3] = []</a:t>
            </a:r>
          </a:p>
          <a:p>
            <a:pPr fontAlgn="base"/>
            <a:r>
              <a:rPr lang="en-US" sz="2000" dirty="0"/>
              <a:t>&gt;&gt;&gt; </a:t>
            </a:r>
            <a:r>
              <a:rPr lang="en-US" sz="2000" dirty="0" err="1"/>
              <a:t>my_list</a:t>
            </a:r>
            <a:endParaRPr lang="en-US" sz="2000" dirty="0"/>
          </a:p>
          <a:p>
            <a:pPr fontAlgn="base"/>
            <a:r>
              <a:rPr lang="en-US" sz="2000" dirty="0"/>
              <a:t>['p', 'r', 'b', 'l', 'e', 'm']</a:t>
            </a:r>
          </a:p>
          <a:p>
            <a:pPr fontAlgn="base"/>
            <a:r>
              <a:rPr lang="en-US" sz="2000" dirty="0"/>
              <a:t>&gt;&gt;&gt; </a:t>
            </a:r>
            <a:r>
              <a:rPr lang="en-US" sz="2000" dirty="0" err="1"/>
              <a:t>my_list</a:t>
            </a:r>
            <a:r>
              <a:rPr lang="en-US" sz="2000" dirty="0"/>
              <a:t>[2:5] = []</a:t>
            </a:r>
          </a:p>
          <a:p>
            <a:pPr fontAlgn="base"/>
            <a:r>
              <a:rPr lang="en-US" sz="2000" dirty="0"/>
              <a:t>&gt;&gt;&gt; </a:t>
            </a:r>
            <a:r>
              <a:rPr lang="en-US" sz="2000" dirty="0" err="1"/>
              <a:t>my_list</a:t>
            </a:r>
            <a:endParaRPr lang="en-US" sz="2000" dirty="0"/>
          </a:p>
          <a:p>
            <a:pPr fontAlgn="base"/>
            <a:r>
              <a:rPr lang="en-US" sz="2000" dirty="0"/>
              <a:t>['p', 'r', 'm']</a:t>
            </a:r>
          </a:p>
          <a:p>
            <a:endParaRPr lang="en-US" dirty="0"/>
          </a:p>
        </p:txBody>
      </p:sp>
    </p:spTree>
  </p:cSld>
  <p:clrMapOvr>
    <a:masterClrMapping/>
  </p:clrMapOvr>
  <p:transition advTm="1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458200" cy="6463308"/>
          </a:xfrm>
          <a:prstGeom prst="rect">
            <a:avLst/>
          </a:prstGeom>
          <a:noFill/>
        </p:spPr>
        <p:txBody>
          <a:bodyPr wrap="square" rtlCol="0">
            <a:spAutoFit/>
          </a:bodyPr>
          <a:lstStyle/>
          <a:p>
            <a:pPr fontAlgn="base"/>
            <a:r>
              <a:rPr lang="en-US" sz="3600" dirty="0" err="1"/>
              <a:t>my_list</a:t>
            </a:r>
            <a:r>
              <a:rPr lang="en-US" sz="3600" dirty="0"/>
              <a:t> = [3, 8, 1, 6, 0, 8, 4]</a:t>
            </a:r>
          </a:p>
          <a:p>
            <a:pPr fontAlgn="base"/>
            <a:r>
              <a:rPr lang="en-US" sz="3600" b="1" dirty="0"/>
              <a:t># Output: 1</a:t>
            </a:r>
          </a:p>
          <a:p>
            <a:pPr fontAlgn="base"/>
            <a:r>
              <a:rPr lang="en-US" sz="3600" dirty="0"/>
              <a:t>print(</a:t>
            </a:r>
            <a:r>
              <a:rPr lang="en-US" sz="3600" dirty="0" err="1"/>
              <a:t>my_list.index</a:t>
            </a:r>
            <a:r>
              <a:rPr lang="en-US" sz="3600" dirty="0"/>
              <a:t>(8))</a:t>
            </a:r>
          </a:p>
          <a:p>
            <a:pPr fontAlgn="base"/>
            <a:r>
              <a:rPr lang="en-US" sz="3600" b="1" dirty="0"/>
              <a:t># Output: 2</a:t>
            </a:r>
          </a:p>
          <a:p>
            <a:pPr fontAlgn="base"/>
            <a:r>
              <a:rPr lang="en-US" sz="3600" dirty="0"/>
              <a:t>print(</a:t>
            </a:r>
            <a:r>
              <a:rPr lang="en-US" sz="3600" dirty="0" err="1"/>
              <a:t>my_list.count</a:t>
            </a:r>
            <a:r>
              <a:rPr lang="en-US" sz="3600" dirty="0"/>
              <a:t>(8))</a:t>
            </a:r>
          </a:p>
          <a:p>
            <a:pPr fontAlgn="base"/>
            <a:r>
              <a:rPr lang="en-US" sz="3600" dirty="0" err="1"/>
              <a:t>my_list.sort</a:t>
            </a:r>
            <a:r>
              <a:rPr lang="en-US" sz="3600" dirty="0"/>
              <a:t>()</a:t>
            </a:r>
          </a:p>
          <a:p>
            <a:pPr fontAlgn="base"/>
            <a:r>
              <a:rPr lang="en-US" sz="3600" b="1" dirty="0"/>
              <a:t># Output: [0, 1, 3, 4, 6, 8, 8]</a:t>
            </a:r>
          </a:p>
          <a:p>
            <a:pPr fontAlgn="base"/>
            <a:r>
              <a:rPr lang="en-US" sz="3600" dirty="0"/>
              <a:t>print(</a:t>
            </a:r>
            <a:r>
              <a:rPr lang="en-US" sz="3600" dirty="0" err="1"/>
              <a:t>my_list</a:t>
            </a:r>
            <a:r>
              <a:rPr lang="en-US" sz="3600" dirty="0"/>
              <a:t>)</a:t>
            </a:r>
          </a:p>
          <a:p>
            <a:pPr fontAlgn="base"/>
            <a:r>
              <a:rPr lang="en-US" sz="3600" dirty="0" err="1"/>
              <a:t>my_list.reverse</a:t>
            </a:r>
            <a:r>
              <a:rPr lang="en-US" sz="3600" dirty="0"/>
              <a:t>()</a:t>
            </a:r>
          </a:p>
          <a:p>
            <a:pPr fontAlgn="base"/>
            <a:r>
              <a:rPr lang="en-US" sz="3600" b="1" dirty="0"/>
              <a:t># Output: [8, 8, 6, 4, 3, 1, 0]</a:t>
            </a:r>
          </a:p>
          <a:p>
            <a:pPr fontAlgn="base"/>
            <a:r>
              <a:rPr lang="en-US" sz="3600" dirty="0"/>
              <a:t>print(</a:t>
            </a:r>
            <a:r>
              <a:rPr lang="en-US" sz="3600" dirty="0" err="1"/>
              <a:t>my_list</a:t>
            </a:r>
            <a:r>
              <a:rPr lang="en-US" sz="3600" dirty="0"/>
              <a:t>)</a:t>
            </a:r>
          </a:p>
          <a:p>
            <a:endParaRPr lang="en-US" dirty="0"/>
          </a:p>
        </p:txBody>
      </p:sp>
    </p:spTree>
  </p:cSld>
  <p:clrMapOvr>
    <a:masterClrMapping/>
  </p:clrMapOvr>
  <p:transition advTm="1000"/>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477</TotalTime>
  <Words>5695</Words>
  <Application>Microsoft Office PowerPoint</Application>
  <PresentationFormat>On-screen Show (4:3)</PresentationFormat>
  <Paragraphs>774</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Trebuchet MS</vt:lpstr>
      <vt:lpstr>Wingdings</vt:lpstr>
      <vt:lpstr>Wingdings 3</vt:lpstr>
      <vt:lpstr>Facet</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csc</dc:creator>
  <cp:lastModifiedBy>viknesh E</cp:lastModifiedBy>
  <cp:revision>38</cp:revision>
  <dcterms:created xsi:type="dcterms:W3CDTF">2019-11-09T02:30:41Z</dcterms:created>
  <dcterms:modified xsi:type="dcterms:W3CDTF">2022-08-10T10:47:45Z</dcterms:modified>
</cp:coreProperties>
</file>