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1" r:id="rId3"/>
    <p:sldId id="265" r:id="rId4"/>
    <p:sldId id="266" r:id="rId5"/>
    <p:sldId id="293" r:id="rId6"/>
    <p:sldId id="258" r:id="rId7"/>
    <p:sldId id="259" r:id="rId8"/>
    <p:sldId id="260" r:id="rId9"/>
    <p:sldId id="262" r:id="rId10"/>
    <p:sldId id="263" r:id="rId11"/>
    <p:sldId id="264" r:id="rId12"/>
    <p:sldId id="267" r:id="rId13"/>
    <p:sldId id="268" r:id="rId14"/>
    <p:sldId id="269" r:id="rId15"/>
    <p:sldId id="270" r:id="rId16"/>
    <p:sldId id="271" r:id="rId17"/>
    <p:sldId id="272" r:id="rId18"/>
    <p:sldId id="291" r:id="rId19"/>
    <p:sldId id="292" r:id="rId20"/>
    <p:sldId id="279" r:id="rId21"/>
    <p:sldId id="280" r:id="rId22"/>
    <p:sldId id="281" r:id="rId23"/>
    <p:sldId id="282" r:id="rId24"/>
    <p:sldId id="274" r:id="rId25"/>
    <p:sldId id="275" r:id="rId26"/>
    <p:sldId id="276" r:id="rId27"/>
    <p:sldId id="283" r:id="rId28"/>
    <p:sldId id="284" r:id="rId29"/>
    <p:sldId id="285" r:id="rId30"/>
    <p:sldId id="286" r:id="rId31"/>
    <p:sldId id="287" r:id="rId32"/>
    <p:sldId id="288" r:id="rId33"/>
    <p:sldId id="289" r:id="rId34"/>
    <p:sldId id="290"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5D401E-EB32-42F2-8DF7-2D74F3E4E03E}" type="datetimeFigureOut">
              <a:rPr lang="en-US" smtClean="0"/>
              <a:pPr/>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2095D-28A7-4800-8A34-189062CB4CA2}" type="slidenum">
              <a:rPr lang="en-US" smtClean="0"/>
              <a:pPr/>
              <a:t>‹#›</a:t>
            </a:fld>
            <a:endParaRPr lang="en-US"/>
          </a:p>
        </p:txBody>
      </p:sp>
    </p:spTree>
    <p:extLst>
      <p:ext uri="{BB962C8B-B14F-4D97-AF65-F5344CB8AC3E}">
        <p14:creationId xmlns:p14="http://schemas.microsoft.com/office/powerpoint/2010/main" val="1888868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5D401E-EB32-42F2-8DF7-2D74F3E4E03E}" type="datetimeFigureOut">
              <a:rPr lang="en-US" smtClean="0"/>
              <a:pPr/>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2095D-28A7-4800-8A34-189062CB4CA2}" type="slidenum">
              <a:rPr lang="en-US" smtClean="0"/>
              <a:pPr/>
              <a:t>‹#›</a:t>
            </a:fld>
            <a:endParaRPr lang="en-US"/>
          </a:p>
        </p:txBody>
      </p:sp>
    </p:spTree>
    <p:extLst>
      <p:ext uri="{BB962C8B-B14F-4D97-AF65-F5344CB8AC3E}">
        <p14:creationId xmlns:p14="http://schemas.microsoft.com/office/powerpoint/2010/main" val="2815951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5D401E-EB32-42F2-8DF7-2D74F3E4E03E}" type="datetimeFigureOut">
              <a:rPr lang="en-US" smtClean="0"/>
              <a:pPr/>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2095D-28A7-4800-8A34-189062CB4CA2}"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79812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5D401E-EB32-42F2-8DF7-2D74F3E4E03E}" type="datetimeFigureOut">
              <a:rPr lang="en-US" smtClean="0"/>
              <a:pPr/>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2095D-28A7-4800-8A34-189062CB4CA2}" type="slidenum">
              <a:rPr lang="en-US" smtClean="0"/>
              <a:pPr/>
              <a:t>‹#›</a:t>
            </a:fld>
            <a:endParaRPr lang="en-US"/>
          </a:p>
        </p:txBody>
      </p:sp>
    </p:spTree>
    <p:extLst>
      <p:ext uri="{BB962C8B-B14F-4D97-AF65-F5344CB8AC3E}">
        <p14:creationId xmlns:p14="http://schemas.microsoft.com/office/powerpoint/2010/main" val="3917118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5D401E-EB32-42F2-8DF7-2D74F3E4E03E}" type="datetimeFigureOut">
              <a:rPr lang="en-US" smtClean="0"/>
              <a:pPr/>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2095D-28A7-4800-8A34-189062CB4CA2}"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52484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5D401E-EB32-42F2-8DF7-2D74F3E4E03E}" type="datetimeFigureOut">
              <a:rPr lang="en-US" smtClean="0"/>
              <a:pPr/>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2095D-28A7-4800-8A34-189062CB4CA2}" type="slidenum">
              <a:rPr lang="en-US" smtClean="0"/>
              <a:pPr/>
              <a:t>‹#›</a:t>
            </a:fld>
            <a:endParaRPr lang="en-US"/>
          </a:p>
        </p:txBody>
      </p:sp>
    </p:spTree>
    <p:extLst>
      <p:ext uri="{BB962C8B-B14F-4D97-AF65-F5344CB8AC3E}">
        <p14:creationId xmlns:p14="http://schemas.microsoft.com/office/powerpoint/2010/main" val="26139780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5D401E-EB32-42F2-8DF7-2D74F3E4E03E}" type="datetimeFigureOut">
              <a:rPr lang="en-US" smtClean="0"/>
              <a:pPr/>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2095D-28A7-4800-8A34-189062CB4CA2}" type="slidenum">
              <a:rPr lang="en-US" smtClean="0"/>
              <a:pPr/>
              <a:t>‹#›</a:t>
            </a:fld>
            <a:endParaRPr lang="en-US"/>
          </a:p>
        </p:txBody>
      </p:sp>
    </p:spTree>
    <p:extLst>
      <p:ext uri="{BB962C8B-B14F-4D97-AF65-F5344CB8AC3E}">
        <p14:creationId xmlns:p14="http://schemas.microsoft.com/office/powerpoint/2010/main" val="1553489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5D401E-EB32-42F2-8DF7-2D74F3E4E03E}" type="datetimeFigureOut">
              <a:rPr lang="en-US" smtClean="0"/>
              <a:pPr/>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2095D-28A7-4800-8A34-189062CB4CA2}" type="slidenum">
              <a:rPr lang="en-US" smtClean="0"/>
              <a:pPr/>
              <a:t>‹#›</a:t>
            </a:fld>
            <a:endParaRPr lang="en-US"/>
          </a:p>
        </p:txBody>
      </p:sp>
    </p:spTree>
    <p:extLst>
      <p:ext uri="{BB962C8B-B14F-4D97-AF65-F5344CB8AC3E}">
        <p14:creationId xmlns:p14="http://schemas.microsoft.com/office/powerpoint/2010/main" val="1795565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5D401E-EB32-42F2-8DF7-2D74F3E4E03E}" type="datetimeFigureOut">
              <a:rPr lang="en-US" smtClean="0"/>
              <a:pPr/>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2095D-28A7-4800-8A34-189062CB4CA2}" type="slidenum">
              <a:rPr lang="en-US" smtClean="0"/>
              <a:pPr/>
              <a:t>‹#›</a:t>
            </a:fld>
            <a:endParaRPr lang="en-US"/>
          </a:p>
        </p:txBody>
      </p:sp>
    </p:spTree>
    <p:extLst>
      <p:ext uri="{BB962C8B-B14F-4D97-AF65-F5344CB8AC3E}">
        <p14:creationId xmlns:p14="http://schemas.microsoft.com/office/powerpoint/2010/main" val="4233574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5D401E-EB32-42F2-8DF7-2D74F3E4E03E}" type="datetimeFigureOut">
              <a:rPr lang="en-US" smtClean="0"/>
              <a:pPr/>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2095D-28A7-4800-8A34-189062CB4CA2}" type="slidenum">
              <a:rPr lang="en-US" smtClean="0"/>
              <a:pPr/>
              <a:t>‹#›</a:t>
            </a:fld>
            <a:endParaRPr lang="en-US"/>
          </a:p>
        </p:txBody>
      </p:sp>
    </p:spTree>
    <p:extLst>
      <p:ext uri="{BB962C8B-B14F-4D97-AF65-F5344CB8AC3E}">
        <p14:creationId xmlns:p14="http://schemas.microsoft.com/office/powerpoint/2010/main" val="360307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5D401E-EB32-42F2-8DF7-2D74F3E4E03E}" type="datetimeFigureOut">
              <a:rPr lang="en-US" smtClean="0"/>
              <a:pPr/>
              <a:t>10/18/2020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62095D-28A7-4800-8A34-189062CB4CA2}" type="slidenum">
              <a:rPr lang="en-US" smtClean="0"/>
              <a:pPr/>
              <a:t>‹#›</a:t>
            </a:fld>
            <a:endParaRPr lang="en-US"/>
          </a:p>
        </p:txBody>
      </p:sp>
    </p:spTree>
    <p:extLst>
      <p:ext uri="{BB962C8B-B14F-4D97-AF65-F5344CB8AC3E}">
        <p14:creationId xmlns:p14="http://schemas.microsoft.com/office/powerpoint/2010/main" val="1385712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5D401E-EB32-42F2-8DF7-2D74F3E4E03E}" type="datetimeFigureOut">
              <a:rPr lang="en-US" smtClean="0"/>
              <a:pPr/>
              <a:t>10/18/2020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62095D-28A7-4800-8A34-189062CB4CA2}" type="slidenum">
              <a:rPr lang="en-US" smtClean="0"/>
              <a:pPr/>
              <a:t>‹#›</a:t>
            </a:fld>
            <a:endParaRPr lang="en-US"/>
          </a:p>
        </p:txBody>
      </p:sp>
    </p:spTree>
    <p:extLst>
      <p:ext uri="{BB962C8B-B14F-4D97-AF65-F5344CB8AC3E}">
        <p14:creationId xmlns:p14="http://schemas.microsoft.com/office/powerpoint/2010/main" val="3839439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5D401E-EB32-42F2-8DF7-2D74F3E4E03E}" type="datetimeFigureOut">
              <a:rPr lang="en-US" smtClean="0"/>
              <a:pPr/>
              <a:t>10/18/2020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62095D-28A7-4800-8A34-189062CB4CA2}" type="slidenum">
              <a:rPr lang="en-US" smtClean="0"/>
              <a:pPr/>
              <a:t>‹#›</a:t>
            </a:fld>
            <a:endParaRPr lang="en-US"/>
          </a:p>
        </p:txBody>
      </p:sp>
    </p:spTree>
    <p:extLst>
      <p:ext uri="{BB962C8B-B14F-4D97-AF65-F5344CB8AC3E}">
        <p14:creationId xmlns:p14="http://schemas.microsoft.com/office/powerpoint/2010/main" val="2184829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5D401E-EB32-42F2-8DF7-2D74F3E4E03E}" type="datetimeFigureOut">
              <a:rPr lang="en-US" smtClean="0"/>
              <a:pPr/>
              <a:t>10/18/2020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62095D-28A7-4800-8A34-189062CB4CA2}" type="slidenum">
              <a:rPr lang="en-US" smtClean="0"/>
              <a:pPr/>
              <a:t>‹#›</a:t>
            </a:fld>
            <a:endParaRPr lang="en-US"/>
          </a:p>
        </p:txBody>
      </p:sp>
    </p:spTree>
    <p:extLst>
      <p:ext uri="{BB962C8B-B14F-4D97-AF65-F5344CB8AC3E}">
        <p14:creationId xmlns:p14="http://schemas.microsoft.com/office/powerpoint/2010/main" val="961624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45D401E-EB32-42F2-8DF7-2D74F3E4E03E}" type="datetimeFigureOut">
              <a:rPr lang="en-US" smtClean="0"/>
              <a:pPr/>
              <a:t>10/18/2020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62095D-28A7-4800-8A34-189062CB4CA2}" type="slidenum">
              <a:rPr lang="en-US" smtClean="0"/>
              <a:pPr/>
              <a:t>‹#›</a:t>
            </a:fld>
            <a:endParaRPr lang="en-US"/>
          </a:p>
        </p:txBody>
      </p:sp>
    </p:spTree>
    <p:extLst>
      <p:ext uri="{BB962C8B-B14F-4D97-AF65-F5344CB8AC3E}">
        <p14:creationId xmlns:p14="http://schemas.microsoft.com/office/powerpoint/2010/main" val="3424465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5D401E-EB32-42F2-8DF7-2D74F3E4E03E}" type="datetimeFigureOut">
              <a:rPr lang="en-US" smtClean="0"/>
              <a:pPr/>
              <a:t>10/18/2020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62095D-28A7-4800-8A34-189062CB4CA2}" type="slidenum">
              <a:rPr lang="en-US" smtClean="0"/>
              <a:pPr/>
              <a:t>‹#›</a:t>
            </a:fld>
            <a:endParaRPr lang="en-US"/>
          </a:p>
        </p:txBody>
      </p:sp>
    </p:spTree>
    <p:extLst>
      <p:ext uri="{BB962C8B-B14F-4D97-AF65-F5344CB8AC3E}">
        <p14:creationId xmlns:p14="http://schemas.microsoft.com/office/powerpoint/2010/main" val="3888037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45D401E-EB32-42F2-8DF7-2D74F3E4E03E}" type="datetimeFigureOut">
              <a:rPr lang="en-US" smtClean="0"/>
              <a:pPr/>
              <a:t>10/18/2020</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AA62095D-28A7-4800-8A34-189062CB4CA2}" type="slidenum">
              <a:rPr lang="en-US" smtClean="0"/>
              <a:pPr/>
              <a:t>‹#›</a:t>
            </a:fld>
            <a:endParaRPr lang="en-US"/>
          </a:p>
        </p:txBody>
      </p:sp>
    </p:spTree>
    <p:extLst>
      <p:ext uri="{BB962C8B-B14F-4D97-AF65-F5344CB8AC3E}">
        <p14:creationId xmlns:p14="http://schemas.microsoft.com/office/powerpoint/2010/main" val="109418258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400" dirty="0"/>
              <a:t>PYTHON</a:t>
            </a:r>
            <a:endParaRPr lang="en-US" sz="4400" dirty="0"/>
          </a:p>
        </p:txBody>
      </p:sp>
      <p:sp>
        <p:nvSpPr>
          <p:cNvPr id="3" name="Subtitle 2"/>
          <p:cNvSpPr>
            <a:spLocks noGrp="1"/>
          </p:cNvSpPr>
          <p:nvPr>
            <p:ph type="subTitle" idx="1"/>
          </p:nvPr>
        </p:nvSpPr>
        <p:spPr/>
        <p:txBody>
          <a:bodyPr>
            <a:normAutofit/>
          </a:bodyPr>
          <a:lstStyle/>
          <a:p>
            <a:r>
              <a:rPr lang="en-IN" sz="3200" dirty="0"/>
              <a:t>DAY-V</a:t>
            </a:r>
            <a:endParaRPr 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839200" cy="6001643"/>
          </a:xfrm>
          <a:prstGeom prst="rect">
            <a:avLst/>
          </a:prstGeom>
          <a:noFill/>
        </p:spPr>
        <p:txBody>
          <a:bodyPr wrap="square" rtlCol="0">
            <a:spAutoFit/>
          </a:bodyPr>
          <a:lstStyle/>
          <a:p>
            <a:r>
              <a:rPr lang="en-US" sz="3200" dirty="0"/>
              <a:t>class sample:</a:t>
            </a:r>
          </a:p>
          <a:p>
            <a:r>
              <a:rPr lang="en-US" sz="3200" dirty="0"/>
              <a:t>   '''Sample program'''</a:t>
            </a:r>
          </a:p>
          <a:p>
            <a:r>
              <a:rPr lang="en-US" sz="3200" dirty="0"/>
              <a:t>   x=45 #class variable</a:t>
            </a:r>
          </a:p>
          <a:p>
            <a:r>
              <a:rPr lang="en-US" sz="3200" dirty="0"/>
              <a:t>   def fun(</a:t>
            </a:r>
            <a:r>
              <a:rPr lang="en-US" sz="3200" dirty="0" err="1"/>
              <a:t>self,y</a:t>
            </a:r>
            <a:r>
              <a:rPr lang="en-US" sz="3200" dirty="0"/>
              <a:t>):</a:t>
            </a:r>
          </a:p>
          <a:p>
            <a:r>
              <a:rPr lang="en-US" sz="3200" dirty="0"/>
              <a:t>      </a:t>
            </a:r>
            <a:r>
              <a:rPr lang="en-US" sz="3200" dirty="0" err="1"/>
              <a:t>self.m</a:t>
            </a:r>
            <a:r>
              <a:rPr lang="en-US" sz="3200" dirty="0"/>
              <a:t>=y #instance variable</a:t>
            </a:r>
          </a:p>
          <a:p>
            <a:r>
              <a:rPr lang="en-US" sz="3200" dirty="0"/>
              <a:t>      print(</a:t>
            </a:r>
            <a:r>
              <a:rPr lang="en-US" sz="3200" dirty="0" err="1"/>
              <a:t>self.m</a:t>
            </a:r>
            <a:r>
              <a:rPr lang="en-US" sz="3200" dirty="0"/>
              <a:t>)</a:t>
            </a:r>
          </a:p>
          <a:p>
            <a:r>
              <a:rPr lang="en-US" sz="3200" dirty="0"/>
              <a:t>      print(</a:t>
            </a:r>
            <a:r>
              <a:rPr lang="en-US" sz="3200" dirty="0" err="1"/>
              <a:t>self.x</a:t>
            </a:r>
            <a:r>
              <a:rPr lang="en-US" sz="3200" dirty="0"/>
              <a:t>)</a:t>
            </a:r>
          </a:p>
          <a:p>
            <a:r>
              <a:rPr lang="en-US" sz="3200" dirty="0"/>
              <a:t>ob1=sample()</a:t>
            </a:r>
          </a:p>
          <a:p>
            <a:r>
              <a:rPr lang="en-US" sz="3200" dirty="0"/>
              <a:t>ob2=sample()</a:t>
            </a:r>
          </a:p>
          <a:p>
            <a:r>
              <a:rPr lang="en-US" sz="3200" dirty="0"/>
              <a:t>ob1.fun(37)</a:t>
            </a:r>
          </a:p>
          <a:p>
            <a:r>
              <a:rPr lang="en-US" sz="3200" dirty="0"/>
              <a:t>ob2.fun(89)</a:t>
            </a:r>
          </a:p>
          <a:p>
            <a:r>
              <a:rPr lang="en-US" sz="3200" dirty="0"/>
              <a:t>print(</a:t>
            </a:r>
            <a:r>
              <a:rPr lang="en-US" sz="3200" dirty="0" err="1"/>
              <a:t>sample.__doc</a:t>
            </a:r>
            <a:r>
              <a:rPr lang="en-US" sz="3200" dirty="0"/>
              <a:t>__)</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228600"/>
            <a:ext cx="8153400" cy="5663089"/>
          </a:xfrm>
          <a:prstGeom prst="rect">
            <a:avLst/>
          </a:prstGeom>
          <a:noFill/>
        </p:spPr>
        <p:txBody>
          <a:bodyPr wrap="square" rtlCol="0">
            <a:spAutoFit/>
          </a:bodyPr>
          <a:lstStyle/>
          <a:p>
            <a:pPr algn="ctr"/>
            <a:r>
              <a:rPr lang="en-IN" sz="3200" b="1" dirty="0"/>
              <a:t>Example:</a:t>
            </a:r>
            <a:endParaRPr lang="en-US" sz="3200" b="1" dirty="0"/>
          </a:p>
          <a:p>
            <a:r>
              <a:rPr lang="en-US" sz="2400" dirty="0"/>
              <a:t>class </a:t>
            </a:r>
            <a:r>
              <a:rPr lang="en-US" sz="2400" dirty="0" err="1"/>
              <a:t>bankaccount</a:t>
            </a:r>
            <a:r>
              <a:rPr lang="en-US" sz="2400" dirty="0"/>
              <a:t>:</a:t>
            </a:r>
          </a:p>
          <a:p>
            <a:r>
              <a:rPr lang="en-US" sz="2400" dirty="0"/>
              <a:t>   balance=0</a:t>
            </a:r>
          </a:p>
          <a:p>
            <a:r>
              <a:rPr lang="en-US" sz="2400" dirty="0"/>
              <a:t>   def withdraw(</a:t>
            </a:r>
            <a:r>
              <a:rPr lang="en-US" sz="2400" dirty="0" err="1"/>
              <a:t>self,amount</a:t>
            </a:r>
            <a:r>
              <a:rPr lang="en-US" sz="2400" dirty="0"/>
              <a:t>):</a:t>
            </a:r>
          </a:p>
          <a:p>
            <a:r>
              <a:rPr lang="en-US" sz="2400" dirty="0"/>
              <a:t>      </a:t>
            </a:r>
            <a:r>
              <a:rPr lang="en-US" sz="2400" dirty="0" err="1"/>
              <a:t>self.balance</a:t>
            </a:r>
            <a:r>
              <a:rPr lang="en-US" sz="2400" dirty="0"/>
              <a:t>-=amount</a:t>
            </a:r>
          </a:p>
          <a:p>
            <a:r>
              <a:rPr lang="en-US" sz="2400" dirty="0"/>
              <a:t>      return </a:t>
            </a:r>
            <a:r>
              <a:rPr lang="en-US" sz="2400" dirty="0" err="1"/>
              <a:t>self.balance</a:t>
            </a:r>
            <a:endParaRPr lang="en-US" sz="2400" dirty="0"/>
          </a:p>
          <a:p>
            <a:r>
              <a:rPr lang="en-US" sz="2400" dirty="0"/>
              <a:t>   def deposit(</a:t>
            </a:r>
            <a:r>
              <a:rPr lang="en-US" sz="2400" dirty="0" err="1"/>
              <a:t>self,amount</a:t>
            </a:r>
            <a:r>
              <a:rPr lang="en-US" sz="2400" dirty="0"/>
              <a:t>):</a:t>
            </a:r>
          </a:p>
          <a:p>
            <a:r>
              <a:rPr lang="en-US" sz="2400" dirty="0"/>
              <a:t>      </a:t>
            </a:r>
            <a:r>
              <a:rPr lang="en-US" sz="2400" dirty="0" err="1"/>
              <a:t>self.balance</a:t>
            </a:r>
            <a:r>
              <a:rPr lang="en-US" sz="2400" dirty="0"/>
              <a:t>+=amount</a:t>
            </a:r>
          </a:p>
          <a:p>
            <a:r>
              <a:rPr lang="en-US" sz="2400" dirty="0"/>
              <a:t>      return </a:t>
            </a:r>
            <a:r>
              <a:rPr lang="en-US" sz="2400" dirty="0" err="1"/>
              <a:t>self.balance</a:t>
            </a:r>
            <a:endParaRPr lang="en-US" sz="2400" dirty="0"/>
          </a:p>
          <a:p>
            <a:r>
              <a:rPr lang="en-US" sz="2400" dirty="0"/>
              <a:t>   def </a:t>
            </a:r>
            <a:r>
              <a:rPr lang="en-US" sz="2400" dirty="0" err="1"/>
              <a:t>balancecheck</a:t>
            </a:r>
            <a:r>
              <a:rPr lang="en-US" sz="2400" dirty="0"/>
              <a:t>(self):</a:t>
            </a:r>
          </a:p>
          <a:p>
            <a:r>
              <a:rPr lang="en-US" sz="2400" dirty="0"/>
              <a:t>      print("\n new balance is </a:t>
            </a:r>
            <a:r>
              <a:rPr lang="en-US" sz="2400" dirty="0" err="1"/>
              <a:t>rs</a:t>
            </a:r>
            <a:r>
              <a:rPr lang="en-US" sz="2400" dirty="0"/>
              <a:t>.{}".format(</a:t>
            </a:r>
            <a:r>
              <a:rPr lang="en-US" sz="2400" dirty="0" err="1"/>
              <a:t>self.balance</a:t>
            </a:r>
            <a:r>
              <a:rPr lang="en-US" sz="2400" dirty="0"/>
              <a:t>))</a:t>
            </a:r>
          </a:p>
          <a:p>
            <a:r>
              <a:rPr lang="en-US" sz="2400" dirty="0"/>
              <a:t>   def </a:t>
            </a:r>
            <a:r>
              <a:rPr lang="en-US" sz="2400" dirty="0" err="1"/>
              <a:t>bal_return</a:t>
            </a:r>
            <a:r>
              <a:rPr lang="en-US" sz="2400" dirty="0"/>
              <a:t>(self):</a:t>
            </a:r>
          </a:p>
          <a:p>
            <a:r>
              <a:rPr lang="en-US" sz="2400" dirty="0"/>
              <a:t>      return(</a:t>
            </a:r>
            <a:r>
              <a:rPr lang="en-US" sz="2400" dirty="0" err="1"/>
              <a:t>self.balance</a:t>
            </a:r>
            <a:r>
              <a:rPr lang="en-US" sz="2400" dirty="0"/>
              <a:t>)</a:t>
            </a:r>
          </a:p>
          <a:p>
            <a:r>
              <a:rPr lang="en-US" sz="2400" dirty="0"/>
              <a:t>BT=</a:t>
            </a:r>
            <a:r>
              <a:rPr lang="en-US" sz="2400" dirty="0" err="1"/>
              <a:t>bankaccount</a:t>
            </a:r>
            <a:r>
              <a:rPr lang="en-US" sz="2400" dirty="0"/>
              <a:t>()</a:t>
            </a:r>
          </a:p>
          <a:p>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839200" cy="6247864"/>
          </a:xfrm>
          <a:prstGeom prst="rect">
            <a:avLst/>
          </a:prstGeom>
          <a:noFill/>
        </p:spPr>
        <p:txBody>
          <a:bodyPr wrap="square" rtlCol="0">
            <a:spAutoFit/>
          </a:bodyPr>
          <a:lstStyle/>
          <a:p>
            <a:r>
              <a:rPr lang="en-US" sz="2400" dirty="0"/>
              <a:t>while True:</a:t>
            </a:r>
          </a:p>
          <a:p>
            <a:r>
              <a:rPr lang="en-US" sz="2400" dirty="0"/>
              <a:t>   print("1.deposit")</a:t>
            </a:r>
          </a:p>
          <a:p>
            <a:r>
              <a:rPr lang="en-US" sz="2400" dirty="0"/>
              <a:t>   print("2.withdraw")</a:t>
            </a:r>
          </a:p>
          <a:p>
            <a:r>
              <a:rPr lang="en-US" sz="2400" dirty="0"/>
              <a:t>   print("3.balance")</a:t>
            </a:r>
          </a:p>
          <a:p>
            <a:r>
              <a:rPr lang="en-US" sz="2400" dirty="0"/>
              <a:t>   print("4.exit")</a:t>
            </a:r>
          </a:p>
          <a:p>
            <a:r>
              <a:rPr lang="en-US" sz="2400" dirty="0" err="1"/>
              <a:t>ch</a:t>
            </a:r>
            <a:r>
              <a:rPr lang="en-US" sz="2400" dirty="0"/>
              <a:t>=</a:t>
            </a:r>
            <a:r>
              <a:rPr lang="en-US" sz="2400" dirty="0" err="1"/>
              <a:t>int</a:t>
            </a:r>
            <a:r>
              <a:rPr lang="en-US" sz="2400" dirty="0"/>
              <a:t>(</a:t>
            </a:r>
            <a:r>
              <a:rPr lang="en-US" sz="2400" dirty="0" err="1"/>
              <a:t>raw_input</a:t>
            </a:r>
            <a:r>
              <a:rPr lang="en-US" sz="2400" dirty="0"/>
              <a:t>("enter your choice:"))</a:t>
            </a:r>
          </a:p>
          <a:p>
            <a:r>
              <a:rPr lang="en-US" sz="2400" dirty="0"/>
              <a:t>   if </a:t>
            </a:r>
            <a:r>
              <a:rPr lang="en-US" sz="2400" dirty="0" err="1"/>
              <a:t>ch</a:t>
            </a:r>
            <a:r>
              <a:rPr lang="en-US" sz="2400" dirty="0"/>
              <a:t>==1:</a:t>
            </a:r>
          </a:p>
          <a:p>
            <a:r>
              <a:rPr lang="en-US" sz="2400" dirty="0"/>
              <a:t>      while True:</a:t>
            </a:r>
          </a:p>
          <a:p>
            <a:r>
              <a:rPr lang="en-US" sz="2400" dirty="0"/>
              <a:t>         amount=</a:t>
            </a:r>
            <a:r>
              <a:rPr lang="en-US" sz="2400" dirty="0" err="1"/>
              <a:t>int</a:t>
            </a:r>
            <a:r>
              <a:rPr lang="en-US" sz="2400" dirty="0"/>
              <a:t>(</a:t>
            </a:r>
            <a:r>
              <a:rPr lang="en-US" sz="2400" dirty="0" err="1"/>
              <a:t>raw_input</a:t>
            </a:r>
            <a:r>
              <a:rPr lang="en-US" sz="2400" dirty="0"/>
              <a:t>("enter amount to deposit:"))</a:t>
            </a:r>
          </a:p>
          <a:p>
            <a:r>
              <a:rPr lang="en-US" sz="2400" dirty="0"/>
              <a:t>      if amount&gt;0:</a:t>
            </a:r>
          </a:p>
          <a:p>
            <a:r>
              <a:rPr lang="en-US" sz="2400" dirty="0"/>
              <a:t>         </a:t>
            </a:r>
            <a:r>
              <a:rPr lang="en-US" sz="2400" dirty="0" err="1"/>
              <a:t>BT.deposit</a:t>
            </a:r>
            <a:r>
              <a:rPr lang="en-US" sz="2400" dirty="0"/>
              <a:t>(amount)</a:t>
            </a:r>
          </a:p>
          <a:p>
            <a:r>
              <a:rPr lang="en-US" sz="2400" dirty="0"/>
              <a:t>         break</a:t>
            </a:r>
          </a:p>
          <a:p>
            <a:r>
              <a:rPr lang="en-US" sz="2400" dirty="0"/>
              <a:t>      else:</a:t>
            </a:r>
          </a:p>
          <a:p>
            <a:r>
              <a:rPr lang="en-US" sz="2400" dirty="0"/>
              <a:t>         print("enter valid amount")</a:t>
            </a:r>
          </a:p>
          <a:p>
            <a:r>
              <a:rPr lang="en-US" sz="2400" dirty="0"/>
              <a:t>         continue</a:t>
            </a:r>
          </a:p>
          <a:p>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0"/>
            <a:ext cx="8305800" cy="6001643"/>
          </a:xfrm>
          <a:prstGeom prst="rect">
            <a:avLst/>
          </a:prstGeom>
        </p:spPr>
        <p:txBody>
          <a:bodyPr wrap="square">
            <a:spAutoFit/>
          </a:bodyPr>
          <a:lstStyle/>
          <a:p>
            <a:r>
              <a:rPr lang="en-US" sz="2400" dirty="0"/>
              <a:t> if </a:t>
            </a:r>
            <a:r>
              <a:rPr lang="en-US" sz="2400" dirty="0" err="1"/>
              <a:t>ch</a:t>
            </a:r>
            <a:r>
              <a:rPr lang="en-US" sz="2400" dirty="0"/>
              <a:t>==2:</a:t>
            </a:r>
          </a:p>
          <a:p>
            <a:r>
              <a:rPr lang="en-US" sz="2400" dirty="0"/>
              <a:t>      while True:</a:t>
            </a:r>
          </a:p>
          <a:p>
            <a:r>
              <a:rPr lang="en-US" sz="2400" dirty="0"/>
              <a:t>         amount=</a:t>
            </a:r>
            <a:r>
              <a:rPr lang="en-US" sz="2400" dirty="0" err="1"/>
              <a:t>int</a:t>
            </a:r>
            <a:r>
              <a:rPr lang="en-US" sz="2400" dirty="0"/>
              <a:t>(</a:t>
            </a:r>
            <a:r>
              <a:rPr lang="en-US" sz="2400" dirty="0" err="1"/>
              <a:t>raw_input</a:t>
            </a:r>
            <a:r>
              <a:rPr lang="en-US" sz="2400" dirty="0"/>
              <a:t>("enter amount to withdraw:")) </a:t>
            </a:r>
          </a:p>
          <a:p>
            <a:r>
              <a:rPr lang="en-US" sz="2400" dirty="0"/>
              <a:t>if </a:t>
            </a:r>
            <a:r>
              <a:rPr lang="en-US" sz="2400" dirty="0" err="1"/>
              <a:t>BT.bal_return</a:t>
            </a:r>
            <a:r>
              <a:rPr lang="en-US" sz="2400" dirty="0"/>
              <a:t>()&gt;amount:</a:t>
            </a:r>
          </a:p>
          <a:p>
            <a:r>
              <a:rPr lang="en-US" sz="2400" dirty="0"/>
              <a:t>         </a:t>
            </a:r>
            <a:r>
              <a:rPr lang="en-US" sz="2400" dirty="0" err="1"/>
              <a:t>BT.withdraw</a:t>
            </a:r>
            <a:r>
              <a:rPr lang="en-US" sz="2400" dirty="0"/>
              <a:t>(amount)</a:t>
            </a:r>
          </a:p>
          <a:p>
            <a:r>
              <a:rPr lang="en-US" sz="2400" dirty="0"/>
              <a:t>         break</a:t>
            </a:r>
          </a:p>
          <a:p>
            <a:r>
              <a:rPr lang="en-US" sz="2400" dirty="0"/>
              <a:t>      else:</a:t>
            </a:r>
          </a:p>
          <a:p>
            <a:r>
              <a:rPr lang="en-US" sz="2400" dirty="0"/>
              <a:t>         </a:t>
            </a:r>
            <a:r>
              <a:rPr lang="en-US" sz="2400" dirty="0" err="1"/>
              <a:t>BT.balancecheck</a:t>
            </a:r>
            <a:r>
              <a:rPr lang="en-US" sz="2400" dirty="0"/>
              <a:t>()</a:t>
            </a:r>
          </a:p>
          <a:p>
            <a:r>
              <a:rPr lang="en-US" sz="2400" dirty="0"/>
              <a:t>         print("\n low </a:t>
            </a:r>
            <a:r>
              <a:rPr lang="en-US" sz="2400" dirty="0" err="1"/>
              <a:t>balance,enter</a:t>
            </a:r>
            <a:r>
              <a:rPr lang="en-US" sz="2400" dirty="0"/>
              <a:t> lesser amount")</a:t>
            </a:r>
          </a:p>
          <a:p>
            <a:r>
              <a:rPr lang="en-US" sz="2400" dirty="0"/>
              <a:t>         continue</a:t>
            </a:r>
          </a:p>
          <a:p>
            <a:r>
              <a:rPr lang="en-US" sz="2400" dirty="0"/>
              <a:t>   if </a:t>
            </a:r>
            <a:r>
              <a:rPr lang="en-US" sz="2400" dirty="0" err="1"/>
              <a:t>ch</a:t>
            </a:r>
            <a:r>
              <a:rPr lang="en-US" sz="2400" dirty="0"/>
              <a:t>==3:</a:t>
            </a:r>
          </a:p>
          <a:p>
            <a:r>
              <a:rPr lang="en-US" sz="2400" dirty="0"/>
              <a:t>      </a:t>
            </a:r>
            <a:r>
              <a:rPr lang="en-US" sz="2400" dirty="0" err="1"/>
              <a:t>BT.balacecheck</a:t>
            </a:r>
            <a:r>
              <a:rPr lang="en-US" sz="2400" dirty="0"/>
              <a:t>()</a:t>
            </a:r>
          </a:p>
          <a:p>
            <a:r>
              <a:rPr lang="en-US" sz="2400" dirty="0"/>
              <a:t>   if </a:t>
            </a:r>
            <a:r>
              <a:rPr lang="en-US" sz="2400" dirty="0" err="1"/>
              <a:t>ch</a:t>
            </a:r>
            <a:r>
              <a:rPr lang="en-US" sz="2400" dirty="0"/>
              <a:t>==4:</a:t>
            </a:r>
          </a:p>
          <a:p>
            <a:r>
              <a:rPr lang="en-US" sz="2400" dirty="0"/>
              <a:t>      break</a:t>
            </a:r>
          </a:p>
          <a:p>
            <a:r>
              <a:rPr lang="en-US" sz="2400"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04800"/>
            <a:ext cx="8153400" cy="6001643"/>
          </a:xfrm>
          <a:prstGeom prst="rect">
            <a:avLst/>
          </a:prstGeom>
          <a:noFill/>
        </p:spPr>
        <p:txBody>
          <a:bodyPr wrap="square" rtlCol="0">
            <a:spAutoFit/>
          </a:bodyPr>
          <a:lstStyle/>
          <a:p>
            <a:pPr algn="ctr"/>
            <a:r>
              <a:rPr lang="en-US" sz="3200" b="1" dirty="0"/>
              <a:t>Constructors in Python</a:t>
            </a:r>
          </a:p>
          <a:p>
            <a:pPr fontAlgn="base">
              <a:buFont typeface="Arial" pitchFamily="34" charset="0"/>
              <a:buChar char="•"/>
            </a:pPr>
            <a:r>
              <a:rPr lang="en-US" sz="3200" dirty="0"/>
              <a:t>Class functions that begins with double underscore (__) are called special functions as they have special meaning.</a:t>
            </a:r>
          </a:p>
          <a:p>
            <a:pPr fontAlgn="base">
              <a:buFont typeface="Arial" pitchFamily="34" charset="0"/>
              <a:buChar char="•"/>
            </a:pPr>
            <a:r>
              <a:rPr lang="en-US" sz="3200" dirty="0"/>
              <a:t>Of one particular interest is the __init__() function. This special function gets called whenever a new object of that class is instantiated.</a:t>
            </a:r>
          </a:p>
          <a:p>
            <a:pPr fontAlgn="base">
              <a:buFont typeface="Arial" pitchFamily="34" charset="0"/>
              <a:buChar char="•"/>
            </a:pPr>
            <a:r>
              <a:rPr lang="en-US" sz="3200" dirty="0"/>
              <a:t>This type of function is also called constructors in Object Oriented Programming (OOP). We normally use it to initialize all the variables.</a:t>
            </a:r>
          </a:p>
          <a:p>
            <a:endParaRPr lang="en-US" sz="3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8001000" cy="5262979"/>
          </a:xfrm>
          <a:prstGeom prst="rect">
            <a:avLst/>
          </a:prstGeom>
          <a:noFill/>
        </p:spPr>
        <p:txBody>
          <a:bodyPr wrap="square" rtlCol="0">
            <a:spAutoFit/>
          </a:bodyPr>
          <a:lstStyle/>
          <a:p>
            <a:r>
              <a:rPr lang="en-IN" sz="2800" dirty="0"/>
              <a:t>Example:</a:t>
            </a:r>
            <a:endParaRPr lang="en-US" sz="2800" dirty="0"/>
          </a:p>
          <a:p>
            <a:endParaRPr lang="en-US" sz="2800" dirty="0"/>
          </a:p>
          <a:p>
            <a:r>
              <a:rPr lang="en-US" sz="2800" dirty="0"/>
              <a:t>class Person:</a:t>
            </a:r>
          </a:p>
          <a:p>
            <a:r>
              <a:rPr lang="en-US" sz="2800" dirty="0"/>
              <a:t>   def __init__(</a:t>
            </a:r>
            <a:r>
              <a:rPr lang="en-US" sz="2800" dirty="0" err="1"/>
              <a:t>self,name</a:t>
            </a:r>
            <a:r>
              <a:rPr lang="en-US" sz="2800" dirty="0"/>
              <a:t>):</a:t>
            </a:r>
          </a:p>
          <a:p>
            <a:r>
              <a:rPr lang="en-US" sz="2800" dirty="0"/>
              <a:t>      self.name=name</a:t>
            </a:r>
          </a:p>
          <a:p>
            <a:r>
              <a:rPr lang="en-US" sz="2800" dirty="0"/>
              <a:t>   def welcome(self):</a:t>
            </a:r>
          </a:p>
          <a:p>
            <a:r>
              <a:rPr lang="en-US" sz="2800" dirty="0"/>
              <a:t>      print("</a:t>
            </a:r>
            <a:r>
              <a:rPr lang="en-US" sz="2800" dirty="0" err="1"/>
              <a:t>Hai</a:t>
            </a:r>
            <a:r>
              <a:rPr lang="en-US" sz="2800" dirty="0"/>
              <a:t> </a:t>
            </a:r>
            <a:r>
              <a:rPr lang="en-US" sz="2800" dirty="0" err="1"/>
              <a:t>sir,Iam</a:t>
            </a:r>
            <a:r>
              <a:rPr lang="en-US" sz="2800" dirty="0"/>
              <a:t> ",self.name)</a:t>
            </a:r>
          </a:p>
          <a:p>
            <a:r>
              <a:rPr lang="en-US" sz="2800" dirty="0"/>
              <a:t>per=Person("</a:t>
            </a:r>
            <a:r>
              <a:rPr lang="en-US" sz="2800" dirty="0" err="1"/>
              <a:t>Shahidha</a:t>
            </a:r>
            <a:r>
              <a:rPr lang="en-US" sz="2800" dirty="0"/>
              <a:t>")</a:t>
            </a:r>
          </a:p>
          <a:p>
            <a:r>
              <a:rPr lang="en-US" sz="2800" dirty="0" err="1"/>
              <a:t>per.welcome</a:t>
            </a:r>
            <a:r>
              <a:rPr lang="en-US" sz="2800" dirty="0"/>
              <a:t>()</a:t>
            </a:r>
          </a:p>
          <a:p>
            <a:endParaRPr lang="en-IN" sz="2800" dirty="0"/>
          </a:p>
          <a:p>
            <a:endParaRPr lang="en-US" sz="2800" dirty="0"/>
          </a:p>
          <a:p>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56138"/>
            <a:ext cx="8458200" cy="6801862"/>
          </a:xfrm>
          <a:prstGeom prst="rect">
            <a:avLst/>
          </a:prstGeom>
          <a:noFill/>
        </p:spPr>
        <p:txBody>
          <a:bodyPr wrap="square" rtlCol="0">
            <a:spAutoFit/>
          </a:bodyPr>
          <a:lstStyle/>
          <a:p>
            <a:pPr algn="ctr"/>
            <a:r>
              <a:rPr lang="en-US" sz="2800" b="1" dirty="0"/>
              <a:t>Python Destructor</a:t>
            </a:r>
          </a:p>
          <a:p>
            <a:r>
              <a:rPr lang="en-US" sz="2400" dirty="0"/>
              <a:t>Destructors are called when an object gets destroyed. It’s the polar opposite of the constructor, which gets called on creation.</a:t>
            </a:r>
          </a:p>
          <a:p>
            <a:r>
              <a:rPr lang="en-US" sz="2400" dirty="0"/>
              <a:t>Destructor can be very useful for releasing resources before coming out of the program like closing files, releasing memories etc.</a:t>
            </a:r>
          </a:p>
          <a:p>
            <a:r>
              <a:rPr lang="en-US" sz="2400" dirty="0"/>
              <a:t>Destructor is defined using __del__() keyword:</a:t>
            </a:r>
          </a:p>
          <a:p>
            <a:endParaRPr lang="en-IN" sz="2400" dirty="0"/>
          </a:p>
          <a:p>
            <a:r>
              <a:rPr lang="en-US" sz="2400" dirty="0"/>
              <a:t>class Employee: </a:t>
            </a:r>
          </a:p>
          <a:p>
            <a:r>
              <a:rPr lang="en-US" sz="2400" dirty="0"/>
              <a:t>    # Initializing </a:t>
            </a:r>
          </a:p>
          <a:p>
            <a:r>
              <a:rPr lang="en-US" sz="2400" dirty="0"/>
              <a:t>    def __init__(self): </a:t>
            </a:r>
          </a:p>
          <a:p>
            <a:r>
              <a:rPr lang="en-US" sz="2400" dirty="0"/>
              <a:t>        print('Employee created.') </a:t>
            </a:r>
          </a:p>
          <a:p>
            <a:r>
              <a:rPr lang="en-US" sz="2400" dirty="0"/>
              <a:t>    # Deleting (Calling destructor) </a:t>
            </a:r>
          </a:p>
          <a:p>
            <a:r>
              <a:rPr lang="en-US" sz="2400" dirty="0"/>
              <a:t>    def __del__(self): </a:t>
            </a:r>
          </a:p>
          <a:p>
            <a:r>
              <a:rPr lang="en-US" sz="2400" dirty="0"/>
              <a:t>        print('Destructor called, Employee deleted.') </a:t>
            </a:r>
          </a:p>
          <a:p>
            <a:r>
              <a:rPr lang="en-US" sz="2400" dirty="0" err="1"/>
              <a:t>obj</a:t>
            </a:r>
            <a:r>
              <a:rPr lang="en-US" sz="2400" dirty="0"/>
              <a:t> = Employee() </a:t>
            </a:r>
          </a:p>
          <a:p>
            <a:r>
              <a:rPr lang="en-US" sz="2400" dirty="0"/>
              <a:t>del </a:t>
            </a:r>
            <a:r>
              <a:rPr lang="en-US" sz="2400" dirty="0" err="1"/>
              <a:t>obj</a:t>
            </a:r>
            <a:r>
              <a:rPr lang="en-US" sz="2400" dirty="0"/>
              <a:t> </a:t>
            </a:r>
          </a:p>
          <a:p>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228600"/>
            <a:ext cx="8001000" cy="5816977"/>
          </a:xfrm>
          <a:prstGeom prst="rect">
            <a:avLst/>
          </a:prstGeom>
          <a:noFill/>
        </p:spPr>
        <p:txBody>
          <a:bodyPr wrap="square" rtlCol="0">
            <a:spAutoFit/>
          </a:bodyPr>
          <a:lstStyle/>
          <a:p>
            <a:pPr algn="ctr"/>
            <a:r>
              <a:rPr lang="en-US" sz="2800" b="1" dirty="0"/>
              <a:t>Python Data Hiding</a:t>
            </a:r>
          </a:p>
          <a:p>
            <a:pPr algn="ctr"/>
            <a:endParaRPr lang="en-US" sz="2800" b="1" dirty="0"/>
          </a:p>
          <a:p>
            <a:pPr>
              <a:buFont typeface="Wingdings" pitchFamily="2" charset="2"/>
              <a:buChar char="§"/>
            </a:pPr>
            <a:r>
              <a:rPr lang="en-US" sz="2400" dirty="0"/>
              <a:t>Data hiding is one of the important features of Object Oriented Programming which allows preventing the functions of a program to access directly the internal representation of a class type.</a:t>
            </a:r>
          </a:p>
          <a:p>
            <a:pPr>
              <a:buFont typeface="Wingdings" pitchFamily="2" charset="2"/>
              <a:buChar char="§"/>
            </a:pPr>
            <a:r>
              <a:rPr lang="en-US" sz="2400" dirty="0"/>
              <a:t>By default all members of a class can be accessed outside of class.</a:t>
            </a:r>
          </a:p>
          <a:p>
            <a:pPr>
              <a:buFont typeface="Wingdings" pitchFamily="2" charset="2"/>
              <a:buChar char="§"/>
            </a:pPr>
            <a:r>
              <a:rPr lang="en-US" sz="2400" dirty="0"/>
              <a:t>You can prevent this by making class members </a:t>
            </a:r>
            <a:r>
              <a:rPr lang="en-US" sz="2400" b="1" dirty="0"/>
              <a:t>private</a:t>
            </a:r>
            <a:r>
              <a:rPr lang="en-US" sz="2400" dirty="0"/>
              <a:t> or </a:t>
            </a:r>
            <a:r>
              <a:rPr lang="en-US" sz="2400" b="1" dirty="0"/>
              <a:t>protected</a:t>
            </a:r>
            <a:r>
              <a:rPr lang="en-US" sz="2400" dirty="0"/>
              <a:t>.</a:t>
            </a:r>
          </a:p>
          <a:p>
            <a:pPr>
              <a:buFont typeface="Wingdings" pitchFamily="2" charset="2"/>
              <a:buChar char="§"/>
            </a:pPr>
            <a:r>
              <a:rPr lang="en-US" sz="2400" dirty="0"/>
              <a:t>In Python, we use double underscore (__) before the attributes name to make those attributes </a:t>
            </a:r>
            <a:r>
              <a:rPr lang="en-US" sz="2400" b="1" dirty="0"/>
              <a:t>private</a:t>
            </a:r>
            <a:r>
              <a:rPr lang="en-US" sz="2400" dirty="0"/>
              <a:t>.</a:t>
            </a:r>
          </a:p>
          <a:p>
            <a:pPr>
              <a:buFont typeface="Wingdings" pitchFamily="2" charset="2"/>
              <a:buChar char="§"/>
            </a:pPr>
            <a:r>
              <a:rPr lang="en-US" sz="2400" dirty="0"/>
              <a:t>We can use single underscore (_) before the attributes name to make those attributes </a:t>
            </a:r>
            <a:r>
              <a:rPr lang="en-US" sz="2400" b="1" dirty="0"/>
              <a:t>protected</a:t>
            </a:r>
            <a:r>
              <a:rPr lang="en-US" sz="2400" dirty="0"/>
              <a:t>.</a:t>
            </a:r>
          </a:p>
          <a:p>
            <a:endParaRPr 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534400" cy="5632311"/>
          </a:xfrm>
          <a:prstGeom prst="rect">
            <a:avLst/>
          </a:prstGeom>
          <a:noFill/>
        </p:spPr>
        <p:txBody>
          <a:bodyPr wrap="square" rtlCol="0">
            <a:spAutoFit/>
          </a:bodyPr>
          <a:lstStyle/>
          <a:p>
            <a:r>
              <a:rPr lang="en-US" sz="2400" dirty="0"/>
              <a:t>class </a:t>
            </a:r>
            <a:r>
              <a:rPr lang="en-US" sz="2400" dirty="0" err="1"/>
              <a:t>MyClass</a:t>
            </a:r>
            <a:r>
              <a:rPr lang="en-US" sz="2400" dirty="0"/>
              <a:t>: </a:t>
            </a:r>
          </a:p>
          <a:p>
            <a:r>
              <a:rPr lang="en-US" sz="2400" dirty="0"/>
              <a:t>    # Hidden member of </a:t>
            </a:r>
            <a:r>
              <a:rPr lang="en-US" sz="2400" dirty="0" err="1"/>
              <a:t>MyClass</a:t>
            </a:r>
            <a:r>
              <a:rPr lang="en-US" sz="2400" dirty="0"/>
              <a:t> </a:t>
            </a:r>
          </a:p>
          <a:p>
            <a:r>
              <a:rPr lang="en-US" sz="2400" dirty="0"/>
              <a:t>    __</a:t>
            </a:r>
            <a:r>
              <a:rPr lang="en-US" sz="2400" dirty="0" err="1"/>
              <a:t>hiddenVariable</a:t>
            </a:r>
            <a:r>
              <a:rPr lang="en-US" sz="2400" dirty="0"/>
              <a:t> = 0</a:t>
            </a:r>
          </a:p>
          <a:p>
            <a:r>
              <a:rPr lang="en-US" sz="2400" dirty="0"/>
              <a:t>    # A member method that changes  </a:t>
            </a:r>
          </a:p>
          <a:p>
            <a:r>
              <a:rPr lang="en-US" sz="2400" dirty="0"/>
              <a:t>    # __</a:t>
            </a:r>
            <a:r>
              <a:rPr lang="en-US" sz="2400" dirty="0" err="1"/>
              <a:t>hiddenVariable</a:t>
            </a:r>
            <a:r>
              <a:rPr lang="en-US" sz="2400" dirty="0"/>
              <a:t>  </a:t>
            </a:r>
          </a:p>
          <a:p>
            <a:r>
              <a:rPr lang="en-US" sz="2400" dirty="0"/>
              <a:t>    def add(self, increment): </a:t>
            </a:r>
          </a:p>
          <a:p>
            <a:r>
              <a:rPr lang="en-US" sz="2400" dirty="0"/>
              <a:t>        </a:t>
            </a:r>
            <a:r>
              <a:rPr lang="en-US" sz="2400" dirty="0" err="1"/>
              <a:t>self.__hiddenVariable</a:t>
            </a:r>
            <a:r>
              <a:rPr lang="en-US" sz="2400" dirty="0"/>
              <a:t> += increment </a:t>
            </a:r>
          </a:p>
          <a:p>
            <a:r>
              <a:rPr lang="en-US" sz="2400" dirty="0"/>
              <a:t>        print (</a:t>
            </a:r>
            <a:r>
              <a:rPr lang="en-US" sz="2400" dirty="0" err="1"/>
              <a:t>self.__hiddenVariable</a:t>
            </a:r>
            <a:r>
              <a:rPr lang="en-US" sz="2400" dirty="0"/>
              <a:t>) </a:t>
            </a:r>
          </a:p>
          <a:p>
            <a:r>
              <a:rPr lang="en-US" sz="2400" dirty="0"/>
              <a:t># Driver code </a:t>
            </a:r>
          </a:p>
          <a:p>
            <a:r>
              <a:rPr lang="en-US" sz="2400" dirty="0" err="1"/>
              <a:t>myObject</a:t>
            </a:r>
            <a:r>
              <a:rPr lang="en-US" sz="2400" dirty="0"/>
              <a:t> = </a:t>
            </a:r>
            <a:r>
              <a:rPr lang="en-US" sz="2400" dirty="0" err="1"/>
              <a:t>MyClass</a:t>
            </a:r>
            <a:r>
              <a:rPr lang="en-US" sz="2400" dirty="0"/>
              <a:t>()      </a:t>
            </a:r>
          </a:p>
          <a:p>
            <a:r>
              <a:rPr lang="en-US" sz="2400" dirty="0" err="1"/>
              <a:t>myObject.add</a:t>
            </a:r>
            <a:r>
              <a:rPr lang="en-US" sz="2400" dirty="0"/>
              <a:t>(2) </a:t>
            </a:r>
          </a:p>
          <a:p>
            <a:r>
              <a:rPr lang="en-US" sz="2400" dirty="0" err="1"/>
              <a:t>myObject.add</a:t>
            </a:r>
            <a:r>
              <a:rPr lang="en-US" sz="2400" dirty="0"/>
              <a:t>(5) </a:t>
            </a:r>
          </a:p>
          <a:p>
            <a:r>
              <a:rPr lang="en-US" sz="2400" dirty="0"/>
              <a:t># This line causes error </a:t>
            </a:r>
          </a:p>
          <a:p>
            <a:r>
              <a:rPr lang="en-US" sz="2400" dirty="0"/>
              <a:t>print (</a:t>
            </a:r>
            <a:r>
              <a:rPr lang="en-US" sz="2400" dirty="0" err="1"/>
              <a:t>myObject.__hiddenVariable</a:t>
            </a:r>
            <a:r>
              <a:rPr lang="en-US" sz="2400" dirty="0"/>
              <a:t>) </a:t>
            </a:r>
          </a:p>
          <a:p>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8077200" cy="6370975"/>
          </a:xfrm>
          <a:prstGeom prst="rect">
            <a:avLst/>
          </a:prstGeom>
          <a:noFill/>
        </p:spPr>
        <p:txBody>
          <a:bodyPr wrap="square" rtlCol="0">
            <a:spAutoFit/>
          </a:bodyPr>
          <a:lstStyle/>
          <a:p>
            <a:pPr algn="ctr"/>
            <a:r>
              <a:rPr lang="en-US" sz="2800" b="1" dirty="0"/>
              <a:t>Printing Objects</a:t>
            </a:r>
            <a:endParaRPr lang="en-IN" sz="2000" b="1" dirty="0"/>
          </a:p>
          <a:p>
            <a:r>
              <a:rPr lang="en-US" sz="2000" dirty="0"/>
              <a:t>Printing objects gives us information about objects we are working with. In C++, we can do this by adding a friend </a:t>
            </a:r>
            <a:r>
              <a:rPr lang="en-US" sz="2000" dirty="0" err="1"/>
              <a:t>ostream</a:t>
            </a:r>
            <a:r>
              <a:rPr lang="en-US" sz="2000" dirty="0"/>
              <a:t>&amp; operator &lt;&lt; (</a:t>
            </a:r>
            <a:r>
              <a:rPr lang="en-US" sz="2000" dirty="0" err="1"/>
              <a:t>ostream</a:t>
            </a:r>
            <a:r>
              <a:rPr lang="en-US" sz="2000" dirty="0"/>
              <a:t>&amp;, const </a:t>
            </a:r>
            <a:r>
              <a:rPr lang="en-US" sz="2000" dirty="0" err="1"/>
              <a:t>Foobar</a:t>
            </a:r>
            <a:r>
              <a:rPr lang="en-US" sz="2000" dirty="0"/>
              <a:t>&amp;) method for the class. In Java, we use </a:t>
            </a:r>
            <a:r>
              <a:rPr lang="en-US" sz="2000" dirty="0" err="1"/>
              <a:t>toString</a:t>
            </a:r>
            <a:r>
              <a:rPr lang="en-US" sz="2000" dirty="0"/>
              <a:t>() method. In python this can be achieved by using __</a:t>
            </a:r>
            <a:r>
              <a:rPr lang="en-US" sz="2000" dirty="0" err="1"/>
              <a:t>repr</a:t>
            </a:r>
            <a:r>
              <a:rPr lang="en-US" sz="2000" dirty="0"/>
              <a:t>__ or __</a:t>
            </a:r>
            <a:r>
              <a:rPr lang="en-US" sz="2000" dirty="0" err="1"/>
              <a:t>str</a:t>
            </a:r>
            <a:r>
              <a:rPr lang="en-US" sz="2000" dirty="0"/>
              <a:t>__ methods.</a:t>
            </a:r>
          </a:p>
          <a:p>
            <a:endParaRPr lang="en-IN" sz="2000" dirty="0"/>
          </a:p>
          <a:p>
            <a:r>
              <a:rPr lang="en-US" sz="2000" dirty="0"/>
              <a:t>class Test: </a:t>
            </a:r>
          </a:p>
          <a:p>
            <a:r>
              <a:rPr lang="en-US" sz="2000" dirty="0"/>
              <a:t>    def __init__(self, a, b): </a:t>
            </a:r>
          </a:p>
          <a:p>
            <a:r>
              <a:rPr lang="en-US" sz="2000" dirty="0"/>
              <a:t>        </a:t>
            </a:r>
            <a:r>
              <a:rPr lang="en-US" sz="2000" dirty="0" err="1"/>
              <a:t>self.a</a:t>
            </a:r>
            <a:r>
              <a:rPr lang="en-US" sz="2000" dirty="0"/>
              <a:t> = a </a:t>
            </a:r>
          </a:p>
          <a:p>
            <a:r>
              <a:rPr lang="en-US" sz="2000" dirty="0"/>
              <a:t>        </a:t>
            </a:r>
            <a:r>
              <a:rPr lang="en-US" sz="2000" dirty="0" err="1"/>
              <a:t>self.b</a:t>
            </a:r>
            <a:r>
              <a:rPr lang="en-US" sz="2000" dirty="0"/>
              <a:t> = b </a:t>
            </a:r>
          </a:p>
          <a:p>
            <a:r>
              <a:rPr lang="en-US" sz="2000" dirty="0"/>
              <a:t>    def __</a:t>
            </a:r>
            <a:r>
              <a:rPr lang="en-US" sz="2000" dirty="0" err="1"/>
              <a:t>repr</a:t>
            </a:r>
            <a:r>
              <a:rPr lang="en-US" sz="2000" dirty="0"/>
              <a:t>__(self): </a:t>
            </a:r>
          </a:p>
          <a:p>
            <a:r>
              <a:rPr lang="en-US" sz="2000" dirty="0"/>
              <a:t>        return "Test a:%s b:%s" % (</a:t>
            </a:r>
            <a:r>
              <a:rPr lang="en-US" sz="2000" dirty="0" err="1"/>
              <a:t>self.a</a:t>
            </a:r>
            <a:r>
              <a:rPr lang="en-US" sz="2000" dirty="0"/>
              <a:t>, </a:t>
            </a:r>
            <a:r>
              <a:rPr lang="en-US" sz="2000" dirty="0" err="1"/>
              <a:t>self.b</a:t>
            </a:r>
            <a:r>
              <a:rPr lang="en-US" sz="2000" dirty="0"/>
              <a:t>) </a:t>
            </a:r>
          </a:p>
          <a:p>
            <a:r>
              <a:rPr lang="en-US" sz="2000" dirty="0"/>
              <a:t>    def __</a:t>
            </a:r>
            <a:r>
              <a:rPr lang="en-US" sz="2000" dirty="0" err="1"/>
              <a:t>str</a:t>
            </a:r>
            <a:r>
              <a:rPr lang="en-US" sz="2000" dirty="0"/>
              <a:t>__(self): </a:t>
            </a:r>
          </a:p>
          <a:p>
            <a:r>
              <a:rPr lang="en-US" sz="2000" dirty="0"/>
              <a:t>        return "From </a:t>
            </a:r>
            <a:r>
              <a:rPr lang="en-US" sz="2000" dirty="0" err="1"/>
              <a:t>str</a:t>
            </a:r>
            <a:r>
              <a:rPr lang="en-US" sz="2000" dirty="0"/>
              <a:t> method of Test: a is %s," \</a:t>
            </a:r>
          </a:p>
          <a:p>
            <a:r>
              <a:rPr lang="en-US" sz="2000" dirty="0"/>
              <a:t>              "b is %s" % (</a:t>
            </a:r>
            <a:r>
              <a:rPr lang="en-US" sz="2000" dirty="0" err="1"/>
              <a:t>self.a</a:t>
            </a:r>
            <a:r>
              <a:rPr lang="en-US" sz="2000" dirty="0"/>
              <a:t>, </a:t>
            </a:r>
            <a:r>
              <a:rPr lang="en-US" sz="2000" dirty="0" err="1"/>
              <a:t>self.b</a:t>
            </a:r>
            <a:r>
              <a:rPr lang="en-US" sz="2000" dirty="0"/>
              <a:t>) </a:t>
            </a:r>
          </a:p>
          <a:p>
            <a:r>
              <a:rPr lang="en-US" sz="2000" dirty="0"/>
              <a:t># Driver Code         </a:t>
            </a:r>
          </a:p>
          <a:p>
            <a:r>
              <a:rPr lang="en-US" sz="2000" dirty="0"/>
              <a:t>t = Test(1234, 5678) </a:t>
            </a:r>
          </a:p>
          <a:p>
            <a:r>
              <a:rPr lang="en-US" sz="2000" dirty="0"/>
              <a:t>print(t) # This calls __</a:t>
            </a:r>
            <a:r>
              <a:rPr lang="en-US" sz="2000" dirty="0" err="1"/>
              <a:t>str</a:t>
            </a:r>
            <a:r>
              <a:rPr lang="en-US" sz="2000" dirty="0"/>
              <a:t>__() </a:t>
            </a:r>
          </a:p>
          <a:p>
            <a:r>
              <a:rPr lang="en-US" sz="2000" dirty="0"/>
              <a:t>print([t]) # This calls __</a:t>
            </a:r>
            <a:r>
              <a:rPr lang="en-US" sz="2000" dirty="0" err="1"/>
              <a:t>repr</a:t>
            </a:r>
            <a:r>
              <a:rPr lang="en-US" sz="2000" dirty="0"/>
              <a:t>__() </a:t>
            </a:r>
          </a:p>
          <a:p>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458200" cy="5755422"/>
          </a:xfrm>
          <a:prstGeom prst="rect">
            <a:avLst/>
          </a:prstGeom>
          <a:noFill/>
        </p:spPr>
        <p:txBody>
          <a:bodyPr wrap="square" rtlCol="0">
            <a:spAutoFit/>
          </a:bodyPr>
          <a:lstStyle/>
          <a:p>
            <a:pPr algn="ctr"/>
            <a:r>
              <a:rPr lang="en-IN" sz="2800" b="1" dirty="0"/>
              <a:t>Classes and objects</a:t>
            </a:r>
          </a:p>
          <a:p>
            <a:pPr algn="ctr"/>
            <a:endParaRPr lang="en-IN" sz="2800" b="1" dirty="0"/>
          </a:p>
          <a:p>
            <a:pPr>
              <a:buFont typeface="Wingdings" pitchFamily="2" charset="2"/>
              <a:buChar char="§"/>
            </a:pPr>
            <a:r>
              <a:rPr lang="en-IN" sz="2400" b="1" dirty="0"/>
              <a:t> </a:t>
            </a:r>
            <a:r>
              <a:rPr lang="en-IN" sz="2400" dirty="0"/>
              <a:t>Python is an object oriented programming language.</a:t>
            </a:r>
          </a:p>
          <a:p>
            <a:pPr>
              <a:buFont typeface="Wingdings" pitchFamily="2" charset="2"/>
              <a:buChar char="§"/>
            </a:pPr>
            <a:r>
              <a:rPr lang="en-IN" sz="2400" dirty="0"/>
              <a:t>Object is simply a collection of data(variable) and methods(functions) that act on those data. And, class is a blueprint(template) for the object.</a:t>
            </a:r>
          </a:p>
          <a:p>
            <a:pPr>
              <a:buFont typeface="Wingdings" pitchFamily="2" charset="2"/>
              <a:buChar char="§"/>
            </a:pPr>
            <a:r>
              <a:rPr lang="en-IN" sz="2400" dirty="0"/>
              <a:t>We can </a:t>
            </a:r>
            <a:r>
              <a:rPr lang="en-IN" sz="2400" dirty="0" err="1"/>
              <a:t>thock</a:t>
            </a:r>
            <a:r>
              <a:rPr lang="en-IN" sz="2400" dirty="0"/>
              <a:t> of class as a sketch(prototype) of a house. It contains all the details about the floors, doors, windows etc. Based on these description we build the house</a:t>
            </a:r>
            <a:r>
              <a:rPr lang="en-US" sz="2400" dirty="0"/>
              <a:t>.</a:t>
            </a:r>
          </a:p>
          <a:p>
            <a:pPr>
              <a:buFont typeface="Wingdings" pitchFamily="2" charset="2"/>
              <a:buChar char="§"/>
            </a:pPr>
            <a:r>
              <a:rPr lang="en-IN" sz="2400" dirty="0"/>
              <a:t>House is the object.</a:t>
            </a:r>
          </a:p>
          <a:p>
            <a:pPr>
              <a:buFont typeface="Wingdings" pitchFamily="2" charset="2"/>
              <a:buChar char="§"/>
            </a:pPr>
            <a:r>
              <a:rPr lang="en-IN" sz="2400" dirty="0"/>
              <a:t>As, many houses can be made from a description, we can create many objects from a class.</a:t>
            </a:r>
          </a:p>
          <a:p>
            <a:pPr>
              <a:buFont typeface="Wingdings" pitchFamily="2" charset="2"/>
              <a:buChar char="§"/>
            </a:pPr>
            <a:r>
              <a:rPr lang="en-IN" sz="2400" dirty="0"/>
              <a:t>An object is a lose called an instance of a class and the process creating this object is called instantiation.</a:t>
            </a:r>
          </a:p>
          <a:p>
            <a:pPr>
              <a:buFont typeface="Wingdings" pitchFamily="2" charset="2"/>
              <a:buChar char="§"/>
            </a:pPr>
            <a:endParaRPr lang="en-IN" sz="2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85800"/>
            <a:ext cx="8229600" cy="4524315"/>
          </a:xfrm>
          <a:prstGeom prst="rect">
            <a:avLst/>
          </a:prstGeom>
          <a:noFill/>
        </p:spPr>
        <p:txBody>
          <a:bodyPr wrap="square" rtlCol="0">
            <a:spAutoFit/>
          </a:bodyPr>
          <a:lstStyle/>
          <a:p>
            <a:pPr algn="ctr"/>
            <a:r>
              <a:rPr lang="en-IN" sz="3200" b="1" dirty="0"/>
              <a:t>Inheritance-</a:t>
            </a:r>
            <a:r>
              <a:rPr lang="en-IN" sz="3200" b="1" dirty="0" err="1"/>
              <a:t>Resuablility</a:t>
            </a:r>
            <a:endParaRPr lang="en-IN" sz="3200" b="1" dirty="0"/>
          </a:p>
          <a:p>
            <a:pPr algn="ctr"/>
            <a:endParaRPr lang="en-IN" sz="3200" b="1" dirty="0"/>
          </a:p>
          <a:p>
            <a:pPr>
              <a:buFont typeface="Arial" pitchFamily="34" charset="0"/>
              <a:buChar char="•"/>
            </a:pPr>
            <a:r>
              <a:rPr lang="en-IN" sz="2800" dirty="0"/>
              <a:t>Inheritance is a concept of reuse the existing class properties without recreating again.</a:t>
            </a:r>
          </a:p>
          <a:p>
            <a:pPr>
              <a:buFont typeface="Arial" pitchFamily="34" charset="0"/>
              <a:buChar char="•"/>
            </a:pPr>
            <a:r>
              <a:rPr lang="en-IN" sz="2800" dirty="0"/>
              <a:t>Inheritance allows us to inherit attributes and methods from the base/parent class.</a:t>
            </a:r>
          </a:p>
          <a:p>
            <a:pPr>
              <a:buFont typeface="Arial" pitchFamily="34" charset="0"/>
              <a:buChar char="•"/>
            </a:pPr>
            <a:r>
              <a:rPr lang="en-IN" sz="2800" dirty="0"/>
              <a:t>This is useful as we can create sub-classes and get all of the functionality from our parent class.</a:t>
            </a:r>
          </a:p>
          <a:p>
            <a:pPr>
              <a:buFont typeface="Arial" pitchFamily="34" charset="0"/>
              <a:buChar char="•"/>
            </a:pPr>
            <a:r>
              <a:rPr lang="en-IN" sz="2800" dirty="0"/>
              <a:t>Then we can overwrite and add new functionalities about affecting the parent class.</a:t>
            </a:r>
            <a:endParaRPr 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458200" cy="3970318"/>
          </a:xfrm>
          <a:prstGeom prst="rect">
            <a:avLst/>
          </a:prstGeom>
          <a:noFill/>
        </p:spPr>
        <p:txBody>
          <a:bodyPr wrap="square" rtlCol="0">
            <a:spAutoFit/>
          </a:bodyPr>
          <a:lstStyle/>
          <a:p>
            <a:r>
              <a:rPr lang="en-IN" sz="3600" dirty="0"/>
              <a:t>There are two classes:</a:t>
            </a:r>
          </a:p>
          <a:p>
            <a:pPr marL="342900" indent="-342900">
              <a:buAutoNum type="arabicPeriod"/>
            </a:pPr>
            <a:r>
              <a:rPr lang="en-IN" sz="3600" dirty="0"/>
              <a:t>Parent class(super or base class)</a:t>
            </a:r>
          </a:p>
          <a:p>
            <a:pPr marL="342900" indent="-342900">
              <a:buAutoNum type="arabicPeriod"/>
            </a:pPr>
            <a:r>
              <a:rPr lang="en-IN" sz="3600" dirty="0"/>
              <a:t>Child class(subclass or derived class)</a:t>
            </a:r>
            <a:endParaRPr lang="en-US" sz="3600" dirty="0"/>
          </a:p>
          <a:p>
            <a:pPr marL="342900" indent="-342900" algn="just"/>
            <a:r>
              <a:rPr lang="en-IN" sz="3600" dirty="0"/>
              <a:t>	 A class which inherits the properties is known as child class whereas a class whose properties are </a:t>
            </a:r>
            <a:r>
              <a:rPr lang="en-IN" sz="3600" dirty="0" err="1"/>
              <a:t>inerited</a:t>
            </a:r>
            <a:r>
              <a:rPr lang="en-IN" sz="3600" dirty="0"/>
              <a:t> is known as parent class.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04800"/>
            <a:ext cx="8077200" cy="3785652"/>
          </a:xfrm>
          <a:prstGeom prst="rect">
            <a:avLst/>
          </a:prstGeom>
          <a:noFill/>
        </p:spPr>
        <p:txBody>
          <a:bodyPr wrap="square" rtlCol="0">
            <a:spAutoFit/>
          </a:bodyPr>
          <a:lstStyle/>
          <a:p>
            <a:pPr algn="ctr"/>
            <a:r>
              <a:rPr lang="en-IN" sz="4000" b="1" dirty="0"/>
              <a:t>Types of inheritance:</a:t>
            </a:r>
          </a:p>
          <a:p>
            <a:pPr marL="342900" indent="-342900">
              <a:buAutoNum type="arabicPeriod"/>
            </a:pPr>
            <a:r>
              <a:rPr lang="en-IN" sz="4000" dirty="0"/>
              <a:t>Single Inheritance</a:t>
            </a:r>
          </a:p>
          <a:p>
            <a:pPr marL="342900" indent="-342900">
              <a:buAutoNum type="arabicPeriod"/>
            </a:pPr>
            <a:r>
              <a:rPr lang="en-IN" sz="4000" dirty="0"/>
              <a:t>Multiple Inheritance</a:t>
            </a:r>
          </a:p>
          <a:p>
            <a:pPr marL="342900" indent="-342900">
              <a:buAutoNum type="arabicPeriod"/>
            </a:pPr>
            <a:r>
              <a:rPr lang="en-IN" sz="4000" dirty="0"/>
              <a:t>Multilevel Inheritance</a:t>
            </a:r>
          </a:p>
          <a:p>
            <a:pPr marL="342900" indent="-342900">
              <a:buAutoNum type="arabicPeriod"/>
            </a:pPr>
            <a:r>
              <a:rPr lang="en-IN" sz="4000" dirty="0"/>
              <a:t>Hierarchical Inheritance</a:t>
            </a:r>
          </a:p>
          <a:p>
            <a:pPr marL="342900" indent="-342900">
              <a:buAutoNum type="arabicPeriod"/>
            </a:pPr>
            <a:endParaRPr lang="en-US" sz="4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467600" cy="1143000"/>
          </a:xfrm>
        </p:spPr>
        <p:txBody>
          <a:bodyPr/>
          <a:lstStyle/>
          <a:p>
            <a:r>
              <a:rPr lang="en-IN" dirty="0"/>
              <a:t>Single Inheritance</a:t>
            </a:r>
            <a:endParaRPr lang="en-US" dirty="0"/>
          </a:p>
        </p:txBody>
      </p:sp>
      <p:pic>
        <p:nvPicPr>
          <p:cNvPr id="6" name="Content Placeholder 5" descr="single.png"/>
          <p:cNvPicPr>
            <a:picLocks noGrp="1" noChangeAspect="1"/>
          </p:cNvPicPr>
          <p:nvPr>
            <p:ph sz="half" idx="1"/>
          </p:nvPr>
        </p:nvPicPr>
        <p:blipFill>
          <a:blip r:embed="rId2"/>
          <a:stretch>
            <a:fillRect/>
          </a:stretch>
        </p:blipFill>
        <p:spPr>
          <a:xfrm>
            <a:off x="381000" y="1371600"/>
            <a:ext cx="3810000" cy="4572000"/>
          </a:xfrm>
        </p:spPr>
      </p:pic>
      <p:sp>
        <p:nvSpPr>
          <p:cNvPr id="4" name="Content Placeholder 3"/>
          <p:cNvSpPr>
            <a:spLocks noGrp="1"/>
          </p:cNvSpPr>
          <p:nvPr>
            <p:ph sz="half" idx="2"/>
          </p:nvPr>
        </p:nvSpPr>
        <p:spPr>
          <a:xfrm>
            <a:off x="3429000" y="1219200"/>
            <a:ext cx="5410200" cy="5029200"/>
          </a:xfrm>
        </p:spPr>
        <p:txBody>
          <a:bodyPr>
            <a:normAutofit/>
          </a:bodyPr>
          <a:lstStyle/>
          <a:p>
            <a:pPr>
              <a:buNone/>
            </a:pPr>
            <a:r>
              <a:rPr lang="en-US" b="1" dirty="0"/>
              <a:t>class</a:t>
            </a:r>
            <a:r>
              <a:rPr lang="en-US" dirty="0"/>
              <a:t> Animal:  </a:t>
            </a:r>
          </a:p>
          <a:p>
            <a:pPr>
              <a:buNone/>
            </a:pPr>
            <a:r>
              <a:rPr lang="en-US" dirty="0"/>
              <a:t>    </a:t>
            </a:r>
            <a:r>
              <a:rPr lang="en-US" b="1" dirty="0"/>
              <a:t>def</a:t>
            </a:r>
            <a:r>
              <a:rPr lang="en-US" dirty="0"/>
              <a:t> speak(self):  </a:t>
            </a:r>
          </a:p>
          <a:p>
            <a:pPr>
              <a:buNone/>
            </a:pPr>
            <a:r>
              <a:rPr lang="en-US" dirty="0"/>
              <a:t>        </a:t>
            </a:r>
            <a:r>
              <a:rPr lang="en-US" b="1" dirty="0"/>
              <a:t>print</a:t>
            </a:r>
            <a:r>
              <a:rPr lang="en-US" dirty="0"/>
              <a:t>("Animal Speaking")  </a:t>
            </a:r>
          </a:p>
          <a:p>
            <a:pPr>
              <a:buNone/>
            </a:pPr>
            <a:r>
              <a:rPr lang="en-US" dirty="0"/>
              <a:t>#child class Dog inherits the base class Animal  </a:t>
            </a:r>
          </a:p>
          <a:p>
            <a:pPr>
              <a:buNone/>
            </a:pPr>
            <a:r>
              <a:rPr lang="en-US" b="1" dirty="0"/>
              <a:t>class</a:t>
            </a:r>
            <a:r>
              <a:rPr lang="en-US" dirty="0"/>
              <a:t> Dog(Animal):  </a:t>
            </a:r>
          </a:p>
          <a:p>
            <a:pPr>
              <a:buNone/>
            </a:pPr>
            <a:r>
              <a:rPr lang="en-US" dirty="0"/>
              <a:t>    </a:t>
            </a:r>
            <a:r>
              <a:rPr lang="en-US" b="1" dirty="0"/>
              <a:t>def</a:t>
            </a:r>
            <a:r>
              <a:rPr lang="en-US" dirty="0"/>
              <a:t> bark(self):  </a:t>
            </a:r>
          </a:p>
          <a:p>
            <a:pPr>
              <a:buNone/>
            </a:pPr>
            <a:r>
              <a:rPr lang="en-US" dirty="0"/>
              <a:t>        </a:t>
            </a:r>
            <a:r>
              <a:rPr lang="en-US" b="1" dirty="0"/>
              <a:t>print</a:t>
            </a:r>
            <a:r>
              <a:rPr lang="en-US" dirty="0"/>
              <a:t>("dog barking")  </a:t>
            </a:r>
          </a:p>
          <a:p>
            <a:pPr>
              <a:buNone/>
            </a:pPr>
            <a:r>
              <a:rPr lang="en-US" dirty="0"/>
              <a:t>d = Dog()  </a:t>
            </a:r>
          </a:p>
          <a:p>
            <a:pPr>
              <a:buNone/>
            </a:pPr>
            <a:r>
              <a:rPr lang="en-US" dirty="0" err="1"/>
              <a:t>d.bark</a:t>
            </a:r>
            <a:r>
              <a:rPr lang="en-US" dirty="0"/>
              <a:t>()  </a:t>
            </a:r>
          </a:p>
          <a:p>
            <a:pPr>
              <a:buNone/>
            </a:pPr>
            <a:r>
              <a:rPr lang="en-US" dirty="0" err="1"/>
              <a:t>d.speak</a:t>
            </a:r>
            <a:r>
              <a:rPr lang="en-US" dirty="0"/>
              <a:t>()  </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839200" cy="4216539"/>
          </a:xfrm>
          <a:prstGeom prst="rect">
            <a:avLst/>
          </a:prstGeom>
          <a:noFill/>
        </p:spPr>
        <p:txBody>
          <a:bodyPr wrap="square" rtlCol="0">
            <a:spAutoFit/>
          </a:bodyPr>
          <a:lstStyle/>
          <a:p>
            <a:r>
              <a:rPr lang="en-US" sz="2400" dirty="0"/>
              <a:t>class Polygon:</a:t>
            </a:r>
          </a:p>
          <a:p>
            <a:r>
              <a:rPr lang="en-US" sz="2400" dirty="0"/>
              <a:t>    def __init__(self, </a:t>
            </a:r>
            <a:r>
              <a:rPr lang="en-US" sz="2400" dirty="0" err="1"/>
              <a:t>no_of_sides</a:t>
            </a:r>
            <a:r>
              <a:rPr lang="en-US" sz="2400" dirty="0"/>
              <a:t>):</a:t>
            </a:r>
          </a:p>
          <a:p>
            <a:r>
              <a:rPr lang="en-US" sz="2400" dirty="0"/>
              <a:t>        </a:t>
            </a:r>
            <a:r>
              <a:rPr lang="en-US" sz="2400" dirty="0" err="1"/>
              <a:t>self.n</a:t>
            </a:r>
            <a:r>
              <a:rPr lang="en-US" sz="2400" dirty="0"/>
              <a:t> = </a:t>
            </a:r>
            <a:r>
              <a:rPr lang="en-US" sz="2400" dirty="0" err="1"/>
              <a:t>no_of_sides</a:t>
            </a:r>
            <a:endParaRPr lang="en-US" sz="2400" dirty="0"/>
          </a:p>
          <a:p>
            <a:r>
              <a:rPr lang="en-US" sz="2400" dirty="0"/>
              <a:t>        </a:t>
            </a:r>
            <a:r>
              <a:rPr lang="en-US" sz="2400" dirty="0" err="1"/>
              <a:t>self.sides</a:t>
            </a:r>
            <a:r>
              <a:rPr lang="en-US" sz="2400" dirty="0"/>
              <a:t> = [0 for </a:t>
            </a:r>
            <a:r>
              <a:rPr lang="en-US" sz="2400" dirty="0" err="1"/>
              <a:t>i</a:t>
            </a:r>
            <a:r>
              <a:rPr lang="en-US" sz="2400" dirty="0"/>
              <a:t> in range(</a:t>
            </a:r>
            <a:r>
              <a:rPr lang="en-US" sz="2400" dirty="0" err="1"/>
              <a:t>no_of_sides</a:t>
            </a:r>
            <a:r>
              <a:rPr lang="en-US" sz="2400" dirty="0"/>
              <a:t>)]</a:t>
            </a:r>
          </a:p>
          <a:p>
            <a:r>
              <a:rPr lang="en-US" sz="2400" dirty="0"/>
              <a:t>    def </a:t>
            </a:r>
            <a:r>
              <a:rPr lang="en-US" sz="2400" dirty="0" err="1"/>
              <a:t>inputSides</a:t>
            </a:r>
            <a:r>
              <a:rPr lang="en-US" sz="2400" dirty="0"/>
              <a:t>(self):</a:t>
            </a:r>
          </a:p>
          <a:p>
            <a:r>
              <a:rPr lang="en-US" sz="2400" dirty="0"/>
              <a:t>        </a:t>
            </a:r>
            <a:r>
              <a:rPr lang="en-US" sz="2400" dirty="0" err="1"/>
              <a:t>self.sides</a:t>
            </a:r>
            <a:r>
              <a:rPr lang="en-US" sz="2400" dirty="0"/>
              <a:t> = [float(input("Enter side "+</a:t>
            </a:r>
            <a:r>
              <a:rPr lang="en-US" sz="2400" dirty="0" err="1"/>
              <a:t>str</a:t>
            </a:r>
            <a:r>
              <a:rPr lang="en-US" sz="2400" dirty="0"/>
              <a:t>(i+1)+" : ")) for </a:t>
            </a:r>
            <a:r>
              <a:rPr lang="en-US" sz="2400" dirty="0" err="1"/>
              <a:t>i</a:t>
            </a:r>
            <a:r>
              <a:rPr lang="en-US" sz="2400" dirty="0"/>
              <a:t> in range(</a:t>
            </a:r>
            <a:r>
              <a:rPr lang="en-US" sz="2400" dirty="0" err="1"/>
              <a:t>self.n</a:t>
            </a:r>
            <a:r>
              <a:rPr lang="en-US" sz="2400" dirty="0"/>
              <a:t>)]</a:t>
            </a:r>
          </a:p>
          <a:p>
            <a:r>
              <a:rPr lang="en-US" sz="2400" dirty="0"/>
              <a:t>    def </a:t>
            </a:r>
            <a:r>
              <a:rPr lang="en-US" sz="2400" dirty="0" err="1"/>
              <a:t>dispSides</a:t>
            </a:r>
            <a:r>
              <a:rPr lang="en-US" sz="2400" dirty="0"/>
              <a:t>(self):</a:t>
            </a:r>
          </a:p>
          <a:p>
            <a:r>
              <a:rPr lang="en-US" sz="2400" dirty="0"/>
              <a:t>        for </a:t>
            </a:r>
            <a:r>
              <a:rPr lang="en-US" sz="2400" dirty="0" err="1"/>
              <a:t>i</a:t>
            </a:r>
            <a:r>
              <a:rPr lang="en-US" sz="2400" dirty="0"/>
              <a:t> in range(</a:t>
            </a:r>
            <a:r>
              <a:rPr lang="en-US" sz="2400" dirty="0" err="1"/>
              <a:t>self.n</a:t>
            </a:r>
            <a:r>
              <a:rPr lang="en-US" sz="2400" dirty="0"/>
              <a:t>):</a:t>
            </a:r>
          </a:p>
          <a:p>
            <a:r>
              <a:rPr lang="en-US" sz="2400" dirty="0"/>
              <a:t>            print("Side",i+1,"is",self.sides[</a:t>
            </a:r>
            <a:r>
              <a:rPr lang="en-US" sz="2400" dirty="0" err="1"/>
              <a:t>i</a:t>
            </a:r>
            <a:r>
              <a:rPr lang="en-US" sz="2400" dirty="0"/>
              <a:t>])</a:t>
            </a:r>
          </a:p>
          <a:p>
            <a:endParaRPr 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90600"/>
            <a:ext cx="7772400" cy="3970318"/>
          </a:xfrm>
          <a:prstGeom prst="rect">
            <a:avLst/>
          </a:prstGeom>
        </p:spPr>
        <p:txBody>
          <a:bodyPr wrap="square">
            <a:spAutoFit/>
          </a:bodyPr>
          <a:lstStyle/>
          <a:p>
            <a:r>
              <a:rPr lang="en-US" sz="2800" dirty="0"/>
              <a:t>class Triangle(Polygon):</a:t>
            </a:r>
          </a:p>
          <a:p>
            <a:r>
              <a:rPr lang="en-US" sz="2800" dirty="0"/>
              <a:t>    def __init__(self):</a:t>
            </a:r>
          </a:p>
          <a:p>
            <a:r>
              <a:rPr lang="en-US" sz="2800" dirty="0"/>
              <a:t>        </a:t>
            </a:r>
            <a:r>
              <a:rPr lang="en-US" sz="2800" dirty="0" err="1"/>
              <a:t>Polygon.__init</a:t>
            </a:r>
            <a:r>
              <a:rPr lang="en-US" sz="2800" dirty="0"/>
              <a:t>__(self,3)</a:t>
            </a:r>
          </a:p>
          <a:p>
            <a:r>
              <a:rPr lang="en-US" sz="2800" dirty="0"/>
              <a:t>    def </a:t>
            </a:r>
            <a:r>
              <a:rPr lang="en-US" sz="2800" dirty="0" err="1"/>
              <a:t>findArea</a:t>
            </a:r>
            <a:r>
              <a:rPr lang="en-US" sz="2800" dirty="0"/>
              <a:t>(self):</a:t>
            </a:r>
          </a:p>
          <a:p>
            <a:r>
              <a:rPr lang="en-US" sz="2800" dirty="0"/>
              <a:t>        a, b, c = </a:t>
            </a:r>
            <a:r>
              <a:rPr lang="en-US" sz="2800" dirty="0" err="1"/>
              <a:t>self.sides</a:t>
            </a:r>
            <a:endParaRPr lang="en-US" sz="2800" dirty="0"/>
          </a:p>
          <a:p>
            <a:r>
              <a:rPr lang="en-US" sz="2800" dirty="0"/>
              <a:t>        # calculate the semi-perimeter</a:t>
            </a:r>
          </a:p>
          <a:p>
            <a:r>
              <a:rPr lang="en-US" sz="2800" dirty="0"/>
              <a:t>        s = (a + b + c) / 2</a:t>
            </a:r>
          </a:p>
          <a:p>
            <a:r>
              <a:rPr lang="en-US" sz="2800" dirty="0"/>
              <a:t>        area = (s*(s-a)*(s-b)*(s-c)) ** 0.5</a:t>
            </a:r>
          </a:p>
          <a:p>
            <a:r>
              <a:rPr lang="en-US" sz="2800" dirty="0"/>
              <a:t>        print('The area of the triangle is %0.2f' %area)</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8382000" cy="6555641"/>
          </a:xfrm>
          <a:prstGeom prst="rect">
            <a:avLst/>
          </a:prstGeom>
          <a:noFill/>
        </p:spPr>
        <p:txBody>
          <a:bodyPr wrap="square" rtlCol="0">
            <a:spAutoFit/>
          </a:bodyPr>
          <a:lstStyle/>
          <a:p>
            <a:r>
              <a:rPr lang="en-US" sz="2800" dirty="0"/>
              <a:t>However, class Triangle has a new method </a:t>
            </a:r>
            <a:r>
              <a:rPr lang="en-US" sz="2800" dirty="0" err="1"/>
              <a:t>findArea</a:t>
            </a:r>
            <a:r>
              <a:rPr lang="en-US" sz="2800" dirty="0"/>
              <a:t>() to find and print the area of the triangle. Here is a sample run.</a:t>
            </a:r>
          </a:p>
          <a:p>
            <a:pPr fontAlgn="base"/>
            <a:r>
              <a:rPr lang="en-US" sz="2800" dirty="0"/>
              <a:t>&gt;&gt;&gt; t = Triangle()</a:t>
            </a:r>
          </a:p>
          <a:p>
            <a:pPr fontAlgn="base"/>
            <a:r>
              <a:rPr lang="en-US" sz="2800" dirty="0"/>
              <a:t>&gt;&gt;&gt; </a:t>
            </a:r>
            <a:r>
              <a:rPr lang="en-US" sz="2800" dirty="0" err="1"/>
              <a:t>t.inputSides</a:t>
            </a:r>
            <a:r>
              <a:rPr lang="en-US" sz="2800" dirty="0"/>
              <a:t>()</a:t>
            </a:r>
          </a:p>
          <a:p>
            <a:pPr fontAlgn="base"/>
            <a:r>
              <a:rPr lang="en-US" sz="2800" dirty="0"/>
              <a:t>Enter side 1 : 3</a:t>
            </a:r>
          </a:p>
          <a:p>
            <a:pPr fontAlgn="base"/>
            <a:r>
              <a:rPr lang="en-US" sz="2800" dirty="0"/>
              <a:t>Enter side 2 : 5</a:t>
            </a:r>
          </a:p>
          <a:p>
            <a:pPr fontAlgn="base"/>
            <a:r>
              <a:rPr lang="en-US" sz="2800" dirty="0"/>
              <a:t>Enter side 3 : 4</a:t>
            </a:r>
          </a:p>
          <a:p>
            <a:pPr fontAlgn="base"/>
            <a:r>
              <a:rPr lang="en-US" sz="2800" dirty="0"/>
              <a:t>&gt;&gt;&gt; </a:t>
            </a:r>
            <a:r>
              <a:rPr lang="en-US" sz="2800" dirty="0" err="1"/>
              <a:t>t.dispSides</a:t>
            </a:r>
            <a:r>
              <a:rPr lang="en-US" sz="2800" dirty="0"/>
              <a:t>()</a:t>
            </a:r>
          </a:p>
          <a:p>
            <a:pPr fontAlgn="base"/>
            <a:r>
              <a:rPr lang="en-US" sz="2800" dirty="0"/>
              <a:t>Side 1 is 3.0</a:t>
            </a:r>
          </a:p>
          <a:p>
            <a:pPr fontAlgn="base"/>
            <a:r>
              <a:rPr lang="en-US" sz="2800" dirty="0"/>
              <a:t>Side 2 is 5.0</a:t>
            </a:r>
          </a:p>
          <a:p>
            <a:pPr fontAlgn="base"/>
            <a:r>
              <a:rPr lang="en-US" sz="2800" dirty="0"/>
              <a:t>Side 3 is 4.0</a:t>
            </a:r>
          </a:p>
          <a:p>
            <a:pPr fontAlgn="base"/>
            <a:r>
              <a:rPr lang="en-US" sz="2800" dirty="0"/>
              <a:t>&gt;&gt;&gt; </a:t>
            </a:r>
            <a:r>
              <a:rPr lang="en-US" sz="2800" dirty="0" err="1"/>
              <a:t>t.findArea</a:t>
            </a:r>
            <a:r>
              <a:rPr lang="en-US" sz="2800" dirty="0"/>
              <a:t>()</a:t>
            </a:r>
          </a:p>
          <a:p>
            <a:pPr fontAlgn="base"/>
            <a:r>
              <a:rPr lang="en-US" sz="2800" dirty="0"/>
              <a:t>The area of the triangle is 6.00</a:t>
            </a:r>
          </a:p>
          <a:p>
            <a:endParaRPr 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dirty="0"/>
              <a:t>Multi-Level inheritance</a:t>
            </a:r>
          </a:p>
        </p:txBody>
      </p:sp>
      <p:pic>
        <p:nvPicPr>
          <p:cNvPr id="5" name="Content Placeholder 4" descr="python-inheritance2.png"/>
          <p:cNvPicPr>
            <a:picLocks noGrp="1" noChangeAspect="1"/>
          </p:cNvPicPr>
          <p:nvPr>
            <p:ph sz="half" idx="1"/>
          </p:nvPr>
        </p:nvPicPr>
        <p:blipFill>
          <a:blip r:embed="rId2"/>
          <a:stretch>
            <a:fillRect/>
          </a:stretch>
        </p:blipFill>
        <p:spPr>
          <a:xfrm>
            <a:off x="762000" y="1447800"/>
            <a:ext cx="2590800" cy="4495800"/>
          </a:xfrm>
        </p:spPr>
      </p:pic>
      <p:sp>
        <p:nvSpPr>
          <p:cNvPr id="4" name="Content Placeholder 3"/>
          <p:cNvSpPr>
            <a:spLocks noGrp="1"/>
          </p:cNvSpPr>
          <p:nvPr>
            <p:ph sz="half" idx="2"/>
          </p:nvPr>
        </p:nvSpPr>
        <p:spPr>
          <a:xfrm>
            <a:off x="3886200" y="838200"/>
            <a:ext cx="5257800" cy="5715000"/>
          </a:xfrm>
        </p:spPr>
        <p:txBody>
          <a:bodyPr>
            <a:noAutofit/>
          </a:bodyPr>
          <a:lstStyle/>
          <a:p>
            <a:pPr>
              <a:buNone/>
            </a:pPr>
            <a:r>
              <a:rPr lang="en-US" sz="2400" dirty="0"/>
              <a:t>class Animal:  </a:t>
            </a:r>
          </a:p>
          <a:p>
            <a:pPr>
              <a:buNone/>
            </a:pPr>
            <a:r>
              <a:rPr lang="en-US" sz="2400" dirty="0"/>
              <a:t>    def speak(self):  </a:t>
            </a:r>
          </a:p>
          <a:p>
            <a:pPr>
              <a:buNone/>
            </a:pPr>
            <a:r>
              <a:rPr lang="en-US" sz="2400" dirty="0"/>
              <a:t>        print("Animal Speaking")  </a:t>
            </a:r>
          </a:p>
          <a:p>
            <a:pPr>
              <a:buNone/>
            </a:pPr>
            <a:r>
              <a:rPr lang="en-US" sz="2400" dirty="0"/>
              <a:t>class Dog(Animal):  </a:t>
            </a:r>
          </a:p>
          <a:p>
            <a:pPr>
              <a:buNone/>
            </a:pPr>
            <a:r>
              <a:rPr lang="en-US" sz="2400" dirty="0"/>
              <a:t>    def bark(self):  </a:t>
            </a:r>
          </a:p>
          <a:p>
            <a:pPr>
              <a:buNone/>
            </a:pPr>
            <a:r>
              <a:rPr lang="en-US" sz="2400" dirty="0"/>
              <a:t>        print("dog barking")  </a:t>
            </a:r>
          </a:p>
          <a:p>
            <a:pPr>
              <a:buNone/>
            </a:pPr>
            <a:r>
              <a:rPr lang="en-US" sz="2400" dirty="0"/>
              <a:t>class </a:t>
            </a:r>
            <a:r>
              <a:rPr lang="en-US" sz="2400" dirty="0" err="1"/>
              <a:t>DogChild</a:t>
            </a:r>
            <a:r>
              <a:rPr lang="en-US" sz="2400" dirty="0"/>
              <a:t>(Dog):  </a:t>
            </a:r>
          </a:p>
          <a:p>
            <a:pPr>
              <a:buNone/>
            </a:pPr>
            <a:r>
              <a:rPr lang="en-US" sz="2400" dirty="0"/>
              <a:t>    def eat(self):  </a:t>
            </a:r>
          </a:p>
          <a:p>
            <a:pPr>
              <a:buNone/>
            </a:pPr>
            <a:r>
              <a:rPr lang="en-US" sz="2400" dirty="0"/>
              <a:t>        print("Eating bread...")  </a:t>
            </a:r>
          </a:p>
          <a:p>
            <a:pPr>
              <a:buNone/>
            </a:pPr>
            <a:r>
              <a:rPr lang="en-US" sz="2400" dirty="0"/>
              <a:t>d = </a:t>
            </a:r>
            <a:r>
              <a:rPr lang="en-US" sz="2400" dirty="0" err="1"/>
              <a:t>DogChild</a:t>
            </a:r>
            <a:r>
              <a:rPr lang="en-US" sz="2400" dirty="0"/>
              <a:t>()  </a:t>
            </a:r>
          </a:p>
          <a:p>
            <a:pPr>
              <a:buNone/>
            </a:pPr>
            <a:r>
              <a:rPr lang="en-US" sz="2400" dirty="0" err="1"/>
              <a:t>d.bark</a:t>
            </a:r>
            <a:r>
              <a:rPr lang="en-US" sz="2400" dirty="0"/>
              <a:t>()  </a:t>
            </a:r>
          </a:p>
          <a:p>
            <a:pPr>
              <a:buNone/>
            </a:pPr>
            <a:r>
              <a:rPr lang="en-US" sz="2400" dirty="0" err="1"/>
              <a:t>d.speak</a:t>
            </a:r>
            <a:r>
              <a:rPr lang="en-US" sz="2400" dirty="0"/>
              <a:t>()  </a:t>
            </a:r>
          </a:p>
          <a:p>
            <a:pPr>
              <a:buNone/>
            </a:pPr>
            <a:r>
              <a:rPr lang="en-US" sz="2400" dirty="0"/>
              <a:t>d.eat()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Multiple inheritance</a:t>
            </a:r>
          </a:p>
        </p:txBody>
      </p:sp>
      <p:pic>
        <p:nvPicPr>
          <p:cNvPr id="5" name="Content Placeholder 4" descr="python-inheritance3.png"/>
          <p:cNvPicPr>
            <a:picLocks noGrp="1" noChangeAspect="1"/>
          </p:cNvPicPr>
          <p:nvPr>
            <p:ph idx="1"/>
          </p:nvPr>
        </p:nvPicPr>
        <p:blipFill>
          <a:blip r:embed="rId2"/>
          <a:stretch>
            <a:fillRect/>
          </a:stretch>
        </p:blipFill>
        <p:spPr>
          <a:xfrm>
            <a:off x="1859280" y="1676400"/>
            <a:ext cx="5425440" cy="3886200"/>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63915"/>
            <a:ext cx="8077200" cy="4893647"/>
          </a:xfrm>
          <a:prstGeom prst="rect">
            <a:avLst/>
          </a:prstGeom>
          <a:noFill/>
        </p:spPr>
        <p:txBody>
          <a:bodyPr wrap="square" rtlCol="0">
            <a:spAutoFit/>
          </a:bodyPr>
          <a:lstStyle/>
          <a:p>
            <a:r>
              <a:rPr lang="en-US" sz="2400" dirty="0"/>
              <a:t>class Calculation1:  </a:t>
            </a:r>
          </a:p>
          <a:p>
            <a:r>
              <a:rPr lang="en-US" sz="2400" dirty="0"/>
              <a:t>    def Summation(</a:t>
            </a:r>
            <a:r>
              <a:rPr lang="en-US" sz="2400" dirty="0" err="1"/>
              <a:t>self,a,b</a:t>
            </a:r>
            <a:r>
              <a:rPr lang="en-US" sz="2400" dirty="0"/>
              <a:t>):  </a:t>
            </a:r>
          </a:p>
          <a:p>
            <a:r>
              <a:rPr lang="en-US" sz="2400" dirty="0"/>
              <a:t>        return </a:t>
            </a:r>
            <a:r>
              <a:rPr lang="en-US" sz="2400" dirty="0" err="1"/>
              <a:t>a+b</a:t>
            </a:r>
            <a:r>
              <a:rPr lang="en-US" sz="2400" dirty="0"/>
              <a:t>;  </a:t>
            </a:r>
          </a:p>
          <a:p>
            <a:r>
              <a:rPr lang="en-US" sz="2400" dirty="0"/>
              <a:t>class Calculation2:  </a:t>
            </a:r>
          </a:p>
          <a:p>
            <a:r>
              <a:rPr lang="en-US" sz="2400" dirty="0"/>
              <a:t>    def Multiplication(</a:t>
            </a:r>
            <a:r>
              <a:rPr lang="en-US" sz="2400" dirty="0" err="1"/>
              <a:t>self,a,b</a:t>
            </a:r>
            <a:r>
              <a:rPr lang="en-US" sz="2400" dirty="0"/>
              <a:t>):  </a:t>
            </a:r>
          </a:p>
          <a:p>
            <a:r>
              <a:rPr lang="en-US" sz="2400" dirty="0"/>
              <a:t>        return a*b;  </a:t>
            </a:r>
          </a:p>
          <a:p>
            <a:r>
              <a:rPr lang="en-US" sz="2400" dirty="0"/>
              <a:t>class Derived(Calculation1,Calculation2):  </a:t>
            </a:r>
          </a:p>
          <a:p>
            <a:r>
              <a:rPr lang="en-US" sz="2400" dirty="0"/>
              <a:t>    def Divide(</a:t>
            </a:r>
            <a:r>
              <a:rPr lang="en-US" sz="2400" dirty="0" err="1"/>
              <a:t>self,a,b</a:t>
            </a:r>
            <a:r>
              <a:rPr lang="en-US" sz="2400" dirty="0"/>
              <a:t>):  </a:t>
            </a:r>
          </a:p>
          <a:p>
            <a:r>
              <a:rPr lang="en-US" sz="2400" dirty="0"/>
              <a:t>        return a/b;  </a:t>
            </a:r>
          </a:p>
          <a:p>
            <a:r>
              <a:rPr lang="en-US" sz="2400" dirty="0"/>
              <a:t>d = Derived()  </a:t>
            </a:r>
          </a:p>
          <a:p>
            <a:r>
              <a:rPr lang="en-US" sz="2400" dirty="0"/>
              <a:t>print(</a:t>
            </a:r>
            <a:r>
              <a:rPr lang="en-US" sz="2400" dirty="0" err="1"/>
              <a:t>d.Summation</a:t>
            </a:r>
            <a:r>
              <a:rPr lang="en-US" sz="2400" dirty="0"/>
              <a:t>(10,20))  </a:t>
            </a:r>
          </a:p>
          <a:p>
            <a:r>
              <a:rPr lang="en-US" sz="2400" dirty="0"/>
              <a:t>print(</a:t>
            </a:r>
            <a:r>
              <a:rPr lang="en-US" sz="2400" dirty="0" err="1"/>
              <a:t>d.Multiplication</a:t>
            </a:r>
            <a:r>
              <a:rPr lang="en-US" sz="2400" dirty="0"/>
              <a:t>(10,20))  </a:t>
            </a:r>
          </a:p>
          <a:p>
            <a:r>
              <a:rPr lang="en-US" sz="2400" dirty="0"/>
              <a:t>print(</a:t>
            </a:r>
            <a:r>
              <a:rPr lang="en-US" sz="2400" dirty="0" err="1"/>
              <a:t>d.Divide</a:t>
            </a:r>
            <a:r>
              <a:rPr lang="en-US" sz="2400" dirty="0"/>
              <a:t>(10,20))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382000" cy="5940088"/>
          </a:xfrm>
          <a:prstGeom prst="rect">
            <a:avLst/>
          </a:prstGeom>
          <a:noFill/>
        </p:spPr>
        <p:txBody>
          <a:bodyPr wrap="square" rtlCol="0">
            <a:spAutoFit/>
          </a:bodyPr>
          <a:lstStyle/>
          <a:p>
            <a:pPr algn="ctr"/>
            <a:r>
              <a:rPr lang="en-IN" sz="3200" b="1" dirty="0"/>
              <a:t>Class Attributes and Methods</a:t>
            </a:r>
          </a:p>
          <a:p>
            <a:pPr algn="ctr"/>
            <a:endParaRPr lang="en-IN" sz="3200" b="1" dirty="0"/>
          </a:p>
          <a:p>
            <a:r>
              <a:rPr lang="en-IN" sz="3200" b="1" dirty="0"/>
              <a:t>Class variable </a:t>
            </a:r>
            <a:r>
              <a:rPr lang="en-IN" sz="3200" dirty="0"/>
              <a:t>is a variable that is shared by all the different object/instances of a class.</a:t>
            </a:r>
          </a:p>
          <a:p>
            <a:r>
              <a:rPr lang="en-IN" sz="3200" b="1" dirty="0"/>
              <a:t>Instance variables </a:t>
            </a:r>
            <a:r>
              <a:rPr lang="en-IN" sz="3200" dirty="0"/>
              <a:t>are variables which are unique to each instance. It is defined inside a method and belongs only to the current instance of a class.</a:t>
            </a:r>
          </a:p>
          <a:p>
            <a:r>
              <a:rPr lang="en-IN" sz="3200" b="1" dirty="0"/>
              <a:t>Methods </a:t>
            </a:r>
            <a:r>
              <a:rPr lang="en-IN" sz="3200" dirty="0"/>
              <a:t>are also called as functions which are defined in a class and describes the behaviour of an object.</a:t>
            </a:r>
            <a:endParaRPr lang="en-IN" sz="3200" b="1" dirty="0"/>
          </a:p>
          <a:p>
            <a:endParaRPr 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8458200" cy="5293757"/>
          </a:xfrm>
          <a:prstGeom prst="rect">
            <a:avLst/>
          </a:prstGeom>
          <a:noFill/>
        </p:spPr>
        <p:txBody>
          <a:bodyPr wrap="square" rtlCol="0">
            <a:spAutoFit/>
          </a:bodyPr>
          <a:lstStyle/>
          <a:p>
            <a:pPr algn="ctr"/>
            <a:r>
              <a:rPr lang="en-US" sz="3200" b="1" dirty="0"/>
              <a:t>Method Overriding</a:t>
            </a:r>
          </a:p>
          <a:p>
            <a:pPr algn="ctr"/>
            <a:endParaRPr lang="en-US" sz="3200" b="1" dirty="0"/>
          </a:p>
          <a:p>
            <a:r>
              <a:rPr lang="en-US" sz="3200" dirty="0"/>
              <a:t>We can provide some specific implementation of the parent class method in our child class. When the parent class method is defined in the child class with some specific implementation, then the concept is called method overriding. We may need to perform method overriding in the scenario where the different definition of a parent class method is needed in the child class.</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2359"/>
            <a:ext cx="8153400" cy="6001643"/>
          </a:xfrm>
          <a:prstGeom prst="rect">
            <a:avLst/>
          </a:prstGeom>
          <a:noFill/>
        </p:spPr>
        <p:txBody>
          <a:bodyPr wrap="square" rtlCol="0">
            <a:spAutoFit/>
          </a:bodyPr>
          <a:lstStyle/>
          <a:p>
            <a:r>
              <a:rPr lang="en-IN" sz="2400" b="1" dirty="0"/>
              <a:t>Example1:</a:t>
            </a:r>
            <a:endParaRPr lang="en-US" sz="2400" b="1" dirty="0"/>
          </a:p>
          <a:p>
            <a:r>
              <a:rPr lang="en-US" sz="2400" dirty="0"/>
              <a:t>class Bank:  </a:t>
            </a:r>
          </a:p>
          <a:p>
            <a:r>
              <a:rPr lang="en-US" sz="2400" dirty="0"/>
              <a:t>    def </a:t>
            </a:r>
            <a:r>
              <a:rPr lang="en-US" sz="2400" dirty="0" err="1"/>
              <a:t>getroi</a:t>
            </a:r>
            <a:r>
              <a:rPr lang="en-US" sz="2400" dirty="0"/>
              <a:t>(self):  </a:t>
            </a:r>
          </a:p>
          <a:p>
            <a:r>
              <a:rPr lang="en-US" sz="2400" dirty="0"/>
              <a:t>        return 10;  </a:t>
            </a:r>
          </a:p>
          <a:p>
            <a:r>
              <a:rPr lang="en-US" sz="2400" dirty="0"/>
              <a:t>class SBI(Bank):  </a:t>
            </a:r>
          </a:p>
          <a:p>
            <a:r>
              <a:rPr lang="en-US" sz="2400" dirty="0"/>
              <a:t>    def </a:t>
            </a:r>
            <a:r>
              <a:rPr lang="en-US" sz="2400" dirty="0" err="1"/>
              <a:t>getroi</a:t>
            </a:r>
            <a:r>
              <a:rPr lang="en-US" sz="2400" dirty="0"/>
              <a:t>(self):  </a:t>
            </a:r>
          </a:p>
          <a:p>
            <a:r>
              <a:rPr lang="en-US" sz="2400" dirty="0"/>
              <a:t>        return 7;  </a:t>
            </a:r>
          </a:p>
          <a:p>
            <a:r>
              <a:rPr lang="en-US" sz="2400" dirty="0"/>
              <a:t>class ICICI(Bank):  </a:t>
            </a:r>
          </a:p>
          <a:p>
            <a:r>
              <a:rPr lang="en-US" sz="2400" dirty="0"/>
              <a:t>    def </a:t>
            </a:r>
            <a:r>
              <a:rPr lang="en-US" sz="2400" dirty="0" err="1"/>
              <a:t>getroi</a:t>
            </a:r>
            <a:r>
              <a:rPr lang="en-US" sz="2400" dirty="0"/>
              <a:t>(self):  </a:t>
            </a:r>
          </a:p>
          <a:p>
            <a:r>
              <a:rPr lang="en-US" sz="2400" dirty="0"/>
              <a:t>        return 8;  </a:t>
            </a:r>
          </a:p>
          <a:p>
            <a:r>
              <a:rPr lang="en-US" sz="2400" dirty="0"/>
              <a:t>b1 = Bank()  </a:t>
            </a:r>
          </a:p>
          <a:p>
            <a:r>
              <a:rPr lang="en-US" sz="2400" dirty="0"/>
              <a:t>b2 = SBI()  </a:t>
            </a:r>
          </a:p>
          <a:p>
            <a:r>
              <a:rPr lang="en-US" sz="2400" dirty="0"/>
              <a:t>b3 = ICICI()  </a:t>
            </a:r>
          </a:p>
          <a:p>
            <a:r>
              <a:rPr lang="en-US" sz="2400" dirty="0"/>
              <a:t>print("Bank Rate of interest:",b1.getroi());  </a:t>
            </a:r>
          </a:p>
          <a:p>
            <a:r>
              <a:rPr lang="en-US" sz="2400" dirty="0"/>
              <a:t>print("SBI Rate of interest:",b2.getroi());  </a:t>
            </a:r>
          </a:p>
          <a:p>
            <a:r>
              <a:rPr lang="en-US" sz="2400" dirty="0"/>
              <a:t>print("ICICI Rate of interest:",b3.getroi());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0"/>
            <a:ext cx="8305800" cy="6740307"/>
          </a:xfrm>
          <a:prstGeom prst="rect">
            <a:avLst/>
          </a:prstGeom>
          <a:noFill/>
        </p:spPr>
        <p:txBody>
          <a:bodyPr wrap="square" rtlCol="0">
            <a:spAutoFit/>
          </a:bodyPr>
          <a:lstStyle/>
          <a:p>
            <a:r>
              <a:rPr lang="en-IN" sz="2400" b="1" dirty="0"/>
              <a:t>Example2:</a:t>
            </a:r>
            <a:endParaRPr lang="en-US" sz="2400" b="1" dirty="0"/>
          </a:p>
          <a:p>
            <a:r>
              <a:rPr lang="en-US" sz="2400" dirty="0"/>
              <a:t>class Person(object):</a:t>
            </a:r>
          </a:p>
          <a:p>
            <a:r>
              <a:rPr lang="en-US" sz="2400" dirty="0"/>
              <a:t>   def __init__(</a:t>
            </a:r>
            <a:r>
              <a:rPr lang="en-US" sz="2400" dirty="0" err="1"/>
              <a:t>self,no,name</a:t>
            </a:r>
            <a:r>
              <a:rPr lang="en-US" sz="2400" dirty="0"/>
              <a:t>):</a:t>
            </a:r>
          </a:p>
          <a:p>
            <a:r>
              <a:rPr lang="en-US" sz="2400" dirty="0"/>
              <a:t>      </a:t>
            </a:r>
            <a:r>
              <a:rPr lang="en-US" sz="2400" dirty="0" err="1"/>
              <a:t>self.Empno</a:t>
            </a:r>
            <a:r>
              <a:rPr lang="en-US" sz="2400" dirty="0"/>
              <a:t>=no</a:t>
            </a:r>
          </a:p>
          <a:p>
            <a:r>
              <a:rPr lang="en-US" sz="2400" dirty="0"/>
              <a:t>      </a:t>
            </a:r>
            <a:r>
              <a:rPr lang="en-US" sz="2400" dirty="0" err="1"/>
              <a:t>self.Ename</a:t>
            </a:r>
            <a:r>
              <a:rPr lang="en-US" sz="2400" dirty="0"/>
              <a:t>=name</a:t>
            </a:r>
          </a:p>
          <a:p>
            <a:r>
              <a:rPr lang="en-US" sz="2400" dirty="0"/>
              <a:t>   def </a:t>
            </a:r>
            <a:r>
              <a:rPr lang="en-US" sz="2400" dirty="0" err="1"/>
              <a:t>dispdata</a:t>
            </a:r>
            <a:r>
              <a:rPr lang="en-US" sz="2400" dirty="0"/>
              <a:t>(self):</a:t>
            </a:r>
          </a:p>
          <a:p>
            <a:r>
              <a:rPr lang="en-US" sz="2400" dirty="0"/>
              <a:t>      print("Employee </a:t>
            </a:r>
            <a:r>
              <a:rPr lang="en-US" sz="2400" dirty="0" err="1"/>
              <a:t>no",self.Empno</a:t>
            </a:r>
            <a:r>
              <a:rPr lang="en-US" sz="2400" dirty="0"/>
              <a:t>)</a:t>
            </a:r>
          </a:p>
          <a:p>
            <a:r>
              <a:rPr lang="en-US" sz="2400" dirty="0"/>
              <a:t>      print("Employee </a:t>
            </a:r>
            <a:r>
              <a:rPr lang="en-US" sz="2400" dirty="0" err="1"/>
              <a:t>Name",self.Ename</a:t>
            </a:r>
            <a:r>
              <a:rPr lang="en-US" sz="2400" dirty="0"/>
              <a:t>)</a:t>
            </a:r>
          </a:p>
          <a:p>
            <a:r>
              <a:rPr lang="en-US" sz="2400" dirty="0"/>
              <a:t>class Employee(Person):</a:t>
            </a:r>
          </a:p>
          <a:p>
            <a:r>
              <a:rPr lang="en-US" sz="2400" dirty="0"/>
              <a:t>   def </a:t>
            </a:r>
            <a:r>
              <a:rPr lang="en-US" sz="2400" dirty="0" err="1"/>
              <a:t>callme</a:t>
            </a:r>
            <a:r>
              <a:rPr lang="en-US" sz="2400" dirty="0"/>
              <a:t>(self):</a:t>
            </a:r>
          </a:p>
          <a:p>
            <a:r>
              <a:rPr lang="en-US" sz="2400" dirty="0"/>
              <a:t>      print("I can use the Attribute of Person")</a:t>
            </a:r>
          </a:p>
          <a:p>
            <a:r>
              <a:rPr lang="en-US" sz="2400" dirty="0"/>
              <a:t>per=Person(101,"Shahidha")</a:t>
            </a:r>
          </a:p>
          <a:p>
            <a:r>
              <a:rPr lang="en-US" sz="2400" dirty="0" err="1"/>
              <a:t>emp</a:t>
            </a:r>
            <a:r>
              <a:rPr lang="en-US" sz="2400" dirty="0"/>
              <a:t>=Employee(102,"Ak")</a:t>
            </a:r>
          </a:p>
          <a:p>
            <a:r>
              <a:rPr lang="en-US" sz="2400" dirty="0"/>
              <a:t>print("Employee Details")</a:t>
            </a:r>
          </a:p>
          <a:p>
            <a:r>
              <a:rPr lang="en-US" sz="2400" dirty="0"/>
              <a:t>print("-"*25)</a:t>
            </a:r>
          </a:p>
          <a:p>
            <a:r>
              <a:rPr lang="en-US" sz="2400" dirty="0" err="1"/>
              <a:t>per.dispdata</a:t>
            </a:r>
            <a:r>
              <a:rPr lang="en-US" sz="2400" dirty="0"/>
              <a:t>()</a:t>
            </a:r>
          </a:p>
          <a:p>
            <a:r>
              <a:rPr lang="en-US" sz="2400" dirty="0" err="1"/>
              <a:t>emp.dispdata</a:t>
            </a:r>
            <a:r>
              <a:rPr lang="en-US" sz="2400" dirty="0"/>
              <a:t>()</a:t>
            </a:r>
          </a:p>
          <a:p>
            <a:endParaRPr 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382000" cy="5878532"/>
          </a:xfrm>
          <a:prstGeom prst="rect">
            <a:avLst/>
          </a:prstGeom>
          <a:noFill/>
        </p:spPr>
        <p:txBody>
          <a:bodyPr wrap="square" rtlCol="0">
            <a:spAutoFit/>
          </a:bodyPr>
          <a:lstStyle/>
          <a:p>
            <a:pPr algn="ctr"/>
            <a:r>
              <a:rPr lang="en-US" sz="4000" b="1" dirty="0"/>
              <a:t>Polymorphism</a:t>
            </a:r>
          </a:p>
          <a:p>
            <a:r>
              <a:rPr lang="en-IN" sz="2800" dirty="0"/>
              <a:t>Sometimes an object in many types or forms. If we have a button there are many different draw outputs(round button, check button, square button, button with image) but they do share the same logic </a:t>
            </a:r>
            <a:r>
              <a:rPr lang="en-IN" sz="2800" dirty="0" err="1"/>
              <a:t>onClick</a:t>
            </a:r>
            <a:r>
              <a:rPr lang="en-IN" sz="2800" dirty="0"/>
              <a:t>(). We access them using the same method. This idea is called Polymorphism.</a:t>
            </a:r>
          </a:p>
          <a:p>
            <a:pPr algn="ctr"/>
            <a:endParaRPr lang="en-IN" sz="2800" i="1" dirty="0"/>
          </a:p>
          <a:p>
            <a:pPr algn="ctr"/>
            <a:r>
              <a:rPr lang="en-IN" sz="2800" b="1" i="1" dirty="0"/>
              <a:t>Same think can behave as a different one.</a:t>
            </a:r>
          </a:p>
          <a:p>
            <a:endParaRPr lang="en-IN" sz="2800" b="1" dirty="0"/>
          </a:p>
          <a:p>
            <a:r>
              <a:rPr lang="en-IN" sz="2800" dirty="0"/>
              <a:t>Polymorphism is based on the </a:t>
            </a:r>
            <a:r>
              <a:rPr lang="en-IN" sz="2800" dirty="0" err="1"/>
              <a:t>greek</a:t>
            </a:r>
            <a:r>
              <a:rPr lang="en-IN" sz="2800" dirty="0"/>
              <a:t> words Poly(many) and </a:t>
            </a:r>
            <a:r>
              <a:rPr lang="en-IN" sz="2800" dirty="0" err="1"/>
              <a:t>morphism</a:t>
            </a:r>
            <a:r>
              <a:rPr lang="en-IN" sz="2800" dirty="0"/>
              <a:t>(forms). We will create a structure that can take or use many forms of objects.</a:t>
            </a:r>
            <a:endParaRPr lang="en-US" sz="2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0"/>
            <a:ext cx="7924800" cy="6863417"/>
          </a:xfrm>
          <a:prstGeom prst="rect">
            <a:avLst/>
          </a:prstGeom>
        </p:spPr>
        <p:txBody>
          <a:bodyPr wrap="square">
            <a:spAutoFit/>
          </a:bodyPr>
          <a:lstStyle/>
          <a:p>
            <a:r>
              <a:rPr lang="en-US" sz="2000" dirty="0"/>
              <a:t>class India(): </a:t>
            </a:r>
          </a:p>
          <a:p>
            <a:r>
              <a:rPr lang="en-US" sz="2000" dirty="0"/>
              <a:t>    def capital(self): </a:t>
            </a:r>
          </a:p>
          <a:p>
            <a:r>
              <a:rPr lang="en-US" sz="2000" dirty="0"/>
              <a:t>        print("New Delhi is the capital of India.") </a:t>
            </a:r>
          </a:p>
          <a:p>
            <a:r>
              <a:rPr lang="en-US" sz="2000" dirty="0"/>
              <a:t>    def language(self): </a:t>
            </a:r>
          </a:p>
          <a:p>
            <a:r>
              <a:rPr lang="en-US" sz="2000" dirty="0"/>
              <a:t>        print("Hindi the primary language of India.") </a:t>
            </a:r>
          </a:p>
          <a:p>
            <a:r>
              <a:rPr lang="en-US" sz="2000" dirty="0"/>
              <a:t>    def type(self): </a:t>
            </a:r>
          </a:p>
          <a:p>
            <a:r>
              <a:rPr lang="en-US" sz="2000" dirty="0"/>
              <a:t>        print("India is a developing country.") </a:t>
            </a:r>
          </a:p>
          <a:p>
            <a:r>
              <a:rPr lang="en-US" sz="2000" dirty="0"/>
              <a:t>  </a:t>
            </a:r>
          </a:p>
          <a:p>
            <a:r>
              <a:rPr lang="en-US" sz="2000" dirty="0"/>
              <a:t>class USA(): </a:t>
            </a:r>
          </a:p>
          <a:p>
            <a:r>
              <a:rPr lang="en-US" sz="2000" dirty="0"/>
              <a:t>    def capital(self): </a:t>
            </a:r>
          </a:p>
          <a:p>
            <a:r>
              <a:rPr lang="en-US" sz="2000" dirty="0"/>
              <a:t>        print("Washington, D.C. is the capital of USA.") </a:t>
            </a:r>
          </a:p>
          <a:p>
            <a:r>
              <a:rPr lang="en-US" sz="2000" dirty="0"/>
              <a:t>    def language(self): </a:t>
            </a:r>
          </a:p>
          <a:p>
            <a:r>
              <a:rPr lang="en-US" sz="2000" dirty="0"/>
              <a:t>        print("English is the primary language of USA.") </a:t>
            </a:r>
          </a:p>
          <a:p>
            <a:r>
              <a:rPr lang="en-US" sz="2000" dirty="0"/>
              <a:t>    def type(self): </a:t>
            </a:r>
          </a:p>
          <a:p>
            <a:r>
              <a:rPr lang="en-US" sz="2000" dirty="0"/>
              <a:t>        print("USA is a developed country.") </a:t>
            </a:r>
          </a:p>
          <a:p>
            <a:endParaRPr lang="en-US" sz="2000" dirty="0"/>
          </a:p>
          <a:p>
            <a:r>
              <a:rPr lang="en-US" sz="2000" dirty="0" err="1"/>
              <a:t>obj_ind</a:t>
            </a:r>
            <a:r>
              <a:rPr lang="en-US" sz="2000" dirty="0"/>
              <a:t> = India() </a:t>
            </a:r>
          </a:p>
          <a:p>
            <a:r>
              <a:rPr lang="en-US" sz="2000" dirty="0" err="1"/>
              <a:t>obj_usa</a:t>
            </a:r>
            <a:r>
              <a:rPr lang="en-US" sz="2000" dirty="0"/>
              <a:t> = USA() </a:t>
            </a:r>
          </a:p>
          <a:p>
            <a:r>
              <a:rPr lang="en-US" sz="2000" dirty="0"/>
              <a:t>for country in (</a:t>
            </a:r>
            <a:r>
              <a:rPr lang="en-US" sz="2000" dirty="0" err="1"/>
              <a:t>obj_ind</a:t>
            </a:r>
            <a:r>
              <a:rPr lang="en-US" sz="2000" dirty="0"/>
              <a:t>, </a:t>
            </a:r>
            <a:r>
              <a:rPr lang="en-US" sz="2000" dirty="0" err="1"/>
              <a:t>obj_usa</a:t>
            </a:r>
            <a:r>
              <a:rPr lang="en-US" sz="2000" dirty="0"/>
              <a:t>): </a:t>
            </a:r>
          </a:p>
          <a:p>
            <a:r>
              <a:rPr lang="en-US" sz="2000" dirty="0"/>
              <a:t>    </a:t>
            </a:r>
            <a:r>
              <a:rPr lang="en-US" sz="2000" dirty="0" err="1"/>
              <a:t>country.capital</a:t>
            </a:r>
            <a:r>
              <a:rPr lang="en-US" sz="2000" dirty="0"/>
              <a:t>() </a:t>
            </a:r>
          </a:p>
          <a:p>
            <a:r>
              <a:rPr lang="en-US" sz="2000" dirty="0"/>
              <a:t>    </a:t>
            </a:r>
            <a:r>
              <a:rPr lang="en-US" sz="2000" dirty="0" err="1"/>
              <a:t>country.language</a:t>
            </a:r>
            <a:r>
              <a:rPr lang="en-US" sz="2000" dirty="0"/>
              <a:t>() </a:t>
            </a:r>
          </a:p>
          <a:p>
            <a:r>
              <a:rPr lang="en-US" sz="2000" dirty="0"/>
              <a:t>    </a:t>
            </a:r>
            <a:r>
              <a:rPr lang="en-US" sz="2000" dirty="0" err="1"/>
              <a:t>country.type</a:t>
            </a:r>
            <a:r>
              <a:rPr lang="en-US" sz="2000"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b="1" dirty="0"/>
              <a:t>Public, Protected and Private Attributes</a:t>
            </a:r>
            <a:endParaRPr lang="en-US" b="1" dirty="0"/>
          </a:p>
        </p:txBody>
      </p:sp>
      <p:graphicFrame>
        <p:nvGraphicFramePr>
          <p:cNvPr id="5" name="Content Placeholder 4"/>
          <p:cNvGraphicFramePr>
            <a:graphicFrameLocks noGrp="1"/>
          </p:cNvGraphicFramePr>
          <p:nvPr>
            <p:ph idx="1"/>
          </p:nvPr>
        </p:nvGraphicFramePr>
        <p:xfrm>
          <a:off x="457200" y="741680"/>
          <a:ext cx="7924800" cy="5034280"/>
        </p:xfrm>
        <a:graphic>
          <a:graphicData uri="http://schemas.openxmlformats.org/drawingml/2006/table">
            <a:tbl>
              <a:tblPr firstRow="1" bandRow="1">
                <a:tableStyleId>{5C22544A-7EE6-4342-B048-85BDC9FD1C3A}</a:tableStyleId>
              </a:tblPr>
              <a:tblGrid>
                <a:gridCol w="2641600">
                  <a:extLst>
                    <a:ext uri="{9D8B030D-6E8A-4147-A177-3AD203B41FA5}">
                      <a16:colId xmlns:a16="http://schemas.microsoft.com/office/drawing/2014/main" val="20000"/>
                    </a:ext>
                  </a:extLst>
                </a:gridCol>
                <a:gridCol w="2641600">
                  <a:extLst>
                    <a:ext uri="{9D8B030D-6E8A-4147-A177-3AD203B41FA5}">
                      <a16:colId xmlns:a16="http://schemas.microsoft.com/office/drawing/2014/main" val="20001"/>
                    </a:ext>
                  </a:extLst>
                </a:gridCol>
                <a:gridCol w="2641600">
                  <a:extLst>
                    <a:ext uri="{9D8B030D-6E8A-4147-A177-3AD203B41FA5}">
                      <a16:colId xmlns:a16="http://schemas.microsoft.com/office/drawing/2014/main" val="20002"/>
                    </a:ext>
                  </a:extLst>
                </a:gridCol>
              </a:tblGrid>
              <a:tr h="370840">
                <a:tc>
                  <a:txBody>
                    <a:bodyPr/>
                    <a:lstStyle/>
                    <a:p>
                      <a:r>
                        <a:rPr lang="en-IN" dirty="0"/>
                        <a:t>Naming</a:t>
                      </a:r>
                      <a:endParaRPr lang="en-US" dirty="0"/>
                    </a:p>
                  </a:txBody>
                  <a:tcPr marL="82974" marR="82974"/>
                </a:tc>
                <a:tc>
                  <a:txBody>
                    <a:bodyPr/>
                    <a:lstStyle/>
                    <a:p>
                      <a:r>
                        <a:rPr lang="en-IN" dirty="0"/>
                        <a:t>Type</a:t>
                      </a:r>
                      <a:endParaRPr lang="en-US" dirty="0"/>
                    </a:p>
                  </a:txBody>
                  <a:tcPr marL="82974" marR="82974"/>
                </a:tc>
                <a:tc>
                  <a:txBody>
                    <a:bodyPr/>
                    <a:lstStyle/>
                    <a:p>
                      <a:r>
                        <a:rPr lang="en-IN" dirty="0"/>
                        <a:t>Meaning</a:t>
                      </a:r>
                      <a:endParaRPr lang="en-US" dirty="0"/>
                    </a:p>
                  </a:txBody>
                  <a:tcPr marL="82974" marR="82974"/>
                </a:tc>
                <a:extLst>
                  <a:ext uri="{0D108BD9-81ED-4DB2-BD59-A6C34878D82A}">
                    <a16:rowId xmlns:a16="http://schemas.microsoft.com/office/drawing/2014/main" val="10000"/>
                  </a:ext>
                </a:extLst>
              </a:tr>
              <a:tr h="370840">
                <a:tc>
                  <a:txBody>
                    <a:bodyPr/>
                    <a:lstStyle/>
                    <a:p>
                      <a:r>
                        <a:rPr lang="en-IN" dirty="0"/>
                        <a:t>Name</a:t>
                      </a:r>
                      <a:endParaRPr lang="en-US" dirty="0"/>
                    </a:p>
                  </a:txBody>
                  <a:tcPr marL="82974" marR="82974"/>
                </a:tc>
                <a:tc>
                  <a:txBody>
                    <a:bodyPr/>
                    <a:lstStyle/>
                    <a:p>
                      <a:r>
                        <a:rPr lang="en-IN" dirty="0"/>
                        <a:t>Public</a:t>
                      </a:r>
                      <a:endParaRPr lang="en-US" dirty="0"/>
                    </a:p>
                  </a:txBody>
                  <a:tcPr marL="82974" marR="82974"/>
                </a:tc>
                <a:tc>
                  <a:txBody>
                    <a:bodyPr/>
                    <a:lstStyle/>
                    <a:p>
                      <a:r>
                        <a:rPr lang="en-IN" dirty="0"/>
                        <a:t>These attributes can be freely used inside or outside of a class definition.</a:t>
                      </a:r>
                    </a:p>
                  </a:txBody>
                  <a:tcPr marL="82974" marR="82974"/>
                </a:tc>
                <a:extLst>
                  <a:ext uri="{0D108BD9-81ED-4DB2-BD59-A6C34878D82A}">
                    <a16:rowId xmlns:a16="http://schemas.microsoft.com/office/drawing/2014/main" val="10001"/>
                  </a:ext>
                </a:extLst>
              </a:tr>
              <a:tr h="370840">
                <a:tc>
                  <a:txBody>
                    <a:bodyPr/>
                    <a:lstStyle/>
                    <a:p>
                      <a:r>
                        <a:rPr lang="en-IN" dirty="0"/>
                        <a:t>_name</a:t>
                      </a:r>
                      <a:endParaRPr lang="en-US" dirty="0"/>
                    </a:p>
                  </a:txBody>
                  <a:tcPr marL="82974" marR="82974"/>
                </a:tc>
                <a:tc>
                  <a:txBody>
                    <a:bodyPr/>
                    <a:lstStyle/>
                    <a:p>
                      <a:r>
                        <a:rPr lang="en-IN" dirty="0"/>
                        <a:t>Protected</a:t>
                      </a:r>
                      <a:endParaRPr lang="en-US" dirty="0"/>
                    </a:p>
                  </a:txBody>
                  <a:tcPr marL="82974" marR="82974"/>
                </a:tc>
                <a:tc>
                  <a:txBody>
                    <a:bodyPr/>
                    <a:lstStyle/>
                    <a:p>
                      <a:r>
                        <a:rPr lang="en-IN" dirty="0"/>
                        <a:t>Protected attributes should not be used outside of the class</a:t>
                      </a:r>
                      <a:r>
                        <a:rPr lang="en-IN" baseline="0" dirty="0"/>
                        <a:t> definition, unless inside of a subclass definition.</a:t>
                      </a:r>
                      <a:endParaRPr lang="en-US" dirty="0"/>
                    </a:p>
                  </a:txBody>
                  <a:tcPr marL="82974" marR="82974"/>
                </a:tc>
                <a:extLst>
                  <a:ext uri="{0D108BD9-81ED-4DB2-BD59-A6C34878D82A}">
                    <a16:rowId xmlns:a16="http://schemas.microsoft.com/office/drawing/2014/main" val="10002"/>
                  </a:ext>
                </a:extLst>
              </a:tr>
              <a:tr h="1427480">
                <a:tc>
                  <a:txBody>
                    <a:bodyPr/>
                    <a:lstStyle/>
                    <a:p>
                      <a:r>
                        <a:rPr lang="en-IN" dirty="0"/>
                        <a:t>__name</a:t>
                      </a:r>
                      <a:endParaRPr lang="en-US" dirty="0"/>
                    </a:p>
                  </a:txBody>
                  <a:tcPr marL="82974" marR="82974"/>
                </a:tc>
                <a:tc>
                  <a:txBody>
                    <a:bodyPr/>
                    <a:lstStyle/>
                    <a:p>
                      <a:r>
                        <a:rPr lang="en-IN" dirty="0"/>
                        <a:t>Private</a:t>
                      </a:r>
                      <a:endParaRPr lang="en-US" dirty="0"/>
                    </a:p>
                  </a:txBody>
                  <a:tcPr marL="82974" marR="82974"/>
                </a:tc>
                <a:tc>
                  <a:txBody>
                    <a:bodyPr/>
                    <a:lstStyle/>
                    <a:p>
                      <a:r>
                        <a:rPr lang="en-IN" dirty="0"/>
                        <a:t>This kind of attribute is inaccessible and invisible. It’s neither possible to read nor to write those attributes, except inside of the class </a:t>
                      </a:r>
                      <a:r>
                        <a:rPr lang="en-IN" dirty="0" err="1"/>
                        <a:t>defintion</a:t>
                      </a:r>
                      <a:r>
                        <a:rPr lang="en-IN" dirty="0"/>
                        <a:t> itself.</a:t>
                      </a:r>
                      <a:endParaRPr lang="en-US" dirty="0"/>
                    </a:p>
                  </a:txBody>
                  <a:tcPr marL="82974" marR="82974"/>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8229600" cy="7294305"/>
          </a:xfrm>
          <a:prstGeom prst="rect">
            <a:avLst/>
          </a:prstGeom>
          <a:noFill/>
        </p:spPr>
        <p:txBody>
          <a:bodyPr wrap="square" rtlCol="0">
            <a:spAutoFit/>
          </a:bodyPr>
          <a:lstStyle/>
          <a:p>
            <a:pPr fontAlgn="base"/>
            <a:r>
              <a:rPr lang="en-IN" sz="2400" b="1" dirty="0"/>
              <a:t>Syntax:</a:t>
            </a:r>
          </a:p>
          <a:p>
            <a:pPr fontAlgn="base"/>
            <a:r>
              <a:rPr lang="en-IN" sz="2400" dirty="0"/>
              <a:t>Class &lt;class name&gt;[(</a:t>
            </a:r>
            <a:r>
              <a:rPr lang="en-IN" sz="2400" dirty="0" err="1"/>
              <a:t>expr</a:t>
            </a:r>
            <a:r>
              <a:rPr lang="en-IN" sz="2400" dirty="0"/>
              <a:t>[,</a:t>
            </a:r>
            <a:r>
              <a:rPr lang="en-IN" sz="2400" dirty="0" err="1"/>
              <a:t>expr</a:t>
            </a:r>
            <a:r>
              <a:rPr lang="en-IN" sz="2400" dirty="0"/>
              <a:t>]*)]:</a:t>
            </a:r>
          </a:p>
          <a:p>
            <a:pPr fontAlgn="base"/>
            <a:r>
              <a:rPr lang="en-IN" sz="2400" dirty="0"/>
              <a:t>	doc string</a:t>
            </a:r>
          </a:p>
          <a:p>
            <a:pPr fontAlgn="base"/>
            <a:r>
              <a:rPr lang="en-IN" sz="2400" dirty="0"/>
              <a:t>	class variables</a:t>
            </a:r>
          </a:p>
          <a:p>
            <a:pPr fontAlgn="base"/>
            <a:r>
              <a:rPr lang="en-IN" sz="2400" dirty="0"/>
              <a:t>	method(self,&lt;parameters&gt;):</a:t>
            </a:r>
          </a:p>
          <a:p>
            <a:pPr fontAlgn="base"/>
            <a:r>
              <a:rPr lang="en-IN" sz="2400" dirty="0"/>
              <a:t>		instance variable(s)</a:t>
            </a:r>
            <a:endParaRPr lang="en-US" sz="2400" b="1" dirty="0"/>
          </a:p>
          <a:p>
            <a:pPr fontAlgn="base"/>
            <a:r>
              <a:rPr lang="en-US" sz="2400" b="1" dirty="0"/>
              <a:t>Defining a Class in Python:</a:t>
            </a:r>
          </a:p>
          <a:p>
            <a:pPr fontAlgn="base"/>
            <a:r>
              <a:rPr lang="en-US" sz="2400" dirty="0"/>
              <a:t>class </a:t>
            </a:r>
            <a:r>
              <a:rPr lang="en-US" sz="2400" dirty="0" err="1"/>
              <a:t>MyNewClass</a:t>
            </a:r>
            <a:r>
              <a:rPr lang="en-US" sz="2400" dirty="0"/>
              <a:t>:</a:t>
            </a:r>
          </a:p>
          <a:p>
            <a:pPr fontAlgn="base"/>
            <a:r>
              <a:rPr lang="en-US" sz="2400" dirty="0"/>
              <a:t>'''This is a </a:t>
            </a:r>
            <a:r>
              <a:rPr lang="en-US" sz="2400" dirty="0" err="1"/>
              <a:t>docstring</a:t>
            </a:r>
            <a:r>
              <a:rPr lang="en-US" sz="2400" dirty="0"/>
              <a:t>. I have created a new class'''</a:t>
            </a:r>
          </a:p>
          <a:p>
            <a:pPr fontAlgn="base"/>
            <a:r>
              <a:rPr lang="en-US" sz="2400" dirty="0"/>
              <a:t>Pass</a:t>
            </a:r>
          </a:p>
          <a:p>
            <a:pPr fontAlgn="base"/>
            <a:r>
              <a:rPr lang="en-IN" sz="2400" b="1" dirty="0"/>
              <a:t>Example:</a:t>
            </a:r>
          </a:p>
          <a:p>
            <a:pPr fontAlgn="base"/>
            <a:r>
              <a:rPr lang="en-US" sz="2400" dirty="0"/>
              <a:t>class sample:</a:t>
            </a:r>
          </a:p>
          <a:p>
            <a:pPr fontAlgn="base"/>
            <a:r>
              <a:rPr lang="en-US" sz="2400" dirty="0"/>
              <a:t>   def fun(self):</a:t>
            </a:r>
          </a:p>
          <a:p>
            <a:pPr fontAlgn="base"/>
            <a:r>
              <a:rPr lang="en-US" sz="2400" dirty="0"/>
              <a:t>      print("Hello")</a:t>
            </a:r>
          </a:p>
          <a:p>
            <a:pPr fontAlgn="base"/>
            <a:r>
              <a:rPr lang="en-US" sz="2400" dirty="0"/>
              <a:t>a=sample()</a:t>
            </a:r>
          </a:p>
          <a:p>
            <a:pPr fontAlgn="base"/>
            <a:r>
              <a:rPr lang="en-US" sz="2400" dirty="0"/>
              <a:t>a.fun()</a:t>
            </a:r>
          </a:p>
          <a:p>
            <a:pPr fontAlgn="base"/>
            <a:endParaRPr lang="en-US" sz="2400" dirty="0"/>
          </a:p>
          <a:p>
            <a:pPr fontAlgn="base"/>
            <a:endParaRPr lang="en-IN" sz="2400" b="1" dirty="0"/>
          </a:p>
          <a:p>
            <a:pPr fontAlgn="base"/>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8458200" cy="5509200"/>
          </a:xfrm>
          <a:prstGeom prst="rect">
            <a:avLst/>
          </a:prstGeom>
          <a:noFill/>
        </p:spPr>
        <p:txBody>
          <a:bodyPr wrap="square" rtlCol="0">
            <a:spAutoFit/>
          </a:bodyPr>
          <a:lstStyle/>
          <a:p>
            <a:pPr fontAlgn="base"/>
            <a:r>
              <a:rPr lang="en-IN" sz="3200" b="1" dirty="0"/>
              <a:t>Example:</a:t>
            </a:r>
          </a:p>
          <a:p>
            <a:pPr fontAlgn="base"/>
            <a:r>
              <a:rPr lang="en-US" sz="3200" dirty="0"/>
              <a:t>class </a:t>
            </a:r>
            <a:r>
              <a:rPr lang="en-US" sz="3200" dirty="0" err="1"/>
              <a:t>MyClass</a:t>
            </a:r>
            <a:r>
              <a:rPr lang="en-US" sz="3200" dirty="0"/>
              <a:t>:</a:t>
            </a:r>
          </a:p>
          <a:p>
            <a:pPr fontAlgn="base"/>
            <a:r>
              <a:rPr lang="en-US" sz="3200" dirty="0"/>
              <a:t>	"This is my second class"</a:t>
            </a:r>
          </a:p>
          <a:p>
            <a:pPr fontAlgn="base"/>
            <a:r>
              <a:rPr lang="en-US" sz="3200" dirty="0"/>
              <a:t>	a = 10</a:t>
            </a:r>
          </a:p>
          <a:p>
            <a:pPr fontAlgn="base"/>
            <a:r>
              <a:rPr lang="en-US" sz="3200" dirty="0"/>
              <a:t>	def </a:t>
            </a:r>
            <a:r>
              <a:rPr lang="en-US" sz="3200" dirty="0" err="1"/>
              <a:t>func</a:t>
            </a:r>
            <a:r>
              <a:rPr lang="en-US" sz="3200" dirty="0"/>
              <a:t>(self):</a:t>
            </a:r>
          </a:p>
          <a:p>
            <a:pPr fontAlgn="base"/>
            <a:r>
              <a:rPr lang="en-US" sz="3200" dirty="0"/>
              <a:t>	    print('Hello')</a:t>
            </a:r>
          </a:p>
          <a:p>
            <a:pPr fontAlgn="base"/>
            <a:r>
              <a:rPr lang="en-US" sz="3200" dirty="0"/>
              <a:t>print(</a:t>
            </a:r>
            <a:r>
              <a:rPr lang="en-US" sz="3200" dirty="0" err="1"/>
              <a:t>MyClass.a</a:t>
            </a:r>
            <a:r>
              <a:rPr lang="en-US" sz="3200" dirty="0"/>
              <a:t>)</a:t>
            </a:r>
          </a:p>
          <a:p>
            <a:pPr fontAlgn="base"/>
            <a:r>
              <a:rPr lang="en-US" sz="3200" dirty="0"/>
              <a:t>print(</a:t>
            </a:r>
            <a:r>
              <a:rPr lang="en-US" sz="3200" dirty="0" err="1"/>
              <a:t>MyClass.func</a:t>
            </a:r>
            <a:r>
              <a:rPr lang="en-US" sz="3200" dirty="0"/>
              <a:t>)</a:t>
            </a:r>
          </a:p>
          <a:p>
            <a:pPr fontAlgn="base"/>
            <a:r>
              <a:rPr lang="en-US" sz="3200" dirty="0"/>
              <a:t>print(</a:t>
            </a:r>
            <a:r>
              <a:rPr lang="en-US" sz="3200" dirty="0" err="1"/>
              <a:t>MyClass.__doc</a:t>
            </a:r>
            <a:r>
              <a:rPr lang="en-US" sz="3200" dirty="0"/>
              <a:t>__)</a:t>
            </a:r>
          </a:p>
          <a:p>
            <a:pPr fontAlgn="base"/>
            <a:endParaRPr lang="en-US" sz="3200" b="1" dirty="0"/>
          </a:p>
          <a:p>
            <a:endParaRPr 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57200"/>
            <a:ext cx="8305800" cy="6463308"/>
          </a:xfrm>
          <a:prstGeom prst="rect">
            <a:avLst/>
          </a:prstGeom>
          <a:noFill/>
        </p:spPr>
        <p:txBody>
          <a:bodyPr wrap="square" rtlCol="0">
            <a:spAutoFit/>
          </a:bodyPr>
          <a:lstStyle/>
          <a:p>
            <a:r>
              <a:rPr lang="en-US" b="1" dirty="0"/>
              <a:t>Creating an Object in Python</a:t>
            </a:r>
          </a:p>
          <a:p>
            <a:r>
              <a:rPr lang="en-US" dirty="0"/>
              <a:t>ob = </a:t>
            </a:r>
            <a:r>
              <a:rPr lang="en-US" dirty="0" err="1"/>
              <a:t>MyClass</a:t>
            </a:r>
            <a:r>
              <a:rPr lang="en-US" dirty="0"/>
              <a:t>()</a:t>
            </a:r>
          </a:p>
          <a:p>
            <a:endParaRPr lang="en-IN" dirty="0"/>
          </a:p>
          <a:p>
            <a:r>
              <a:rPr lang="en-IN" dirty="0"/>
              <a:t>class </a:t>
            </a:r>
            <a:r>
              <a:rPr lang="en-IN" dirty="0" err="1"/>
              <a:t>MyClass</a:t>
            </a:r>
            <a:r>
              <a:rPr lang="en-IN" dirty="0"/>
              <a:t>:</a:t>
            </a:r>
          </a:p>
          <a:p>
            <a:r>
              <a:rPr lang="en-IN" dirty="0"/>
              <a:t>   "This is my second class"</a:t>
            </a:r>
          </a:p>
          <a:p>
            <a:r>
              <a:rPr lang="en-IN" dirty="0"/>
              <a:t>   a = 10</a:t>
            </a:r>
          </a:p>
          <a:p>
            <a:r>
              <a:rPr lang="en-IN" dirty="0"/>
              <a:t>   def </a:t>
            </a:r>
            <a:r>
              <a:rPr lang="en-IN" dirty="0" err="1"/>
              <a:t>func</a:t>
            </a:r>
            <a:r>
              <a:rPr lang="en-IN" dirty="0"/>
              <a:t>(self):</a:t>
            </a:r>
          </a:p>
          <a:p>
            <a:r>
              <a:rPr lang="en-IN" dirty="0"/>
              <a:t>      print('Hello')</a:t>
            </a:r>
          </a:p>
          <a:p>
            <a:endParaRPr lang="en-IN" dirty="0"/>
          </a:p>
          <a:p>
            <a:r>
              <a:rPr lang="en-IN" dirty="0"/>
              <a:t># create a new </a:t>
            </a:r>
            <a:r>
              <a:rPr lang="en-IN" dirty="0" err="1"/>
              <a:t>MyClass</a:t>
            </a:r>
            <a:endParaRPr lang="en-IN" dirty="0"/>
          </a:p>
          <a:p>
            <a:r>
              <a:rPr lang="en-IN" dirty="0"/>
              <a:t>ob = </a:t>
            </a:r>
            <a:r>
              <a:rPr lang="en-IN" dirty="0" err="1"/>
              <a:t>MyClass</a:t>
            </a:r>
            <a:r>
              <a:rPr lang="en-IN" dirty="0"/>
              <a:t>()</a:t>
            </a:r>
          </a:p>
          <a:p>
            <a:endParaRPr lang="en-IN" dirty="0"/>
          </a:p>
          <a:p>
            <a:r>
              <a:rPr lang="en-IN" dirty="0"/>
              <a:t># Output: &lt;function </a:t>
            </a:r>
            <a:r>
              <a:rPr lang="en-IN" dirty="0" err="1"/>
              <a:t>MyClass.func</a:t>
            </a:r>
            <a:r>
              <a:rPr lang="en-IN" dirty="0"/>
              <a:t> at 0x000000000335B0D0&gt;</a:t>
            </a:r>
          </a:p>
          <a:p>
            <a:r>
              <a:rPr lang="en-IN" dirty="0"/>
              <a:t>print(</a:t>
            </a:r>
            <a:r>
              <a:rPr lang="en-IN" dirty="0" err="1"/>
              <a:t>MyClass.func</a:t>
            </a:r>
            <a:r>
              <a:rPr lang="en-IN" dirty="0"/>
              <a:t>)</a:t>
            </a:r>
          </a:p>
          <a:p>
            <a:endParaRPr lang="en-IN" dirty="0"/>
          </a:p>
          <a:p>
            <a:r>
              <a:rPr lang="en-IN" dirty="0"/>
              <a:t># Output: &lt;bound method </a:t>
            </a:r>
            <a:r>
              <a:rPr lang="en-IN" dirty="0" err="1"/>
              <a:t>MyClass.func</a:t>
            </a:r>
            <a:r>
              <a:rPr lang="en-IN" dirty="0"/>
              <a:t> of &lt;__</a:t>
            </a:r>
            <a:r>
              <a:rPr lang="en-IN" dirty="0" err="1"/>
              <a:t>main__.MyClass</a:t>
            </a:r>
            <a:r>
              <a:rPr lang="en-IN" dirty="0"/>
              <a:t> object at 0x000000000332DEF0&gt;&gt;</a:t>
            </a:r>
          </a:p>
          <a:p>
            <a:r>
              <a:rPr lang="en-IN" dirty="0"/>
              <a:t>print(</a:t>
            </a:r>
            <a:r>
              <a:rPr lang="en-IN" dirty="0" err="1"/>
              <a:t>ob.func</a:t>
            </a:r>
            <a:r>
              <a:rPr lang="en-IN" dirty="0"/>
              <a:t>)</a:t>
            </a:r>
          </a:p>
          <a:p>
            <a:endParaRPr lang="en-IN" dirty="0"/>
          </a:p>
          <a:p>
            <a:r>
              <a:rPr lang="en-IN" dirty="0"/>
              <a:t># Calling function </a:t>
            </a:r>
            <a:r>
              <a:rPr lang="en-IN" dirty="0" err="1"/>
              <a:t>func</a:t>
            </a:r>
            <a:r>
              <a:rPr lang="en-IN" dirty="0"/>
              <a:t>()</a:t>
            </a:r>
          </a:p>
          <a:p>
            <a:r>
              <a:rPr lang="en-IN" dirty="0"/>
              <a:t># Output: Hello</a:t>
            </a:r>
          </a:p>
          <a:p>
            <a:r>
              <a:rPr lang="en-IN" dirty="0" err="1"/>
              <a:t>ob.func</a:t>
            </a:r>
            <a:r>
              <a:rPr lang="en-IN" dirty="0"/>
              <a:t>()</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457200"/>
            <a:ext cx="8458200" cy="3539430"/>
          </a:xfrm>
          <a:prstGeom prst="rect">
            <a:avLst/>
          </a:prstGeom>
          <a:noFill/>
        </p:spPr>
        <p:txBody>
          <a:bodyPr wrap="square" rtlCol="0">
            <a:spAutoFit/>
          </a:bodyPr>
          <a:lstStyle/>
          <a:p>
            <a:r>
              <a:rPr lang="en-US" sz="2800" dirty="0"/>
              <a:t>class sample:</a:t>
            </a:r>
          </a:p>
          <a:p>
            <a:r>
              <a:rPr lang="en-US" sz="2800" dirty="0"/>
              <a:t>   def fun(self):</a:t>
            </a:r>
          </a:p>
          <a:p>
            <a:r>
              <a:rPr lang="en-US" sz="2800" dirty="0"/>
              <a:t>      print("Hello")</a:t>
            </a:r>
          </a:p>
          <a:p>
            <a:r>
              <a:rPr lang="en-US" sz="2800" dirty="0"/>
              <a:t>a=sample()</a:t>
            </a:r>
          </a:p>
          <a:p>
            <a:r>
              <a:rPr lang="en-US" sz="2800" dirty="0"/>
              <a:t>print("\n"*25)</a:t>
            </a:r>
          </a:p>
          <a:p>
            <a:r>
              <a:rPr lang="en-US" sz="2800" dirty="0"/>
              <a:t>a.fun()</a:t>
            </a:r>
          </a:p>
          <a:p>
            <a:r>
              <a:rPr lang="en-US" sz="2800" dirty="0"/>
              <a:t>input("Wait....")</a:t>
            </a:r>
          </a:p>
          <a:p>
            <a:endParaRPr lang="en-US" sz="2800" dirty="0"/>
          </a:p>
        </p:txBody>
      </p:sp>
      <p:sp>
        <p:nvSpPr>
          <p:cNvPr id="5" name="TextBox 4"/>
          <p:cNvSpPr txBox="1"/>
          <p:nvPr/>
        </p:nvSpPr>
        <p:spPr>
          <a:xfrm>
            <a:off x="4648200" y="533400"/>
            <a:ext cx="3886200" cy="5016758"/>
          </a:xfrm>
          <a:prstGeom prst="rect">
            <a:avLst/>
          </a:prstGeom>
          <a:noFill/>
        </p:spPr>
        <p:txBody>
          <a:bodyPr wrap="square" rtlCol="0">
            <a:spAutoFit/>
          </a:bodyPr>
          <a:lstStyle/>
          <a:p>
            <a:r>
              <a:rPr lang="en-US" sz="3200" dirty="0"/>
              <a:t>class sample:</a:t>
            </a:r>
          </a:p>
          <a:p>
            <a:r>
              <a:rPr lang="en-US" sz="3200" dirty="0"/>
              <a:t>   x=45 #class variable</a:t>
            </a:r>
          </a:p>
          <a:p>
            <a:r>
              <a:rPr lang="en-US" sz="3200" dirty="0"/>
              <a:t>   def </a:t>
            </a:r>
            <a:r>
              <a:rPr lang="en-US" sz="3200" dirty="0" err="1"/>
              <a:t>myfun</a:t>
            </a:r>
            <a:r>
              <a:rPr lang="en-US" sz="3200" dirty="0"/>
              <a:t>(self):</a:t>
            </a:r>
          </a:p>
          <a:p>
            <a:r>
              <a:rPr lang="en-US" sz="3200" dirty="0"/>
              <a:t>      print(</a:t>
            </a:r>
            <a:r>
              <a:rPr lang="en-US" sz="3200" dirty="0" err="1"/>
              <a:t>self.x</a:t>
            </a:r>
            <a:r>
              <a:rPr lang="en-US" sz="3200" dirty="0"/>
              <a:t>)</a:t>
            </a:r>
          </a:p>
          <a:p>
            <a:endParaRPr lang="en-US" sz="3200" dirty="0"/>
          </a:p>
          <a:p>
            <a:r>
              <a:rPr lang="en-US" sz="3200" dirty="0"/>
              <a:t>ob1=sample()</a:t>
            </a:r>
          </a:p>
          <a:p>
            <a:r>
              <a:rPr lang="en-US" sz="3200" dirty="0"/>
              <a:t>ob2=sample()</a:t>
            </a:r>
          </a:p>
          <a:p>
            <a:r>
              <a:rPr lang="en-US" sz="3200" dirty="0"/>
              <a:t>ob1.myfun()</a:t>
            </a:r>
          </a:p>
          <a:p>
            <a:r>
              <a:rPr lang="en-US" sz="3200" dirty="0"/>
              <a:t>ob2.myfun()</a:t>
            </a:r>
          </a:p>
          <a:p>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381000"/>
            <a:ext cx="8229600" cy="5786199"/>
          </a:xfrm>
          <a:prstGeom prst="rect">
            <a:avLst/>
          </a:prstGeom>
          <a:noFill/>
        </p:spPr>
        <p:txBody>
          <a:bodyPr wrap="square" rtlCol="0">
            <a:spAutoFit/>
          </a:bodyPr>
          <a:lstStyle/>
          <a:p>
            <a:pPr algn="ctr"/>
            <a:r>
              <a:rPr lang="en-IN" sz="3200" b="1" dirty="0"/>
              <a:t>Class and objects</a:t>
            </a:r>
          </a:p>
          <a:p>
            <a:r>
              <a:rPr lang="en-IN" sz="3200" b="1" dirty="0"/>
              <a:t>The self</a:t>
            </a:r>
            <a:endParaRPr lang="en-IN" sz="3200" dirty="0"/>
          </a:p>
          <a:p>
            <a:pPr>
              <a:buFont typeface="Arial" pitchFamily="34" charset="0"/>
              <a:buChar char="•"/>
            </a:pPr>
            <a:r>
              <a:rPr lang="en-IN" sz="3200" dirty="0"/>
              <a:t>Class methods must have an extra first parameter in method definition. We do not give a value for this parameter when we call the method, python provides it.</a:t>
            </a:r>
          </a:p>
          <a:p>
            <a:pPr>
              <a:buFont typeface="Arial" pitchFamily="34" charset="0"/>
              <a:buChar char="•"/>
            </a:pPr>
            <a:r>
              <a:rPr lang="en-IN" sz="3200" dirty="0"/>
              <a:t>If we have a method which takes no arguments, then we still have to have one argument-the </a:t>
            </a:r>
            <a:r>
              <a:rPr lang="en-IN" sz="3200" dirty="0" err="1"/>
              <a:t>self.see</a:t>
            </a:r>
            <a:r>
              <a:rPr lang="en-IN" sz="3200" dirty="0"/>
              <a:t> fun() in above simple example.</a:t>
            </a:r>
          </a:p>
          <a:p>
            <a:pPr>
              <a:buFont typeface="Arial" pitchFamily="34" charset="0"/>
              <a:buChar char="•"/>
            </a:pPr>
            <a:r>
              <a:rPr lang="en-IN" sz="3200" dirty="0"/>
              <a:t>This is similar to this pointer in </a:t>
            </a:r>
            <a:r>
              <a:rPr lang="en-IN" sz="3200" dirty="0" err="1"/>
              <a:t>c++</a:t>
            </a:r>
            <a:r>
              <a:rPr lang="en-IN" sz="3200" dirty="0"/>
              <a:t> and this reference in java</a:t>
            </a:r>
          </a:p>
          <a:p>
            <a:endParaRPr lang="en-US" b="1"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216</TotalTime>
  <Words>2718</Words>
  <Application>Microsoft Office PowerPoint</Application>
  <PresentationFormat>On-screen Show (4:3)</PresentationFormat>
  <Paragraphs>366</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Trebuchet MS</vt:lpstr>
      <vt:lpstr>Wingdings</vt:lpstr>
      <vt:lpstr>Wingdings 3</vt:lpstr>
      <vt:lpstr>Facet</vt:lpstr>
      <vt:lpstr>PYTHON</vt:lpstr>
      <vt:lpstr>PowerPoint Presentation</vt:lpstr>
      <vt:lpstr>PowerPoint Presentation</vt:lpstr>
      <vt:lpstr>Public, Protected and Private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Single Inheritance</vt:lpstr>
      <vt:lpstr>PowerPoint Presentation</vt:lpstr>
      <vt:lpstr>PowerPoint Presentation</vt:lpstr>
      <vt:lpstr>PowerPoint Presentation</vt:lpstr>
      <vt:lpstr>Multi-Level inheritance</vt:lpstr>
      <vt:lpstr>Multiple inheritance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csc</dc:creator>
  <cp:lastModifiedBy>ELCOT</cp:lastModifiedBy>
  <cp:revision>26</cp:revision>
  <dcterms:created xsi:type="dcterms:W3CDTF">2019-11-14T13:02:49Z</dcterms:created>
  <dcterms:modified xsi:type="dcterms:W3CDTF">2020-10-18T05:35:13Z</dcterms:modified>
</cp:coreProperties>
</file>