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6" r:id="rId7"/>
    <p:sldId id="261" r:id="rId8"/>
    <p:sldId id="262" r:id="rId9"/>
    <p:sldId id="263" r:id="rId10"/>
    <p:sldId id="264" r:id="rId11"/>
    <p:sldId id="265" r:id="rId12"/>
    <p:sldId id="267" r:id="rId13"/>
    <p:sldId id="268" r:id="rId14"/>
    <p:sldId id="269" r:id="rId15"/>
    <p:sldId id="270" r:id="rId16"/>
    <p:sldId id="271" r:id="rId17"/>
    <p:sldId id="272"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48" d="100"/>
          <a:sy n="48" d="100"/>
        </p:scale>
        <p:origin x="-1238" y="-6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fld id="{53AE97BD-AECE-4515-A509-0532B36B3174}" type="datetimeFigureOut">
              <a:rPr lang="en-US" smtClean="0"/>
              <a:pPr/>
              <a:t>19-Nov-19</a:t>
            </a:fld>
            <a:endParaRPr lang="en-US"/>
          </a:p>
        </p:txBody>
      </p:sp>
      <p:sp>
        <p:nvSpPr>
          <p:cNvPr id="17" name="Footer Placeholder 16"/>
          <p:cNvSpPr>
            <a:spLocks noGrp="1"/>
          </p:cNvSpPr>
          <p:nvPr>
            <p:ph type="ftr" sz="quarter" idx="11"/>
          </p:nvPr>
        </p:nvSpPr>
        <p:spPr>
          <a:xfrm>
            <a:off x="2898648" y="6355080"/>
            <a:ext cx="3474720" cy="365760"/>
          </a:xfrm>
        </p:spPr>
        <p:txBody>
          <a:bodyPr/>
          <a:lstStyle/>
          <a:p>
            <a:endParaRPr lang="en-US"/>
          </a:p>
        </p:txBody>
      </p:sp>
      <p:sp>
        <p:nvSpPr>
          <p:cNvPr id="29" name="Slide Number Placeholder 28"/>
          <p:cNvSpPr>
            <a:spLocks noGrp="1"/>
          </p:cNvSpPr>
          <p:nvPr>
            <p:ph type="sldNum" sz="quarter" idx="12"/>
          </p:nvPr>
        </p:nvSpPr>
        <p:spPr>
          <a:xfrm>
            <a:off x="1216152" y="6355080"/>
            <a:ext cx="1219200" cy="365760"/>
          </a:xfrm>
        </p:spPr>
        <p:txBody>
          <a:bodyPr/>
          <a:lstStyle/>
          <a:p>
            <a:fld id="{65046E01-F4C2-4633-9196-A54A4AA1E115}" type="slidenum">
              <a:rPr lang="en-US" smtClean="0"/>
              <a:pPr/>
              <a:t>‹#›</a:t>
            </a:fld>
            <a:endParaRPr lang="en-US"/>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3AE97BD-AECE-4515-A509-0532B36B3174}" type="datetimeFigureOut">
              <a:rPr lang="en-US" smtClean="0"/>
              <a:pPr/>
              <a:t>19-Nov-19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046E01-F4C2-4633-9196-A54A4AA1E11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3AE97BD-AECE-4515-A509-0532B36B3174}" type="datetimeFigureOut">
              <a:rPr lang="en-US" smtClean="0"/>
              <a:pPr/>
              <a:t>19-Nov-19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046E01-F4C2-4633-9196-A54A4AA1E115}" type="slidenum">
              <a:rPr lang="en-US" smtClean="0"/>
              <a:pPr/>
              <a:t>‹#›</a:t>
            </a:fld>
            <a:endParaRPr lang="en-US"/>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53AE97BD-AECE-4515-A509-0532B36B3174}" type="datetimeFigureOut">
              <a:rPr lang="en-US" smtClean="0"/>
              <a:pPr/>
              <a:t>19-Nov-19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046E01-F4C2-4633-9196-A54A4AA1E115}" type="slidenum">
              <a:rPr lang="en-US" smtClean="0"/>
              <a:pPr/>
              <a:t>‹#›</a:t>
            </a:fld>
            <a:endParaRPr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fld id="{53AE97BD-AECE-4515-A509-0532B36B3174}" type="datetimeFigureOut">
              <a:rPr lang="en-US" smtClean="0"/>
              <a:pPr/>
              <a:t>19-Nov-19</a:t>
            </a:fld>
            <a:endParaRPr lang="en-US"/>
          </a:p>
        </p:txBody>
      </p:sp>
      <p:sp>
        <p:nvSpPr>
          <p:cNvPr id="5" name="Footer Placeholder 4"/>
          <p:cNvSpPr>
            <a:spLocks noGrp="1"/>
          </p:cNvSpPr>
          <p:nvPr>
            <p:ph type="ftr" sz="quarter" idx="11"/>
          </p:nvPr>
        </p:nvSpPr>
        <p:spPr>
          <a:xfrm>
            <a:off x="2898648" y="6355080"/>
            <a:ext cx="3474720" cy="365760"/>
          </a:xfrm>
        </p:spPr>
        <p:txBody>
          <a:bodyPr/>
          <a:lstStyle/>
          <a:p>
            <a:endParaRPr lang="en-US"/>
          </a:p>
        </p:txBody>
      </p:sp>
      <p:sp>
        <p:nvSpPr>
          <p:cNvPr id="6" name="Slide Number Placeholder 5"/>
          <p:cNvSpPr>
            <a:spLocks noGrp="1"/>
          </p:cNvSpPr>
          <p:nvPr>
            <p:ph type="sldNum" sz="quarter" idx="12"/>
          </p:nvPr>
        </p:nvSpPr>
        <p:spPr>
          <a:xfrm>
            <a:off x="1069848" y="6355080"/>
            <a:ext cx="1520952" cy="365760"/>
          </a:xfrm>
        </p:spPr>
        <p:txBody>
          <a:bodyPr/>
          <a:lstStyle/>
          <a:p>
            <a:fld id="{65046E01-F4C2-4633-9196-A54A4AA1E115}" type="slidenum">
              <a:rPr lang="en-US" smtClean="0"/>
              <a:pPr/>
              <a:t>‹#›</a:t>
            </a:fld>
            <a:endParaRPr lang="en-US"/>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53AE97BD-AECE-4515-A509-0532B36B3174}" type="datetimeFigureOut">
              <a:rPr lang="en-US" smtClean="0"/>
              <a:pPr/>
              <a:t>19-Nov-19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046E01-F4C2-4633-9196-A54A4AA1E115}" type="slidenum">
              <a:rPr lang="en-US" smtClean="0"/>
              <a:pPr/>
              <a:t>‹#›</a:t>
            </a:fld>
            <a:endParaRPr lang="en-US"/>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53AE97BD-AECE-4515-A509-0532B36B3174}" type="datetimeFigureOut">
              <a:rPr lang="en-US" smtClean="0"/>
              <a:pPr/>
              <a:t>19-Nov-19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5046E01-F4C2-4633-9196-A54A4AA1E115}" type="slidenum">
              <a:rPr lang="en-US" smtClean="0"/>
              <a:pPr/>
              <a:t>‹#›</a:t>
            </a:fld>
            <a:endParaRPr lang="en-US"/>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53AE97BD-AECE-4515-A509-0532B36B3174}" type="datetimeFigureOut">
              <a:rPr lang="en-US" smtClean="0"/>
              <a:pPr/>
              <a:t>19-Nov-19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5046E01-F4C2-4633-9196-A54A4AA1E115}" type="slidenum">
              <a:rPr lang="en-US" smtClean="0"/>
              <a:pPr/>
              <a:t>‹#›</a:t>
            </a:fld>
            <a:endParaRPr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AE97BD-AECE-4515-A509-0532B36B3174}" type="datetimeFigureOut">
              <a:rPr lang="en-US" smtClean="0"/>
              <a:pPr/>
              <a:t>19-Nov-19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5046E01-F4C2-4633-9196-A54A4AA1E115}" type="slidenum">
              <a:rPr lang="en-US" smtClean="0"/>
              <a:pPr/>
              <a:t>‹#›</a:t>
            </a:fld>
            <a:endParaRPr lang="en-US"/>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53AE97BD-AECE-4515-A509-0532B36B3174}" type="datetimeFigureOut">
              <a:rPr lang="en-US" smtClean="0"/>
              <a:pPr/>
              <a:t>19-Nov-19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046E01-F4C2-4633-9196-A54A4AA1E115}" type="slidenum">
              <a:rPr lang="en-US" smtClean="0"/>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53AE97BD-AECE-4515-A509-0532B36B3174}" type="datetimeFigureOut">
              <a:rPr lang="en-US" smtClean="0"/>
              <a:pPr/>
              <a:t>19-Nov-19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046E01-F4C2-4633-9196-A54A4AA1E115}" type="slidenum">
              <a:rPr lang="en-US" smtClean="0"/>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53AE97BD-AECE-4515-A509-0532B36B3174}" type="datetimeFigureOut">
              <a:rPr lang="en-US" smtClean="0"/>
              <a:pPr/>
              <a:t>19-Nov-19</a:t>
            </a:fld>
            <a:endParaRPr lang="en-US"/>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65046E01-F4C2-4633-9196-A54A4AA1E115}" type="slidenum">
              <a:rPr lang="en-US" smtClean="0"/>
              <a:pPr/>
              <a:t>‹#›</a:t>
            </a:fld>
            <a:endParaRPr lang="en-US"/>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hyperlink" Target="https://pillow.readthedocs.io/en/3.0.x/reference/ImageDraw.html" TargetMode="Externa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ctr"/>
            <a:r>
              <a:rPr lang="en-IN" sz="5400" b="1" dirty="0" smtClean="0"/>
              <a:t>PYTHON</a:t>
            </a:r>
            <a:endParaRPr lang="en-US" sz="5400" b="1" dirty="0"/>
          </a:p>
        </p:txBody>
      </p:sp>
      <p:sp>
        <p:nvSpPr>
          <p:cNvPr id="3" name="Subtitle 2"/>
          <p:cNvSpPr>
            <a:spLocks noGrp="1"/>
          </p:cNvSpPr>
          <p:nvPr>
            <p:ph type="subTitle" idx="1"/>
          </p:nvPr>
        </p:nvSpPr>
        <p:spPr/>
        <p:txBody>
          <a:bodyPr>
            <a:noAutofit/>
          </a:bodyPr>
          <a:lstStyle/>
          <a:p>
            <a:pPr algn="ctr"/>
            <a:r>
              <a:rPr lang="en-IN" sz="3600" b="1" dirty="0" smtClean="0"/>
              <a:t>DAY-VI</a:t>
            </a:r>
            <a:endParaRPr lang="en-US" sz="36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52400" y="304800"/>
            <a:ext cx="8534400" cy="6863417"/>
          </a:xfrm>
          <a:prstGeom prst="rect">
            <a:avLst/>
          </a:prstGeom>
          <a:noFill/>
        </p:spPr>
        <p:txBody>
          <a:bodyPr wrap="square" rtlCol="0">
            <a:spAutoFit/>
          </a:bodyPr>
          <a:lstStyle/>
          <a:p>
            <a:pPr algn="ctr"/>
            <a:r>
              <a:rPr lang="en-US" sz="2400" b="1" dirty="0" smtClean="0"/>
              <a:t>Resizing Images (thumbnail</a:t>
            </a:r>
            <a:r>
              <a:rPr lang="en-US" sz="2400" b="1" dirty="0" smtClean="0"/>
              <a:t>())</a:t>
            </a:r>
            <a:endParaRPr lang="en-IN" sz="2400" b="1" dirty="0"/>
          </a:p>
          <a:p>
            <a:r>
              <a:rPr lang="en-US" sz="2400" dirty="0"/>
              <a:t>If you want to resize images and keep their aspect ratios, then you should instead use the </a:t>
            </a:r>
            <a:r>
              <a:rPr lang="en-US" sz="2400" dirty="0" smtClean="0"/>
              <a:t>thumbnail()</a:t>
            </a:r>
            <a:r>
              <a:rPr lang="en-US" sz="2400" dirty="0"/>
              <a:t> function to resize them. This also takes a two-integer </a:t>
            </a:r>
            <a:r>
              <a:rPr lang="en-US" sz="2400" dirty="0" err="1"/>
              <a:t>tuple</a:t>
            </a:r>
            <a:r>
              <a:rPr lang="en-US" sz="2400" dirty="0"/>
              <a:t> argument representing the maximum width and maximum height of the thumbnail</a:t>
            </a:r>
            <a:r>
              <a:rPr lang="en-US" sz="2400" dirty="0" smtClean="0"/>
              <a:t>.</a:t>
            </a:r>
          </a:p>
          <a:p>
            <a:endParaRPr lang="en-IN" sz="2400" b="1" dirty="0"/>
          </a:p>
          <a:p>
            <a:r>
              <a:rPr lang="en-US" sz="2000" dirty="0" smtClean="0"/>
              <a:t>from PIL import Image</a:t>
            </a:r>
          </a:p>
          <a:p>
            <a:r>
              <a:rPr lang="en-US" sz="2000" dirty="0" smtClean="0"/>
              <a:t>a = </a:t>
            </a:r>
            <a:r>
              <a:rPr lang="en-US" sz="2000" dirty="0" err="1" smtClean="0"/>
              <a:t>Image.open</a:t>
            </a:r>
            <a:r>
              <a:rPr lang="en-US" sz="2000" dirty="0" smtClean="0"/>
              <a:t>("img3.jpg")</a:t>
            </a:r>
          </a:p>
          <a:p>
            <a:r>
              <a:rPr lang="en-US" sz="2000" dirty="0" err="1" smtClean="0"/>
              <a:t>a.thumbnail</a:t>
            </a:r>
            <a:r>
              <a:rPr lang="en-US" sz="2000" dirty="0" smtClean="0"/>
              <a:t>((400, 400))</a:t>
            </a:r>
          </a:p>
          <a:p>
            <a:r>
              <a:rPr lang="en-US" sz="2000" dirty="0" err="1" smtClean="0"/>
              <a:t>a.save</a:t>
            </a:r>
            <a:r>
              <a:rPr lang="en-US" sz="2000" dirty="0" smtClean="0"/>
              <a:t>('image_thumbnail.jpg')</a:t>
            </a:r>
          </a:p>
          <a:p>
            <a:r>
              <a:rPr lang="en-US" sz="2000" dirty="0" smtClean="0"/>
              <a:t>print(</a:t>
            </a:r>
            <a:r>
              <a:rPr lang="en-US" sz="2000" dirty="0" err="1" smtClean="0"/>
              <a:t>a.size</a:t>
            </a:r>
            <a:r>
              <a:rPr lang="en-US" sz="2000" dirty="0" smtClean="0"/>
              <a:t>)</a:t>
            </a:r>
            <a:endParaRPr lang="en-IN" sz="2000" b="1" dirty="0" smtClean="0"/>
          </a:p>
          <a:p>
            <a:r>
              <a:rPr lang="en-IN" sz="2000" b="1" dirty="0" smtClean="0"/>
              <a:t>Output:</a:t>
            </a:r>
          </a:p>
          <a:p>
            <a:r>
              <a:rPr lang="en-US" sz="2000" b="1" dirty="0" smtClean="0"/>
              <a:t>(275, 183</a:t>
            </a:r>
            <a:r>
              <a:rPr lang="en-US" sz="2000" b="1" dirty="0" smtClean="0"/>
              <a:t>)</a:t>
            </a:r>
            <a:endParaRPr lang="en-IN" sz="2000" b="1" dirty="0" smtClean="0"/>
          </a:p>
          <a:p>
            <a:r>
              <a:rPr lang="en-IN" sz="2000" b="1" dirty="0" smtClean="0"/>
              <a:t>Example for filter option:</a:t>
            </a:r>
            <a:endParaRPr lang="en-IN" sz="2000" b="1" dirty="0"/>
          </a:p>
          <a:p>
            <a:r>
              <a:rPr lang="en-US" sz="2000" dirty="0" smtClean="0"/>
              <a:t>from PIL import Image</a:t>
            </a:r>
          </a:p>
          <a:p>
            <a:r>
              <a:rPr lang="en-US" sz="2000" dirty="0" smtClean="0"/>
              <a:t>a = </a:t>
            </a:r>
            <a:r>
              <a:rPr lang="en-US" sz="2000" dirty="0" err="1" smtClean="0"/>
              <a:t>Image.open</a:t>
            </a:r>
            <a:r>
              <a:rPr lang="en-US" sz="2000" dirty="0" smtClean="0"/>
              <a:t>("img3.jpg")</a:t>
            </a:r>
          </a:p>
          <a:p>
            <a:r>
              <a:rPr lang="en-US" sz="2000" dirty="0" err="1" smtClean="0"/>
              <a:t>a.thumbnail</a:t>
            </a:r>
            <a:r>
              <a:rPr lang="en-US" sz="2000" dirty="0" smtClean="0"/>
              <a:t>((400, 400),</a:t>
            </a:r>
            <a:r>
              <a:rPr lang="en-US" sz="2000" dirty="0" err="1" smtClean="0"/>
              <a:t>Image.NEAREST</a:t>
            </a:r>
            <a:r>
              <a:rPr lang="en-US" sz="2000" dirty="0" smtClean="0"/>
              <a:t>)</a:t>
            </a:r>
          </a:p>
          <a:p>
            <a:r>
              <a:rPr lang="en-US" sz="2000" dirty="0" err="1" smtClean="0"/>
              <a:t>a.save</a:t>
            </a:r>
            <a:r>
              <a:rPr lang="en-US" sz="2000" dirty="0" smtClean="0"/>
              <a:t>('image_thumbnail.jpg')</a:t>
            </a:r>
          </a:p>
          <a:p>
            <a:r>
              <a:rPr lang="en-US" sz="2000" dirty="0" smtClean="0"/>
              <a:t>print(</a:t>
            </a:r>
            <a:r>
              <a:rPr lang="en-US" sz="2000" dirty="0" err="1" smtClean="0"/>
              <a:t>a.size</a:t>
            </a:r>
            <a:r>
              <a:rPr lang="en-US" sz="2000" dirty="0" smtClean="0"/>
              <a:t>)</a:t>
            </a:r>
          </a:p>
          <a:p>
            <a:endParaRPr lang="en-US" b="1" dirty="0" smtClean="0"/>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0"/>
            <a:ext cx="8305800" cy="7417415"/>
          </a:xfrm>
          <a:prstGeom prst="rect">
            <a:avLst/>
          </a:prstGeom>
          <a:noFill/>
        </p:spPr>
        <p:txBody>
          <a:bodyPr wrap="square" rtlCol="0">
            <a:spAutoFit/>
          </a:bodyPr>
          <a:lstStyle/>
          <a:p>
            <a:pPr algn="ctr"/>
            <a:r>
              <a:rPr lang="en-US" sz="3200" b="1" dirty="0" smtClean="0"/>
              <a:t>Cropping</a:t>
            </a:r>
          </a:p>
          <a:p>
            <a:r>
              <a:rPr lang="en-US" sz="2400" dirty="0"/>
              <a:t>When an image is cropped, a rectangular region inside the image is selected and retained while everything else outside the region is removed. With the Pillow library, you can crop an image with the </a:t>
            </a:r>
            <a:r>
              <a:rPr lang="en-US" sz="2400" dirty="0" smtClean="0"/>
              <a:t>crop()</a:t>
            </a:r>
            <a:r>
              <a:rPr lang="en-US" sz="2400" dirty="0"/>
              <a:t> method of the </a:t>
            </a:r>
            <a:r>
              <a:rPr lang="en-US" sz="2400" dirty="0" smtClean="0"/>
              <a:t>Image</a:t>
            </a:r>
            <a:r>
              <a:rPr lang="en-US" sz="2400" dirty="0"/>
              <a:t> class. The method takes a box </a:t>
            </a:r>
            <a:r>
              <a:rPr lang="en-US" sz="2400" dirty="0" err="1"/>
              <a:t>tuple</a:t>
            </a:r>
            <a:r>
              <a:rPr lang="en-US" sz="2400" dirty="0"/>
              <a:t> that defines the position and size of cropped region and returns an </a:t>
            </a:r>
            <a:r>
              <a:rPr lang="en-US" sz="2400" dirty="0" smtClean="0"/>
              <a:t>Image</a:t>
            </a:r>
            <a:r>
              <a:rPr lang="en-US" sz="2400" dirty="0"/>
              <a:t> object representing the cropped image. The coordinates for the box are (left, upper, right, lower). The cropped section includes the left column and the upper row of pixels and goes up to (but doesn't include) the right column and bottom row of pixels. This is better explained with an example</a:t>
            </a:r>
            <a:r>
              <a:rPr lang="en-US" sz="2400" dirty="0" smtClean="0"/>
              <a:t>.</a:t>
            </a:r>
          </a:p>
          <a:p>
            <a:endParaRPr lang="en-IN" sz="2400" b="1" dirty="0"/>
          </a:p>
          <a:p>
            <a:r>
              <a:rPr lang="en-US" sz="2400" dirty="0" smtClean="0"/>
              <a:t>from PIL import Image</a:t>
            </a:r>
          </a:p>
          <a:p>
            <a:r>
              <a:rPr lang="en-US" sz="2400" dirty="0" smtClean="0"/>
              <a:t>image = </a:t>
            </a:r>
            <a:r>
              <a:rPr lang="en-US" sz="2400" dirty="0" err="1" smtClean="0"/>
              <a:t>Image.open</a:t>
            </a:r>
            <a:r>
              <a:rPr lang="en-US" sz="2400" dirty="0" smtClean="0"/>
              <a:t>('img4.jpg')</a:t>
            </a:r>
          </a:p>
          <a:p>
            <a:r>
              <a:rPr lang="en-US" sz="2400" dirty="0" smtClean="0"/>
              <a:t>box = (50, 100, 200, 200)</a:t>
            </a:r>
          </a:p>
          <a:p>
            <a:r>
              <a:rPr lang="en-US" sz="2400" dirty="0" err="1" smtClean="0"/>
              <a:t>cropped_image</a:t>
            </a:r>
            <a:r>
              <a:rPr lang="en-US" sz="2400" dirty="0" smtClean="0"/>
              <a:t> = </a:t>
            </a:r>
            <a:r>
              <a:rPr lang="en-US" sz="2400" dirty="0" err="1" smtClean="0"/>
              <a:t>image.crop</a:t>
            </a:r>
            <a:r>
              <a:rPr lang="en-US" sz="2400" dirty="0" smtClean="0"/>
              <a:t>(box)</a:t>
            </a:r>
          </a:p>
          <a:p>
            <a:r>
              <a:rPr lang="en-US" sz="2400" dirty="0" err="1" smtClean="0"/>
              <a:t>cropped_image.save</a:t>
            </a:r>
            <a:r>
              <a:rPr lang="en-US" sz="2400" dirty="0" smtClean="0"/>
              <a:t>('cropped_ima</a:t>
            </a:r>
            <a:r>
              <a:rPr lang="en-US" dirty="0" smtClean="0"/>
              <a:t>ge.jpg')</a:t>
            </a:r>
          </a:p>
          <a:p>
            <a:r>
              <a:rPr lang="en-US" sz="2400" dirty="0" err="1" smtClean="0"/>
              <a:t>cropped_image.show</a:t>
            </a:r>
            <a:r>
              <a:rPr lang="en-US" sz="2400" dirty="0" smtClean="0"/>
              <a:t>()</a:t>
            </a:r>
          </a:p>
          <a:p>
            <a:endParaRPr lang="en-US" b="1" dirty="0"/>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381000"/>
            <a:ext cx="8382000" cy="6278642"/>
          </a:xfrm>
          <a:prstGeom prst="rect">
            <a:avLst/>
          </a:prstGeom>
          <a:noFill/>
        </p:spPr>
        <p:txBody>
          <a:bodyPr wrap="square" rtlCol="0">
            <a:spAutoFit/>
          </a:bodyPr>
          <a:lstStyle/>
          <a:p>
            <a:pPr algn="ctr"/>
            <a:r>
              <a:rPr lang="en-US" sz="2400" b="1" dirty="0"/>
              <a:t>Pasting an Image onto Another Image</a:t>
            </a:r>
          </a:p>
          <a:p>
            <a:r>
              <a:rPr lang="en-US" sz="2400" dirty="0"/>
              <a:t>Pillow enables you to paste an image onto another one. Some example use cases where this could be useful is in the protection of publicly available images by adding watermarks on them, the branding of images by adding a company logo and in any other case where there is a need to merge two images.</a:t>
            </a:r>
          </a:p>
          <a:p>
            <a:endParaRPr lang="en-IN" sz="2400" dirty="0" smtClean="0"/>
          </a:p>
          <a:p>
            <a:r>
              <a:rPr lang="en-US" sz="2400" dirty="0" smtClean="0"/>
              <a:t>from PIL import Image</a:t>
            </a:r>
          </a:p>
          <a:p>
            <a:r>
              <a:rPr lang="en-US" sz="2400" dirty="0" smtClean="0"/>
              <a:t>image = </a:t>
            </a:r>
            <a:r>
              <a:rPr lang="en-US" sz="2400" dirty="0" err="1" smtClean="0"/>
              <a:t>Image.open</a:t>
            </a:r>
            <a:r>
              <a:rPr lang="en-US" sz="2400" dirty="0" smtClean="0"/>
              <a:t>('img4.jpg')</a:t>
            </a:r>
          </a:p>
          <a:p>
            <a:r>
              <a:rPr lang="en-US" sz="2400" dirty="0" smtClean="0"/>
              <a:t>logo = </a:t>
            </a:r>
            <a:r>
              <a:rPr lang="en-US" sz="2400" dirty="0" err="1" smtClean="0"/>
              <a:t>Image.open</a:t>
            </a:r>
            <a:r>
              <a:rPr lang="en-US" sz="2400" dirty="0" smtClean="0"/>
              <a:t>('logo.jpg')</a:t>
            </a:r>
          </a:p>
          <a:p>
            <a:r>
              <a:rPr lang="en-US" sz="2400" dirty="0" err="1" smtClean="0"/>
              <a:t>image_copy</a:t>
            </a:r>
            <a:r>
              <a:rPr lang="en-US" sz="2400" dirty="0" smtClean="0"/>
              <a:t> = </a:t>
            </a:r>
            <a:r>
              <a:rPr lang="en-US" sz="2400" dirty="0" err="1" smtClean="0"/>
              <a:t>image.copy</a:t>
            </a:r>
            <a:r>
              <a:rPr lang="en-US" sz="2400" dirty="0" smtClean="0"/>
              <a:t>()</a:t>
            </a:r>
          </a:p>
          <a:p>
            <a:r>
              <a:rPr lang="en-US" sz="2400" dirty="0" smtClean="0"/>
              <a:t>position = ((</a:t>
            </a:r>
            <a:r>
              <a:rPr lang="en-US" sz="2400" dirty="0" err="1" smtClean="0"/>
              <a:t>image_copy.width</a:t>
            </a:r>
            <a:r>
              <a:rPr lang="en-US" sz="2400" dirty="0" smtClean="0"/>
              <a:t> - </a:t>
            </a:r>
            <a:r>
              <a:rPr lang="en-US" sz="2400" dirty="0" err="1" smtClean="0"/>
              <a:t>logo.width</a:t>
            </a:r>
            <a:r>
              <a:rPr lang="en-US" sz="2400" dirty="0" smtClean="0"/>
              <a:t>), (</a:t>
            </a:r>
            <a:r>
              <a:rPr lang="en-US" sz="2400" dirty="0" err="1" smtClean="0"/>
              <a:t>image_copy.height</a:t>
            </a:r>
            <a:r>
              <a:rPr lang="en-US" sz="2400" dirty="0" smtClean="0"/>
              <a:t> - </a:t>
            </a:r>
            <a:r>
              <a:rPr lang="en-US" sz="2400" dirty="0" err="1" smtClean="0"/>
              <a:t>logo.height</a:t>
            </a:r>
            <a:r>
              <a:rPr lang="en-US" sz="2400" dirty="0" smtClean="0"/>
              <a:t>))</a:t>
            </a:r>
          </a:p>
          <a:p>
            <a:r>
              <a:rPr lang="en-US" sz="2400" dirty="0" err="1" smtClean="0"/>
              <a:t>image_copy.paste</a:t>
            </a:r>
            <a:r>
              <a:rPr lang="en-US" sz="2400" dirty="0" smtClean="0"/>
              <a:t>(logo, position)</a:t>
            </a:r>
          </a:p>
          <a:p>
            <a:r>
              <a:rPr lang="en-US" sz="2400" dirty="0" err="1" smtClean="0"/>
              <a:t>image_copy.save</a:t>
            </a:r>
            <a:r>
              <a:rPr lang="en-US" sz="2400" dirty="0" smtClean="0"/>
              <a:t>('pasted_image.jpg')</a:t>
            </a:r>
          </a:p>
          <a:p>
            <a:r>
              <a:rPr lang="en-US" sz="2400" dirty="0" err="1" smtClean="0"/>
              <a:t>image_copy.show</a:t>
            </a:r>
            <a:r>
              <a:rPr lang="en-US" sz="2400" dirty="0" smtClean="0"/>
              <a:t>()</a:t>
            </a: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304800"/>
            <a:ext cx="8229600" cy="7017306"/>
          </a:xfrm>
          <a:prstGeom prst="rect">
            <a:avLst/>
          </a:prstGeom>
          <a:noFill/>
        </p:spPr>
        <p:txBody>
          <a:bodyPr wrap="square" rtlCol="0">
            <a:spAutoFit/>
          </a:bodyPr>
          <a:lstStyle/>
          <a:p>
            <a:pPr algn="ctr"/>
            <a:r>
              <a:rPr lang="en-US" sz="2400" b="1" dirty="0"/>
              <a:t>Rotating Images</a:t>
            </a:r>
          </a:p>
          <a:p>
            <a:r>
              <a:rPr lang="en-US" sz="2400" dirty="0"/>
              <a:t>You can rotate images with Pillow using the rotate()method. This takes an integer or float argument representing the degrees to rotate an image and returns a new Image object of the rotated image. The rotation is done counterclockwise.</a:t>
            </a:r>
          </a:p>
          <a:p>
            <a:endParaRPr lang="en-IN" sz="2400" dirty="0" smtClean="0"/>
          </a:p>
          <a:p>
            <a:r>
              <a:rPr lang="en-US" sz="2400" dirty="0" smtClean="0"/>
              <a:t>from PIL import Image</a:t>
            </a:r>
          </a:p>
          <a:p>
            <a:r>
              <a:rPr lang="en-US" sz="2400" dirty="0" smtClean="0"/>
              <a:t>image = </a:t>
            </a:r>
            <a:r>
              <a:rPr lang="en-US" sz="2400" dirty="0" err="1" smtClean="0"/>
              <a:t>Image.open</a:t>
            </a:r>
            <a:r>
              <a:rPr lang="en-US" sz="2400" dirty="0" smtClean="0"/>
              <a:t>('img8.jpg')</a:t>
            </a:r>
          </a:p>
          <a:p>
            <a:endParaRPr lang="en-US" sz="2400" dirty="0" smtClean="0"/>
          </a:p>
          <a:p>
            <a:r>
              <a:rPr lang="en-US" sz="2400" dirty="0" smtClean="0"/>
              <a:t>image_rot_90 = </a:t>
            </a:r>
            <a:r>
              <a:rPr lang="en-US" sz="2400" dirty="0" err="1" smtClean="0"/>
              <a:t>image.rotate</a:t>
            </a:r>
            <a:r>
              <a:rPr lang="en-US" sz="2400" dirty="0" smtClean="0"/>
              <a:t>(90)</a:t>
            </a:r>
          </a:p>
          <a:p>
            <a:r>
              <a:rPr lang="en-US" sz="2400" dirty="0" smtClean="0"/>
              <a:t>image_rot_90.save('image_rot_90.jpg')</a:t>
            </a:r>
          </a:p>
          <a:p>
            <a:endParaRPr lang="en-US" sz="2400" dirty="0" smtClean="0"/>
          </a:p>
          <a:p>
            <a:r>
              <a:rPr lang="en-US" sz="2400" dirty="0" smtClean="0"/>
              <a:t>image_rot_180 = </a:t>
            </a:r>
            <a:r>
              <a:rPr lang="en-US" sz="2400" dirty="0" err="1" smtClean="0"/>
              <a:t>image.rotate</a:t>
            </a:r>
            <a:r>
              <a:rPr lang="en-US" sz="2400" dirty="0" smtClean="0"/>
              <a:t>(180)</a:t>
            </a:r>
          </a:p>
          <a:p>
            <a:r>
              <a:rPr lang="en-US" sz="2400" dirty="0" smtClean="0"/>
              <a:t>image_rot_180.save('image_rot_180.jpg')</a:t>
            </a:r>
          </a:p>
          <a:p>
            <a:endParaRPr lang="en-IN" sz="2400" dirty="0" smtClean="0"/>
          </a:p>
          <a:p>
            <a:r>
              <a:rPr lang="en-US" sz="2400" dirty="0" smtClean="0"/>
              <a:t>image_rot_18 = </a:t>
            </a:r>
            <a:r>
              <a:rPr lang="en-US" sz="2400" dirty="0" err="1" smtClean="0"/>
              <a:t>image.rotate</a:t>
            </a:r>
            <a:r>
              <a:rPr lang="en-US" sz="2400" dirty="0" smtClean="0"/>
              <a:t>(18)</a:t>
            </a:r>
          </a:p>
          <a:p>
            <a:r>
              <a:rPr lang="en-US" sz="2400" dirty="0" smtClean="0"/>
              <a:t>image_rot_18.save('image_rot_18.jpg')</a:t>
            </a:r>
          </a:p>
          <a:p>
            <a:endParaRPr lang="en-US" sz="2400" dirty="0" smtClean="0"/>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04800" y="381000"/>
            <a:ext cx="8077200" cy="5170646"/>
          </a:xfrm>
          <a:prstGeom prst="rect">
            <a:avLst/>
          </a:prstGeom>
          <a:noFill/>
        </p:spPr>
        <p:txBody>
          <a:bodyPr wrap="square" rtlCol="0">
            <a:spAutoFit/>
          </a:bodyPr>
          <a:lstStyle/>
          <a:p>
            <a:pPr algn="ctr"/>
            <a:r>
              <a:rPr lang="en-US" sz="2400" b="1" dirty="0"/>
              <a:t>Flipping Images</a:t>
            </a:r>
          </a:p>
          <a:p>
            <a:pPr algn="just"/>
            <a:r>
              <a:rPr lang="en-US" sz="2400" dirty="0"/>
              <a:t>You can also flip images to get their mirror version. This is done with the transpose() function. It takes one of the following options: </a:t>
            </a:r>
            <a:r>
              <a:rPr lang="en-US" sz="2400" dirty="0" err="1"/>
              <a:t>PIL.Image.FLIP_LEFT_RIGHT</a:t>
            </a:r>
            <a:r>
              <a:rPr lang="en-US" sz="2400" dirty="0"/>
              <a:t>, </a:t>
            </a:r>
            <a:r>
              <a:rPr lang="en-US" sz="2400" dirty="0" err="1"/>
              <a:t>PIL.Image.FLIP_TOP</a:t>
            </a:r>
            <a:r>
              <a:rPr lang="en-US" sz="2400" dirty="0" smtClean="0"/>
              <a:t>_</a:t>
            </a:r>
          </a:p>
          <a:p>
            <a:pPr algn="just"/>
            <a:r>
              <a:rPr lang="en-US" sz="2400" dirty="0" smtClean="0"/>
              <a:t>BOTTOM</a:t>
            </a:r>
            <a:r>
              <a:rPr lang="en-US" sz="2400" dirty="0"/>
              <a:t>, PIL.Image.ROTATE_90, PIL.Image.ROTATE_180, PIL.Image.ROTATE_270 or </a:t>
            </a:r>
            <a:r>
              <a:rPr lang="en-US" sz="2400" dirty="0" err="1"/>
              <a:t>PIL.Image.TRANSPOSE</a:t>
            </a:r>
            <a:r>
              <a:rPr lang="en-US" sz="2400" dirty="0" smtClean="0"/>
              <a:t>.</a:t>
            </a:r>
          </a:p>
          <a:p>
            <a:endParaRPr lang="en-IN" sz="2400" dirty="0"/>
          </a:p>
          <a:p>
            <a:r>
              <a:rPr lang="en-US" sz="2400" dirty="0" smtClean="0"/>
              <a:t>from PIL import Image</a:t>
            </a:r>
          </a:p>
          <a:p>
            <a:r>
              <a:rPr lang="en-US" sz="2400" dirty="0" smtClean="0"/>
              <a:t>image = </a:t>
            </a:r>
            <a:r>
              <a:rPr lang="en-US" sz="2400" dirty="0" err="1" smtClean="0"/>
              <a:t>Image.open</a:t>
            </a:r>
            <a:r>
              <a:rPr lang="en-US" sz="2400" dirty="0" smtClean="0"/>
              <a:t>('img5.jpg')</a:t>
            </a:r>
          </a:p>
          <a:p>
            <a:endParaRPr lang="en-US" sz="2400" dirty="0" smtClean="0"/>
          </a:p>
          <a:p>
            <a:r>
              <a:rPr lang="en-US" sz="2400" dirty="0" err="1" smtClean="0"/>
              <a:t>image_flip</a:t>
            </a:r>
            <a:r>
              <a:rPr lang="en-US" sz="2400" dirty="0" smtClean="0"/>
              <a:t> = </a:t>
            </a:r>
            <a:r>
              <a:rPr lang="en-US" sz="2400" dirty="0" err="1" smtClean="0"/>
              <a:t>image.transpose</a:t>
            </a:r>
            <a:r>
              <a:rPr lang="en-US" sz="2400" dirty="0" smtClean="0"/>
              <a:t>(</a:t>
            </a:r>
            <a:r>
              <a:rPr lang="en-US" sz="2400" dirty="0" err="1" smtClean="0"/>
              <a:t>Image.FLIP_LEFT_RIGHT</a:t>
            </a:r>
            <a:r>
              <a:rPr lang="en-US" sz="2400" dirty="0" smtClean="0"/>
              <a:t>)</a:t>
            </a:r>
          </a:p>
          <a:p>
            <a:r>
              <a:rPr lang="en-US" sz="2400" dirty="0" err="1" smtClean="0"/>
              <a:t>image_flip.save</a:t>
            </a:r>
            <a:r>
              <a:rPr lang="en-US" sz="2400" dirty="0" smtClean="0"/>
              <a:t>('image_flip.jpg')</a:t>
            </a:r>
          </a:p>
          <a:p>
            <a:endParaRPr lang="en-US" sz="2400" dirty="0"/>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381000"/>
            <a:ext cx="8153400" cy="5170646"/>
          </a:xfrm>
          <a:prstGeom prst="rect">
            <a:avLst/>
          </a:prstGeom>
          <a:noFill/>
        </p:spPr>
        <p:txBody>
          <a:bodyPr wrap="square" rtlCol="0">
            <a:spAutoFit/>
          </a:bodyPr>
          <a:lstStyle/>
          <a:p>
            <a:pPr algn="ctr"/>
            <a:r>
              <a:rPr lang="en-US" sz="2400" b="1" dirty="0"/>
              <a:t>Drawing on Images</a:t>
            </a:r>
          </a:p>
          <a:p>
            <a:r>
              <a:rPr lang="en-US" sz="2400" dirty="0"/>
              <a:t>With Pillow, you can also draw on an image using the </a:t>
            </a:r>
            <a:r>
              <a:rPr lang="en-US" sz="2400" dirty="0" err="1">
                <a:hlinkClick r:id="rId2"/>
              </a:rPr>
              <a:t>ImageDraw</a:t>
            </a:r>
            <a:r>
              <a:rPr lang="en-US" sz="2400" dirty="0" err="1"/>
              <a:t>module</a:t>
            </a:r>
            <a:r>
              <a:rPr lang="en-US" sz="2400" dirty="0"/>
              <a:t>. You can draw lines, points, ellipses, rectangles, arcs, bitmaps, chords, </a:t>
            </a:r>
            <a:r>
              <a:rPr lang="en-US" sz="2400" dirty="0" err="1"/>
              <a:t>pieslices</a:t>
            </a:r>
            <a:r>
              <a:rPr lang="en-US" sz="2400" dirty="0"/>
              <a:t>, polygons, shapes and text.</a:t>
            </a:r>
          </a:p>
          <a:p>
            <a:endParaRPr lang="en-IN" sz="2400" dirty="0" smtClean="0"/>
          </a:p>
          <a:p>
            <a:r>
              <a:rPr lang="en-US" sz="2400" dirty="0" smtClean="0"/>
              <a:t>from PIL import Image, </a:t>
            </a:r>
            <a:r>
              <a:rPr lang="en-US" sz="2400" dirty="0" err="1" smtClean="0"/>
              <a:t>ImageDraw</a:t>
            </a:r>
            <a:endParaRPr lang="en-US" sz="2400" dirty="0" smtClean="0"/>
          </a:p>
          <a:p>
            <a:endParaRPr lang="en-US" sz="2400" dirty="0" smtClean="0"/>
          </a:p>
          <a:p>
            <a:r>
              <a:rPr lang="en-US" sz="2400" dirty="0" err="1" smtClean="0"/>
              <a:t>blank_image</a:t>
            </a:r>
            <a:r>
              <a:rPr lang="en-US" sz="2400" dirty="0" smtClean="0"/>
              <a:t> = </a:t>
            </a:r>
            <a:r>
              <a:rPr lang="en-US" sz="2400" dirty="0" err="1" smtClean="0"/>
              <a:t>Image.new</a:t>
            </a:r>
            <a:r>
              <a:rPr lang="en-US" sz="2400" dirty="0" smtClean="0"/>
              <a:t>('RGB', (400, 300), 'white')</a:t>
            </a:r>
          </a:p>
          <a:p>
            <a:r>
              <a:rPr lang="en-US" sz="2400" dirty="0" err="1" smtClean="0"/>
              <a:t>img_draw</a:t>
            </a:r>
            <a:r>
              <a:rPr lang="en-US" sz="2400" dirty="0" smtClean="0"/>
              <a:t> = </a:t>
            </a:r>
            <a:r>
              <a:rPr lang="en-US" sz="2400" dirty="0" err="1" smtClean="0"/>
              <a:t>ImageDraw.Draw</a:t>
            </a:r>
            <a:r>
              <a:rPr lang="en-US" sz="2400" dirty="0" smtClean="0"/>
              <a:t>(</a:t>
            </a:r>
            <a:r>
              <a:rPr lang="en-US" sz="2400" dirty="0" err="1" smtClean="0"/>
              <a:t>blank_image</a:t>
            </a:r>
            <a:r>
              <a:rPr lang="en-US" sz="2400" dirty="0" smtClean="0"/>
              <a:t>)</a:t>
            </a:r>
          </a:p>
          <a:p>
            <a:r>
              <a:rPr lang="en-US" sz="2400" dirty="0" err="1" smtClean="0"/>
              <a:t>img_draw.rectangle</a:t>
            </a:r>
            <a:r>
              <a:rPr lang="en-US" sz="2400" dirty="0" smtClean="0"/>
              <a:t>((70, 50, 270, 200), outline='red', fill='blue')</a:t>
            </a:r>
          </a:p>
          <a:p>
            <a:r>
              <a:rPr lang="en-US" sz="2400" dirty="0" err="1" smtClean="0"/>
              <a:t>img_draw.text</a:t>
            </a:r>
            <a:r>
              <a:rPr lang="en-US" sz="2400" dirty="0" smtClean="0"/>
              <a:t>((70, 250), 'Hello World', fill='green')</a:t>
            </a:r>
          </a:p>
          <a:p>
            <a:r>
              <a:rPr lang="en-US" sz="2400" dirty="0" err="1" smtClean="0"/>
              <a:t>blank_image.save</a:t>
            </a:r>
            <a:r>
              <a:rPr lang="en-US" sz="2400" dirty="0" smtClean="0"/>
              <a:t>('drawn_image.jpg')</a:t>
            </a:r>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304800"/>
            <a:ext cx="8458200" cy="4524315"/>
          </a:xfrm>
          <a:prstGeom prst="rect">
            <a:avLst/>
          </a:prstGeom>
          <a:noFill/>
        </p:spPr>
        <p:txBody>
          <a:bodyPr wrap="square" rtlCol="0">
            <a:spAutoFit/>
          </a:bodyPr>
          <a:lstStyle/>
          <a:p>
            <a:pPr algn="ctr"/>
            <a:r>
              <a:rPr lang="en-US" sz="2400" b="1" dirty="0"/>
              <a:t>Color Transforms</a:t>
            </a:r>
          </a:p>
          <a:p>
            <a:r>
              <a:rPr lang="en-US" sz="2400" dirty="0"/>
              <a:t>The Pillow library enables you to convert images between different pixel representations using the convert() method. It supports conversions between L (</a:t>
            </a:r>
            <a:r>
              <a:rPr lang="en-US" sz="2400" dirty="0" err="1"/>
              <a:t>greyscale</a:t>
            </a:r>
            <a:r>
              <a:rPr lang="en-US" sz="2400" dirty="0"/>
              <a:t>), RGB and CMYK modes.</a:t>
            </a:r>
          </a:p>
          <a:p>
            <a:endParaRPr lang="en-IN" sz="2400" dirty="0" smtClean="0"/>
          </a:p>
          <a:p>
            <a:r>
              <a:rPr lang="en-US" sz="2400" dirty="0" smtClean="0"/>
              <a:t>from PIL import Image</a:t>
            </a:r>
          </a:p>
          <a:p>
            <a:r>
              <a:rPr lang="en-US" sz="2400" dirty="0" smtClean="0"/>
              <a:t>image = </a:t>
            </a:r>
            <a:r>
              <a:rPr lang="en-US" sz="2400" dirty="0" err="1" smtClean="0"/>
              <a:t>Image.open</a:t>
            </a:r>
            <a:r>
              <a:rPr lang="en-US" sz="2400" dirty="0" smtClean="0"/>
              <a:t>('img5.jpg')</a:t>
            </a:r>
          </a:p>
          <a:p>
            <a:endParaRPr lang="en-US" sz="2400" dirty="0" smtClean="0"/>
          </a:p>
          <a:p>
            <a:r>
              <a:rPr lang="en-US" sz="2400" dirty="0" err="1" smtClean="0"/>
              <a:t>greyscale_image</a:t>
            </a:r>
            <a:r>
              <a:rPr lang="en-US" sz="2400" dirty="0" smtClean="0"/>
              <a:t> = </a:t>
            </a:r>
            <a:r>
              <a:rPr lang="en-US" sz="2400" dirty="0" err="1" smtClean="0"/>
              <a:t>image.convert</a:t>
            </a:r>
            <a:r>
              <a:rPr lang="en-US" sz="2400" dirty="0" smtClean="0"/>
              <a:t>('L')</a:t>
            </a:r>
          </a:p>
          <a:p>
            <a:r>
              <a:rPr lang="en-US" sz="2400" dirty="0" err="1" smtClean="0"/>
              <a:t>greyscale_image.save</a:t>
            </a:r>
            <a:r>
              <a:rPr lang="en-US" sz="2400" dirty="0" smtClean="0"/>
              <a:t>('greyscale_image.jpg')</a:t>
            </a:r>
          </a:p>
          <a:p>
            <a:endParaRPr lang="en-US" sz="24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304800"/>
            <a:ext cx="8382000" cy="5632311"/>
          </a:xfrm>
          <a:prstGeom prst="rect">
            <a:avLst/>
          </a:prstGeom>
          <a:noFill/>
        </p:spPr>
        <p:txBody>
          <a:bodyPr wrap="square" rtlCol="0">
            <a:spAutoFit/>
          </a:bodyPr>
          <a:lstStyle/>
          <a:p>
            <a:pPr algn="ctr"/>
            <a:r>
              <a:rPr lang="en-US" sz="2400" b="1" dirty="0"/>
              <a:t>blend() method</a:t>
            </a:r>
          </a:p>
          <a:p>
            <a:r>
              <a:rPr lang="en-US" sz="2400" dirty="0"/>
              <a:t>PIL is the Python Imaging Library which provides the python interpreter with image editing capabilities. </a:t>
            </a:r>
            <a:r>
              <a:rPr lang="en-US" sz="2400" b="1" dirty="0" err="1"/>
              <a:t>PIL.Image.blend</a:t>
            </a:r>
            <a:r>
              <a:rPr lang="en-US" sz="2400" b="1" dirty="0"/>
              <a:t>()</a:t>
            </a:r>
            <a:r>
              <a:rPr lang="en-US" sz="2400" dirty="0"/>
              <a:t> method creates a new image by interpolating between two input images, using a constant alpha</a:t>
            </a:r>
            <a:r>
              <a:rPr lang="en-US" sz="2400" dirty="0" smtClean="0"/>
              <a:t>.</a:t>
            </a:r>
          </a:p>
          <a:p>
            <a:endParaRPr lang="en-IN" sz="2400" dirty="0" smtClean="0"/>
          </a:p>
          <a:p>
            <a:r>
              <a:rPr lang="en-IN" sz="2400" dirty="0" smtClean="0"/>
              <a:t>from PIL import Image</a:t>
            </a:r>
          </a:p>
          <a:p>
            <a:r>
              <a:rPr lang="en-IN" sz="2400" dirty="0" smtClean="0"/>
              <a:t>img1=</a:t>
            </a:r>
            <a:r>
              <a:rPr lang="en-IN" sz="2400" dirty="0" err="1" smtClean="0"/>
              <a:t>Image.open</a:t>
            </a:r>
            <a:r>
              <a:rPr lang="en-IN" sz="2400" dirty="0" smtClean="0"/>
              <a:t>("img3.jpg")</a:t>
            </a:r>
          </a:p>
          <a:p>
            <a:r>
              <a:rPr lang="en-IN" sz="2400" dirty="0" smtClean="0"/>
              <a:t>img2=</a:t>
            </a:r>
            <a:r>
              <a:rPr lang="en-IN" sz="2400" dirty="0" err="1" smtClean="0"/>
              <a:t>Image.open</a:t>
            </a:r>
            <a:r>
              <a:rPr lang="en-IN" sz="2400" dirty="0" smtClean="0"/>
              <a:t>("img4.jpg")</a:t>
            </a:r>
          </a:p>
          <a:p>
            <a:r>
              <a:rPr lang="en-IN" sz="2400" dirty="0" smtClean="0"/>
              <a:t>img3=img1.resize((140,100),</a:t>
            </a:r>
            <a:r>
              <a:rPr lang="en-IN" sz="2400" dirty="0" err="1" smtClean="0"/>
              <a:t>Image.ANTIALIAS</a:t>
            </a:r>
            <a:r>
              <a:rPr lang="en-IN" sz="2400" dirty="0" smtClean="0"/>
              <a:t>)</a:t>
            </a:r>
          </a:p>
          <a:p>
            <a:r>
              <a:rPr lang="en-IN" sz="2400" dirty="0" smtClean="0"/>
              <a:t>img4=img2.resize((140,100),</a:t>
            </a:r>
            <a:r>
              <a:rPr lang="en-IN" sz="2400" dirty="0" err="1" smtClean="0"/>
              <a:t>Image.ANTIALIAS</a:t>
            </a:r>
            <a:r>
              <a:rPr lang="en-IN" sz="2400" dirty="0" smtClean="0"/>
              <a:t>)</a:t>
            </a:r>
          </a:p>
          <a:p>
            <a:r>
              <a:rPr lang="en-IN" sz="2400" dirty="0" err="1" smtClean="0"/>
              <a:t>img_blend</a:t>
            </a:r>
            <a:r>
              <a:rPr lang="en-IN" sz="2400" dirty="0" smtClean="0"/>
              <a:t>=</a:t>
            </a:r>
            <a:r>
              <a:rPr lang="en-IN" sz="2400" dirty="0" err="1" smtClean="0"/>
              <a:t>Image.blend</a:t>
            </a:r>
            <a:r>
              <a:rPr lang="en-IN" sz="2400" dirty="0" smtClean="0"/>
              <a:t>(img3,img4,0.5)</a:t>
            </a:r>
          </a:p>
          <a:p>
            <a:r>
              <a:rPr lang="en-IN" sz="2400" dirty="0" err="1" smtClean="0"/>
              <a:t>img_blend.show</a:t>
            </a:r>
            <a:r>
              <a:rPr lang="en-IN" sz="2400" dirty="0" smtClean="0"/>
              <a:t>()</a:t>
            </a:r>
          </a:p>
          <a:p>
            <a:endParaRPr lang="en-IN" sz="2400" dirty="0" smtClean="0"/>
          </a:p>
          <a:p>
            <a:endParaRPr lang="en-US" sz="2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Images processing in Python with Pillow</a:t>
            </a:r>
            <a:endParaRPr lang="en-US" b="1" dirty="0"/>
          </a:p>
        </p:txBody>
      </p:sp>
      <p:sp>
        <p:nvSpPr>
          <p:cNvPr id="3" name="Content Placeholder 2"/>
          <p:cNvSpPr>
            <a:spLocks noGrp="1"/>
          </p:cNvSpPr>
          <p:nvPr>
            <p:ph sz="quarter" idx="1"/>
          </p:nvPr>
        </p:nvSpPr>
        <p:spPr/>
        <p:txBody>
          <a:bodyPr>
            <a:normAutofit/>
          </a:bodyPr>
          <a:lstStyle/>
          <a:p>
            <a:r>
              <a:rPr lang="en-IN" dirty="0" smtClean="0"/>
              <a:t>Python Imaging Library(PIL).</a:t>
            </a:r>
          </a:p>
          <a:p>
            <a:r>
              <a:rPr lang="en-IN" dirty="0" smtClean="0"/>
              <a:t>PIL is a library that offers several standard procedures for manipulating images. It’s a powerful library.</a:t>
            </a:r>
          </a:p>
          <a:p>
            <a:r>
              <a:rPr lang="en-IN" dirty="0" smtClean="0"/>
              <a:t>It supports images like PNG,JPEG,PPM,GIF,TIFF and BMP.</a:t>
            </a:r>
          </a:p>
          <a:p>
            <a:r>
              <a:rPr lang="en-IN" dirty="0" smtClean="0"/>
              <a:t>Perform operations on images such as cropping, resizing, adding test to images, rotating, </a:t>
            </a:r>
            <a:r>
              <a:rPr lang="en-IN" dirty="0" err="1" smtClean="0"/>
              <a:t>greyscaling</a:t>
            </a:r>
            <a:r>
              <a:rPr lang="en-IN" dirty="0" smtClean="0"/>
              <a:t>, etc using this library.</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81000" y="304800"/>
            <a:ext cx="8305800" cy="6555641"/>
          </a:xfrm>
          <a:prstGeom prst="rect">
            <a:avLst/>
          </a:prstGeom>
          <a:noFill/>
        </p:spPr>
        <p:txBody>
          <a:bodyPr wrap="square" rtlCol="0">
            <a:spAutoFit/>
          </a:bodyPr>
          <a:lstStyle/>
          <a:p>
            <a:r>
              <a:rPr lang="en-IN" sz="2800" dirty="0" smtClean="0"/>
              <a:t>Pillow &lt; 2.0.0 supports Python versions 2.4,2.5,2.6,2.7</a:t>
            </a:r>
          </a:p>
          <a:p>
            <a:r>
              <a:rPr lang="en-IN" sz="2800" dirty="0" smtClean="0"/>
              <a:t>Pillow&gt;=2.0.0 supports Python versions 2.6,2.7,3.2,3.3, 3.4,3.5</a:t>
            </a:r>
          </a:p>
          <a:p>
            <a:endParaRPr lang="en-IN" sz="2800" dirty="0"/>
          </a:p>
          <a:p>
            <a:r>
              <a:rPr lang="en-IN" sz="2800" b="1" dirty="0" smtClean="0"/>
              <a:t>Basic Installation</a:t>
            </a:r>
          </a:p>
          <a:p>
            <a:r>
              <a:rPr lang="en-IN" sz="2800" dirty="0" smtClean="0"/>
              <a:t>Installations require building from source as detailed below</a:t>
            </a:r>
            <a:endParaRPr lang="en-IN" sz="2800" dirty="0"/>
          </a:p>
          <a:p>
            <a:r>
              <a:rPr lang="en-IN" sz="2800" dirty="0" smtClean="0"/>
              <a:t>Install Pillow with pip:</a:t>
            </a:r>
          </a:p>
          <a:p>
            <a:r>
              <a:rPr lang="en-IN" sz="2800" dirty="0" smtClean="0"/>
              <a:t>C:\&gt; pip install pillow</a:t>
            </a:r>
          </a:p>
          <a:p>
            <a:endParaRPr lang="en-IN" sz="2800" dirty="0"/>
          </a:p>
          <a:p>
            <a:r>
              <a:rPr lang="en-IN" sz="2800" b="1" dirty="0" smtClean="0"/>
              <a:t>Band:</a:t>
            </a:r>
          </a:p>
          <a:p>
            <a:pPr>
              <a:buFont typeface="Wingdings" pitchFamily="2" charset="2"/>
              <a:buChar char="v"/>
            </a:pPr>
            <a:r>
              <a:rPr lang="en-IN" sz="2800" dirty="0" smtClean="0"/>
              <a:t>An image band is a set of values, one per value pixel.</a:t>
            </a:r>
          </a:p>
          <a:p>
            <a:pPr>
              <a:buFont typeface="Wingdings" pitchFamily="2" charset="2"/>
              <a:buChar char="v"/>
            </a:pPr>
            <a:r>
              <a:rPr lang="en-IN" sz="2800" dirty="0" smtClean="0"/>
              <a:t>Monochrome or </a:t>
            </a:r>
            <a:r>
              <a:rPr lang="en-IN" sz="2800" dirty="0" err="1" smtClean="0"/>
              <a:t>grayscale</a:t>
            </a:r>
            <a:r>
              <a:rPr lang="en-IN" sz="2800" dirty="0" smtClean="0"/>
              <a:t> images have one band.</a:t>
            </a:r>
          </a:p>
          <a:p>
            <a:pPr>
              <a:buFont typeface="Wingdings" pitchFamily="2" charset="2"/>
              <a:buChar char="v"/>
            </a:pPr>
            <a:r>
              <a:rPr lang="en-IN" sz="2800" dirty="0" err="1" smtClean="0"/>
              <a:t>Color</a:t>
            </a:r>
            <a:r>
              <a:rPr lang="en-IN" sz="2800" dirty="0" smtClean="0"/>
              <a:t> images in the RGB system have three bands.</a:t>
            </a:r>
          </a:p>
          <a:p>
            <a:pPr>
              <a:buFont typeface="Wingdings" pitchFamily="2" charset="2"/>
              <a:buChar char="v"/>
            </a:pPr>
            <a:r>
              <a:rPr lang="en-IN" sz="2800" dirty="0" err="1" smtClean="0"/>
              <a:t>Cmyk</a:t>
            </a:r>
            <a:r>
              <a:rPr lang="en-IN" sz="2800" dirty="0" smtClean="0"/>
              <a:t> images have four, and so on.</a:t>
            </a:r>
            <a:endParaRPr lang="en-US" sz="2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t>The Image Object</a:t>
            </a:r>
            <a:endParaRPr lang="en-US" dirty="0"/>
          </a:p>
        </p:txBody>
      </p:sp>
      <p:sp>
        <p:nvSpPr>
          <p:cNvPr id="4" name="Content Placeholder 3"/>
          <p:cNvSpPr>
            <a:spLocks noGrp="1"/>
          </p:cNvSpPr>
          <p:nvPr>
            <p:ph sz="quarter" idx="1"/>
          </p:nvPr>
        </p:nvSpPr>
        <p:spPr/>
        <p:txBody>
          <a:bodyPr>
            <a:normAutofit/>
          </a:bodyPr>
          <a:lstStyle/>
          <a:p>
            <a:pPr>
              <a:buNone/>
            </a:pPr>
            <a:r>
              <a:rPr lang="en-IN" dirty="0" smtClean="0"/>
              <a:t>To load an image from a file – open()</a:t>
            </a:r>
          </a:p>
          <a:p>
            <a:pPr>
              <a:buNone/>
            </a:pPr>
            <a:endParaRPr lang="en-IN" dirty="0"/>
          </a:p>
          <a:p>
            <a:pPr>
              <a:buNone/>
            </a:pPr>
            <a:r>
              <a:rPr lang="en-IN" b="1" dirty="0" smtClean="0"/>
              <a:t>Open function:</a:t>
            </a:r>
          </a:p>
          <a:p>
            <a:pPr>
              <a:buNone/>
            </a:pPr>
            <a:r>
              <a:rPr lang="en-IN" dirty="0" err="1" smtClean="0"/>
              <a:t>Image.open</a:t>
            </a:r>
            <a:r>
              <a:rPr lang="en-IN" dirty="0" smtClean="0"/>
              <a:t>(file)</a:t>
            </a:r>
          </a:p>
          <a:p>
            <a:pPr>
              <a:buNone/>
            </a:pPr>
            <a:r>
              <a:rPr lang="en-IN" dirty="0" err="1" smtClean="0"/>
              <a:t>Image.open</a:t>
            </a:r>
            <a:r>
              <a:rPr lang="en-IN" dirty="0" smtClean="0"/>
              <a:t>(</a:t>
            </a:r>
            <a:r>
              <a:rPr lang="en-IN" dirty="0" err="1" smtClean="0"/>
              <a:t>file,mode</a:t>
            </a:r>
            <a:r>
              <a:rPr lang="en-IN" dirty="0" smtClean="0"/>
              <a:t>)</a:t>
            </a:r>
          </a:p>
          <a:p>
            <a:pPr>
              <a:buNone/>
            </a:pPr>
            <a:endParaRPr lang="en-IN" dirty="0"/>
          </a:p>
          <a:p>
            <a:pPr>
              <a:buNone/>
            </a:pPr>
            <a:r>
              <a:rPr lang="en-US" dirty="0" smtClean="0"/>
              <a:t>from PIL import Image</a:t>
            </a:r>
          </a:p>
          <a:p>
            <a:pPr>
              <a:buNone/>
            </a:pPr>
            <a:r>
              <a:rPr lang="en-US" dirty="0" smtClean="0"/>
              <a:t>image=</a:t>
            </a:r>
            <a:r>
              <a:rPr lang="en-US" dirty="0" err="1" smtClean="0"/>
              <a:t>Image.open</a:t>
            </a:r>
            <a:r>
              <a:rPr lang="en-US" dirty="0" smtClean="0"/>
              <a:t>("img1.jpg")</a:t>
            </a:r>
          </a:p>
          <a:p>
            <a:pPr>
              <a:buNone/>
            </a:pPr>
            <a:r>
              <a:rPr lang="en-US" dirty="0" err="1" smtClean="0"/>
              <a:t>image.show</a:t>
            </a:r>
            <a:r>
              <a:rPr lang="en-US" dirty="0" smtClean="0"/>
              <a:t>()</a:t>
            </a:r>
          </a:p>
          <a:p>
            <a:pPr>
              <a:buNone/>
            </a:pP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609600"/>
          </a:xfrm>
        </p:spPr>
        <p:txBody>
          <a:bodyPr>
            <a:noAutofit/>
          </a:bodyPr>
          <a:lstStyle/>
          <a:p>
            <a:pPr algn="ctr"/>
            <a:r>
              <a:rPr lang="en-IN" sz="2000" b="1" dirty="0" smtClean="0"/>
              <a:t>Modes:</a:t>
            </a:r>
            <a:r>
              <a:rPr lang="en-IN" sz="2000" dirty="0" smtClean="0"/>
              <a:t> The mode of an image describes the way it represents </a:t>
            </a:r>
            <a:r>
              <a:rPr lang="en-IN" sz="2000" dirty="0" err="1" smtClean="0"/>
              <a:t>colors</a:t>
            </a:r>
            <a:r>
              <a:rPr lang="en-IN" sz="2000" dirty="0" smtClean="0"/>
              <a:t>. Each mode is represented by a string:</a:t>
            </a:r>
            <a:endParaRPr lang="en-US" sz="2000" dirty="0"/>
          </a:p>
        </p:txBody>
      </p:sp>
      <p:graphicFrame>
        <p:nvGraphicFramePr>
          <p:cNvPr id="4" name="Content Placeholder 3"/>
          <p:cNvGraphicFramePr>
            <a:graphicFrameLocks noGrp="1"/>
          </p:cNvGraphicFramePr>
          <p:nvPr>
            <p:ph sz="quarter" idx="1"/>
          </p:nvPr>
        </p:nvGraphicFramePr>
        <p:xfrm>
          <a:off x="609600" y="762000"/>
          <a:ext cx="8229600" cy="6096000"/>
        </p:xfrm>
        <a:graphic>
          <a:graphicData uri="http://schemas.openxmlformats.org/drawingml/2006/table">
            <a:tbl>
              <a:tblPr firstRow="1" bandRow="1">
                <a:tableStyleId>{5C22544A-7EE6-4342-B048-85BDC9FD1C3A}</a:tableStyleId>
              </a:tblPr>
              <a:tblGrid>
                <a:gridCol w="990600"/>
                <a:gridCol w="838200"/>
                <a:gridCol w="6400800"/>
              </a:tblGrid>
              <a:tr h="370840">
                <a:tc>
                  <a:txBody>
                    <a:bodyPr/>
                    <a:lstStyle/>
                    <a:p>
                      <a:pPr algn="ctr"/>
                      <a:r>
                        <a:rPr lang="en-IN" sz="2000" dirty="0" smtClean="0"/>
                        <a:t>Mode</a:t>
                      </a:r>
                      <a:endParaRPr lang="en-US" sz="2000" dirty="0"/>
                    </a:p>
                  </a:txBody>
                  <a:tcPr/>
                </a:tc>
                <a:tc>
                  <a:txBody>
                    <a:bodyPr/>
                    <a:lstStyle/>
                    <a:p>
                      <a:pPr algn="ctr"/>
                      <a:r>
                        <a:rPr lang="en-IN" sz="2000" dirty="0" smtClean="0"/>
                        <a:t>Bands</a:t>
                      </a:r>
                      <a:endParaRPr lang="en-US" sz="2000" dirty="0"/>
                    </a:p>
                  </a:txBody>
                  <a:tcPr/>
                </a:tc>
                <a:tc>
                  <a:txBody>
                    <a:bodyPr/>
                    <a:lstStyle/>
                    <a:p>
                      <a:pPr algn="ctr"/>
                      <a:r>
                        <a:rPr lang="en-IN" sz="2000" dirty="0" smtClean="0"/>
                        <a:t>Description</a:t>
                      </a:r>
                      <a:endParaRPr lang="en-US" sz="2000" dirty="0"/>
                    </a:p>
                  </a:txBody>
                  <a:tcPr/>
                </a:tc>
              </a:tr>
              <a:tr h="370840">
                <a:tc>
                  <a:txBody>
                    <a:bodyPr/>
                    <a:lstStyle/>
                    <a:p>
                      <a:pPr algn="ctr"/>
                      <a:r>
                        <a:rPr lang="en-IN" sz="2000" dirty="0" smtClean="0"/>
                        <a:t>“1”</a:t>
                      </a:r>
                      <a:endParaRPr lang="en-US" sz="2000" dirty="0"/>
                    </a:p>
                  </a:txBody>
                  <a:tcPr/>
                </a:tc>
                <a:tc>
                  <a:txBody>
                    <a:bodyPr/>
                    <a:lstStyle/>
                    <a:p>
                      <a:pPr algn="ctr"/>
                      <a:r>
                        <a:rPr lang="en-IN" sz="2000" dirty="0" smtClean="0"/>
                        <a:t>1</a:t>
                      </a:r>
                      <a:endParaRPr lang="en-US" sz="2000" dirty="0"/>
                    </a:p>
                  </a:txBody>
                  <a:tcPr/>
                </a:tc>
                <a:tc>
                  <a:txBody>
                    <a:bodyPr/>
                    <a:lstStyle/>
                    <a:p>
                      <a:pPr algn="l"/>
                      <a:r>
                        <a:rPr lang="en-IN" sz="2000" dirty="0" smtClean="0"/>
                        <a:t>Black</a:t>
                      </a:r>
                      <a:r>
                        <a:rPr lang="en-IN" sz="2000" baseline="0" dirty="0" smtClean="0"/>
                        <a:t> and white(monochrome), one bit per pixel.</a:t>
                      </a:r>
                      <a:endParaRPr lang="en-US" sz="2000" dirty="0"/>
                    </a:p>
                  </a:txBody>
                  <a:tcPr/>
                </a:tc>
              </a:tr>
              <a:tr h="370840">
                <a:tc>
                  <a:txBody>
                    <a:bodyPr/>
                    <a:lstStyle/>
                    <a:p>
                      <a:pPr algn="ctr"/>
                      <a:r>
                        <a:rPr lang="en-IN" sz="2000" dirty="0" smtClean="0"/>
                        <a:t>“L”</a:t>
                      </a:r>
                      <a:endParaRPr lang="en-US" sz="2000" dirty="0"/>
                    </a:p>
                  </a:txBody>
                  <a:tcPr/>
                </a:tc>
                <a:tc>
                  <a:txBody>
                    <a:bodyPr/>
                    <a:lstStyle/>
                    <a:p>
                      <a:pPr algn="ctr"/>
                      <a:r>
                        <a:rPr lang="en-IN" sz="2000" dirty="0" smtClean="0"/>
                        <a:t>1</a:t>
                      </a:r>
                      <a:endParaRPr lang="en-US" sz="2000" dirty="0"/>
                    </a:p>
                  </a:txBody>
                  <a:tcPr/>
                </a:tc>
                <a:tc>
                  <a:txBody>
                    <a:bodyPr/>
                    <a:lstStyle/>
                    <a:p>
                      <a:pPr algn="l"/>
                      <a:r>
                        <a:rPr lang="en-IN" sz="2000" dirty="0" smtClean="0"/>
                        <a:t>Gray scale, one 8-bit byte per pixel.</a:t>
                      </a:r>
                      <a:endParaRPr lang="en-US" sz="2000" dirty="0"/>
                    </a:p>
                  </a:txBody>
                  <a:tcPr/>
                </a:tc>
              </a:tr>
              <a:tr h="370840">
                <a:tc>
                  <a:txBody>
                    <a:bodyPr/>
                    <a:lstStyle/>
                    <a:p>
                      <a:pPr algn="ctr"/>
                      <a:r>
                        <a:rPr lang="en-IN" sz="2000" dirty="0" smtClean="0"/>
                        <a:t>“P”</a:t>
                      </a:r>
                      <a:endParaRPr lang="en-US" sz="2000" dirty="0"/>
                    </a:p>
                  </a:txBody>
                  <a:tcPr/>
                </a:tc>
                <a:tc>
                  <a:txBody>
                    <a:bodyPr/>
                    <a:lstStyle/>
                    <a:p>
                      <a:pPr algn="ctr"/>
                      <a:r>
                        <a:rPr lang="en-IN" sz="2000" dirty="0" smtClean="0"/>
                        <a:t>1</a:t>
                      </a:r>
                      <a:endParaRPr lang="en-US" sz="2000" dirty="0"/>
                    </a:p>
                  </a:txBody>
                  <a:tcPr/>
                </a:tc>
                <a:tc>
                  <a:txBody>
                    <a:bodyPr/>
                    <a:lstStyle/>
                    <a:p>
                      <a:pPr algn="l"/>
                      <a:r>
                        <a:rPr lang="en-IN" sz="2000" dirty="0" smtClean="0"/>
                        <a:t>Palette</a:t>
                      </a:r>
                      <a:r>
                        <a:rPr lang="en-IN" sz="2000" baseline="0" dirty="0" smtClean="0"/>
                        <a:t> encoding: one byte per pixel, with a palette of class </a:t>
                      </a:r>
                      <a:r>
                        <a:rPr lang="en-IN" sz="2000" baseline="0" dirty="0" err="1" smtClean="0"/>
                        <a:t>ImagePalette</a:t>
                      </a:r>
                      <a:r>
                        <a:rPr lang="en-IN" sz="2000" baseline="0" dirty="0" smtClean="0"/>
                        <a:t> translating the pixels to </a:t>
                      </a:r>
                      <a:r>
                        <a:rPr lang="en-IN" sz="2000" baseline="0" dirty="0" err="1" smtClean="0"/>
                        <a:t>colors</a:t>
                      </a:r>
                      <a:r>
                        <a:rPr lang="en-IN" sz="2000" baseline="0" dirty="0" smtClean="0"/>
                        <a:t>. This mode is experimental; refer to the online documentation.</a:t>
                      </a:r>
                      <a:endParaRPr lang="en-US" sz="2000" dirty="0"/>
                    </a:p>
                  </a:txBody>
                  <a:tcPr/>
                </a:tc>
              </a:tr>
              <a:tr h="370840">
                <a:tc>
                  <a:txBody>
                    <a:bodyPr/>
                    <a:lstStyle/>
                    <a:p>
                      <a:pPr algn="ctr"/>
                      <a:r>
                        <a:rPr lang="en-IN" sz="2000" dirty="0" smtClean="0"/>
                        <a:t>“RGB”</a:t>
                      </a:r>
                      <a:endParaRPr lang="en-US" sz="2000" dirty="0"/>
                    </a:p>
                  </a:txBody>
                  <a:tcPr/>
                </a:tc>
                <a:tc>
                  <a:txBody>
                    <a:bodyPr/>
                    <a:lstStyle/>
                    <a:p>
                      <a:pPr algn="ctr"/>
                      <a:r>
                        <a:rPr lang="en-IN" sz="2000" dirty="0" smtClean="0"/>
                        <a:t>3</a:t>
                      </a:r>
                      <a:endParaRPr lang="en-US" sz="2000" dirty="0"/>
                    </a:p>
                  </a:txBody>
                  <a:tcPr/>
                </a:tc>
                <a:tc>
                  <a:txBody>
                    <a:bodyPr/>
                    <a:lstStyle/>
                    <a:p>
                      <a:pPr algn="l"/>
                      <a:r>
                        <a:rPr lang="en-IN" sz="2000" dirty="0" smtClean="0"/>
                        <a:t>True re-green-blue </a:t>
                      </a:r>
                      <a:r>
                        <a:rPr lang="en-IN" sz="2000" dirty="0" err="1" smtClean="0"/>
                        <a:t>color</a:t>
                      </a:r>
                      <a:r>
                        <a:rPr lang="en-IN" sz="2000" dirty="0" smtClean="0"/>
                        <a:t>, three bytes per pixel.</a:t>
                      </a:r>
                      <a:endParaRPr lang="en-US" sz="2000" dirty="0"/>
                    </a:p>
                  </a:txBody>
                  <a:tcPr/>
                </a:tc>
              </a:tr>
              <a:tr h="370840">
                <a:tc>
                  <a:txBody>
                    <a:bodyPr/>
                    <a:lstStyle/>
                    <a:p>
                      <a:pPr algn="ctr"/>
                      <a:r>
                        <a:rPr lang="en-IN" sz="2000" dirty="0" smtClean="0"/>
                        <a:t>“RGBA”</a:t>
                      </a:r>
                      <a:endParaRPr lang="en-US" sz="2000" dirty="0"/>
                    </a:p>
                  </a:txBody>
                  <a:tcPr/>
                </a:tc>
                <a:tc>
                  <a:txBody>
                    <a:bodyPr/>
                    <a:lstStyle/>
                    <a:p>
                      <a:pPr algn="ctr"/>
                      <a:r>
                        <a:rPr lang="en-IN" sz="2000" dirty="0" smtClean="0"/>
                        <a:t>4</a:t>
                      </a:r>
                      <a:endParaRPr lang="en-US" sz="2000" dirty="0"/>
                    </a:p>
                  </a:txBody>
                  <a:tcPr/>
                </a:tc>
                <a:tc>
                  <a:txBody>
                    <a:bodyPr/>
                    <a:lstStyle/>
                    <a:p>
                      <a:pPr algn="l"/>
                      <a:r>
                        <a:rPr lang="en-IN" sz="2000" dirty="0" smtClean="0"/>
                        <a:t>True </a:t>
                      </a:r>
                      <a:r>
                        <a:rPr lang="en-IN" sz="2000" dirty="0" err="1" smtClean="0"/>
                        <a:t>color</a:t>
                      </a:r>
                      <a:r>
                        <a:rPr lang="en-IN" sz="2000" dirty="0" smtClean="0"/>
                        <a:t> with a transparency band,</a:t>
                      </a:r>
                      <a:r>
                        <a:rPr lang="en-IN" sz="2000" baseline="0" dirty="0" smtClean="0"/>
                        <a:t> four bytes per pixel, with A channel  varying from 0 for transparent to 255 for opaque.</a:t>
                      </a:r>
                      <a:endParaRPr lang="en-US" sz="2000" dirty="0"/>
                    </a:p>
                  </a:txBody>
                  <a:tcPr/>
                </a:tc>
              </a:tr>
              <a:tr h="370840">
                <a:tc>
                  <a:txBody>
                    <a:bodyPr/>
                    <a:lstStyle/>
                    <a:p>
                      <a:pPr algn="ctr"/>
                      <a:r>
                        <a:rPr lang="en-IN" sz="2000" dirty="0" smtClean="0"/>
                        <a:t>“CMYK”</a:t>
                      </a:r>
                      <a:endParaRPr lang="en-US" sz="2000" dirty="0"/>
                    </a:p>
                  </a:txBody>
                  <a:tcPr/>
                </a:tc>
                <a:tc>
                  <a:txBody>
                    <a:bodyPr/>
                    <a:lstStyle/>
                    <a:p>
                      <a:pPr algn="ctr"/>
                      <a:r>
                        <a:rPr lang="en-IN" sz="2000" dirty="0" smtClean="0"/>
                        <a:t>4</a:t>
                      </a:r>
                      <a:endParaRPr lang="en-US" sz="2000" dirty="0"/>
                    </a:p>
                  </a:txBody>
                  <a:tcPr/>
                </a:tc>
                <a:tc>
                  <a:txBody>
                    <a:bodyPr/>
                    <a:lstStyle/>
                    <a:p>
                      <a:pPr marL="0" algn="l" defTabSz="914400" rtl="0" eaLnBrk="1" latinLnBrk="0" hangingPunct="1"/>
                      <a:r>
                        <a:rPr lang="en-IN" sz="2000" kern="1200" dirty="0" smtClean="0">
                          <a:solidFill>
                            <a:schemeClr val="dk1"/>
                          </a:solidFill>
                          <a:latin typeface="+mn-lt"/>
                          <a:ea typeface="+mn-ea"/>
                          <a:cs typeface="+mn-cs"/>
                        </a:rPr>
                        <a:t>Cyan-magenta-yellow-black </a:t>
                      </a:r>
                      <a:r>
                        <a:rPr lang="en-IN" sz="2000" kern="1200" dirty="0" err="1" smtClean="0">
                          <a:solidFill>
                            <a:schemeClr val="dk1"/>
                          </a:solidFill>
                          <a:latin typeface="+mn-lt"/>
                          <a:ea typeface="+mn-ea"/>
                          <a:cs typeface="+mn-cs"/>
                        </a:rPr>
                        <a:t>colorm</a:t>
                      </a:r>
                      <a:r>
                        <a:rPr lang="en-IN" sz="2000" kern="1200" dirty="0" smtClean="0">
                          <a:solidFill>
                            <a:schemeClr val="dk1"/>
                          </a:solidFill>
                          <a:latin typeface="+mn-lt"/>
                          <a:ea typeface="+mn-ea"/>
                          <a:cs typeface="+mn-cs"/>
                        </a:rPr>
                        <a:t> four bytes per pixel.</a:t>
                      </a:r>
                      <a:endParaRPr lang="en-US" sz="2000" kern="1200" dirty="0" smtClean="0">
                        <a:solidFill>
                          <a:schemeClr val="dk1"/>
                        </a:solidFill>
                        <a:latin typeface="+mn-lt"/>
                        <a:ea typeface="+mn-ea"/>
                        <a:cs typeface="+mn-cs"/>
                      </a:endParaRPr>
                    </a:p>
                  </a:txBody>
                  <a:tcPr/>
                </a:tc>
              </a:tr>
              <a:tr h="370840">
                <a:tc>
                  <a:txBody>
                    <a:bodyPr/>
                    <a:lstStyle/>
                    <a:p>
                      <a:pPr algn="ctr"/>
                      <a:r>
                        <a:rPr lang="en-IN" sz="2000" dirty="0" smtClean="0"/>
                        <a:t>“</a:t>
                      </a:r>
                      <a:r>
                        <a:rPr lang="en-IN" sz="2000" dirty="0" err="1" smtClean="0"/>
                        <a:t>YCbCr</a:t>
                      </a:r>
                      <a:r>
                        <a:rPr lang="en-IN" sz="2000" dirty="0" smtClean="0"/>
                        <a:t>”</a:t>
                      </a:r>
                      <a:endParaRPr lang="en-US" sz="2000" dirty="0"/>
                    </a:p>
                  </a:txBody>
                  <a:tcPr/>
                </a:tc>
                <a:tc>
                  <a:txBody>
                    <a:bodyPr/>
                    <a:lstStyle/>
                    <a:p>
                      <a:pPr algn="ctr"/>
                      <a:r>
                        <a:rPr lang="en-IN" sz="2000" dirty="0" smtClean="0"/>
                        <a:t>3</a:t>
                      </a:r>
                      <a:endParaRPr lang="en-US" sz="2000" dirty="0"/>
                    </a:p>
                  </a:txBody>
                  <a:tcPr/>
                </a:tc>
                <a:tc>
                  <a:txBody>
                    <a:bodyPr/>
                    <a:lstStyle/>
                    <a:p>
                      <a:pPr marL="0" algn="l" defTabSz="914400" rtl="0" eaLnBrk="1" latinLnBrk="0" hangingPunct="1"/>
                      <a:r>
                        <a:rPr lang="en-IN" sz="2000" kern="1200" dirty="0" err="1" smtClean="0">
                          <a:solidFill>
                            <a:schemeClr val="dk1"/>
                          </a:solidFill>
                          <a:latin typeface="+mn-lt"/>
                          <a:ea typeface="+mn-ea"/>
                          <a:cs typeface="+mn-cs"/>
                        </a:rPr>
                        <a:t>Color</a:t>
                      </a:r>
                      <a:r>
                        <a:rPr lang="en-IN" sz="2000" kern="1200" dirty="0" smtClean="0">
                          <a:solidFill>
                            <a:schemeClr val="dk1"/>
                          </a:solidFill>
                          <a:latin typeface="+mn-lt"/>
                          <a:ea typeface="+mn-ea"/>
                          <a:cs typeface="+mn-cs"/>
                        </a:rPr>
                        <a:t> video format, three 8-bit pixels.</a:t>
                      </a:r>
                      <a:endParaRPr lang="en-US" sz="2000" kern="1200" dirty="0" smtClean="0">
                        <a:solidFill>
                          <a:schemeClr val="dk1"/>
                        </a:solidFill>
                        <a:latin typeface="+mn-lt"/>
                        <a:ea typeface="+mn-ea"/>
                        <a:cs typeface="+mn-cs"/>
                      </a:endParaRPr>
                    </a:p>
                  </a:txBody>
                  <a:tcPr/>
                </a:tc>
              </a:tr>
              <a:tr h="370840">
                <a:tc>
                  <a:txBody>
                    <a:bodyPr/>
                    <a:lstStyle/>
                    <a:p>
                      <a:pPr algn="ctr"/>
                      <a:r>
                        <a:rPr lang="en-IN" sz="2000" dirty="0" smtClean="0"/>
                        <a:t>“I”</a:t>
                      </a:r>
                      <a:endParaRPr lang="en-US" sz="2000" dirty="0"/>
                    </a:p>
                  </a:txBody>
                  <a:tcPr/>
                </a:tc>
                <a:tc>
                  <a:txBody>
                    <a:bodyPr/>
                    <a:lstStyle/>
                    <a:p>
                      <a:pPr algn="ctr"/>
                      <a:r>
                        <a:rPr lang="en-IN" sz="2000" dirty="0" smtClean="0"/>
                        <a:t>1</a:t>
                      </a:r>
                      <a:endParaRPr lang="en-US" sz="2000" dirty="0"/>
                    </a:p>
                  </a:txBody>
                  <a:tcPr/>
                </a:tc>
                <a:tc>
                  <a:txBody>
                    <a:bodyPr/>
                    <a:lstStyle/>
                    <a:p>
                      <a:pPr marL="0" algn="l" defTabSz="914400" rtl="0" eaLnBrk="1" latinLnBrk="0" hangingPunct="1"/>
                      <a:r>
                        <a:rPr lang="en-IN" sz="2000" kern="1200" dirty="0" smtClean="0">
                          <a:solidFill>
                            <a:schemeClr val="dk1"/>
                          </a:solidFill>
                          <a:latin typeface="+mn-lt"/>
                          <a:ea typeface="+mn-ea"/>
                          <a:cs typeface="+mn-cs"/>
                        </a:rPr>
                        <a:t>32-bit integer pixels.</a:t>
                      </a:r>
                      <a:endParaRPr lang="en-US" sz="2000" kern="1200" dirty="0" smtClean="0">
                        <a:solidFill>
                          <a:schemeClr val="dk1"/>
                        </a:solidFill>
                        <a:latin typeface="+mn-lt"/>
                        <a:ea typeface="+mn-ea"/>
                        <a:cs typeface="+mn-cs"/>
                      </a:endParaRPr>
                    </a:p>
                  </a:txBody>
                  <a:tcPr/>
                </a:tc>
              </a:tr>
              <a:tr h="370840">
                <a:tc>
                  <a:txBody>
                    <a:bodyPr/>
                    <a:lstStyle/>
                    <a:p>
                      <a:pPr algn="ctr"/>
                      <a:r>
                        <a:rPr lang="en-IN" sz="2000" dirty="0" smtClean="0"/>
                        <a:t>“F”</a:t>
                      </a:r>
                      <a:endParaRPr lang="en-US" sz="2000" dirty="0"/>
                    </a:p>
                  </a:txBody>
                  <a:tcPr/>
                </a:tc>
                <a:tc>
                  <a:txBody>
                    <a:bodyPr/>
                    <a:lstStyle/>
                    <a:p>
                      <a:pPr algn="ctr"/>
                      <a:r>
                        <a:rPr lang="en-IN" sz="2000" dirty="0" smtClean="0"/>
                        <a:t>1</a:t>
                      </a:r>
                      <a:endParaRPr lang="en-US" sz="2000" dirty="0"/>
                    </a:p>
                  </a:txBody>
                  <a:tcPr/>
                </a:tc>
                <a:tc>
                  <a:txBody>
                    <a:bodyPr/>
                    <a:lstStyle/>
                    <a:p>
                      <a:pPr marL="0" algn="l" defTabSz="914400" rtl="0" eaLnBrk="1" latinLnBrk="0" hangingPunct="1"/>
                      <a:r>
                        <a:rPr lang="en-IN" sz="2000" kern="1200" dirty="0" smtClean="0">
                          <a:solidFill>
                            <a:schemeClr val="dk1"/>
                          </a:solidFill>
                          <a:latin typeface="+mn-lt"/>
                          <a:ea typeface="+mn-ea"/>
                          <a:cs typeface="+mn-cs"/>
                        </a:rPr>
                        <a:t>32-bit float pixels.</a:t>
                      </a:r>
                      <a:endParaRPr lang="en-US" sz="2000" kern="1200" dirty="0" smtClean="0">
                        <a:solidFill>
                          <a:schemeClr val="dk1"/>
                        </a:solidFill>
                        <a:latin typeface="+mn-lt"/>
                        <a:ea typeface="+mn-ea"/>
                        <a:cs typeface="+mn-cs"/>
                      </a:endParaRPr>
                    </a:p>
                  </a:txBody>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381000"/>
            <a:ext cx="8305800" cy="5693866"/>
          </a:xfrm>
          <a:prstGeom prst="rect">
            <a:avLst/>
          </a:prstGeom>
          <a:noFill/>
        </p:spPr>
        <p:txBody>
          <a:bodyPr wrap="square" rtlCol="0">
            <a:spAutoFit/>
          </a:bodyPr>
          <a:lstStyle/>
          <a:p>
            <a:pPr algn="ctr"/>
            <a:r>
              <a:rPr lang="en-IN" sz="2800" b="1" dirty="0" smtClean="0"/>
              <a:t>Filters:</a:t>
            </a:r>
          </a:p>
          <a:p>
            <a:r>
              <a:rPr lang="en-IN" sz="2800" dirty="0" smtClean="0"/>
              <a:t>Some operations that reduce the number of  pixels, such as creating thumbnail, can use different filters to computer the new pixel values.</a:t>
            </a:r>
          </a:p>
          <a:p>
            <a:r>
              <a:rPr lang="en-IN" sz="2800" dirty="0" smtClean="0"/>
              <a:t>These include:</a:t>
            </a:r>
          </a:p>
          <a:p>
            <a:endParaRPr lang="en-IN" sz="2800" dirty="0"/>
          </a:p>
          <a:p>
            <a:r>
              <a:rPr lang="en-IN" sz="2800" dirty="0" smtClean="0"/>
              <a:t>NEAREST- Use the value of the nearest pixel.</a:t>
            </a:r>
          </a:p>
          <a:p>
            <a:r>
              <a:rPr lang="en-IN" sz="2800" dirty="0" smtClean="0"/>
              <a:t>BILINEAR- Linear interpolation over 2x2 set of adjacent pixels.</a:t>
            </a:r>
          </a:p>
          <a:p>
            <a:r>
              <a:rPr lang="en-IN" sz="2800" dirty="0" smtClean="0"/>
              <a:t>BICUBIC  -  Cubic interpolation over a 4x4 set of pixels.</a:t>
            </a:r>
          </a:p>
          <a:p>
            <a:r>
              <a:rPr lang="en-IN" sz="2800" dirty="0" smtClean="0"/>
              <a:t>ANTIALIAS  - </a:t>
            </a:r>
            <a:r>
              <a:rPr lang="en-IN" sz="2800" dirty="0" err="1" smtClean="0"/>
              <a:t>Neighboring</a:t>
            </a:r>
            <a:r>
              <a:rPr lang="en-IN" sz="2800" dirty="0" smtClean="0"/>
              <a:t> pixels are resembled to find the new pixel value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381000"/>
            <a:ext cx="8610600" cy="4955203"/>
          </a:xfrm>
          <a:prstGeom prst="rect">
            <a:avLst/>
          </a:prstGeom>
          <a:noFill/>
        </p:spPr>
        <p:txBody>
          <a:bodyPr wrap="square" rtlCol="0">
            <a:spAutoFit/>
          </a:bodyPr>
          <a:lstStyle/>
          <a:p>
            <a:pPr algn="ctr"/>
            <a:r>
              <a:rPr lang="en-IN" sz="2800" b="1" dirty="0" smtClean="0"/>
              <a:t>Changing Image type:</a:t>
            </a:r>
          </a:p>
          <a:p>
            <a:r>
              <a:rPr lang="en-US" sz="2800" dirty="0" smtClean="0"/>
              <a:t>When </a:t>
            </a:r>
            <a:r>
              <a:rPr lang="en-US" sz="2800" dirty="0"/>
              <a:t>you are done processing an image, you can save it to file with the save() method, passing in the name that will be used to label the image file. When saving an image, you can specify a different extension from its original and the saved image will be converted to the specified format</a:t>
            </a:r>
            <a:r>
              <a:rPr lang="en-US" sz="2800" dirty="0" smtClean="0"/>
              <a:t>.</a:t>
            </a:r>
          </a:p>
          <a:p>
            <a:endParaRPr lang="en-IN" sz="2800" dirty="0"/>
          </a:p>
          <a:p>
            <a:r>
              <a:rPr lang="en-US" sz="2800" dirty="0" smtClean="0"/>
              <a:t>from PIL import Image</a:t>
            </a:r>
          </a:p>
          <a:p>
            <a:r>
              <a:rPr lang="en-US" sz="2800" dirty="0" smtClean="0"/>
              <a:t>a=</a:t>
            </a:r>
            <a:r>
              <a:rPr lang="en-US" sz="2800" dirty="0" err="1" smtClean="0"/>
              <a:t>Image.open</a:t>
            </a:r>
            <a:r>
              <a:rPr lang="en-US" sz="2800" dirty="0" smtClean="0"/>
              <a:t>("img1.jpg")</a:t>
            </a:r>
          </a:p>
          <a:p>
            <a:r>
              <a:rPr lang="en-US" sz="2800" dirty="0" err="1" smtClean="0"/>
              <a:t>a.save</a:t>
            </a:r>
            <a:r>
              <a:rPr lang="en-US" sz="2800" dirty="0" smtClean="0"/>
              <a:t>("new_img1.png")</a:t>
            </a:r>
            <a:endParaRPr lang="en-US" dirty="0" smtClean="0"/>
          </a:p>
          <a:p>
            <a:endParaRPr lang="en-US" dirty="0"/>
          </a:p>
          <a:p>
            <a:endParaRPr lang="en-US" b="1"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304800"/>
            <a:ext cx="8229600" cy="6001643"/>
          </a:xfrm>
          <a:prstGeom prst="rect">
            <a:avLst/>
          </a:prstGeom>
          <a:noFill/>
        </p:spPr>
        <p:txBody>
          <a:bodyPr wrap="square" rtlCol="0">
            <a:spAutoFit/>
          </a:bodyPr>
          <a:lstStyle/>
          <a:p>
            <a:pPr algn="ctr"/>
            <a:r>
              <a:rPr lang="en-US" sz="2400" b="1" dirty="0"/>
              <a:t>Resizing Images</a:t>
            </a:r>
          </a:p>
          <a:p>
            <a:r>
              <a:rPr lang="en-US" sz="2400" dirty="0"/>
              <a:t>To resize an image, you call the resize() method on it, passing in a two-integer </a:t>
            </a:r>
            <a:r>
              <a:rPr lang="en-US" sz="2400" dirty="0" err="1"/>
              <a:t>tuple</a:t>
            </a:r>
            <a:r>
              <a:rPr lang="en-US" sz="2400" dirty="0"/>
              <a:t> argument representing the width and height of the resized image. The function doesn't modify the used image, it instead returns another Image with the new dimensions.</a:t>
            </a:r>
          </a:p>
          <a:p>
            <a:endParaRPr lang="en-IN" sz="2400" dirty="0" smtClean="0"/>
          </a:p>
          <a:p>
            <a:r>
              <a:rPr lang="en-US" sz="2400" dirty="0" smtClean="0"/>
              <a:t>from PIL import Image</a:t>
            </a:r>
          </a:p>
          <a:p>
            <a:r>
              <a:rPr lang="en-US" sz="2400" dirty="0" smtClean="0"/>
              <a:t>a=</a:t>
            </a:r>
            <a:r>
              <a:rPr lang="en-US" sz="2400" dirty="0" err="1" smtClean="0"/>
              <a:t>Image.open</a:t>
            </a:r>
            <a:r>
              <a:rPr lang="en-US" sz="2400" dirty="0" smtClean="0"/>
              <a:t>("img2.jpg")</a:t>
            </a:r>
          </a:p>
          <a:p>
            <a:r>
              <a:rPr lang="en-US" sz="2400" dirty="0" err="1" smtClean="0"/>
              <a:t>new_image</a:t>
            </a:r>
            <a:r>
              <a:rPr lang="en-US" sz="2400" dirty="0" smtClean="0"/>
              <a:t>=</a:t>
            </a:r>
            <a:r>
              <a:rPr lang="en-US" sz="2400" dirty="0" err="1" smtClean="0"/>
              <a:t>a.resize</a:t>
            </a:r>
            <a:r>
              <a:rPr lang="en-US" sz="2400" dirty="0" smtClean="0"/>
              <a:t>((400,400))</a:t>
            </a:r>
          </a:p>
          <a:p>
            <a:r>
              <a:rPr lang="en-US" sz="2400" dirty="0" err="1" smtClean="0"/>
              <a:t>new_image.save</a:t>
            </a:r>
            <a:r>
              <a:rPr lang="en-US" sz="2400" dirty="0" smtClean="0"/>
              <a:t>("resize_img.jpg")</a:t>
            </a:r>
          </a:p>
          <a:p>
            <a:r>
              <a:rPr lang="en-US" sz="2400" dirty="0" smtClean="0"/>
              <a:t>print(</a:t>
            </a:r>
            <a:r>
              <a:rPr lang="en-US" sz="2400" dirty="0" err="1" smtClean="0"/>
              <a:t>a.size</a:t>
            </a:r>
            <a:r>
              <a:rPr lang="en-US" sz="2400" dirty="0" smtClean="0"/>
              <a:t>)</a:t>
            </a:r>
          </a:p>
          <a:p>
            <a:r>
              <a:rPr lang="en-US" sz="2400" dirty="0" smtClean="0"/>
              <a:t>print(</a:t>
            </a:r>
            <a:r>
              <a:rPr lang="en-US" sz="2400" dirty="0" err="1" smtClean="0"/>
              <a:t>new_image.size</a:t>
            </a:r>
            <a:r>
              <a:rPr lang="en-US" sz="2400" dirty="0" smtClean="0"/>
              <a:t>)</a:t>
            </a:r>
          </a:p>
          <a:p>
            <a:endParaRPr lang="en-IN" sz="2400" dirty="0" smtClean="0"/>
          </a:p>
          <a:p>
            <a:r>
              <a:rPr lang="en-IN" sz="2400" b="1" dirty="0" smtClean="0"/>
              <a:t>Output:</a:t>
            </a:r>
          </a:p>
          <a:p>
            <a:r>
              <a:rPr lang="en-US" sz="2400" b="1" dirty="0" smtClean="0"/>
              <a:t>(206, 245)</a:t>
            </a:r>
          </a:p>
          <a:p>
            <a:r>
              <a:rPr lang="en-US" sz="2400" b="1" dirty="0" smtClean="0"/>
              <a:t>(400, 400)</a:t>
            </a:r>
            <a:endParaRPr lang="en-US" sz="2400" b="1"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52400" y="304800"/>
            <a:ext cx="8534400" cy="5909310"/>
          </a:xfrm>
          <a:prstGeom prst="rect">
            <a:avLst/>
          </a:prstGeom>
          <a:noFill/>
        </p:spPr>
        <p:txBody>
          <a:bodyPr wrap="square" rtlCol="0">
            <a:spAutoFit/>
          </a:bodyPr>
          <a:lstStyle/>
          <a:p>
            <a:pPr algn="ctr"/>
            <a:r>
              <a:rPr lang="en-US" sz="2400" b="1" dirty="0" smtClean="0"/>
              <a:t>Resizing Images (thumbnail())</a:t>
            </a:r>
          </a:p>
          <a:p>
            <a:endParaRPr lang="en-IN" sz="2400" b="1" dirty="0"/>
          </a:p>
          <a:p>
            <a:r>
              <a:rPr lang="en-US" sz="2400" dirty="0"/>
              <a:t>If you want to resize images and keep their aspect ratios, then you should instead use the </a:t>
            </a:r>
            <a:r>
              <a:rPr lang="en-US" sz="2400" dirty="0" smtClean="0"/>
              <a:t>thumbnail()</a:t>
            </a:r>
            <a:r>
              <a:rPr lang="en-US" sz="2400" dirty="0"/>
              <a:t> function to resize them. This also takes a two-integer </a:t>
            </a:r>
            <a:r>
              <a:rPr lang="en-US" sz="2400" dirty="0" err="1"/>
              <a:t>tuple</a:t>
            </a:r>
            <a:r>
              <a:rPr lang="en-US" sz="2400" dirty="0"/>
              <a:t> argument representing the maximum width and maximum height of the thumbnail</a:t>
            </a:r>
            <a:r>
              <a:rPr lang="en-US" sz="2400" dirty="0" smtClean="0"/>
              <a:t>.</a:t>
            </a:r>
          </a:p>
          <a:p>
            <a:endParaRPr lang="en-IN" sz="2400" b="1" dirty="0"/>
          </a:p>
          <a:p>
            <a:r>
              <a:rPr lang="en-US" sz="2400" dirty="0" smtClean="0"/>
              <a:t>from PIL import Image</a:t>
            </a:r>
          </a:p>
          <a:p>
            <a:r>
              <a:rPr lang="en-US" sz="2400" dirty="0" smtClean="0"/>
              <a:t>a = </a:t>
            </a:r>
            <a:r>
              <a:rPr lang="en-US" sz="2400" dirty="0" err="1" smtClean="0"/>
              <a:t>Image.open</a:t>
            </a:r>
            <a:r>
              <a:rPr lang="en-US" sz="2400" dirty="0" smtClean="0"/>
              <a:t>("img3.jpg")</a:t>
            </a:r>
          </a:p>
          <a:p>
            <a:r>
              <a:rPr lang="en-US" sz="2400" dirty="0" err="1" smtClean="0"/>
              <a:t>a.thumbnail</a:t>
            </a:r>
            <a:r>
              <a:rPr lang="en-US" sz="2400" dirty="0" smtClean="0"/>
              <a:t>((400, 400))</a:t>
            </a:r>
          </a:p>
          <a:p>
            <a:r>
              <a:rPr lang="en-US" sz="2400" dirty="0" err="1" smtClean="0"/>
              <a:t>a.save</a:t>
            </a:r>
            <a:r>
              <a:rPr lang="en-US" sz="2400" dirty="0" smtClean="0"/>
              <a:t>('image_thumbnail.jpg')</a:t>
            </a:r>
          </a:p>
          <a:p>
            <a:r>
              <a:rPr lang="en-US" sz="2400" dirty="0" smtClean="0"/>
              <a:t>print(</a:t>
            </a:r>
            <a:r>
              <a:rPr lang="en-US" sz="2400" dirty="0" err="1" smtClean="0"/>
              <a:t>a.size</a:t>
            </a:r>
            <a:r>
              <a:rPr lang="en-US" sz="2400" dirty="0" smtClean="0"/>
              <a:t>)</a:t>
            </a:r>
          </a:p>
          <a:p>
            <a:endParaRPr lang="en-IN" sz="2400" b="1" dirty="0" smtClean="0"/>
          </a:p>
          <a:p>
            <a:r>
              <a:rPr lang="en-IN" sz="2400" b="1" dirty="0" smtClean="0"/>
              <a:t>Output:</a:t>
            </a:r>
          </a:p>
          <a:p>
            <a:r>
              <a:rPr lang="en-US" sz="2400" b="1" dirty="0" smtClean="0"/>
              <a:t>(275, 183)</a:t>
            </a:r>
          </a:p>
          <a:p>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181</TotalTime>
  <Words>708</Words>
  <Application>Microsoft Office PowerPoint</Application>
  <PresentationFormat>On-screen Show (4:3)</PresentationFormat>
  <Paragraphs>187</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Origin</vt:lpstr>
      <vt:lpstr>PYTHON</vt:lpstr>
      <vt:lpstr>Images processing in Python with Pillow</vt:lpstr>
      <vt:lpstr>Slide 3</vt:lpstr>
      <vt:lpstr>The Image Object</vt:lpstr>
      <vt:lpstr>Modes: The mode of an image describes the way it represents colors. Each mode is represented by a string:</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csc</dc:creator>
  <cp:lastModifiedBy>csc</cp:lastModifiedBy>
  <cp:revision>17</cp:revision>
  <dcterms:created xsi:type="dcterms:W3CDTF">2019-11-16T02:17:11Z</dcterms:created>
  <dcterms:modified xsi:type="dcterms:W3CDTF">2019-11-19T02:28:39Z</dcterms:modified>
</cp:coreProperties>
</file>